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Arial Narrow" panose="020B060602020203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04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>
        <p:guide orient="horz" pos="404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6306615/17594c097c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102" name="Google Shape;10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Lotus cars stock and asset management video - https://vimeo.com/1118703281/4c68582141</a:t>
            </a:r>
            <a:endParaRPr dirty="0"/>
          </a:p>
        </p:txBody>
      </p:sp>
      <p:sp>
        <p:nvSpPr>
          <p:cNvPr id="197" name="Google Shape;197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Amazon stock and asset management video - </a:t>
            </a:r>
            <a:r>
              <a:rPr lang="en-GB" sz="12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https://vimeo.com/1096306615/17594c097c</a:t>
            </a:r>
            <a:endParaRPr sz="1200" b="0" i="0" u="sng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" name="Google Shape;219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8" name="Google Shape;22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5" name="Google Shape;24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3" name="Google Shape;25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2" name="Google Shape;26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Pexels/Jimmy Liao</a:t>
            </a:r>
            <a:endParaRPr/>
          </a:p>
        </p:txBody>
      </p:sp>
      <p:sp>
        <p:nvSpPr>
          <p:cNvPr id="119" name="Google Shape;1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Unsplash/Arno Senoner</a:t>
            </a:r>
            <a:endParaRPr/>
          </a:p>
        </p:txBody>
      </p:sp>
      <p:sp>
        <p:nvSpPr>
          <p:cNvPr id="129" name="Google Shape;12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Pexels/Pixabay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9" name="Google Shape;13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149" name="Google Shape;149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Pexels/Jimmy Liao</a:t>
            </a:r>
            <a:endParaRPr/>
          </a:p>
        </p:txBody>
      </p:sp>
      <p:sp>
        <p:nvSpPr>
          <p:cNvPr id="159" name="Google Shape;159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Shutterstock/IM Imagery</a:t>
            </a:r>
            <a:endParaRPr/>
          </a:p>
        </p:txBody>
      </p:sp>
      <p:sp>
        <p:nvSpPr>
          <p:cNvPr id="169" name="Google Shape;16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Unsplash/Jo Smiley Hailey</a:t>
            </a:r>
            <a:endParaRPr/>
          </a:p>
        </p:txBody>
      </p:sp>
      <p:sp>
        <p:nvSpPr>
          <p:cNvPr id="179" name="Google Shape;17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istics employees in warehouse, wearing PPE, planning transport of products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12192000" cy="5353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1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42" name="Google Shape;42;p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0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1118703281?h=4c68582141&amp;amp;app_id=122963" TargetMode="Externa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1096306615?h=17594c097c&amp;amp;app_id=122963" TargetMode="Externa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Engineering and Manufacturing</a:t>
            </a:r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457200" lvl="0" indent="-381000" algn="ct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8108"/>
              <a:buNone/>
            </a:pPr>
            <a:r>
              <a:rPr lang="en-GB"/>
              <a:t>Topic: Stock and asset management</a:t>
            </a:r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body" idx="2"/>
          </p:nvPr>
        </p:nvSpPr>
        <p:spPr>
          <a:xfrm>
            <a:off x="6232634" y="2894811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Engineering and Manufacturing</a:t>
            </a:r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ct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Lotus and Amazon</a:t>
            </a:r>
            <a:endParaRPr/>
          </a:p>
        </p:txBody>
      </p:sp>
      <p:sp>
        <p:nvSpPr>
          <p:cNvPr id="191" name="Google Shape;191;p23"/>
          <p:cNvSpPr txBox="1">
            <a:spLocks noGrp="1"/>
          </p:cNvSpPr>
          <p:nvPr>
            <p:ph type="body" idx="1"/>
          </p:nvPr>
        </p:nvSpPr>
        <p:spPr>
          <a:xfrm>
            <a:off x="838200" y="1873251"/>
            <a:ext cx="10180899" cy="43415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/>
              <a:t>We will watch videos regarding stock and asset management at two companies – Lotus and Amazon. Before we do, discuss: 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Why do you think stock and asset management is important to these companies?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What might the real-world consequences be if this goes wrong?	</a:t>
            </a:r>
            <a:endParaRPr/>
          </a:p>
        </p:txBody>
      </p:sp>
      <p:sp>
        <p:nvSpPr>
          <p:cNvPr id="192" name="Google Shape;192;p23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3"/>
          <p:cNvSpPr txBox="1"/>
          <p:nvPr/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1: What is stock and what are assets?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560"/>
              <a:t>Resource 1: What is stock and what are assets?</a:t>
            </a:r>
            <a:endParaRPr/>
          </a:p>
        </p:txBody>
      </p:sp>
      <p:sp>
        <p:nvSpPr>
          <p:cNvPr id="200" name="Google Shape;200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Industrial applications: Lotus </a:t>
            </a:r>
            <a:endParaRPr/>
          </a:p>
        </p:txBody>
      </p:sp>
      <p:sp>
        <p:nvSpPr>
          <p:cNvPr id="201" name="Google Shape;201;p24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202" name="Google Shape;202;p24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4"/>
          <p:cNvSpPr/>
          <p:nvPr/>
        </p:nvSpPr>
        <p:spPr>
          <a:xfrm>
            <a:off x="8332124" y="1780110"/>
            <a:ext cx="3174076" cy="1841500"/>
          </a:xfrm>
          <a:custGeom>
            <a:avLst/>
            <a:gdLst/>
            <a:ahLst/>
            <a:cxnLst/>
            <a:rect l="l" t="t" r="r" b="b"/>
            <a:pathLst>
              <a:path w="3174076" h="1841500" fill="none" extrusionOk="0">
                <a:moveTo>
                  <a:pt x="0" y="0"/>
                </a:moveTo>
                <a:cubicBezTo>
                  <a:pt x="294556" y="20326"/>
                  <a:pt x="386340" y="30444"/>
                  <a:pt x="666556" y="0"/>
                </a:cubicBezTo>
                <a:cubicBezTo>
                  <a:pt x="946772" y="-30444"/>
                  <a:pt x="1033624" y="26505"/>
                  <a:pt x="1269630" y="0"/>
                </a:cubicBezTo>
                <a:cubicBezTo>
                  <a:pt x="1505636" y="-26505"/>
                  <a:pt x="1672638" y="-27838"/>
                  <a:pt x="1872705" y="0"/>
                </a:cubicBezTo>
                <a:cubicBezTo>
                  <a:pt x="2072772" y="27838"/>
                  <a:pt x="2278122" y="-22280"/>
                  <a:pt x="2475779" y="0"/>
                </a:cubicBezTo>
                <a:cubicBezTo>
                  <a:pt x="2673436" y="22280"/>
                  <a:pt x="2957327" y="20022"/>
                  <a:pt x="3174076" y="0"/>
                </a:cubicBezTo>
                <a:cubicBezTo>
                  <a:pt x="3151315" y="214104"/>
                  <a:pt x="3149058" y="457306"/>
                  <a:pt x="3174076" y="632248"/>
                </a:cubicBezTo>
                <a:cubicBezTo>
                  <a:pt x="3199094" y="807190"/>
                  <a:pt x="3161010" y="1136082"/>
                  <a:pt x="3174076" y="1282912"/>
                </a:cubicBezTo>
                <a:cubicBezTo>
                  <a:pt x="3187142" y="1429742"/>
                  <a:pt x="3158422" y="1660913"/>
                  <a:pt x="3174076" y="1841500"/>
                </a:cubicBezTo>
                <a:cubicBezTo>
                  <a:pt x="3001083" y="1840520"/>
                  <a:pt x="2626657" y="1859003"/>
                  <a:pt x="2475779" y="1841500"/>
                </a:cubicBezTo>
                <a:cubicBezTo>
                  <a:pt x="2324901" y="1823997"/>
                  <a:pt x="2117987" y="1844565"/>
                  <a:pt x="1904446" y="1841500"/>
                </a:cubicBezTo>
                <a:cubicBezTo>
                  <a:pt x="1690905" y="1838435"/>
                  <a:pt x="1553108" y="1809537"/>
                  <a:pt x="1206149" y="1841500"/>
                </a:cubicBezTo>
                <a:cubicBezTo>
                  <a:pt x="859190" y="1873463"/>
                  <a:pt x="754911" y="1851559"/>
                  <a:pt x="603074" y="1841500"/>
                </a:cubicBezTo>
                <a:cubicBezTo>
                  <a:pt x="451238" y="1831441"/>
                  <a:pt x="295824" y="1845055"/>
                  <a:pt x="0" y="1841500"/>
                </a:cubicBezTo>
                <a:cubicBezTo>
                  <a:pt x="22340" y="1583963"/>
                  <a:pt x="17286" y="1381145"/>
                  <a:pt x="0" y="1190837"/>
                </a:cubicBezTo>
                <a:cubicBezTo>
                  <a:pt x="-17286" y="1000529"/>
                  <a:pt x="-10702" y="887994"/>
                  <a:pt x="0" y="613833"/>
                </a:cubicBezTo>
                <a:cubicBezTo>
                  <a:pt x="10702" y="339672"/>
                  <a:pt x="10262" y="279989"/>
                  <a:pt x="0" y="0"/>
                </a:cubicBezTo>
                <a:close/>
              </a:path>
              <a:path w="3174076" h="184150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79421" y="147983"/>
                  <a:pt x="3161347" y="366875"/>
                  <a:pt x="3174076" y="632248"/>
                </a:cubicBezTo>
                <a:cubicBezTo>
                  <a:pt x="3186805" y="897621"/>
                  <a:pt x="3166283" y="967774"/>
                  <a:pt x="3174076" y="1209252"/>
                </a:cubicBezTo>
                <a:cubicBezTo>
                  <a:pt x="3181869" y="1450730"/>
                  <a:pt x="3165168" y="1612256"/>
                  <a:pt x="3174076" y="1841500"/>
                </a:cubicBezTo>
                <a:cubicBezTo>
                  <a:pt x="3001648" y="1848342"/>
                  <a:pt x="2792253" y="1824674"/>
                  <a:pt x="2634483" y="1841500"/>
                </a:cubicBezTo>
                <a:cubicBezTo>
                  <a:pt x="2476713" y="1858326"/>
                  <a:pt x="2202229" y="1827545"/>
                  <a:pt x="1967927" y="1841500"/>
                </a:cubicBezTo>
                <a:cubicBezTo>
                  <a:pt x="1733625" y="1855455"/>
                  <a:pt x="1503091" y="1870792"/>
                  <a:pt x="1364853" y="1841500"/>
                </a:cubicBezTo>
                <a:cubicBezTo>
                  <a:pt x="1226615" y="1812208"/>
                  <a:pt x="965207" y="1825609"/>
                  <a:pt x="666556" y="1841500"/>
                </a:cubicBezTo>
                <a:cubicBezTo>
                  <a:pt x="367905" y="1857391"/>
                  <a:pt x="240759" y="1817479"/>
                  <a:pt x="0" y="1841500"/>
                </a:cubicBezTo>
                <a:cubicBezTo>
                  <a:pt x="-3259" y="1724565"/>
                  <a:pt x="-24499" y="1518186"/>
                  <a:pt x="0" y="1282912"/>
                </a:cubicBezTo>
                <a:cubicBezTo>
                  <a:pt x="24499" y="1047638"/>
                  <a:pt x="-22174" y="911456"/>
                  <a:pt x="0" y="705908"/>
                </a:cubicBezTo>
                <a:cubicBezTo>
                  <a:pt x="22174" y="500360"/>
                  <a:pt x="8718" y="255349"/>
                  <a:pt x="0" y="0"/>
                </a:cubicBezTo>
                <a:close/>
              </a:path>
            </a:pathLst>
          </a:cu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R1 Activity Worksheet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Online Media 1" title="lotus_film_-_gatsby_version_Final">
            <a:hlinkClick r:id="" action="ppaction://media"/>
            <a:extLst>
              <a:ext uri="{FF2B5EF4-FFF2-40B4-BE49-F238E27FC236}">
                <a16:creationId xmlns:a16="http://schemas.microsoft.com/office/drawing/2014/main" id="{2DD9A2E8-264D-82A4-E27B-4A586BAC032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11861" y="1690688"/>
            <a:ext cx="7678763" cy="432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560"/>
              <a:t>Resource 1: What is stock and what are assets?</a:t>
            </a:r>
            <a:endParaRPr/>
          </a:p>
        </p:txBody>
      </p:sp>
      <p:sp>
        <p:nvSpPr>
          <p:cNvPr id="211" name="Google Shape;21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Industrial applications: Amazon  </a:t>
            </a:r>
            <a:endParaRPr/>
          </a:p>
        </p:txBody>
      </p:sp>
      <p:sp>
        <p:nvSpPr>
          <p:cNvPr id="213" name="Google Shape;213;p25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214" name="Google Shape;214;p25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5"/>
          <p:cNvSpPr/>
          <p:nvPr/>
        </p:nvSpPr>
        <p:spPr>
          <a:xfrm>
            <a:off x="8332124" y="1780110"/>
            <a:ext cx="3174076" cy="1841500"/>
          </a:xfrm>
          <a:custGeom>
            <a:avLst/>
            <a:gdLst/>
            <a:ahLst/>
            <a:cxnLst/>
            <a:rect l="l" t="t" r="r" b="b"/>
            <a:pathLst>
              <a:path w="3174076" h="1841500" fill="none" extrusionOk="0">
                <a:moveTo>
                  <a:pt x="0" y="0"/>
                </a:moveTo>
                <a:cubicBezTo>
                  <a:pt x="294556" y="20326"/>
                  <a:pt x="386340" y="30444"/>
                  <a:pt x="666556" y="0"/>
                </a:cubicBezTo>
                <a:cubicBezTo>
                  <a:pt x="946772" y="-30444"/>
                  <a:pt x="1033624" y="26505"/>
                  <a:pt x="1269630" y="0"/>
                </a:cubicBezTo>
                <a:cubicBezTo>
                  <a:pt x="1505636" y="-26505"/>
                  <a:pt x="1672638" y="-27838"/>
                  <a:pt x="1872705" y="0"/>
                </a:cubicBezTo>
                <a:cubicBezTo>
                  <a:pt x="2072772" y="27838"/>
                  <a:pt x="2278122" y="-22280"/>
                  <a:pt x="2475779" y="0"/>
                </a:cubicBezTo>
                <a:cubicBezTo>
                  <a:pt x="2673436" y="22280"/>
                  <a:pt x="2957327" y="20022"/>
                  <a:pt x="3174076" y="0"/>
                </a:cubicBezTo>
                <a:cubicBezTo>
                  <a:pt x="3151315" y="214104"/>
                  <a:pt x="3149058" y="457306"/>
                  <a:pt x="3174076" y="632248"/>
                </a:cubicBezTo>
                <a:cubicBezTo>
                  <a:pt x="3199094" y="807190"/>
                  <a:pt x="3161010" y="1136082"/>
                  <a:pt x="3174076" y="1282912"/>
                </a:cubicBezTo>
                <a:cubicBezTo>
                  <a:pt x="3187142" y="1429742"/>
                  <a:pt x="3158422" y="1660913"/>
                  <a:pt x="3174076" y="1841500"/>
                </a:cubicBezTo>
                <a:cubicBezTo>
                  <a:pt x="3001083" y="1840520"/>
                  <a:pt x="2626657" y="1859003"/>
                  <a:pt x="2475779" y="1841500"/>
                </a:cubicBezTo>
                <a:cubicBezTo>
                  <a:pt x="2324901" y="1823997"/>
                  <a:pt x="2117987" y="1844565"/>
                  <a:pt x="1904446" y="1841500"/>
                </a:cubicBezTo>
                <a:cubicBezTo>
                  <a:pt x="1690905" y="1838435"/>
                  <a:pt x="1553108" y="1809537"/>
                  <a:pt x="1206149" y="1841500"/>
                </a:cubicBezTo>
                <a:cubicBezTo>
                  <a:pt x="859190" y="1873463"/>
                  <a:pt x="754911" y="1851559"/>
                  <a:pt x="603074" y="1841500"/>
                </a:cubicBezTo>
                <a:cubicBezTo>
                  <a:pt x="451238" y="1831441"/>
                  <a:pt x="295824" y="1845055"/>
                  <a:pt x="0" y="1841500"/>
                </a:cubicBezTo>
                <a:cubicBezTo>
                  <a:pt x="22340" y="1583963"/>
                  <a:pt x="17286" y="1381145"/>
                  <a:pt x="0" y="1190837"/>
                </a:cubicBezTo>
                <a:cubicBezTo>
                  <a:pt x="-17286" y="1000529"/>
                  <a:pt x="-10702" y="887994"/>
                  <a:pt x="0" y="613833"/>
                </a:cubicBezTo>
                <a:cubicBezTo>
                  <a:pt x="10702" y="339672"/>
                  <a:pt x="10262" y="279989"/>
                  <a:pt x="0" y="0"/>
                </a:cubicBezTo>
                <a:close/>
              </a:path>
              <a:path w="3174076" h="184150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79421" y="147983"/>
                  <a:pt x="3161347" y="366875"/>
                  <a:pt x="3174076" y="632248"/>
                </a:cubicBezTo>
                <a:cubicBezTo>
                  <a:pt x="3186805" y="897621"/>
                  <a:pt x="3166283" y="967774"/>
                  <a:pt x="3174076" y="1209252"/>
                </a:cubicBezTo>
                <a:cubicBezTo>
                  <a:pt x="3181869" y="1450730"/>
                  <a:pt x="3165168" y="1612256"/>
                  <a:pt x="3174076" y="1841500"/>
                </a:cubicBezTo>
                <a:cubicBezTo>
                  <a:pt x="3001648" y="1848342"/>
                  <a:pt x="2792253" y="1824674"/>
                  <a:pt x="2634483" y="1841500"/>
                </a:cubicBezTo>
                <a:cubicBezTo>
                  <a:pt x="2476713" y="1858326"/>
                  <a:pt x="2202229" y="1827545"/>
                  <a:pt x="1967927" y="1841500"/>
                </a:cubicBezTo>
                <a:cubicBezTo>
                  <a:pt x="1733625" y="1855455"/>
                  <a:pt x="1503091" y="1870792"/>
                  <a:pt x="1364853" y="1841500"/>
                </a:cubicBezTo>
                <a:cubicBezTo>
                  <a:pt x="1226615" y="1812208"/>
                  <a:pt x="965207" y="1825609"/>
                  <a:pt x="666556" y="1841500"/>
                </a:cubicBezTo>
                <a:cubicBezTo>
                  <a:pt x="367905" y="1857391"/>
                  <a:pt x="240759" y="1817479"/>
                  <a:pt x="0" y="1841500"/>
                </a:cubicBezTo>
                <a:cubicBezTo>
                  <a:pt x="-3259" y="1724565"/>
                  <a:pt x="-24499" y="1518186"/>
                  <a:pt x="0" y="1282912"/>
                </a:cubicBezTo>
                <a:cubicBezTo>
                  <a:pt x="24499" y="1047638"/>
                  <a:pt x="-22174" y="911456"/>
                  <a:pt x="0" y="705908"/>
                </a:cubicBezTo>
                <a:cubicBezTo>
                  <a:pt x="22174" y="500360"/>
                  <a:pt x="8718" y="255349"/>
                  <a:pt x="0" y="0"/>
                </a:cubicBezTo>
                <a:close/>
              </a:path>
            </a:pathLst>
          </a:cu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R1 Activity Worksheet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Online Media 3" title="Gatsby TEN 2025 EM stock and asset management Amazon V3">
            <a:hlinkClick r:id="" action="ppaction://media"/>
            <a:extLst>
              <a:ext uri="{FF2B5EF4-FFF2-40B4-BE49-F238E27FC236}">
                <a16:creationId xmlns:a16="http://schemas.microsoft.com/office/drawing/2014/main" id="{C595ED08-B9AA-83B4-2782-ADA2D95ADDA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37311" y="1690688"/>
            <a:ext cx="7612151" cy="4288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Discussion</a:t>
            </a:r>
            <a:endParaRPr/>
          </a:p>
        </p:txBody>
      </p:sp>
      <p:sp>
        <p:nvSpPr>
          <p:cNvPr id="222" name="Google Shape;222;p26"/>
          <p:cNvSpPr txBox="1">
            <a:spLocks noGrp="1"/>
          </p:cNvSpPr>
          <p:nvPr>
            <p:ph type="body" idx="1"/>
          </p:nvPr>
        </p:nvSpPr>
        <p:spPr>
          <a:xfrm>
            <a:off x="838200" y="1536258"/>
            <a:ext cx="10018223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6800" rIns="91425" bIns="45700" anchor="t" anchorCtr="0">
            <a:no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/>
              <a:t>How can a business determine the resources required for each customer/product?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/>
              <a:t>How might a business deal with issues if materials are delayed or unavailable?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/>
              <a:t>How would delays due to poor stock and asset management impact a business? Think about the company’s reputation and future business.</a:t>
            </a:r>
            <a:endParaRPr/>
          </a:p>
        </p:txBody>
      </p:sp>
      <p:sp>
        <p:nvSpPr>
          <p:cNvPr id="223" name="Google Shape;223;p26"/>
          <p:cNvSpPr txBox="1"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224" name="Google Shape;224;p26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6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The role of technology</a:t>
            </a:r>
            <a:endParaRPr/>
          </a:p>
        </p:txBody>
      </p:sp>
      <p:sp>
        <p:nvSpPr>
          <p:cNvPr id="231" name="Google Shape;231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990310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600"/>
              <a:t>In your groups, discuss one of these questions:</a:t>
            </a:r>
            <a:br>
              <a:rPr lang="en-GB" sz="2600"/>
            </a:br>
            <a:endParaRPr sz="2600"/>
          </a:p>
          <a:p>
            <a:pPr marL="457200" lvl="0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340"/>
              <a:buChar char="•"/>
            </a:pPr>
            <a:r>
              <a:rPr lang="en-GB" sz="2600"/>
              <a:t>How can technology improve inventory tracking and control?</a:t>
            </a:r>
            <a:endParaRPr sz="2600"/>
          </a:p>
          <a:p>
            <a:pPr marL="457200" lvl="0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340"/>
              <a:buChar char="•"/>
            </a:pPr>
            <a:r>
              <a:rPr lang="en-GB" sz="2600"/>
              <a:t>What are the benefits of using asset management software?</a:t>
            </a:r>
            <a:endParaRPr sz="2600"/>
          </a:p>
          <a:p>
            <a:pPr marL="457200" lvl="0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340"/>
              <a:buChar char="•"/>
            </a:pPr>
            <a:r>
              <a:rPr lang="en-GB" sz="2600"/>
              <a:t>What are the potential challenges and risks associated with relying on technology?</a:t>
            </a:r>
            <a:endParaRPr sz="2600"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600"/>
          </a:p>
        </p:txBody>
      </p:sp>
      <p:sp>
        <p:nvSpPr>
          <p:cNvPr id="232" name="Google Shape;232;p2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GB" sz="560"/>
              <a:t>Resource 1: What is stock and what are assets?</a:t>
            </a:r>
            <a:endParaRPr/>
          </a:p>
        </p:txBody>
      </p:sp>
      <p:sp>
        <p:nvSpPr>
          <p:cNvPr id="233" name="Google Shape;233;p2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234" name="Google Shape;234;p2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True or false quiz</a:t>
            </a:r>
            <a:endParaRPr/>
          </a:p>
        </p:txBody>
      </p:sp>
      <p:sp>
        <p:nvSpPr>
          <p:cNvPr id="240" name="Google Shape;240;p2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913573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600" b="1"/>
              <a:t>Are the following statements true or false?</a:t>
            </a:r>
            <a:endParaRPr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628650" lvl="1" indent="-457200" algn="l" rtl="0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600"/>
              <a:buFont typeface="Arial"/>
              <a:buAutoNum type="arabicPeriod"/>
            </a:pPr>
            <a:r>
              <a:rPr lang="en-GB" sz="2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Stocks are tangible assets.</a:t>
            </a:r>
            <a:endParaRPr sz="2600" u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8650" lvl="1" indent="-45720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326367"/>
              </a:buClr>
              <a:buSzPts val="2600"/>
              <a:buFont typeface="Arial"/>
              <a:buAutoNum type="arabicPeriod"/>
            </a:pPr>
            <a:r>
              <a:rPr lang="en-GB" sz="2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Asset management involves planning, organising and controlling physical resources.</a:t>
            </a:r>
            <a:endParaRPr sz="2600" u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8650" lvl="1" indent="-457200" algn="l" rtl="0">
              <a:lnSpc>
                <a:spcPct val="107000"/>
              </a:lnSpc>
              <a:spcBef>
                <a:spcPts val="1300"/>
              </a:spcBef>
              <a:spcAft>
                <a:spcPts val="1200"/>
              </a:spcAft>
              <a:buClr>
                <a:srgbClr val="326367"/>
              </a:buClr>
              <a:buSzPts val="2600"/>
              <a:buFont typeface="Arial"/>
              <a:buAutoNum type="arabicPeriod"/>
            </a:pPr>
            <a:r>
              <a:rPr lang="en-GB" sz="2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Depreciation is the decrease in value of an asset over time.</a:t>
            </a:r>
            <a:r>
              <a:rPr lang="en-GB" sz="2600" u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   </a:t>
            </a:r>
            <a:endParaRPr sz="2600"/>
          </a:p>
        </p:txBody>
      </p:sp>
      <p:sp>
        <p:nvSpPr>
          <p:cNvPr id="241" name="Google Shape;241;p28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242" name="Google Shape;242;p2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True or false quiz – answers </a:t>
            </a:r>
            <a:endParaRPr/>
          </a:p>
        </p:txBody>
      </p:sp>
      <p:sp>
        <p:nvSpPr>
          <p:cNvPr id="248" name="Google Shape;248;p29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249" name="Google Shape;249;p29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913573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600" b="1"/>
              <a:t>Are the following statements true or false?</a:t>
            </a:r>
            <a:endParaRPr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628650" lvl="1" indent="-457200" algn="l" rtl="0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600"/>
              <a:buFont typeface="Arial"/>
              <a:buAutoNum type="arabicPeriod"/>
            </a:pPr>
            <a:r>
              <a:rPr lang="en-GB" sz="2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Stocks are tangible assets. </a:t>
            </a:r>
            <a:r>
              <a:rPr lang="en-GB" sz="2600" b="1" u="none" strike="noStrike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rPr>
              <a:t>True</a:t>
            </a:r>
            <a:endParaRPr/>
          </a:p>
          <a:p>
            <a:pPr marL="628650" lvl="1" indent="-45720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326367"/>
              </a:buClr>
              <a:buSzPts val="2600"/>
              <a:buFont typeface="Arial"/>
              <a:buAutoNum type="arabicPeriod"/>
            </a:pPr>
            <a:r>
              <a:rPr lang="en-GB" sz="2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Asset management involves planning, organising and controlling physical resources. </a:t>
            </a:r>
            <a:r>
              <a:rPr lang="en-GB" sz="2600" b="1" u="none" strike="noStrike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rPr>
              <a:t>True</a:t>
            </a:r>
            <a:endParaRPr sz="2600" u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8650" lvl="1" indent="-457200" algn="l" rtl="0">
              <a:lnSpc>
                <a:spcPct val="107000"/>
              </a:lnSpc>
              <a:spcBef>
                <a:spcPts val="1300"/>
              </a:spcBef>
              <a:spcAft>
                <a:spcPts val="1200"/>
              </a:spcAft>
              <a:buClr>
                <a:srgbClr val="326367"/>
              </a:buClr>
              <a:buSzPts val="2600"/>
              <a:buFont typeface="Arial"/>
              <a:buAutoNum type="arabicPeriod"/>
            </a:pPr>
            <a:r>
              <a:rPr lang="en-GB" sz="26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Depreciation is the decrease in value of an asset over time.</a:t>
            </a:r>
            <a:r>
              <a:rPr lang="en-GB" sz="2600" b="1" u="none" strike="noStrike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rPr>
              <a:t> True</a:t>
            </a:r>
            <a:endParaRPr sz="2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have:</a:t>
            </a:r>
            <a:endParaRPr/>
          </a:p>
        </p:txBody>
      </p:sp>
      <p:sp>
        <p:nvSpPr>
          <p:cNvPr id="256" name="Google Shape;256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defined stock and assets within the context of an engineering and manufacturing company;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understood the importance of effective stock and asset management.</a:t>
            </a:r>
            <a:endParaRPr/>
          </a:p>
        </p:txBody>
      </p:sp>
      <p:sp>
        <p:nvSpPr>
          <p:cNvPr id="257" name="Google Shape;257;p30"/>
          <p:cNvSpPr txBox="1">
            <a:spLocks noGrp="1"/>
          </p:cNvSpPr>
          <p:nvPr>
            <p:ph type="body" idx="2"/>
          </p:nvPr>
        </p:nvSpPr>
        <p:spPr>
          <a:xfrm>
            <a:off x="7531100" y="1825625"/>
            <a:ext cx="3917950" cy="4060825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17647"/>
              <a:buNone/>
            </a:pPr>
            <a:r>
              <a:rPr lang="en-GB" u="sng"/>
              <a:t>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MPC-CSE</a:t>
            </a:r>
            <a:r>
              <a:rPr lang="en-GB"/>
              <a:t> Communicate and present outcomes and evidence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MPC-CSD </a:t>
            </a:r>
            <a:r>
              <a:rPr lang="en-GB"/>
              <a:t>Evaluate and quality-assure processes and outcomes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u="sng"/>
              <a:t>General competencies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/>
              <a:t>English: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EC2 </a:t>
            </a:r>
            <a:r>
              <a:rPr lang="en-GB" sz="1900"/>
              <a:t>Present</a:t>
            </a:r>
            <a:r>
              <a:rPr lang="en-GB"/>
              <a:t> information and ideas 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EC4 </a:t>
            </a:r>
            <a:r>
              <a:rPr lang="en-GB"/>
              <a:t>Summarise information/ideas 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EC6 </a:t>
            </a:r>
            <a:r>
              <a:rPr lang="en-GB"/>
              <a:t>Take part in/lead discussions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/>
              <a:t>Maths: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MC10 </a:t>
            </a:r>
            <a:r>
              <a:rPr lang="en-GB"/>
              <a:t>Optimising work processes 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/>
              <a:t>Digital: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600"/>
              </a:spcAft>
              <a:buSzPct val="117647"/>
              <a:buNone/>
            </a:pPr>
            <a:r>
              <a:rPr lang="en-GB" b="1"/>
              <a:t>DC3 </a:t>
            </a:r>
            <a:r>
              <a:rPr lang="en-GB"/>
              <a:t>Communicate and collaborate</a:t>
            </a:r>
            <a:endParaRPr/>
          </a:p>
        </p:txBody>
      </p:sp>
      <p:sp>
        <p:nvSpPr>
          <p:cNvPr id="258" name="Google Shape;258;p30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259" name="Google Shape;259;p30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Case study</a:t>
            </a:r>
            <a:endParaRPr/>
          </a:p>
        </p:txBody>
      </p:sp>
      <p:sp>
        <p:nvSpPr>
          <p:cNvPr id="265" name="Google Shape;265;p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457200" lvl="1" indent="0" algn="l" rtl="0">
              <a:lnSpc>
                <a:spcPct val="120000"/>
              </a:lnSpc>
              <a:spcBef>
                <a:spcPts val="1300"/>
              </a:spcBef>
              <a:spcAft>
                <a:spcPts val="0"/>
              </a:spcAft>
              <a:buClr>
                <a:srgbClr val="326367"/>
              </a:buClr>
              <a:buSzPct val="116424"/>
              <a:buNone/>
            </a:pPr>
            <a:r>
              <a:rPr lang="en-GB" sz="2600">
                <a:solidFill>
                  <a:srgbClr val="0D0D0D"/>
                </a:solidFill>
              </a:rPr>
              <a:t>Choose an organisation to research independently to assess the importance of stock and asset management. Document your research </a:t>
            </a:r>
            <a:br>
              <a:rPr lang="en-GB" sz="2600">
                <a:solidFill>
                  <a:srgbClr val="0D0D0D"/>
                </a:solidFill>
              </a:rPr>
            </a:br>
            <a:r>
              <a:rPr lang="en-GB" sz="2600">
                <a:solidFill>
                  <a:srgbClr val="0D0D0D"/>
                </a:solidFill>
              </a:rPr>
              <a:t>in your chosen format. </a:t>
            </a:r>
            <a:endParaRPr/>
          </a:p>
          <a:p>
            <a:pPr marL="457200" lvl="1" indent="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326367"/>
              </a:buClr>
              <a:buSzPct val="116424"/>
              <a:buNone/>
            </a:pPr>
            <a:r>
              <a:rPr lang="en-GB" sz="2600">
                <a:solidFill>
                  <a:srgbClr val="0D0D0D"/>
                </a:solidFill>
              </a:rPr>
              <a:t>You may be asked to present your research to the class. </a:t>
            </a:r>
            <a:endParaRPr/>
          </a:p>
          <a:p>
            <a:pPr marL="457200" lvl="1" indent="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326367"/>
              </a:buClr>
              <a:buSzPct val="116424"/>
              <a:buNone/>
            </a:pPr>
            <a:r>
              <a:rPr lang="en-GB" sz="2600">
                <a:solidFill>
                  <a:srgbClr val="0D0D0D"/>
                </a:solidFill>
              </a:rPr>
              <a:t>Consider these questions in your research:</a:t>
            </a:r>
            <a:endParaRPr/>
          </a:p>
          <a:p>
            <a:pPr marL="1428750" lvl="2" indent="-51435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326367"/>
              </a:buClr>
              <a:buSzPct val="116424"/>
              <a:buChar char="•"/>
            </a:pPr>
            <a:r>
              <a:rPr lang="en-GB" sz="2600">
                <a:solidFill>
                  <a:srgbClr val="0D0D0D"/>
                </a:solidFill>
              </a:rPr>
              <a:t>What stock and assets does the organisation manage?</a:t>
            </a:r>
            <a:endParaRPr/>
          </a:p>
          <a:p>
            <a:pPr marL="1428750" lvl="2" indent="-51435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326367"/>
              </a:buClr>
              <a:buSzPct val="116424"/>
              <a:buChar char="•"/>
            </a:pPr>
            <a:r>
              <a:rPr lang="en-GB" sz="2600">
                <a:solidFill>
                  <a:srgbClr val="0D0D0D"/>
                </a:solidFill>
              </a:rPr>
              <a:t>Why is stock and asset management important to this company?</a:t>
            </a:r>
            <a:endParaRPr/>
          </a:p>
          <a:p>
            <a:pPr marL="1428750" lvl="2" indent="-51435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326367"/>
              </a:buClr>
              <a:buSzPct val="116424"/>
              <a:buChar char="•"/>
            </a:pPr>
            <a:r>
              <a:rPr lang="en-GB" sz="2600">
                <a:solidFill>
                  <a:srgbClr val="0D0D0D"/>
                </a:solidFill>
              </a:rPr>
              <a:t>What process(es) do they use to manage stock and assets?</a:t>
            </a:r>
            <a:endParaRPr/>
          </a:p>
          <a:p>
            <a:pPr marL="1428750" lvl="2" indent="-51435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Clr>
                <a:srgbClr val="326367"/>
              </a:buClr>
              <a:buSzPct val="116424"/>
              <a:buChar char="•"/>
            </a:pPr>
            <a:r>
              <a:rPr lang="en-GB" sz="2600">
                <a:solidFill>
                  <a:srgbClr val="0D0D0D"/>
                </a:solidFill>
              </a:rPr>
              <a:t>What might the consequences be if this goes wrong?</a:t>
            </a:r>
            <a:endParaRPr sz="260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/>
          </a:p>
        </p:txBody>
      </p:sp>
      <p:sp>
        <p:nvSpPr>
          <p:cNvPr id="267" name="Google Shape;267;p3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will:</a:t>
            </a:r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define stock and assets within the context of an engineering and manufacturing company;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understand the importance of effective stock and asset management.</a:t>
            </a:r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body" idx="2"/>
          </p:nvPr>
        </p:nvSpPr>
        <p:spPr>
          <a:xfrm>
            <a:off x="7531100" y="1825625"/>
            <a:ext cx="3917950" cy="4060825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17647"/>
              <a:buNone/>
            </a:pPr>
            <a:r>
              <a:rPr lang="en-GB" u="sng"/>
              <a:t>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MPC-CSE</a:t>
            </a:r>
            <a:r>
              <a:rPr lang="en-GB"/>
              <a:t> Communicate and present outcomes and evidence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MPC-CSD </a:t>
            </a:r>
            <a:r>
              <a:rPr lang="en-GB"/>
              <a:t>Evaluate and quality-assure processes and outcomes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u="sng"/>
              <a:t>General competencies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/>
              <a:t>English: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EC2 </a:t>
            </a:r>
            <a:r>
              <a:rPr lang="en-GB" sz="1900"/>
              <a:t>Present</a:t>
            </a:r>
            <a:r>
              <a:rPr lang="en-GB"/>
              <a:t> information and ideas 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EC4 </a:t>
            </a:r>
            <a:r>
              <a:rPr lang="en-GB"/>
              <a:t>Summarise information/ideas 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EC6 </a:t>
            </a:r>
            <a:r>
              <a:rPr lang="en-GB"/>
              <a:t>Take part in/lead discussions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/>
              <a:t>Maths: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 b="1"/>
              <a:t>MC10 </a:t>
            </a:r>
            <a:r>
              <a:rPr lang="en-GB"/>
              <a:t>Optimising work processes 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ct val="117647"/>
              <a:buNone/>
            </a:pPr>
            <a:r>
              <a:rPr lang="en-GB"/>
              <a:t>Digital: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600"/>
              </a:spcAft>
              <a:buSzPct val="117647"/>
              <a:buNone/>
            </a:pPr>
            <a:r>
              <a:rPr lang="en-GB" b="1"/>
              <a:t>DC3 </a:t>
            </a:r>
            <a:r>
              <a:rPr lang="en-GB"/>
              <a:t>Communicate and collaborate</a:t>
            </a:r>
            <a:endParaRPr/>
          </a:p>
        </p:txBody>
      </p:sp>
      <p:sp>
        <p:nvSpPr>
          <p:cNvPr id="115" name="Google Shape;115;p15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Stock and assets</a:t>
            </a:r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778731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/>
              <a:t>Define the term ‘stock’.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/>
              <a:t>Define the term ‘assets’.</a:t>
            </a:r>
            <a:endParaRPr/>
          </a:p>
        </p:txBody>
      </p:sp>
      <p:sp>
        <p:nvSpPr>
          <p:cNvPr id="123" name="Google Shape;123;p16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pic>
        <p:nvPicPr>
          <p:cNvPr id="125" name="Google Shape;125;p16" descr="A wide range of metal materials on display in a shelving rack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  <a:prstGeom prst="flowChartAlternateProcess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What is stock?</a:t>
            </a:r>
            <a:endParaRPr/>
          </a:p>
        </p:txBody>
      </p:sp>
      <p:sp>
        <p:nvSpPr>
          <p:cNvPr id="132" name="Google Shape;132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778730" cy="4351200"/>
          </a:xfrm>
          <a:prstGeom prst="rect">
            <a:avLst/>
          </a:prstGeom>
          <a:solidFill>
            <a:srgbClr val="D2E8E9"/>
          </a:solidFill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b="1"/>
              <a:t>Stock</a:t>
            </a:r>
            <a:r>
              <a:rPr lang="en-GB" sz="2000"/>
              <a:t> is</a:t>
            </a:r>
            <a:r>
              <a:rPr lang="en-GB" sz="2000">
                <a:solidFill>
                  <a:srgbClr val="1F1F1F"/>
                </a:solidFill>
              </a:rPr>
              <a:t> the things a company owns that it needs to carry out its business.</a:t>
            </a:r>
            <a:endParaRPr/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GB" sz="2000">
                <a:solidFill>
                  <a:srgbClr val="1F1F1F"/>
                </a:solidFill>
              </a:rPr>
              <a:t>Stock is anything tangible that is made or processed. For example: 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/>
              <a:t>goods or raw materials </a:t>
            </a:r>
            <a:r>
              <a:rPr lang="en-GB" sz="2000">
                <a:latin typeface="Times New Roman"/>
                <a:ea typeface="Times New Roman"/>
                <a:cs typeface="Times New Roman"/>
                <a:sym typeface="Times New Roman"/>
              </a:rPr>
              <a:t>–</a:t>
            </a:r>
            <a:r>
              <a:rPr lang="en-GB" sz="2000"/>
              <a:t> which the company’s product(s) is based on;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/>
              <a:t>completed, manufactured or repaired items which have not been sold, or paid for.</a:t>
            </a:r>
            <a:endParaRPr sz="2000">
              <a:solidFill>
                <a:srgbClr val="1F1F1F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SzPts val="1800"/>
              <a:buNone/>
            </a:pPr>
            <a:r>
              <a:rPr lang="en-GB" sz="2000">
                <a:solidFill>
                  <a:srgbClr val="1F1F1F"/>
                </a:solidFill>
              </a:rPr>
              <a:t>Stock typically has a value attached to it, as do assets.</a:t>
            </a:r>
            <a:endParaRPr sz="2000"/>
          </a:p>
        </p:txBody>
      </p:sp>
      <p:pic>
        <p:nvPicPr>
          <p:cNvPr id="133" name="Google Shape;133;p17" descr="An automated warehouse showing stock on shelves and robotic devices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43087"/>
            <a:ext cx="4364718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7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135" name="Google Shape;135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What are assets? </a:t>
            </a:r>
            <a:endParaRPr/>
          </a:p>
        </p:txBody>
      </p:sp>
      <p:sp>
        <p:nvSpPr>
          <p:cNvPr id="142" name="Google Shape;142;p18"/>
          <p:cNvSpPr txBox="1">
            <a:spLocks noGrp="1"/>
          </p:cNvSpPr>
          <p:nvPr>
            <p:ph type="body" idx="1"/>
          </p:nvPr>
        </p:nvSpPr>
        <p:spPr>
          <a:xfrm>
            <a:off x="871450" y="1825625"/>
            <a:ext cx="5745480" cy="4351200"/>
          </a:xfrm>
          <a:prstGeom prst="rect">
            <a:avLst/>
          </a:prstGeom>
          <a:solidFill>
            <a:srgbClr val="D2E8E9"/>
          </a:solidFill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2000" b="1"/>
              <a:t>Assets </a:t>
            </a:r>
            <a:r>
              <a:rPr lang="en-GB" sz="2000">
                <a:solidFill>
                  <a:srgbClr val="1F1F1F"/>
                </a:solidFill>
              </a:rPr>
              <a:t>can be divided into three categories: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 b="1">
                <a:solidFill>
                  <a:srgbClr val="1F1F1F"/>
                </a:solidFill>
              </a:rPr>
              <a:t>current</a:t>
            </a:r>
            <a:r>
              <a:rPr lang="en-GB" sz="2000">
                <a:solidFill>
                  <a:srgbClr val="1F1F1F"/>
                </a:solidFill>
              </a:rPr>
              <a:t> (cash, inventory, money owed to the business, etc.);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 b="1">
                <a:solidFill>
                  <a:srgbClr val="1F1F1F"/>
                </a:solidFill>
              </a:rPr>
              <a:t>capital </a:t>
            </a:r>
            <a:r>
              <a:rPr lang="en-GB" sz="2000">
                <a:solidFill>
                  <a:srgbClr val="1F1F1F"/>
                </a:solidFill>
              </a:rPr>
              <a:t>(equipment, machinery, land, buildings, vehicles, etc.);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 b="1">
                <a:solidFill>
                  <a:srgbClr val="1F1F1F"/>
                </a:solidFill>
              </a:rPr>
              <a:t>intangible assets </a:t>
            </a:r>
            <a:r>
              <a:rPr lang="en-GB" sz="2000">
                <a:solidFill>
                  <a:srgbClr val="1F1F1F"/>
                </a:solidFill>
              </a:rPr>
              <a:t>(reputation, trademarks, patents, etc.)</a:t>
            </a:r>
            <a:endParaRPr/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2000">
                <a:solidFill>
                  <a:srgbClr val="1F1F1F"/>
                </a:solidFill>
              </a:rPr>
              <a:t>Assets are also the things that a company owns to do business and/or create stock, such as computers, hand tools, desks, chairs, etc. </a:t>
            </a:r>
            <a:endParaRPr sz="2000"/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2000">
                <a:solidFill>
                  <a:srgbClr val="1F1F1F"/>
                </a:solidFill>
              </a:rPr>
              <a:t>P</a:t>
            </a:r>
            <a:r>
              <a:rPr lang="en-GB" sz="2000"/>
              <a:t>eople who work in a company are also assets.</a:t>
            </a:r>
            <a:endParaRPr sz="2000">
              <a:solidFill>
                <a:srgbClr val="1F1F1F"/>
              </a:solidFill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rgbClr val="1F1F1F"/>
              </a:solidFill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SzPts val="1800"/>
              <a:buNone/>
            </a:pPr>
            <a:endParaRPr sz="1800">
              <a:solidFill>
                <a:srgbClr val="1F1F1F"/>
              </a:solidFill>
            </a:endParaRPr>
          </a:p>
        </p:txBody>
      </p:sp>
      <p:pic>
        <p:nvPicPr>
          <p:cNvPr id="143" name="Google Shape;143;p18" descr="A stack of coins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43225"/>
            <a:ext cx="4364717" cy="435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8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145" name="Google Shape;145;p1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>
            <a:spLocks noGrp="1"/>
          </p:cNvSpPr>
          <p:nvPr>
            <p:ph type="body" idx="1"/>
          </p:nvPr>
        </p:nvSpPr>
        <p:spPr>
          <a:xfrm>
            <a:off x="871450" y="1825625"/>
            <a:ext cx="5745480" cy="4351200"/>
          </a:xfrm>
          <a:prstGeom prst="rect">
            <a:avLst/>
          </a:prstGeom>
          <a:solidFill>
            <a:srgbClr val="D2E8E9"/>
          </a:solidFill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b="1"/>
              <a:t>Stock management</a:t>
            </a:r>
            <a:r>
              <a:rPr lang="en-GB" sz="2000"/>
              <a:t>, </a:t>
            </a:r>
            <a:r>
              <a:rPr lang="en-GB" sz="2000">
                <a:solidFill>
                  <a:schemeClr val="dk1"/>
                </a:solidFill>
              </a:rPr>
              <a:t>also known as inventory management or inventory control, is the process of ordering, storing, tracking and controlling a business’s inventory.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Many UK manufacturing companies use tools to </a:t>
            </a:r>
            <a:r>
              <a:rPr lang="en-GB" sz="2000">
                <a:solidFill>
                  <a:srgbClr val="1F1F1F"/>
                </a:solidFill>
              </a:rPr>
              <a:t>manage their inventories effectively. 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>
                <a:solidFill>
                  <a:srgbClr val="1F1F1F"/>
                </a:solidFill>
              </a:rPr>
              <a:t>Tools help them meet production demands and minimise excess stock and associated costs.</a:t>
            </a:r>
            <a:r>
              <a:rPr lang="en-GB" sz="2000">
                <a:solidFill>
                  <a:schemeClr val="dk1"/>
                </a:solidFill>
              </a:rPr>
              <a:t> </a:t>
            </a:r>
            <a:endParaRPr/>
          </a:p>
        </p:txBody>
      </p:sp>
      <p:sp>
        <p:nvSpPr>
          <p:cNvPr id="152" name="Google Shape;152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What is stock management?  </a:t>
            </a:r>
            <a:endParaRPr/>
          </a:p>
        </p:txBody>
      </p:sp>
      <p:sp>
        <p:nvSpPr>
          <p:cNvPr id="153" name="Google Shape;153;p19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154" name="Google Shape;154;p19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19" descr="Logistics employees in warehouse, wearing PPE, planning transport of products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2" y="1843225"/>
            <a:ext cx="4364717" cy="435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The importance of stock management </a:t>
            </a:r>
            <a:endParaRPr/>
          </a:p>
        </p:txBody>
      </p:sp>
      <p:sp>
        <p:nvSpPr>
          <p:cNvPr id="162" name="Google Shape;162;p2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778731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20000"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Stock control helps businesses to meet customers’ demands without running out of stock or causing delays in delivery times. 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Stock control minimises the costs of holding or storing stock a business doesn’t need.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Businesses must consider seasonal variations, peaks in demand or any unforeseen circumstances which might disrupt the supply chain and impact customer service.</a:t>
            </a:r>
            <a:endParaRPr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endParaRPr/>
          </a:p>
        </p:txBody>
      </p:sp>
      <p:sp>
        <p:nvSpPr>
          <p:cNvPr id="163" name="Google Shape;163;p20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164" name="Google Shape;164;p20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20" descr="A wide range of metal materials on display in a shelving rack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  <a:prstGeom prst="flowChartAlternateProcess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What is asset management?  </a:t>
            </a:r>
            <a:endParaRPr/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1"/>
          </p:nvPr>
        </p:nvSpPr>
        <p:spPr>
          <a:xfrm>
            <a:off x="838199" y="1825763"/>
            <a:ext cx="5778731" cy="4351200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000" b="1"/>
              <a:t>Asset management</a:t>
            </a:r>
            <a:r>
              <a:rPr lang="en-GB" sz="2000" b="1">
                <a:solidFill>
                  <a:srgbClr val="1F1F1F"/>
                </a:solidFill>
              </a:rPr>
              <a:t> </a:t>
            </a:r>
            <a:r>
              <a:rPr lang="en-GB" sz="2000">
                <a:solidFill>
                  <a:schemeClr val="dk1"/>
                </a:solidFill>
              </a:rPr>
              <a:t>means managing and optimising assets to maximise their value and achieve objectives.</a:t>
            </a:r>
            <a:endParaRPr/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GB" sz="2000">
                <a:solidFill>
                  <a:schemeClr val="dk1"/>
                </a:solidFill>
              </a:rPr>
              <a:t>Asset management can involve:</a:t>
            </a:r>
            <a:endParaRPr/>
          </a:p>
          <a:p>
            <a:pPr marL="457200" lvl="0" indent="-34290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identifying and cataloguing assets;</a:t>
            </a:r>
            <a:endParaRPr sz="2000"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establishing goals and objectives;</a:t>
            </a:r>
            <a:endParaRPr sz="2000"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maintaining and repairing assets;</a:t>
            </a:r>
            <a:endParaRPr sz="2000"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tracking and forecasting performance;</a:t>
            </a:r>
            <a:endParaRPr sz="2000"/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investing in new assets.</a:t>
            </a:r>
            <a:endParaRPr sz="2000"/>
          </a:p>
        </p:txBody>
      </p:sp>
      <p:sp>
        <p:nvSpPr>
          <p:cNvPr id="173" name="Google Shape;173;p21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1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pic>
        <p:nvPicPr>
          <p:cNvPr id="175" name="Google Shape;175;p21" descr="A group of robotic arms working on a production line in a factory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00"/>
          <a:stretch/>
        </p:blipFill>
        <p:spPr>
          <a:xfrm>
            <a:off x="6989082" y="1843225"/>
            <a:ext cx="4364717" cy="435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The importance of asset management </a:t>
            </a:r>
            <a:endParaRPr/>
          </a:p>
        </p:txBody>
      </p:sp>
      <p:sp>
        <p:nvSpPr>
          <p:cNvPr id="182" name="Google Shape;182;p2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778731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20000"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A lack of asset management can lead to increased operational costs due to inefficient use of assets and frequent breakdowns. 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This can also result in reduced productivity and missed opportunities, e.g. employee time is lost looking for tools and equipment.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Poor asset management can lead to compliance issues and increased risks, such as unexpected asset failures that disrupt business operations. </a:t>
            </a:r>
            <a:endParaRPr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endParaRPr/>
          </a:p>
        </p:txBody>
      </p:sp>
      <p:sp>
        <p:nvSpPr>
          <p:cNvPr id="183" name="Google Shape;183;p22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What is stock and what are assets?</a:t>
            </a:r>
            <a:endParaRPr/>
          </a:p>
        </p:txBody>
      </p:sp>
      <p:sp>
        <p:nvSpPr>
          <p:cNvPr id="184" name="Google Shape;184;p22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p22" descr="Piles of different denominations of British coins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6353" y="1979723"/>
            <a:ext cx="3777801" cy="37662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1291</Words>
  <Application>Microsoft Office PowerPoint</Application>
  <PresentationFormat>Widescreen</PresentationFormat>
  <Paragraphs>167</Paragraphs>
  <Slides>18</Slides>
  <Notes>18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Times New Roman</vt:lpstr>
      <vt:lpstr>Arial Narrow</vt:lpstr>
      <vt:lpstr>Arial</vt:lpstr>
      <vt:lpstr>Calibri</vt:lpstr>
      <vt:lpstr>Office Theme</vt:lpstr>
      <vt:lpstr>Engineering and Manufacturing</vt:lpstr>
      <vt:lpstr>In this resource, we will:</vt:lpstr>
      <vt:lpstr>Stock and assets</vt:lpstr>
      <vt:lpstr>What is stock?</vt:lpstr>
      <vt:lpstr>What are assets? </vt:lpstr>
      <vt:lpstr>What is stock management?  </vt:lpstr>
      <vt:lpstr>The importance of stock management </vt:lpstr>
      <vt:lpstr>What is asset management?  </vt:lpstr>
      <vt:lpstr>The importance of asset management </vt:lpstr>
      <vt:lpstr>Lotus and Amazon</vt:lpstr>
      <vt:lpstr>Industrial applications: Lotus </vt:lpstr>
      <vt:lpstr>Industrial applications: Amazon  </vt:lpstr>
      <vt:lpstr>Discussion</vt:lpstr>
      <vt:lpstr>The role of technology</vt:lpstr>
      <vt:lpstr>True or false quiz</vt:lpstr>
      <vt:lpstr>True or false quiz – answers </vt:lpstr>
      <vt:lpstr>In this resource, we have:</vt:lpstr>
      <vt:lpstr>Case study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2025-10-13T11:09:35Z</dcterms:modified>
</cp:coreProperties>
</file>