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17" name="Google Shape;11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175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534C29"/>
              </a:buClr>
              <a:buSzPts val="1300"/>
              <a:buFont typeface="Arial"/>
              <a:buNone/>
            </a:pP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/>
              <a:t>Image © </a:t>
            </a:r>
            <a:r>
              <a:rPr lang="en-GB"/>
              <a:t>Unsplash/Arno Senoner</a:t>
            </a:r>
            <a:endParaRPr/>
          </a:p>
        </p:txBody>
      </p:sp>
      <p:sp>
        <p:nvSpPr>
          <p:cNvPr id="218" name="Google Shape;2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35" name="Google Shape;13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Kanban interactive: https://www.technicaleducationnetworks.org.uk/interactive/kanban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Kanban interactive video walkthrough: https://vimeo.com/1118131685/4406764c1a </a:t>
            </a:r>
            <a:endParaRPr/>
          </a:p>
        </p:txBody>
      </p:sp>
      <p:sp>
        <p:nvSpPr>
          <p:cNvPr id="145" name="Google Shape;14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3" name="Google Shape;1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1750" marR="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534C29"/>
              </a:buClr>
              <a:buSzPts val="1300"/>
              <a:buFont typeface="Arial"/>
              <a:buNone/>
            </a:pPr>
            <a:r>
              <a:rPr lang="en-GB" sz="1400"/>
              <a:t>Image © Shutterstock/Amorn Suriyan</a:t>
            </a:r>
            <a:endParaRPr/>
          </a:p>
          <a:p>
            <a:pPr marL="3175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534C29"/>
              </a:buClr>
              <a:buSzPts val="1300"/>
              <a:buFont typeface="Arial"/>
              <a:buNone/>
            </a:pP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istics employees in warehouse, wearing PPE, planning transport of product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35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2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8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8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8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8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8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8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9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nicaleducationnetworks.org.uk/interactive/kanba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vimeo.com/1118131685/4406764c1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/>
              <a:t>Engineering and Manufacturing</a:t>
            </a:r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Stock and asset management</a:t>
            </a:r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2"/>
          </p:nvPr>
        </p:nvSpPr>
        <p:spPr>
          <a:xfrm>
            <a:off x="6269736" y="2894811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and Manufacturing</a:t>
            </a:r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Plenary answers</a:t>
            </a:r>
            <a:endParaRPr/>
          </a:p>
        </p:txBody>
      </p:sp>
      <p:sp>
        <p:nvSpPr>
          <p:cNvPr id="204" name="Google Shape;204;p24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00159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/>
              <a:t>Stock does not have to be reordered manually – an order is triggered automatically.</a:t>
            </a:r>
            <a:endParaRPr/>
          </a:p>
          <a:p>
            <a:pPr marL="457200" lvl="0" indent="-4572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/>
              <a:t>Stock will arrive just in time. </a:t>
            </a:r>
            <a:endParaRPr/>
          </a:p>
          <a:p>
            <a:pPr marL="457200" lvl="0" indent="-4572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/>
              <a:t>This avoids overstock, which can tie up cash in unnecessary stock and lead to a lack of storage space.</a:t>
            </a:r>
            <a:endParaRPr/>
          </a:p>
          <a:p>
            <a:pPr marL="457200" lvl="0" indent="-4572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AutoNum type="arabicPeriod"/>
            </a:pPr>
            <a:r>
              <a:rPr lang="en-GB" sz="2800"/>
              <a:t>It also avoids understock, which can lead to a stop in production and loss of income.</a:t>
            </a:r>
            <a:endParaRPr/>
          </a:p>
          <a:p>
            <a:pPr marL="457200" lvl="0" indent="-2794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800"/>
              <a:buFont typeface="Arial"/>
              <a:buNone/>
            </a:pPr>
            <a:endParaRPr sz="2800"/>
          </a:p>
        </p:txBody>
      </p:sp>
      <p:sp>
        <p:nvSpPr>
          <p:cNvPr id="205" name="Google Shape;205;p24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206" name="Google Shape;206;p24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212" name="Google Shape;21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recognised how Kanban is used in modern manufacturing to control inventory;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been able to discuss the advantages of using Kanban in inventory control.</a:t>
            </a:r>
            <a:endParaRPr/>
          </a:p>
        </p:txBody>
      </p:sp>
      <p:sp>
        <p:nvSpPr>
          <p:cNvPr id="213" name="Google Shape;213;p2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214" name="Google Shape;214;p25"/>
          <p:cNvSpPr txBox="1">
            <a:spLocks noGrp="1"/>
          </p:cNvSpPr>
          <p:nvPr>
            <p:ph type="body" idx="2"/>
          </p:nvPr>
        </p:nvSpPr>
        <p:spPr>
          <a:xfrm>
            <a:off x="7423150" y="1249363"/>
            <a:ext cx="4130675" cy="4927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180975" lvl="0" indent="-142875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MPC-CSD</a:t>
            </a:r>
            <a:r>
              <a:rPr lang="en-GB" sz="1300"/>
              <a:t> Evaluate and quality-assure processes and outcomes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MPC-CSA</a:t>
            </a:r>
            <a:r>
              <a:rPr lang="en-GB" sz="1300"/>
              <a:t> Analyse and interpret an employer set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MPC-CSB</a:t>
            </a:r>
            <a:r>
              <a:rPr lang="en-GB" sz="1300"/>
              <a:t> Plan and prepare suitable responses to the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MPC-CSE</a:t>
            </a:r>
            <a:r>
              <a:rPr lang="en-GB" sz="1300"/>
              <a:t> Communicate and present outcomes and evidence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General competencies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English: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EC2 </a:t>
            </a:r>
            <a:r>
              <a:rPr lang="en-GB" sz="1300"/>
              <a:t>Present information and ideas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EC4 </a:t>
            </a:r>
            <a:r>
              <a:rPr lang="en-GB" sz="1300"/>
              <a:t>Summarise information/ideas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EC6 </a:t>
            </a:r>
            <a:r>
              <a:rPr lang="en-GB" sz="1300"/>
              <a:t>Take part in/lead discussions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Maths: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MC2 </a:t>
            </a:r>
            <a:r>
              <a:rPr lang="en-GB" sz="1300"/>
              <a:t>Estimating, calculating and error spotting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MC5 </a:t>
            </a:r>
            <a:r>
              <a:rPr lang="en-GB" sz="1300"/>
              <a:t>Processing data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Digital: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DC1 </a:t>
            </a:r>
            <a:r>
              <a:rPr lang="en-GB" sz="1300"/>
              <a:t>Use digital technology and media effectively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200"/>
              </a:spcAft>
              <a:buSzPts val="1800"/>
              <a:buNone/>
            </a:pPr>
            <a:r>
              <a:rPr lang="en-GB" sz="1300" b="1"/>
              <a:t>DC4 </a:t>
            </a:r>
            <a:r>
              <a:rPr lang="en-GB" sz="1300"/>
              <a:t>Process and analyse numerical data</a:t>
            </a:r>
            <a:endParaRPr sz="1300"/>
          </a:p>
        </p:txBody>
      </p:sp>
      <p:sp>
        <p:nvSpPr>
          <p:cNvPr id="215" name="Google Shape;215;p2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221" name="Google Shape;221;p2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77001" cy="4353502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None/>
            </a:pPr>
            <a:r>
              <a:rPr lang="en-GB" sz="2200">
                <a:solidFill>
                  <a:schemeClr val="dk1"/>
                </a:solidFill>
              </a:rPr>
              <a:t>Carry out some research into how companies use the Kanban inventory control system. Suggested companies include: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Toyota </a:t>
            </a:r>
            <a:endParaRPr sz="2200"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Boeing</a:t>
            </a:r>
            <a:endParaRPr sz="2200"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>
                <a:solidFill>
                  <a:schemeClr val="dk1"/>
                </a:solidFill>
              </a:rPr>
              <a:t>Intel</a:t>
            </a:r>
            <a:endParaRPr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>
                <a:solidFill>
                  <a:schemeClr val="dk1"/>
                </a:solidFill>
              </a:rPr>
              <a:t>Zara</a:t>
            </a:r>
            <a:endParaRPr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Dell.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/>
          </a:p>
        </p:txBody>
      </p:sp>
      <p:sp>
        <p:nvSpPr>
          <p:cNvPr id="223" name="Google Shape;223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pic>
        <p:nvPicPr>
          <p:cNvPr id="224" name="Google Shape;224;p26" descr="An automated warehouse showing stock on shelves and robotic device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824" y="1825624"/>
            <a:ext cx="3594331" cy="4353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recognise how Kanban is used in modern manufacturing to control inventory;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be able to discuss the advantages of using Kanban in inventory control.</a:t>
            </a:r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2"/>
          </p:nvPr>
        </p:nvSpPr>
        <p:spPr>
          <a:xfrm>
            <a:off x="7423150" y="1249363"/>
            <a:ext cx="4130675" cy="4927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180975" lvl="0" indent="-142875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MPC-CSD</a:t>
            </a:r>
            <a:r>
              <a:rPr lang="en-GB" sz="1300"/>
              <a:t> Evaluate and quality-assure processes and outcomes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MPC-CSA</a:t>
            </a:r>
            <a:r>
              <a:rPr lang="en-GB" sz="1300"/>
              <a:t> Analyse and interpret an employer set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MPC-CSB</a:t>
            </a:r>
            <a:r>
              <a:rPr lang="en-GB" sz="1300"/>
              <a:t> Plan and prepare suitable responses to the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MPC-CSE</a:t>
            </a:r>
            <a:r>
              <a:rPr lang="en-GB" sz="1300"/>
              <a:t> Communicate and present outcomes and evidence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u="sng"/>
              <a:t>General competencies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English: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EC2 </a:t>
            </a:r>
            <a:r>
              <a:rPr lang="en-GB" sz="1300"/>
              <a:t>Present information and ideas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EC4 </a:t>
            </a:r>
            <a:r>
              <a:rPr lang="en-GB" sz="1300"/>
              <a:t>Summarise information/ideas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EC6 </a:t>
            </a:r>
            <a:r>
              <a:rPr lang="en-GB" sz="1300"/>
              <a:t>Take part in/lead discussions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Maths: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MC2 </a:t>
            </a:r>
            <a:r>
              <a:rPr lang="en-GB" sz="1300"/>
              <a:t>Estimating, calculating and error spotting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MC5 </a:t>
            </a:r>
            <a:r>
              <a:rPr lang="en-GB" sz="1300"/>
              <a:t>Processing data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/>
              <a:t>Digital: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</a:pPr>
            <a:r>
              <a:rPr lang="en-GB" sz="1300" b="1"/>
              <a:t>DC1 </a:t>
            </a:r>
            <a:r>
              <a:rPr lang="en-GB" sz="1300"/>
              <a:t>Use digital technology and media effectively </a:t>
            </a:r>
            <a:endParaRPr/>
          </a:p>
          <a:p>
            <a:pPr marL="180975" lvl="0" indent="-142875" algn="l" rtl="0">
              <a:lnSpc>
                <a:spcPct val="108000"/>
              </a:lnSpc>
              <a:spcBef>
                <a:spcPts val="200"/>
              </a:spcBef>
              <a:spcAft>
                <a:spcPts val="200"/>
              </a:spcAft>
              <a:buSzPts val="1800"/>
              <a:buNone/>
            </a:pPr>
            <a:r>
              <a:rPr lang="en-GB" sz="1300" b="1"/>
              <a:t>DC4 </a:t>
            </a:r>
            <a:r>
              <a:rPr lang="en-GB" sz="1300"/>
              <a:t>Process and analyse numerical data</a:t>
            </a:r>
            <a:endParaRPr sz="1300"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31" name="Google Shape;131;p1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Inventory management using Kanban </a:t>
            </a:r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730025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/>
              <a:t>One way of controlling inventory is by automatically triggering orders for new stock at different points in the workflow. 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/>
              <a:t>This is often done using visual markers or signal cards which indicate when more goods are needed.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/>
              <a:t>These visual markers or signal cards are known as kanbans.</a:t>
            </a:r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40" name="Google Shape;140;p17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17" descr="Logistics employees in warehouse, wearing PPE, planning transport of product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2" y="1843225"/>
            <a:ext cx="4364717" cy="435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Kanban interactive &amp; walkthrough</a:t>
            </a:r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dirty="0"/>
              <a:t>Link to the </a:t>
            </a:r>
            <a:r>
              <a:rPr lang="en-GB" b="1" dirty="0"/>
              <a:t>Kanban interactive </a:t>
            </a:r>
            <a:r>
              <a:rPr lang="en-GB" dirty="0"/>
              <a:t>–</a:t>
            </a:r>
            <a:r>
              <a:rPr lang="en-GB" b="1" dirty="0"/>
              <a:t> </a:t>
            </a:r>
            <a:r>
              <a:rPr lang="en-GB" dirty="0"/>
              <a:t>this includes written user instructions: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u="sng" dirty="0">
                <a:solidFill>
                  <a:schemeClr val="hlink"/>
                </a:solidFill>
                <a:hlinkClick r:id="rId3"/>
              </a:rPr>
              <a:t>https://www.technicaleducationnetworks.org.uk/interactive/kanban</a:t>
            </a:r>
            <a:r>
              <a:rPr lang="en-GB" u="sng" dirty="0">
                <a:solidFill>
                  <a:schemeClr val="hlink"/>
                </a:solidFill>
              </a:rPr>
              <a:t>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dirty="0">
                <a:solidFill>
                  <a:schemeClr val="dk1"/>
                </a:solidFill>
              </a:rPr>
              <a:t>Please note – the Firefox browser is not recommended for the interactive.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dirty="0"/>
              <a:t>Link to </a:t>
            </a:r>
            <a:r>
              <a:rPr lang="en-GB" b="1" dirty="0"/>
              <a:t>How to use the kanban interactive </a:t>
            </a:r>
            <a:r>
              <a:rPr lang="en-GB" dirty="0"/>
              <a:t>video walkthrough: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341674"/>
              <a:buNone/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https://vimeo.com/1118131685/4406764c1a</a:t>
            </a:r>
            <a:r>
              <a:rPr lang="en-GB" u="sng" dirty="0">
                <a:solidFill>
                  <a:schemeClr val="hlink"/>
                </a:solidFill>
              </a:rPr>
              <a:t> </a:t>
            </a:r>
            <a:br>
              <a:rPr lang="en-GB" u="sng" dirty="0">
                <a:solidFill>
                  <a:schemeClr val="hlink"/>
                </a:solidFill>
              </a:rPr>
            </a:b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 dirty="0"/>
          </a:p>
        </p:txBody>
      </p:sp>
      <p:sp>
        <p:nvSpPr>
          <p:cNvPr id="149" name="Google Shape;149;p18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18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975811"/>
            <a:ext cx="5681393" cy="3825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Kanban interactive</a:t>
            </a:r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body" idx="1"/>
          </p:nvPr>
        </p:nvSpPr>
        <p:spPr>
          <a:xfrm>
            <a:off x="838199" y="1781236"/>
            <a:ext cx="4520879" cy="4575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SzPct val="74844"/>
              <a:buNone/>
            </a:pPr>
            <a:r>
              <a:rPr lang="en-GB" sz="2600">
                <a:solidFill>
                  <a:schemeClr val="dk1"/>
                </a:solidFill>
              </a:rPr>
              <a:t>Experiment with deciding where the kanban goes to ensure stock arrives just in time.</a:t>
            </a:r>
            <a:endParaRPr sz="2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SzPct val="74844"/>
              <a:buNone/>
            </a:pPr>
            <a:r>
              <a:rPr lang="en-GB" sz="2600">
                <a:solidFill>
                  <a:schemeClr val="dk1"/>
                </a:solidFill>
              </a:rPr>
              <a:t>Set the values to:</a:t>
            </a:r>
            <a:endParaRPr/>
          </a:p>
          <a:p>
            <a:pPr marL="457200" lvl="0" indent="-45720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 sz="2600">
                <a:solidFill>
                  <a:schemeClr val="dk1"/>
                </a:solidFill>
              </a:rPr>
              <a:t>batch size: 8 for chips; </a:t>
            </a:r>
            <a:br>
              <a:rPr lang="en-GB" sz="2600">
                <a:solidFill>
                  <a:schemeClr val="dk1"/>
                </a:solidFill>
              </a:rPr>
            </a:br>
            <a:r>
              <a:rPr lang="en-GB" sz="2600">
                <a:solidFill>
                  <a:schemeClr val="dk1"/>
                </a:solidFill>
              </a:rPr>
              <a:t>10 for screens</a:t>
            </a:r>
            <a:endParaRPr/>
          </a:p>
          <a:p>
            <a:pPr marL="457200" lvl="0" indent="-45720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 sz="2600">
                <a:solidFill>
                  <a:schemeClr val="dk1"/>
                </a:solidFill>
              </a:rPr>
              <a:t>lead time: 3 days for chips; </a:t>
            </a:r>
            <a:br>
              <a:rPr lang="en-GB" sz="2600">
                <a:solidFill>
                  <a:schemeClr val="dk1"/>
                </a:solidFill>
              </a:rPr>
            </a:br>
            <a:r>
              <a:rPr lang="en-GB" sz="2600">
                <a:solidFill>
                  <a:schemeClr val="dk1"/>
                </a:solidFill>
              </a:rPr>
              <a:t>2 days for screens</a:t>
            </a:r>
            <a:endParaRPr/>
          </a:p>
          <a:p>
            <a:pPr marL="457200" lvl="0" indent="-45720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 sz="2600">
                <a:solidFill>
                  <a:schemeClr val="dk1"/>
                </a:solidFill>
              </a:rPr>
              <a:t>used per day: 2 for chips; </a:t>
            </a:r>
            <a:br>
              <a:rPr lang="en-GB" sz="2600">
                <a:solidFill>
                  <a:schemeClr val="dk1"/>
                </a:solidFill>
              </a:rPr>
            </a:br>
            <a:r>
              <a:rPr lang="en-GB" sz="2600">
                <a:solidFill>
                  <a:schemeClr val="dk1"/>
                </a:solidFill>
              </a:rPr>
              <a:t>1 for screens.</a:t>
            </a:r>
            <a:endParaRPr sz="2600">
              <a:solidFill>
                <a:schemeClr val="dk1"/>
              </a:solidFill>
            </a:endParaRPr>
          </a:p>
          <a:p>
            <a:pPr marL="114300" lvl="0" indent="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8107"/>
              <a:buNone/>
            </a:pPr>
            <a:r>
              <a:rPr lang="en-GB" sz="2600">
                <a:solidFill>
                  <a:schemeClr val="dk1"/>
                </a:solidFill>
              </a:rPr>
              <a:t>Where should you place the kanban </a:t>
            </a:r>
            <a:r>
              <a:rPr lang="en-GB"/>
              <a:t>so that you don’t overstock or run out of components</a:t>
            </a:r>
            <a:r>
              <a:rPr lang="en-GB" sz="2600">
                <a:solidFill>
                  <a:schemeClr val="dk1"/>
                </a:solidFill>
              </a:rPr>
              <a:t>?</a:t>
            </a:r>
            <a:endParaRPr sz="2600">
              <a:solidFill>
                <a:schemeClr val="dk1"/>
              </a:solidFill>
            </a:endParaRPr>
          </a:p>
          <a:p>
            <a:pPr marL="114300" lvl="0" indent="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ct val="108107"/>
              <a:buNone/>
            </a:pPr>
            <a:r>
              <a:rPr lang="en-GB" sz="2600">
                <a:solidFill>
                  <a:schemeClr val="dk1"/>
                </a:solidFill>
              </a:rPr>
              <a:t>Why? </a:t>
            </a:r>
            <a:endParaRPr sz="2600">
              <a:solidFill>
                <a:schemeClr val="dk1"/>
              </a:solidFill>
            </a:endParaRPr>
          </a:p>
        </p:txBody>
      </p:sp>
      <p:sp>
        <p:nvSpPr>
          <p:cNvPr id="159" name="Google Shape;159;p19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60" name="Google Shape;160;p1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1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2478" y="1781236"/>
            <a:ext cx="6239325" cy="4201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Discussion</a:t>
            </a:r>
            <a:endParaRPr/>
          </a:p>
        </p:txBody>
      </p:sp>
      <p:sp>
        <p:nvSpPr>
          <p:cNvPr id="168" name="Google Shape;168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4210048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000">
                <a:solidFill>
                  <a:schemeClr val="dk1"/>
                </a:solidFill>
              </a:rPr>
              <a:t>What does ‘lead time’ mean? </a:t>
            </a:r>
            <a:br>
              <a:rPr lang="en-GB" sz="2000">
                <a:solidFill>
                  <a:schemeClr val="dk1"/>
                </a:solidFill>
              </a:rPr>
            </a:br>
            <a:r>
              <a:rPr lang="en-GB" sz="2000">
                <a:solidFill>
                  <a:schemeClr val="dk1"/>
                </a:solidFill>
              </a:rPr>
              <a:t>Is this stock to site or actually </a:t>
            </a:r>
            <a:br>
              <a:rPr lang="en-GB" sz="2000">
                <a:solidFill>
                  <a:schemeClr val="dk1"/>
                </a:solidFill>
              </a:rPr>
            </a:br>
            <a:r>
              <a:rPr lang="en-GB" sz="2000">
                <a:solidFill>
                  <a:schemeClr val="dk1"/>
                </a:solidFill>
              </a:rPr>
              <a:t>in use? </a:t>
            </a:r>
            <a:endParaRPr sz="2000"/>
          </a:p>
          <a:p>
            <a:pPr marL="457200" lvl="0" indent="-34290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000">
                <a:solidFill>
                  <a:schemeClr val="dk1"/>
                </a:solidFill>
              </a:rPr>
              <a:t>What impact does batch size have on where the kanban goes? </a:t>
            </a:r>
            <a:endParaRPr sz="200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600"/>
              </a:spcBef>
              <a:spcAft>
                <a:spcPts val="600"/>
              </a:spcAft>
              <a:buClr>
                <a:srgbClr val="326367"/>
              </a:buClr>
              <a:buSzPts val="2800"/>
              <a:buChar char="•"/>
            </a:pPr>
            <a:r>
              <a:rPr lang="en-GB" sz="2000">
                <a:solidFill>
                  <a:schemeClr val="dk1"/>
                </a:solidFill>
              </a:rPr>
              <a:t>What impact does the lead time have on where the kanban goes? </a:t>
            </a:r>
            <a:endParaRPr sz="2000"/>
          </a:p>
        </p:txBody>
      </p:sp>
      <p:sp>
        <p:nvSpPr>
          <p:cNvPr id="169" name="Google Shape;169;p20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70" name="Google Shape;170;p20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2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9329" y="1507525"/>
            <a:ext cx="6239325" cy="4201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Scenario</a:t>
            </a:r>
            <a:endParaRPr/>
          </a:p>
        </p:txBody>
      </p:sp>
      <p:sp>
        <p:nvSpPr>
          <p:cNvPr id="177" name="Google Shape;177;p2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433568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200"/>
              <a:t>Using the Kanban interactive, run this scenario:</a:t>
            </a:r>
            <a:endParaRPr sz="220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>
                <a:solidFill>
                  <a:schemeClr val="dk1"/>
                </a:solidFill>
              </a:rPr>
              <a:t>batch size: 6 for chips; </a:t>
            </a:r>
            <a:br>
              <a:rPr lang="en-GB" sz="2200">
                <a:solidFill>
                  <a:schemeClr val="dk1"/>
                </a:solidFill>
              </a:rPr>
            </a:br>
            <a:r>
              <a:rPr lang="en-GB" sz="2200">
                <a:solidFill>
                  <a:schemeClr val="dk1"/>
                </a:solidFill>
              </a:rPr>
              <a:t>8 for screens</a:t>
            </a:r>
            <a:endParaRPr sz="220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/>
              <a:t>lead time: </a:t>
            </a:r>
            <a:r>
              <a:rPr lang="en-GB" sz="2200">
                <a:solidFill>
                  <a:schemeClr val="dk1"/>
                </a:solidFill>
              </a:rPr>
              <a:t>4 days for chips; </a:t>
            </a:r>
            <a:br>
              <a:rPr lang="en-GB" sz="2200">
                <a:solidFill>
                  <a:schemeClr val="dk1"/>
                </a:solidFill>
              </a:rPr>
            </a:br>
            <a:r>
              <a:rPr lang="en-GB" sz="2200">
                <a:solidFill>
                  <a:schemeClr val="dk1"/>
                </a:solidFill>
              </a:rPr>
              <a:t>4 days for screens 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200"/>
              <a:t>number used per day: </a:t>
            </a:r>
            <a:r>
              <a:rPr lang="en-GB" sz="2200">
                <a:solidFill>
                  <a:schemeClr val="dk1"/>
                </a:solidFill>
              </a:rPr>
              <a:t>2 for chips; 1 for screens.</a:t>
            </a:r>
            <a:endParaRPr sz="2200"/>
          </a:p>
          <a:p>
            <a:pPr marL="457200" lvl="0" indent="-1651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None/>
            </a:pPr>
            <a:endParaRPr sz="2200"/>
          </a:p>
        </p:txBody>
      </p:sp>
      <p:sp>
        <p:nvSpPr>
          <p:cNvPr id="178" name="Google Shape;178;p21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79" name="Google Shape;179;p2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8881" y="1690688"/>
            <a:ext cx="6329394" cy="4240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Scenario result</a:t>
            </a:r>
            <a:endParaRPr/>
          </a:p>
        </p:txBody>
      </p:sp>
      <p:sp>
        <p:nvSpPr>
          <p:cNvPr id="186" name="Google Shape;186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400425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800"/>
              <a:t>You will always run out of chip components – no matter where you place the kanban.</a:t>
            </a:r>
            <a:endParaRPr sz="2800"/>
          </a:p>
        </p:txBody>
      </p:sp>
      <p:sp>
        <p:nvSpPr>
          <p:cNvPr id="187" name="Google Shape;187;p22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88" name="Google Shape;188;p2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2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0823" y="1491242"/>
            <a:ext cx="6452176" cy="4336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195" name="Google Shape;195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800"/>
              <a:buNone/>
            </a:pPr>
            <a:r>
              <a:rPr lang="en-GB" sz="2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Discuss </a:t>
            </a:r>
            <a:r>
              <a:rPr lang="en-GB" sz="2800">
                <a:solidFill>
                  <a:srgbClr val="000000"/>
                </a:solidFill>
              </a:rPr>
              <a:t>the advantages of using the Kanban system, as shown in the interactive.</a:t>
            </a:r>
            <a:endParaRPr sz="2800"/>
          </a:p>
        </p:txBody>
      </p:sp>
      <p:sp>
        <p:nvSpPr>
          <p:cNvPr id="196" name="Google Shape;196;p23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5: Inventory management using Kanban</a:t>
            </a:r>
            <a:endParaRPr/>
          </a:p>
        </p:txBody>
      </p:sp>
      <p:sp>
        <p:nvSpPr>
          <p:cNvPr id="197" name="Google Shape;197;p2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pic>
        <p:nvPicPr>
          <p:cNvPr id="198" name="Google Shape;198;p23" descr="Group of workers wearing PPE helmets and gloves in factory, in discussion with laptop. 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204" y="2047163"/>
            <a:ext cx="5475595" cy="3650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802</Words>
  <Application>Microsoft Office PowerPoint</Application>
  <PresentationFormat>Widescreen</PresentationFormat>
  <Paragraphs>120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Narrow</vt:lpstr>
      <vt:lpstr>Calibri</vt:lpstr>
      <vt:lpstr>Office Theme</vt:lpstr>
      <vt:lpstr>Engineering and Manufacturing</vt:lpstr>
      <vt:lpstr>In this resource, we will:</vt:lpstr>
      <vt:lpstr>Inventory management using Kanban </vt:lpstr>
      <vt:lpstr>Kanban interactive &amp; walkthrough</vt:lpstr>
      <vt:lpstr>Kanban interactive</vt:lpstr>
      <vt:lpstr>Discussion</vt:lpstr>
      <vt:lpstr>Scenario</vt:lpstr>
      <vt:lpstr>Scenario result</vt:lpstr>
      <vt:lpstr>Plenary</vt:lpstr>
      <vt:lpstr>Plenary answers</vt:lpstr>
      <vt:lpstr>In this resource,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2025-10-13T11:50:28Z</dcterms:modified>
</cp:coreProperties>
</file>