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1"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embeddedFontLst>
    <p:embeddedFont>
      <p:font typeface="Arial Narrow" panose="020B0606020202030204" pitchFamily="34" charset="0"/>
      <p:regular r:id="rId41"/>
      <p:bold r:id="rId42"/>
      <p:italic r:id="rId43"/>
      <p:boldItalic r:id="rId44"/>
    </p:embeddedFont>
    <p:embeddedFont>
      <p:font typeface="Quattrocento Sans" panose="020B0502050000020003"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BCF922-8C85-4828-B65C-54BECED63511}">
  <a:tblStyle styleId="{C2BCF922-8C85-4828-B65C-54BECED63511}" styleName="Table_0">
    <a:wholeTbl>
      <a:tcTxStyle b="off" i="off">
        <a:font>
          <a:latin typeface="Arial"/>
          <a:ea typeface="Arial"/>
          <a:cs typeface="Arial"/>
        </a:font>
        <a:srgbClr val="000000"/>
      </a:tcTxStyle>
      <a:tcStyle>
        <a:tcBdr>
          <a:left>
            <a:ln w="9525" cap="flat" cmpd="sng">
              <a:solidFill>
                <a:srgbClr val="BFBFBF"/>
              </a:solidFill>
              <a:prstDash val="solid"/>
              <a:round/>
              <a:headEnd type="none" w="sm" len="sm"/>
              <a:tailEnd type="none" w="sm" len="sm"/>
            </a:ln>
          </a:left>
          <a:right>
            <a:ln w="9525" cap="flat" cmpd="sng">
              <a:solidFill>
                <a:srgbClr val="BFBFBF"/>
              </a:solidFill>
              <a:prstDash val="solid"/>
              <a:round/>
              <a:headEnd type="none" w="sm" len="sm"/>
              <a:tailEnd type="none" w="sm" len="sm"/>
            </a:ln>
          </a:right>
          <a:top>
            <a:ln w="9525" cap="flat" cmpd="sng">
              <a:solidFill>
                <a:srgbClr val="BFBFBF"/>
              </a:solidFill>
              <a:prstDash val="solid"/>
              <a:round/>
              <a:headEnd type="none" w="sm" len="sm"/>
              <a:tailEnd type="none" w="sm" len="sm"/>
            </a:ln>
          </a:top>
          <a:bottom>
            <a:ln w="9525" cap="flat" cmpd="sng">
              <a:solidFill>
                <a:srgbClr val="BFBFBF"/>
              </a:solidFill>
              <a:prstDash val="solid"/>
              <a:round/>
              <a:headEnd type="none" w="sm" len="sm"/>
              <a:tailEnd type="none" w="sm" len="sm"/>
            </a:ln>
          </a:bottom>
          <a:insideH>
            <a:ln w="9525" cap="flat" cmpd="sng">
              <a:solidFill>
                <a:srgbClr val="BFBFBF"/>
              </a:solidFill>
              <a:prstDash val="solid"/>
              <a:round/>
              <a:headEnd type="none" w="sm" len="sm"/>
              <a:tailEnd type="none" w="sm" len="sm"/>
            </a:ln>
          </a:insideH>
          <a:insideV>
            <a:ln w="9525" cap="flat" cmpd="sng">
              <a:solidFill>
                <a:srgbClr val="BFBFBF"/>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p:restoredTop sz="94719"/>
  </p:normalViewPr>
  <p:slideViewPr>
    <p:cSldViewPr snapToGrid="0">
      <p:cViewPr>
        <p:scale>
          <a:sx n="66" d="100"/>
          <a:sy n="66" d="100"/>
        </p:scale>
        <p:origin x="64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hutterstock.com/g/anutr+tosiriku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a:t>Image © Shutterstock/Freedomz</a:t>
            </a:r>
            <a:endParaRPr u="none"/>
          </a:p>
        </p:txBody>
      </p:sp>
      <p:sp>
        <p:nvSpPr>
          <p:cNvPr id="117" name="Google Shape;11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b="0">
              <a:solidFill>
                <a:schemeClr val="accent6"/>
              </a:solidFill>
            </a:endParaRPr>
          </a:p>
        </p:txBody>
      </p:sp>
      <p:sp>
        <p:nvSpPr>
          <p:cNvPr id="252" name="Google Shape;2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Image © Shutterstock/4045</a:t>
            </a:r>
            <a:endParaRPr lang="en-GB" dirty="0">
              <a:effectLst/>
            </a:endParaRPr>
          </a:p>
        </p:txBody>
      </p:sp>
      <p:sp>
        <p:nvSpPr>
          <p:cNvPr id="302" name="Google Shape;30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GB" sz="1800">
                <a:latin typeface="Quattrocento Sans"/>
                <a:ea typeface="Quattrocento Sans"/>
                <a:cs typeface="Quattrocento Sans"/>
                <a:sym typeface="Quattrocento Sans"/>
              </a:rPr>
              <a:t>Image © Shutterstock/zdast</a:t>
            </a:r>
            <a:endParaRPr sz="1800">
              <a:latin typeface="Arial"/>
              <a:ea typeface="Arial"/>
              <a:cs typeface="Arial"/>
              <a:sym typeface="Arial"/>
            </a:endParaRPr>
          </a:p>
        </p:txBody>
      </p:sp>
      <p:sp>
        <p:nvSpPr>
          <p:cNvPr id="336" name="Google Shape;33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effectLst/>
                <a:latin typeface="Calibri"/>
                <a:ea typeface="Calibri"/>
                <a:cs typeface="Calibri"/>
                <a:sym typeface="Calibri"/>
              </a:rPr>
              <a:t>Image © Shutterstock/</a:t>
            </a:r>
            <a:r>
              <a:rPr lang="en-GB" sz="1200" b="0" i="0" u="none" strike="noStrike" cap="none" dirty="0" err="1">
                <a:solidFill>
                  <a:schemeClr val="dk1"/>
                </a:solidFill>
                <a:effectLst/>
                <a:latin typeface="Calibri"/>
                <a:ea typeface="Calibri"/>
                <a:cs typeface="Calibri"/>
                <a:sym typeface="Calibri"/>
              </a:rPr>
              <a:t>Toniflap</a:t>
            </a:r>
            <a:endParaRPr lang="en-GB" dirty="0">
              <a:effectLst/>
            </a:endParaRPr>
          </a:p>
        </p:txBody>
      </p:sp>
      <p:sp>
        <p:nvSpPr>
          <p:cNvPr id="450" name="Google Shape;450;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Image © Shutterstock/</a:t>
            </a:r>
            <a:r>
              <a:rPr lang="en-GB" dirty="0" err="1"/>
              <a:t>syarifjmt</a:t>
            </a:r>
            <a:endParaRPr dirty="0"/>
          </a:p>
        </p:txBody>
      </p:sp>
      <p:sp>
        <p:nvSpPr>
          <p:cNvPr id="157" name="Google Shape;157;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FF0000"/>
              </a:solidFill>
              <a:latin typeface="Arial"/>
              <a:ea typeface="Arial"/>
              <a:cs typeface="Arial"/>
              <a:sym typeface="Arial"/>
            </a:endParaRPr>
          </a:p>
        </p:txBody>
      </p:sp>
      <p:sp>
        <p:nvSpPr>
          <p:cNvPr id="166" name="Google Shape;1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Image © Shutterstock/</a:t>
            </a:r>
            <a:r>
              <a:rPr lang="en-GB" sz="1200" b="0" i="0" u="sng" strike="noStrike" cap="none" dirty="0" err="1">
                <a:solidFill>
                  <a:schemeClr val="dk1"/>
                </a:solidFill>
                <a:effectLst/>
                <a:latin typeface="Calibri"/>
                <a:ea typeface="Calibri"/>
                <a:cs typeface="Calibri"/>
                <a:sym typeface="Calibri"/>
                <a:hlinkClick r:id="rId3" tooltip="anutr tosirikul"/>
              </a:rPr>
              <a:t>anutr</a:t>
            </a:r>
            <a:r>
              <a:rPr lang="en-GB" sz="1200" b="0" i="0" u="sng" strike="noStrike" cap="none" dirty="0">
                <a:solidFill>
                  <a:schemeClr val="dk1"/>
                </a:solidFill>
                <a:effectLst/>
                <a:latin typeface="Calibri"/>
                <a:ea typeface="Calibri"/>
                <a:cs typeface="Calibri"/>
                <a:sym typeface="Calibri"/>
                <a:hlinkClick r:id="rId3" tooltip="anutr tosirikul"/>
              </a:rPr>
              <a:t> </a:t>
            </a:r>
            <a:r>
              <a:rPr lang="en-GB" sz="1200" b="0" i="0" u="sng" strike="noStrike" cap="none" dirty="0" err="1">
                <a:solidFill>
                  <a:schemeClr val="dk1"/>
                </a:solidFill>
                <a:effectLst/>
                <a:latin typeface="Calibri"/>
                <a:ea typeface="Calibri"/>
                <a:cs typeface="Calibri"/>
                <a:sym typeface="Calibri"/>
                <a:hlinkClick r:id="rId3" tooltip="anutr tosirikul"/>
              </a:rPr>
              <a:t>tosirikul</a:t>
            </a:r>
            <a:endParaRPr lang="en-GB" dirty="0"/>
          </a:p>
        </p:txBody>
      </p:sp>
      <p:sp>
        <p:nvSpPr>
          <p:cNvPr id="177" name="Google Shape;17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2" name="Google Shape;13;p2" descr="Engineer and architect project meeting with engineering tools on model building and blueprint ">
            <a:extLst>
              <a:ext uri="{FF2B5EF4-FFF2-40B4-BE49-F238E27FC236}">
                <a16:creationId xmlns:a16="http://schemas.microsoft.com/office/drawing/2014/main" id="{0944E681-11B5-ED48-E07E-FC12F96F8792}"/>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b="-1143"/>
          <a:stretch>
            <a:fillRect/>
          </a:stretch>
        </p:blipFill>
        <p:spPr>
          <a:xfrm>
            <a:off x="835" y="3593"/>
            <a:ext cx="12191165" cy="3690818"/>
          </a:xfrm>
          <a:prstGeom prst="rect">
            <a:avLst/>
          </a:prstGeom>
          <a:noFill/>
          <a:ln>
            <a:noFill/>
          </a:ln>
        </p:spPr>
      </p:pic>
      <p:pic>
        <p:nvPicPr>
          <p:cNvPr id="14" name="Google Shape;14;p2" descr="Engineer and architect project meeting with engineering tools on model building and blueprint "/>
          <p:cNvPicPr preferRelativeResize="0"/>
          <p:nvPr/>
        </p:nvPicPr>
        <p:blipFill rotWithShape="1">
          <a:blip r:embed="rId3">
            <a:alphaModFix/>
          </a:blip>
          <a:srcRect/>
          <a:stretch/>
        </p:blipFill>
        <p:spPr>
          <a:xfrm>
            <a:off x="-475" y="524510"/>
            <a:ext cx="12192000" cy="6343608"/>
          </a:xfrm>
          <a:prstGeom prst="rect">
            <a:avLst/>
          </a:prstGeom>
          <a:noFill/>
          <a:ln>
            <a:noFill/>
          </a:ln>
        </p:spPr>
      </p:pic>
      <p:pic>
        <p:nvPicPr>
          <p:cNvPr id="15" name="Google Shape;15;p2"/>
          <p:cNvPicPr preferRelativeResize="0"/>
          <p:nvPr/>
        </p:nvPicPr>
        <p:blipFill rotWithShape="1">
          <a:blip r:embed="rId4">
            <a:alphaModFix/>
          </a:blip>
          <a:srcRect/>
          <a:stretch/>
        </p:blipFill>
        <p:spPr>
          <a:xfrm>
            <a:off x="5190283" y="1702445"/>
            <a:ext cx="1811433" cy="1799998"/>
          </a:xfrm>
          <a:prstGeom prst="rect">
            <a:avLst/>
          </a:prstGeom>
          <a:noFill/>
          <a:ln>
            <a:noFill/>
          </a:ln>
        </p:spPr>
      </p:pic>
      <p:pic>
        <p:nvPicPr>
          <p:cNvPr id="16" name="Google Shape;16;p2" descr="A purple line art of a hammer and screwdriver&#10;&#10;Description automatically generated"/>
          <p:cNvPicPr preferRelativeResize="0"/>
          <p:nvPr/>
        </p:nvPicPr>
        <p:blipFill rotWithShape="1">
          <a:blip r:embed="rId5">
            <a:alphaModFix/>
          </a:blip>
          <a:srcRect/>
          <a:stretch/>
        </p:blipFill>
        <p:spPr>
          <a:xfrm>
            <a:off x="5607738" y="2124272"/>
            <a:ext cx="975575" cy="949577"/>
          </a:xfrm>
          <a:prstGeom prst="rect">
            <a:avLst/>
          </a:prstGeom>
          <a:noFill/>
          <a:ln>
            <a:noFill/>
          </a:ln>
        </p:spPr>
      </p:pic>
      <p:sp>
        <p:nvSpPr>
          <p:cNvPr id="17" name="Google Shape;17;p2"/>
          <p:cNvSpPr txBox="1">
            <a:spLocks noGrp="1"/>
          </p:cNvSpPr>
          <p:nvPr>
            <p:ph type="subTitle" idx="1"/>
          </p:nvPr>
        </p:nvSpPr>
        <p:spPr>
          <a:xfrm>
            <a:off x="1524000" y="4903189"/>
            <a:ext cx="9144000" cy="583211"/>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p:nvPr/>
        </p:nvSpPr>
        <p:spPr>
          <a:xfrm>
            <a:off x="3829165" y="6255953"/>
            <a:ext cx="4114800" cy="62357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September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200" b="0" i="0" u="none" strike="noStrike" cap="none" dirty="0">
              <a:solidFill>
                <a:srgbClr val="888888"/>
              </a:solidFill>
              <a:latin typeface="Arial"/>
              <a:ea typeface="Arial"/>
              <a:cs typeface="Arial"/>
              <a:sym typeface="Arial"/>
            </a:endParaRPr>
          </a:p>
        </p:txBody>
      </p:sp>
      <p:sp>
        <p:nvSpPr>
          <p:cNvPr id="19" name="Google Shape;19;p2"/>
          <p:cNvSpPr txBox="1">
            <a:spLocks noGrp="1"/>
          </p:cNvSpPr>
          <p:nvPr>
            <p:ph type="body" idx="2"/>
          </p:nvPr>
        </p:nvSpPr>
        <p:spPr>
          <a:xfrm>
            <a:off x="6096000" y="2895824"/>
            <a:ext cx="5623668" cy="534189"/>
          </a:xfrm>
          <a:prstGeom prst="rect">
            <a:avLst/>
          </a:prstGeom>
          <a:noFill/>
          <a:ln>
            <a:noFill/>
          </a:ln>
        </p:spPr>
        <p:txBody>
          <a:bodyPr spcFirstLastPara="1" wrap="square" lIns="91425" tIns="45700" rIns="91425" bIns="45700" anchor="t" anchorCtr="0">
            <a:noAutofit/>
          </a:bodyPr>
          <a:lstStyle>
            <a:lvl1pPr marL="457200" lvl="0" indent="-228600" algn="r">
              <a:lnSpc>
                <a:spcPct val="108000"/>
              </a:lnSpc>
              <a:spcBef>
                <a:spcPts val="1000"/>
              </a:spcBef>
              <a:spcAft>
                <a:spcPts val="0"/>
              </a:spcAft>
              <a:buSzPts val="2000"/>
              <a:buNone/>
              <a:defRPr sz="2000" b="1" i="0" u="none">
                <a:solidFill>
                  <a:srgbClr val="432673"/>
                </a:solidFill>
              </a:defRPr>
            </a:lvl1pPr>
            <a:lvl2pPr marL="914400" lvl="1" indent="-228600" algn="l">
              <a:lnSpc>
                <a:spcPct val="108000"/>
              </a:lnSpc>
              <a:spcBef>
                <a:spcPts val="500"/>
              </a:spcBef>
              <a:spcAft>
                <a:spcPts val="0"/>
              </a:spcAft>
              <a:buSzPts val="1400"/>
              <a:buNone/>
              <a:defRPr sz="1400"/>
            </a:lvl2pPr>
            <a:lvl3pPr marL="1371600" lvl="2" indent="-228600" algn="l">
              <a:lnSpc>
                <a:spcPct val="108000"/>
              </a:lnSpc>
              <a:spcBef>
                <a:spcPts val="500"/>
              </a:spcBef>
              <a:spcAft>
                <a:spcPts val="0"/>
              </a:spcAft>
              <a:buSzPts val="1400"/>
              <a:buNone/>
              <a:defRPr sz="1400"/>
            </a:lvl3pPr>
            <a:lvl4pPr marL="1828800" lvl="3" indent="-228600" algn="l">
              <a:lnSpc>
                <a:spcPct val="108000"/>
              </a:lnSpc>
              <a:spcBef>
                <a:spcPts val="500"/>
              </a:spcBef>
              <a:spcAft>
                <a:spcPts val="0"/>
              </a:spcAft>
              <a:buSzPts val="1400"/>
              <a:buNone/>
              <a:defRPr sz="1400"/>
            </a:lvl4pPr>
            <a:lvl5pPr marL="2286000" lvl="4" indent="-228600" algn="l">
              <a:lnSpc>
                <a:spcPct val="108000"/>
              </a:lnSpc>
              <a:spcBef>
                <a:spcPts val="500"/>
              </a:spcBef>
              <a:spcAft>
                <a:spcPts val="0"/>
              </a:spcAft>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body" idx="3"/>
          </p:nvPr>
        </p:nvSpPr>
        <p:spPr>
          <a:xfrm>
            <a:off x="1524000" y="5625863"/>
            <a:ext cx="9144000" cy="458004"/>
          </a:xfrm>
          <a:prstGeom prst="rect">
            <a:avLst/>
          </a:prstGeom>
          <a:noFill/>
          <a:ln>
            <a:noFill/>
          </a:ln>
        </p:spPr>
        <p:txBody>
          <a:bodyPr spcFirstLastPara="1" wrap="square" lIns="91425" tIns="45700" rIns="91425" bIns="45700" anchor="t" anchorCtr="0">
            <a:noAutofit/>
          </a:bodyPr>
          <a:lstStyle>
            <a:lvl1pPr marL="457200" lvl="0" indent="-228600" algn="ctr">
              <a:lnSpc>
                <a:spcPct val="108000"/>
              </a:lnSpc>
              <a:spcBef>
                <a:spcPts val="1000"/>
              </a:spcBef>
              <a:spcAft>
                <a:spcPts val="0"/>
              </a:spcAft>
              <a:buSzPts val="2400"/>
              <a:buNone/>
              <a:defRPr sz="2400">
                <a:solidFill>
                  <a:srgbClr val="262626"/>
                </a:solidFill>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2" descr="A picture containing screenshot, graphics, pattern, circle&#10;&#10;Description automatically generated"/>
          <p:cNvPicPr preferRelativeResize="0"/>
          <p:nvPr/>
        </p:nvPicPr>
        <p:blipFill rotWithShape="1">
          <a:blip r:embed="rId6">
            <a:alphaModFix/>
          </a:blip>
          <a:srcRect/>
          <a:stretch/>
        </p:blipFill>
        <p:spPr>
          <a:xfrm>
            <a:off x="703163" y="2280625"/>
            <a:ext cx="2049637" cy="860482"/>
          </a:xfrm>
          <a:prstGeom prst="rect">
            <a:avLst/>
          </a:prstGeom>
          <a:noFill/>
          <a:ln>
            <a:noFill/>
          </a:ln>
        </p:spPr>
      </p:pic>
      <p:sp>
        <p:nvSpPr>
          <p:cNvPr id="22" name="Google Shape;22;p2"/>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32673"/>
              </a:buClr>
              <a:buSzPts val="5200"/>
              <a:buFont typeface="Arial"/>
              <a:buNone/>
              <a:defRPr sz="5200" b="1">
                <a:solidFill>
                  <a:srgbClr val="43267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vity_questions">
  <p:cSld name="Activity_questions">
    <p:spTree>
      <p:nvGrpSpPr>
        <p:cNvPr id="1" name="Shape 85"/>
        <p:cNvGrpSpPr/>
        <p:nvPr/>
      </p:nvGrpSpPr>
      <p:grpSpPr>
        <a:xfrm>
          <a:off x="0" y="0"/>
          <a:ext cx="0" cy="0"/>
          <a:chOff x="0" y="0"/>
          <a:chExt cx="0" cy="0"/>
        </a:xfrm>
      </p:grpSpPr>
      <p:pic>
        <p:nvPicPr>
          <p:cNvPr id="86" name="Google Shape;86;p11" descr="A purple and black file folde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311" y="1610866"/>
            <a:ext cx="4635689" cy="5247133"/>
          </a:xfrm>
          <a:prstGeom prst="rect">
            <a:avLst/>
          </a:prstGeom>
          <a:noFill/>
          <a:ln>
            <a:noFill/>
          </a:ln>
        </p:spPr>
      </p:pic>
      <p:sp>
        <p:nvSpPr>
          <p:cNvPr id="87" name="Google Shape;8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1"/>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1"/>
          <p:cNvSpPr>
            <a:spLocks noGrp="1"/>
          </p:cNvSpPr>
          <p:nvPr>
            <p:ph type="body" idx="2"/>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1"/>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1"/>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September 2025</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ctivity_answers">
  <p:cSld name="Activity_answers">
    <p:spTree>
      <p:nvGrpSpPr>
        <p:cNvPr id="1" name="Shape 92"/>
        <p:cNvGrpSpPr/>
        <p:nvPr/>
      </p:nvGrpSpPr>
      <p:grpSpPr>
        <a:xfrm>
          <a:off x="0" y="0"/>
          <a:ext cx="0" cy="0"/>
          <a:chOff x="0" y="0"/>
          <a:chExt cx="0" cy="0"/>
        </a:xfrm>
      </p:grpSpPr>
      <p:pic>
        <p:nvPicPr>
          <p:cNvPr id="93" name="Google Shape;93;p12" descr="A purple and black file folder&#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556311" y="1610866"/>
            <a:ext cx="4635689" cy="5247133"/>
          </a:xfrm>
          <a:prstGeom prst="rect">
            <a:avLst/>
          </a:prstGeom>
          <a:noFill/>
          <a:ln>
            <a:noFill/>
          </a:ln>
        </p:spPr>
      </p:pic>
      <p:sp>
        <p:nvSpPr>
          <p:cNvPr id="94" name="Google Shape;9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2"/>
          <p:cNvSpPr txBox="1">
            <a:spLocks noGrp="1"/>
          </p:cNvSpPr>
          <p:nvPr>
            <p:ph type="body" idx="1"/>
          </p:nvPr>
        </p:nvSpPr>
        <p:spPr>
          <a:xfrm>
            <a:off x="838199" y="1825625"/>
            <a:ext cx="640080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2"/>
          <p:cNvSpPr txBox="1">
            <a:spLocks noGrp="1"/>
          </p:cNvSpPr>
          <p:nvPr>
            <p:ph type="body" idx="2"/>
          </p:nvPr>
        </p:nvSpPr>
        <p:spPr>
          <a:xfrm>
            <a:off x="8175008" y="2892829"/>
            <a:ext cx="3507474" cy="328413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000"/>
              <a:buNone/>
              <a:defRPr sz="2000">
                <a:solidFill>
                  <a:srgbClr val="10283A"/>
                </a:solidFill>
              </a:defRPr>
            </a:lvl1pPr>
            <a:lvl2pPr marL="914400" lvl="1" indent="-228600" algn="l">
              <a:lnSpc>
                <a:spcPct val="108000"/>
              </a:lnSpc>
              <a:spcBef>
                <a:spcPts val="500"/>
              </a:spcBef>
              <a:spcAft>
                <a:spcPts val="0"/>
              </a:spcAft>
              <a:buSzPts val="2000"/>
              <a:buNone/>
              <a:defRPr sz="2000">
                <a:solidFill>
                  <a:srgbClr val="10283A"/>
                </a:solidFill>
              </a:defRPr>
            </a:lvl2pPr>
            <a:lvl3pPr marL="1371600" lvl="2" indent="-228600" algn="l">
              <a:lnSpc>
                <a:spcPct val="108000"/>
              </a:lnSpc>
              <a:spcBef>
                <a:spcPts val="500"/>
              </a:spcBef>
              <a:spcAft>
                <a:spcPts val="0"/>
              </a:spcAft>
              <a:buSzPts val="2000"/>
              <a:buNone/>
              <a:defRPr sz="2000">
                <a:solidFill>
                  <a:srgbClr val="10283A"/>
                </a:solidFill>
              </a:defRPr>
            </a:lvl3pPr>
            <a:lvl4pPr marL="1828800" lvl="3" indent="-228600" algn="l">
              <a:lnSpc>
                <a:spcPct val="108000"/>
              </a:lnSpc>
              <a:spcBef>
                <a:spcPts val="500"/>
              </a:spcBef>
              <a:spcAft>
                <a:spcPts val="0"/>
              </a:spcAft>
              <a:buSzPts val="2000"/>
              <a:buNone/>
              <a:defRPr sz="2000">
                <a:solidFill>
                  <a:srgbClr val="10283A"/>
                </a:solidFill>
              </a:defRPr>
            </a:lvl4pPr>
            <a:lvl5pPr marL="2286000" lvl="4" indent="-228600" algn="l">
              <a:lnSpc>
                <a:spcPct val="108000"/>
              </a:lnSpc>
              <a:spcBef>
                <a:spcPts val="500"/>
              </a:spcBef>
              <a:spcAft>
                <a:spcPts val="0"/>
              </a:spcAft>
              <a:buSzPts val="2000"/>
              <a:buNone/>
              <a:defRPr sz="2000">
                <a:solidFill>
                  <a:srgbClr val="10283A"/>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2"/>
          <p:cNvSpPr txBox="1">
            <a:spLocks noGrp="1"/>
          </p:cNvSpPr>
          <p:nvPr>
            <p:ph type="body" idx="3"/>
          </p:nvPr>
        </p:nvSpPr>
        <p:spPr>
          <a:xfrm>
            <a:off x="8175008" y="2055812"/>
            <a:ext cx="2689727" cy="620511"/>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2800"/>
              <a:buNone/>
              <a:defRPr sz="2800" b="1">
                <a:solidFill>
                  <a:srgbClr val="10283A"/>
                </a:solidFill>
              </a:defRPr>
            </a:lvl1pPr>
            <a:lvl2pPr marL="914400" lvl="1" indent="-228600" algn="l">
              <a:lnSpc>
                <a:spcPct val="108000"/>
              </a:lnSpc>
              <a:spcBef>
                <a:spcPts val="500"/>
              </a:spcBef>
              <a:spcAft>
                <a:spcPts val="0"/>
              </a:spcAft>
              <a:buSzPts val="2000"/>
              <a:buNone/>
              <a:defRPr sz="2000">
                <a:solidFill>
                  <a:srgbClr val="FF0000"/>
                </a:solidFill>
              </a:defRPr>
            </a:lvl2pPr>
            <a:lvl3pPr marL="1371600" lvl="2" indent="-228600" algn="l">
              <a:lnSpc>
                <a:spcPct val="108000"/>
              </a:lnSpc>
              <a:spcBef>
                <a:spcPts val="500"/>
              </a:spcBef>
              <a:spcAft>
                <a:spcPts val="0"/>
              </a:spcAft>
              <a:buSzPts val="2000"/>
              <a:buNone/>
              <a:defRPr sz="2000">
                <a:solidFill>
                  <a:srgbClr val="FF0000"/>
                </a:solidFill>
              </a:defRPr>
            </a:lvl3pPr>
            <a:lvl4pPr marL="1828800" lvl="3" indent="-228600" algn="l">
              <a:lnSpc>
                <a:spcPct val="108000"/>
              </a:lnSpc>
              <a:spcBef>
                <a:spcPts val="500"/>
              </a:spcBef>
              <a:spcAft>
                <a:spcPts val="0"/>
              </a:spcAft>
              <a:buSzPts val="2000"/>
              <a:buNone/>
              <a:defRPr sz="2000">
                <a:solidFill>
                  <a:srgbClr val="FF0000"/>
                </a:solidFill>
              </a:defRPr>
            </a:lvl4pPr>
            <a:lvl5pPr marL="2286000" lvl="4" indent="-228600" algn="l">
              <a:lnSpc>
                <a:spcPct val="108000"/>
              </a:lnSpc>
              <a:spcBef>
                <a:spcPts val="500"/>
              </a:spcBef>
              <a:spcAft>
                <a:spcPts val="0"/>
              </a:spcAft>
              <a:buSzPts val="2000"/>
              <a:buNone/>
              <a:defRPr sz="2000">
                <a:solidFill>
                  <a:srgbClr val="FF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2"/>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2"/>
          <p:cNvSpPr txBox="1">
            <a:spLocks noGrp="1"/>
          </p:cNvSpPr>
          <p:nvPr>
            <p:ph type="body" idx="5"/>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2"/>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September 2025</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ctivity_text+image">
  <p:cSld name="Activity_text+image">
    <p:spTree>
      <p:nvGrpSpPr>
        <p:cNvPr id="1" name="Shape 101"/>
        <p:cNvGrpSpPr/>
        <p:nvPr/>
      </p:nvGrpSpPr>
      <p:grpSpPr>
        <a:xfrm>
          <a:off x="0" y="0"/>
          <a:ext cx="0" cy="0"/>
          <a:chOff x="0" y="0"/>
          <a:chExt cx="0" cy="0"/>
        </a:xfrm>
      </p:grpSpPr>
      <p:sp>
        <p:nvSpPr>
          <p:cNvPr id="102" name="Google Shape;102;p13"/>
          <p:cNvSpPr txBox="1">
            <a:spLocks noGrp="1"/>
          </p:cNvSpPr>
          <p:nvPr>
            <p:ph type="body" idx="1"/>
          </p:nvPr>
        </p:nvSpPr>
        <p:spPr>
          <a:xfrm>
            <a:off x="839788" y="1872343"/>
            <a:ext cx="3932238" cy="3988707"/>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3"/>
          <p:cNvSpPr txBox="1">
            <a:spLocks noGrp="1"/>
          </p:cNvSpPr>
          <p:nvPr>
            <p:ph type="title"/>
          </p:nvPr>
        </p:nvSpPr>
        <p:spPr>
          <a:xfrm>
            <a:off x="839788" y="457200"/>
            <a:ext cx="3932237" cy="12554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3"/>
          <p:cNvSpPr>
            <a:spLocks noGrp="1"/>
          </p:cNvSpPr>
          <p:nvPr>
            <p:ph type="pic" idx="2"/>
          </p:nvPr>
        </p:nvSpPr>
        <p:spPr>
          <a:xfrm>
            <a:off x="5183188" y="1284514"/>
            <a:ext cx="5762398" cy="4576536"/>
          </a:xfrm>
          <a:prstGeom prst="rect">
            <a:avLst/>
          </a:prstGeom>
          <a:noFill/>
          <a:ln>
            <a:noFill/>
          </a:ln>
        </p:spPr>
      </p:sp>
      <p:sp>
        <p:nvSpPr>
          <p:cNvPr id="105" name="Google Shape;105;p13"/>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3"/>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September 2025</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ro_4">
  <p:cSld name="Intro_4">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a:off x="838200" y="1825625"/>
            <a:ext cx="1051560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September 2025</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_1">
  <p:cSld name="Intro_1">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September 2025</a:t>
            </a:r>
            <a:endParaRPr sz="1200" b="0" i="0" u="none" strike="noStrike" cap="none" dirty="0">
              <a:solidFill>
                <a:srgbClr val="888888"/>
              </a:solidFill>
              <a:latin typeface="Arial"/>
              <a:ea typeface="Arial"/>
              <a:cs typeface="Arial"/>
              <a:sym typeface="Arial"/>
            </a:endParaRPr>
          </a:p>
        </p:txBody>
      </p:sp>
      <p:sp>
        <p:nvSpPr>
          <p:cNvPr id="27" name="Google Shape;27;p3"/>
          <p:cNvSpPr txBox="1">
            <a:spLocks noGrp="1"/>
          </p:cNvSpPr>
          <p:nvPr>
            <p:ph type="body" idx="2"/>
          </p:nvPr>
        </p:nvSpPr>
        <p:spPr>
          <a:xfrm>
            <a:off x="7530353" y="1825625"/>
            <a:ext cx="3823447" cy="4351338"/>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lvl1pPr marL="457200" lvl="0" indent="-228600" algn="l">
              <a:lnSpc>
                <a:spcPct val="108000"/>
              </a:lnSpc>
              <a:spcBef>
                <a:spcPts val="1000"/>
              </a:spcBef>
              <a:spcAft>
                <a:spcPts val="0"/>
              </a:spcAft>
              <a:buSzPts val="1800"/>
              <a:buNone/>
              <a:defRPr sz="1800"/>
            </a:lvl1pPr>
            <a:lvl2pPr marL="914400" lvl="1" indent="-228600" algn="l">
              <a:lnSpc>
                <a:spcPct val="108000"/>
              </a:lnSpc>
              <a:spcBef>
                <a:spcPts val="500"/>
              </a:spcBef>
              <a:spcAft>
                <a:spcPts val="0"/>
              </a:spcAft>
              <a:buSzPts val="1800"/>
              <a:buNone/>
              <a:defRPr sz="1800"/>
            </a:lvl2pPr>
            <a:lvl3pPr marL="1371600" lvl="2" indent="-228600" algn="l">
              <a:lnSpc>
                <a:spcPct val="108000"/>
              </a:lnSpc>
              <a:spcBef>
                <a:spcPts val="500"/>
              </a:spcBef>
              <a:spcAft>
                <a:spcPts val="0"/>
              </a:spcAft>
              <a:buSzPts val="1800"/>
              <a:buNone/>
              <a:defRPr sz="1800"/>
            </a:lvl3pPr>
            <a:lvl4pPr marL="1828800" lvl="3" indent="-228600" algn="l">
              <a:lnSpc>
                <a:spcPct val="108000"/>
              </a:lnSpc>
              <a:spcBef>
                <a:spcPts val="500"/>
              </a:spcBef>
              <a:spcAft>
                <a:spcPts val="0"/>
              </a:spcAft>
              <a:buSzPts val="1800"/>
              <a:buNone/>
              <a:defRPr sz="1800"/>
            </a:lvl4pPr>
            <a:lvl5pPr marL="2286000" lvl="4" indent="-228600" algn="l">
              <a:lnSpc>
                <a:spcPct val="108000"/>
              </a:lnSpc>
              <a:spcBef>
                <a:spcPts val="500"/>
              </a:spcBef>
              <a:spcAft>
                <a:spcPts val="0"/>
              </a:spcAft>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2">
  <p:cSld name="Intro_2">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8200" y="1825625"/>
            <a:ext cx="10515600" cy="4351338"/>
          </a:xfrm>
          <a:prstGeom prst="rect">
            <a:avLst/>
          </a:prstGeom>
          <a:solidFill>
            <a:srgbClr val="EBDDF4"/>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September 2025</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_3">
  <p:cSld name="Intro_3">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a:spLocks noGrp="1"/>
          </p:cNvSpPr>
          <p:nvPr>
            <p:ph type="body" idx="2"/>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a:spLocks noGrp="1"/>
          </p:cNvSpPr>
          <p:nvPr>
            <p:ph type="pic" idx="3"/>
          </p:nvPr>
        </p:nvSpPr>
        <p:spPr>
          <a:xfrm>
            <a:off x="6989083" y="1825625"/>
            <a:ext cx="4364717" cy="4351338"/>
          </a:xfrm>
          <a:prstGeom prst="rect">
            <a:avLst/>
          </a:prstGeom>
          <a:noFill/>
          <a:ln>
            <a:noFill/>
          </a:ln>
        </p:spPr>
      </p:sp>
      <p:sp>
        <p:nvSpPr>
          <p:cNvPr id="41" name="Google Shape;41;p5"/>
          <p:cNvSpPr txBox="1">
            <a:spLocks noGrp="1"/>
          </p:cNvSpPr>
          <p:nvPr>
            <p:ph type="body" idx="4"/>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September 2025</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ctivity_text+box">
  <p:cSld name="Activity_text+box">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2"/>
          </p:nvPr>
        </p:nvSpPr>
        <p:spPr>
          <a:xfrm>
            <a:off x="8179724" y="1825625"/>
            <a:ext cx="3174076" cy="4351338"/>
          </a:xfrm>
          <a:prstGeom prst="rect">
            <a:avLst/>
          </a:prstGeom>
          <a:solidFill>
            <a:srgbClr val="EBDDF4"/>
          </a:solidFill>
          <a:ln w="19050" cap="sq" cmpd="sng">
            <a:solidFill>
              <a:srgbClr val="432673"/>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6"/>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September 2025</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ctivity_video+caption">
  <p:cSld name="1_Activity_video+caption">
    <p:spTree>
      <p:nvGrpSpPr>
        <p:cNvPr id="1" name="Shape 50"/>
        <p:cNvGrpSpPr/>
        <p:nvPr/>
      </p:nvGrpSpPr>
      <p:grpSpPr>
        <a:xfrm>
          <a:off x="0" y="0"/>
          <a:ext cx="0" cy="0"/>
          <a:chOff x="0" y="0"/>
          <a:chExt cx="0" cy="0"/>
        </a:xfrm>
      </p:grpSpPr>
      <p:sp>
        <p:nvSpPr>
          <p:cNvPr id="51" name="Google Shape;51;p7"/>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a:spLocks noGrp="1"/>
          </p:cNvSpPr>
          <p:nvPr>
            <p:ph type="media" idx="2"/>
          </p:nvPr>
        </p:nvSpPr>
        <p:spPr>
          <a:xfrm>
            <a:off x="838200" y="1825625"/>
            <a:ext cx="10515600" cy="3714142"/>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a:spLocks noGrp="1"/>
          </p:cNvSpPr>
          <p:nvPr>
            <p:ph type="body" idx="4"/>
          </p:nvPr>
        </p:nvSpPr>
        <p:spPr>
          <a:xfrm>
            <a:off x="838199" y="5744095"/>
            <a:ext cx="10515599" cy="432867"/>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800"/>
              <a:buNone/>
              <a:defRPr sz="1800"/>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September 2025</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ctivity_two box">
  <p:cSld name="Activity_two box">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838200" y="1978025"/>
            <a:ext cx="519684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2"/>
          </p:nvPr>
        </p:nvSpPr>
        <p:spPr>
          <a:xfrm>
            <a:off x="6168046" y="1978025"/>
            <a:ext cx="5196840" cy="4351338"/>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lvl1pPr marL="457200" lvl="0" indent="-342900" algn="l">
              <a:lnSpc>
                <a:spcPct val="108000"/>
              </a:lnSpc>
              <a:spcBef>
                <a:spcPts val="1000"/>
              </a:spcBef>
              <a:spcAft>
                <a:spcPts val="0"/>
              </a:spcAft>
              <a:buSzPts val="1800"/>
              <a:buChar char="•"/>
              <a:defRPr/>
            </a:lvl1pPr>
            <a:lvl2pPr marL="914400" lvl="1" indent="-342900" algn="l">
              <a:lnSpc>
                <a:spcPct val="108000"/>
              </a:lnSpc>
              <a:spcBef>
                <a:spcPts val="500"/>
              </a:spcBef>
              <a:spcAft>
                <a:spcPts val="0"/>
              </a:spcAft>
              <a:buSzPts val="1800"/>
              <a:buChar char="•"/>
              <a:defRPr/>
            </a:lvl2pPr>
            <a:lvl3pPr marL="1371600" lvl="2" indent="-342900" algn="l">
              <a:lnSpc>
                <a:spcPct val="108000"/>
              </a:lnSpc>
              <a:spcBef>
                <a:spcPts val="500"/>
              </a:spcBef>
              <a:spcAft>
                <a:spcPts val="0"/>
              </a:spcAft>
              <a:buSzPts val="1800"/>
              <a:buChar char="•"/>
              <a:defRPr/>
            </a:lvl3pPr>
            <a:lvl4pPr marL="1828800" lvl="3" indent="-342900" algn="l">
              <a:lnSpc>
                <a:spcPct val="108000"/>
              </a:lnSpc>
              <a:spcBef>
                <a:spcPts val="500"/>
              </a:spcBef>
              <a:spcAft>
                <a:spcPts val="0"/>
              </a:spcAft>
              <a:buSzPts val="1800"/>
              <a:buChar char="•"/>
              <a:defRPr/>
            </a:lvl4pPr>
            <a:lvl5pPr marL="2286000" lvl="4" indent="-342900" algn="l">
              <a:lnSpc>
                <a:spcPct val="108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a:spLocks noGrp="1"/>
          </p:cNvSpPr>
          <p:nvPr>
            <p:ph type="body" idx="4"/>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8"/>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September 2025</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sson pause">
  <p:cSld name="Lesson pause">
    <p:spTree>
      <p:nvGrpSpPr>
        <p:cNvPr id="1" name="Shape 64"/>
        <p:cNvGrpSpPr/>
        <p:nvPr/>
      </p:nvGrpSpPr>
      <p:grpSpPr>
        <a:xfrm>
          <a:off x="0" y="0"/>
          <a:ext cx="0" cy="0"/>
          <a:chOff x="0" y="0"/>
          <a:chExt cx="0" cy="0"/>
        </a:xfrm>
      </p:grpSpPr>
      <p:pic>
        <p:nvPicPr>
          <p:cNvPr id="65" name="Google Shape;65;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12192000" cy="6858001"/>
          </a:xfrm>
          <a:prstGeom prst="rect">
            <a:avLst/>
          </a:prstGeom>
          <a:noFill/>
          <a:ln>
            <a:noFill/>
          </a:ln>
        </p:spPr>
      </p:pic>
      <p:sp>
        <p:nvSpPr>
          <p:cNvPr id="66" name="Google Shape;66;p9"/>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September 2025</a:t>
            </a:r>
            <a:endParaRPr sz="1200" b="0" i="0" u="none" strike="noStrike" cap="none" dirty="0">
              <a:solidFill>
                <a:srgbClr val="888888"/>
              </a:solidFill>
              <a:latin typeface="Arial"/>
              <a:ea typeface="Arial"/>
              <a:cs typeface="Arial"/>
              <a:sym typeface="Arial"/>
            </a:endParaRPr>
          </a:p>
        </p:txBody>
      </p:sp>
      <p:sp>
        <p:nvSpPr>
          <p:cNvPr id="67" name="Google Shape;67;p9"/>
          <p:cNvSpPr txBox="1">
            <a:spLocks noGrp="1"/>
          </p:cNvSpPr>
          <p:nvPr>
            <p:ph type="ctrTitle"/>
          </p:nvPr>
        </p:nvSpPr>
        <p:spPr>
          <a:xfrm>
            <a:off x="1524000" y="3835106"/>
            <a:ext cx="9144000" cy="87584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432673"/>
              </a:buClr>
              <a:buSzPts val="5200"/>
              <a:buFont typeface="Arial"/>
              <a:buNone/>
              <a:defRPr sz="5200" b="1">
                <a:solidFill>
                  <a:srgbClr val="43267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ubTitle" idx="1"/>
          </p:nvPr>
        </p:nvSpPr>
        <p:spPr>
          <a:xfrm>
            <a:off x="1524000" y="4903189"/>
            <a:ext cx="9144000" cy="1316636"/>
          </a:xfrm>
          <a:prstGeom prst="rect">
            <a:avLst/>
          </a:prstGeom>
          <a:noFill/>
          <a:ln>
            <a:noFill/>
          </a:ln>
        </p:spPr>
        <p:txBody>
          <a:bodyPr spcFirstLastPara="1" wrap="square" lIns="91425" tIns="45700" rIns="91425" bIns="45700" anchor="t" anchorCtr="0">
            <a:noAutofit/>
          </a:bodyPr>
          <a:lstStyle>
            <a:lvl1pPr lvl="0" algn="ctr">
              <a:lnSpc>
                <a:spcPct val="108000"/>
              </a:lnSpc>
              <a:spcBef>
                <a:spcPts val="1000"/>
              </a:spcBef>
              <a:spcAft>
                <a:spcPts val="0"/>
              </a:spcAft>
              <a:buSzPts val="2800"/>
              <a:buNone/>
              <a:defRPr sz="2800">
                <a:solidFill>
                  <a:srgbClr val="595959"/>
                </a:solidFill>
              </a:defRPr>
            </a:lvl1pPr>
            <a:lvl2pPr lvl="1" algn="ctr">
              <a:lnSpc>
                <a:spcPct val="108000"/>
              </a:lnSpc>
              <a:spcBef>
                <a:spcPts val="500"/>
              </a:spcBef>
              <a:spcAft>
                <a:spcPts val="0"/>
              </a:spcAft>
              <a:buSzPts val="2000"/>
              <a:buNone/>
              <a:defRPr sz="2000"/>
            </a:lvl2pPr>
            <a:lvl3pPr lvl="2" algn="ctr">
              <a:lnSpc>
                <a:spcPct val="108000"/>
              </a:lnSpc>
              <a:spcBef>
                <a:spcPts val="500"/>
              </a:spcBef>
              <a:spcAft>
                <a:spcPts val="0"/>
              </a:spcAft>
              <a:buSzPts val="1800"/>
              <a:buNone/>
              <a:defRPr sz="1800"/>
            </a:lvl3pPr>
            <a:lvl4pPr lvl="3" algn="ctr">
              <a:lnSpc>
                <a:spcPct val="108000"/>
              </a:lnSpc>
              <a:spcBef>
                <a:spcPts val="500"/>
              </a:spcBef>
              <a:spcAft>
                <a:spcPts val="0"/>
              </a:spcAft>
              <a:buSzPts val="1600"/>
              <a:buNone/>
              <a:defRPr sz="1600"/>
            </a:lvl4pPr>
            <a:lvl5pPr lvl="4" algn="ctr">
              <a:lnSpc>
                <a:spcPct val="108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9" name="Google Shape;69;p9" descr="A picture containing screenshot, graphics, pattern, circle&#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483453" y="491318"/>
            <a:ext cx="2178305" cy="914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ctivity_video">
  <p:cSld name="Activity_video">
    <p:spTree>
      <p:nvGrpSpPr>
        <p:cNvPr id="1" name="Shape 70"/>
        <p:cNvGrpSpPr/>
        <p:nvPr/>
      </p:nvGrpSpPr>
      <p:grpSpPr>
        <a:xfrm>
          <a:off x="0" y="0"/>
          <a:ext cx="0" cy="0"/>
          <a:chOff x="0" y="0"/>
          <a:chExt cx="0" cy="0"/>
        </a:xfrm>
      </p:grpSpPr>
      <p:sp>
        <p:nvSpPr>
          <p:cNvPr id="71" name="Google Shape;71;p10"/>
          <p:cNvSpPr>
            <a:spLocks noGrp="1"/>
          </p:cNvSpPr>
          <p:nvPr>
            <p:ph type="body" idx="1"/>
          </p:nvPr>
        </p:nvSpPr>
        <p:spPr>
          <a:xfrm>
            <a:off x="9973929" y="162686"/>
            <a:ext cx="2078545" cy="365125"/>
          </a:xfrm>
          <a:prstGeom prst="flowChartAlternateProcess">
            <a:avLst/>
          </a:prstGeom>
          <a:solidFill>
            <a:srgbClr val="F1995D"/>
          </a:solidFill>
          <a:ln>
            <a:noFill/>
          </a:ln>
        </p:spPr>
        <p:txBody>
          <a:bodyPr spcFirstLastPara="1" wrap="square" lIns="91425" tIns="45700" rIns="91425" bIns="45700" anchor="t" anchorCtr="0">
            <a:normAutofit/>
          </a:bodyPr>
          <a:lstStyle>
            <a:lvl1pPr marL="457200" lvl="0" indent="-228600" algn="l">
              <a:lnSpc>
                <a:spcPct val="108000"/>
              </a:lnSpc>
              <a:spcBef>
                <a:spcPts val="1000"/>
              </a:spcBef>
              <a:spcAft>
                <a:spcPts val="0"/>
              </a:spcAft>
              <a:buSzPts val="1400"/>
              <a:buNone/>
              <a:defRPr sz="1400" b="1">
                <a:solidFill>
                  <a:srgbClr val="FFFFFF"/>
                </a:solidFill>
                <a:latin typeface="Arial Narrow"/>
                <a:ea typeface="Arial Narrow"/>
                <a:cs typeface="Arial Narrow"/>
                <a:sym typeface="Arial Narrow"/>
              </a:defRPr>
            </a:lvl1pPr>
            <a:lvl2pPr marL="914400" lvl="1"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2pPr>
            <a:lvl3pPr marL="1371600" lvl="2"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3pPr>
            <a:lvl4pPr marL="1828800" lvl="3"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4pPr>
            <a:lvl5pPr marL="2286000" lvl="4" indent="-228600" algn="l">
              <a:lnSpc>
                <a:spcPct val="108000"/>
              </a:lnSpc>
              <a:spcBef>
                <a:spcPts val="500"/>
              </a:spcBef>
              <a:spcAft>
                <a:spcPts val="0"/>
              </a:spcAft>
              <a:buSzPts val="1400"/>
              <a:buNone/>
              <a:defRPr sz="1400" b="1">
                <a:solidFill>
                  <a:srgbClr val="FFFFFF"/>
                </a:solidFill>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a:spLocks noGrp="1"/>
          </p:cNvSpPr>
          <p:nvPr>
            <p:ph type="media" idx="2"/>
          </p:nvPr>
        </p:nvSpPr>
        <p:spPr>
          <a:xfrm>
            <a:off x="1345277" y="1825625"/>
            <a:ext cx="2863468"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body" idx="3"/>
          </p:nvPr>
        </p:nvSpPr>
        <p:spPr>
          <a:xfrm>
            <a:off x="838200" y="6356349"/>
            <a:ext cx="4210050" cy="365125"/>
          </a:xfrm>
          <a:prstGeom prst="rect">
            <a:avLst/>
          </a:prstGeom>
          <a:noFill/>
          <a:ln>
            <a:noFill/>
          </a:ln>
        </p:spPr>
        <p:txBody>
          <a:bodyPr spcFirstLastPara="1" wrap="square" lIns="91425" tIns="45700" rIns="91425" bIns="45700" anchor="ctr" anchorCtr="0">
            <a:noAutofit/>
          </a:bodyPr>
          <a:lstStyle>
            <a:lvl1pPr marL="457200" lvl="0" indent="-228600" algn="l">
              <a:lnSpc>
                <a:spcPct val="108000"/>
              </a:lnSpc>
              <a:spcBef>
                <a:spcPts val="1000"/>
              </a:spcBef>
              <a:spcAft>
                <a:spcPts val="0"/>
              </a:spcAft>
              <a:buSzPts val="1200"/>
              <a:buNone/>
              <a:defRPr sz="1200">
                <a:solidFill>
                  <a:srgbClr val="898989"/>
                </a:solidFill>
              </a:defRPr>
            </a:lvl1pPr>
            <a:lvl2pPr marL="914400" lvl="1" indent="-228600" algn="l">
              <a:lnSpc>
                <a:spcPct val="108000"/>
              </a:lnSpc>
              <a:spcBef>
                <a:spcPts val="500"/>
              </a:spcBef>
              <a:spcAft>
                <a:spcPts val="0"/>
              </a:spcAft>
              <a:buSzPts val="1200"/>
              <a:buNone/>
              <a:defRPr sz="1200">
                <a:solidFill>
                  <a:srgbClr val="898989"/>
                </a:solidFill>
              </a:defRPr>
            </a:lvl2pPr>
            <a:lvl3pPr marL="1371600" lvl="2" indent="-228600" algn="l">
              <a:lnSpc>
                <a:spcPct val="108000"/>
              </a:lnSpc>
              <a:spcBef>
                <a:spcPts val="500"/>
              </a:spcBef>
              <a:spcAft>
                <a:spcPts val="0"/>
              </a:spcAft>
              <a:buSzPts val="1200"/>
              <a:buNone/>
              <a:defRPr sz="1200">
                <a:solidFill>
                  <a:srgbClr val="898989"/>
                </a:solidFill>
              </a:defRPr>
            </a:lvl3pPr>
            <a:lvl4pPr marL="1828800" lvl="3" indent="-228600" algn="l">
              <a:lnSpc>
                <a:spcPct val="108000"/>
              </a:lnSpc>
              <a:spcBef>
                <a:spcPts val="500"/>
              </a:spcBef>
              <a:spcAft>
                <a:spcPts val="0"/>
              </a:spcAft>
              <a:buSzPts val="1200"/>
              <a:buNone/>
              <a:defRPr sz="1200">
                <a:solidFill>
                  <a:srgbClr val="898989"/>
                </a:solidFill>
              </a:defRPr>
            </a:lvl4pPr>
            <a:lvl5pPr marL="2286000" lvl="4" indent="-228600" algn="l">
              <a:lnSpc>
                <a:spcPct val="108000"/>
              </a:lnSpc>
              <a:spcBef>
                <a:spcPts val="500"/>
              </a:spcBef>
              <a:spcAft>
                <a:spcPts val="0"/>
              </a:spcAft>
              <a:buSzPts val="1200"/>
              <a:buNone/>
              <a:defRPr sz="1200">
                <a:solidFill>
                  <a:srgbClr val="89898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
          <p:cNvSpPr>
            <a:spLocks noGrp="1"/>
          </p:cNvSpPr>
          <p:nvPr>
            <p:ph type="media" idx="4"/>
          </p:nvPr>
        </p:nvSpPr>
        <p:spPr>
          <a:xfrm>
            <a:off x="4913252"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0"/>
          <p:cNvSpPr>
            <a:spLocks noGrp="1"/>
          </p:cNvSpPr>
          <p:nvPr>
            <p:ph type="media" idx="5"/>
          </p:nvPr>
        </p:nvSpPr>
        <p:spPr>
          <a:xfrm>
            <a:off x="8485779" y="1825625"/>
            <a:ext cx="2868020"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0"/>
          <p:cNvSpPr>
            <a:spLocks noGrp="1"/>
          </p:cNvSpPr>
          <p:nvPr>
            <p:ph type="media" idx="6"/>
          </p:nvPr>
        </p:nvSpPr>
        <p:spPr>
          <a:xfrm>
            <a:off x="3128522"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0"/>
          <p:cNvSpPr>
            <a:spLocks noGrp="1"/>
          </p:cNvSpPr>
          <p:nvPr>
            <p:ph type="media" idx="7"/>
          </p:nvPr>
        </p:nvSpPr>
        <p:spPr>
          <a:xfrm>
            <a:off x="6701049" y="4046026"/>
            <a:ext cx="2869506" cy="2014538"/>
          </a:xfrm>
          <a:prstGeom prst="rect">
            <a:avLst/>
          </a:prstGeom>
          <a:noFill/>
          <a:ln>
            <a:noFill/>
          </a:ln>
        </p:spPr>
        <p:txBody>
          <a:bodyPr spcFirstLastPara="1" wrap="square" lIns="91425" tIns="45700" rIns="91425" bIns="45700" anchor="t" anchorCtr="0">
            <a:noAutofit/>
          </a:bodyPr>
          <a:lstStyle>
            <a:lvl1pPr marR="0" lvl="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R="0" lvl="1"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R="0" lvl="2"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R="0" lvl="3"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R="0" lvl="4"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0"/>
          <p:cNvSpPr/>
          <p:nvPr/>
        </p:nvSpPr>
        <p:spPr>
          <a:xfrm>
            <a:off x="838200"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80" name="Google Shape;80;p10"/>
          <p:cNvSpPr/>
          <p:nvPr/>
        </p:nvSpPr>
        <p:spPr>
          <a:xfrm>
            <a:off x="4406175"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81" name="Google Shape;81;p10"/>
          <p:cNvSpPr/>
          <p:nvPr/>
        </p:nvSpPr>
        <p:spPr>
          <a:xfrm>
            <a:off x="7983254" y="1825625"/>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82" name="Google Shape;82;p10"/>
          <p:cNvSpPr/>
          <p:nvPr/>
        </p:nvSpPr>
        <p:spPr>
          <a:xfrm>
            <a:off x="2621445" y="4046026"/>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83" name="Google Shape;83;p10"/>
          <p:cNvSpPr/>
          <p:nvPr/>
        </p:nvSpPr>
        <p:spPr>
          <a:xfrm>
            <a:off x="6193974" y="4046026"/>
            <a:ext cx="507077" cy="507077"/>
          </a:xfrm>
          <a:prstGeom prst="ellipse">
            <a:avLst/>
          </a:prstGeom>
          <a:solidFill>
            <a:srgbClr val="4326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Arial"/>
                <a:ea typeface="Arial"/>
                <a:cs typeface="Arial"/>
                <a:sym typeface="Arial"/>
              </a:rPr>
              <a:t>5</a:t>
            </a:r>
            <a:endParaRPr sz="1400" b="0" i="0" u="none" strike="noStrike" cap="none">
              <a:solidFill>
                <a:srgbClr val="000000"/>
              </a:solidFill>
              <a:latin typeface="Arial"/>
              <a:ea typeface="Arial"/>
              <a:cs typeface="Arial"/>
              <a:sym typeface="Arial"/>
            </a:endParaRPr>
          </a:p>
        </p:txBody>
      </p:sp>
      <p:sp>
        <p:nvSpPr>
          <p:cNvPr id="84" name="Google Shape;84;p10"/>
          <p:cNvSpPr txBox="1"/>
          <p:nvPr/>
        </p:nvSpPr>
        <p:spPr>
          <a:xfrm>
            <a:off x="72390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 Gatsby Technical Education Projects 2025</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GB" sz="1200" b="0" i="0" u="none" strike="noStrike" cap="none" dirty="0">
                <a:solidFill>
                  <a:srgbClr val="888888"/>
                </a:solidFill>
                <a:latin typeface="Arial"/>
                <a:ea typeface="Arial"/>
                <a:cs typeface="Arial"/>
                <a:sym typeface="Arial"/>
              </a:rPr>
              <a:t>Version 1, September 2025</a:t>
            </a:r>
            <a:endParaRPr sz="1200" b="0" i="0" u="none" strike="noStrike" cap="none" dirty="0">
              <a:solidFill>
                <a:srgbClr val="888888"/>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0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8000"/>
              </a:lnSpc>
              <a:spcBef>
                <a:spcPts val="1000"/>
              </a:spcBef>
              <a:spcAft>
                <a:spcPts val="0"/>
              </a:spcAft>
              <a:buClr>
                <a:srgbClr val="534C29"/>
              </a:buClr>
              <a:buSzPts val="2400"/>
              <a:buFont typeface="Arial"/>
              <a:buChar char="•"/>
              <a:defRPr sz="2400" b="0" i="0" u="none" strike="noStrike" cap="none">
                <a:solidFill>
                  <a:srgbClr val="262626"/>
                </a:solidFill>
                <a:latin typeface="Arial"/>
                <a:ea typeface="Arial"/>
                <a:cs typeface="Arial"/>
                <a:sym typeface="Arial"/>
              </a:defRPr>
            </a:lvl1pPr>
            <a:lvl2pPr marL="914400" marR="0" lvl="1" indent="-355600" algn="l" rtl="0">
              <a:lnSpc>
                <a:spcPct val="108000"/>
              </a:lnSpc>
              <a:spcBef>
                <a:spcPts val="500"/>
              </a:spcBef>
              <a:spcAft>
                <a:spcPts val="0"/>
              </a:spcAft>
              <a:buClr>
                <a:srgbClr val="534C29"/>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108000"/>
              </a:lnSpc>
              <a:spcBef>
                <a:spcPts val="500"/>
              </a:spcBef>
              <a:spcAft>
                <a:spcPts val="0"/>
              </a:spcAft>
              <a:buClr>
                <a:srgbClr val="534C29"/>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108000"/>
              </a:lnSpc>
              <a:spcBef>
                <a:spcPts val="500"/>
              </a:spcBef>
              <a:spcAft>
                <a:spcPts val="0"/>
              </a:spcAft>
              <a:buClr>
                <a:srgbClr val="534C29"/>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subTitle" idx="1"/>
          </p:nvPr>
        </p:nvSpPr>
        <p:spPr>
          <a:xfrm>
            <a:off x="1524000" y="4822164"/>
            <a:ext cx="9144000" cy="583211"/>
          </a:xfrm>
          <a:prstGeom prst="rect">
            <a:avLst/>
          </a:prstGeom>
          <a:noFill/>
          <a:ln>
            <a:noFill/>
          </a:ln>
        </p:spPr>
        <p:txBody>
          <a:bodyPr spcFirstLastPara="1" wrap="square" lIns="91425" tIns="45700" rIns="91425" bIns="45700" anchor="t" anchorCtr="0">
            <a:normAutofit fontScale="92500" lnSpcReduction="20000"/>
          </a:bodyPr>
          <a:lstStyle/>
          <a:p>
            <a:pPr marL="457200" lvl="0" indent="-381000" algn="ctr" rtl="0">
              <a:lnSpc>
                <a:spcPct val="108000"/>
              </a:lnSpc>
              <a:spcBef>
                <a:spcPts val="1000"/>
              </a:spcBef>
              <a:spcAft>
                <a:spcPts val="0"/>
              </a:spcAft>
              <a:buSzPct val="108108"/>
              <a:buNone/>
            </a:pPr>
            <a:r>
              <a:rPr lang="en-GB"/>
              <a:t>Topic: Practical construction calculus</a:t>
            </a:r>
            <a:endParaRPr/>
          </a:p>
        </p:txBody>
      </p:sp>
      <p:sp>
        <p:nvSpPr>
          <p:cNvPr id="120" name="Google Shape;120;p15"/>
          <p:cNvSpPr txBox="1">
            <a:spLocks noGrp="1"/>
          </p:cNvSpPr>
          <p:nvPr>
            <p:ph type="body" idx="2"/>
          </p:nvPr>
        </p:nvSpPr>
        <p:spPr>
          <a:xfrm>
            <a:off x="6096000" y="2895824"/>
            <a:ext cx="5623668" cy="534189"/>
          </a:xfrm>
          <a:prstGeom prst="rect">
            <a:avLst/>
          </a:prstGeom>
          <a:noFill/>
          <a:ln>
            <a:noFill/>
          </a:ln>
        </p:spPr>
        <p:txBody>
          <a:bodyPr spcFirstLastPara="1" wrap="square" lIns="91425" tIns="45700" rIns="91425" bIns="45700" anchor="t" anchorCtr="0">
            <a:noAutofit/>
          </a:bodyPr>
          <a:lstStyle/>
          <a:p>
            <a:pPr marL="457200" lvl="0" indent="-228600" algn="r" rtl="0">
              <a:lnSpc>
                <a:spcPct val="108000"/>
              </a:lnSpc>
              <a:spcBef>
                <a:spcPts val="1000"/>
              </a:spcBef>
              <a:spcAft>
                <a:spcPts val="0"/>
              </a:spcAft>
              <a:buSzPts val="2000"/>
              <a:buNone/>
            </a:pPr>
            <a:r>
              <a:rPr lang="en-GB"/>
              <a:t>Route: Construction</a:t>
            </a:r>
            <a:endParaRPr/>
          </a:p>
        </p:txBody>
      </p:sp>
      <p:sp>
        <p:nvSpPr>
          <p:cNvPr id="121" name="Google Shape;121;p15"/>
          <p:cNvSpPr txBox="1">
            <a:spLocks noGrp="1"/>
          </p:cNvSpPr>
          <p:nvPr>
            <p:ph type="body" idx="3"/>
          </p:nvPr>
        </p:nvSpPr>
        <p:spPr>
          <a:xfrm>
            <a:off x="922116" y="5544838"/>
            <a:ext cx="10444224" cy="458004"/>
          </a:xfrm>
          <a:prstGeom prst="rect">
            <a:avLst/>
          </a:prstGeom>
          <a:noFill/>
          <a:ln>
            <a:noFill/>
          </a:ln>
        </p:spPr>
        <p:txBody>
          <a:bodyPr spcFirstLastPara="1" wrap="square" lIns="91425" tIns="45700" rIns="91425" bIns="45700" anchor="t" anchorCtr="0">
            <a:noAutofit/>
          </a:bodyPr>
          <a:lstStyle/>
          <a:p>
            <a:pPr marL="457200" lvl="0" indent="-228600" algn="ctr" rtl="0">
              <a:lnSpc>
                <a:spcPct val="108000"/>
              </a:lnSpc>
              <a:spcBef>
                <a:spcPts val="1000"/>
              </a:spcBef>
              <a:spcAft>
                <a:spcPts val="0"/>
              </a:spcAft>
              <a:buSzPts val="2400"/>
              <a:buNone/>
            </a:pPr>
            <a:r>
              <a:rPr lang="en-GB"/>
              <a:t>Lesson 2: Using the trapezoidal rule and Simpson’s rule in construction</a:t>
            </a:r>
            <a:endParaRPr/>
          </a:p>
        </p:txBody>
      </p:sp>
      <p:sp>
        <p:nvSpPr>
          <p:cNvPr id="122" name="Google Shape;122;p15"/>
          <p:cNvSpPr txBox="1">
            <a:spLocks noGrp="1"/>
          </p:cNvSpPr>
          <p:nvPr>
            <p:ph type="ctrTitle"/>
          </p:nvPr>
        </p:nvSpPr>
        <p:spPr>
          <a:xfrm>
            <a:off x="1524000" y="3754081"/>
            <a:ext cx="9144000" cy="8758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5200"/>
              <a:buNone/>
            </a:pPr>
            <a:r>
              <a:rPr lang="en-GB"/>
              <a:t>Construction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a:spLocks noGrp="1"/>
          </p:cNvSpPr>
          <p:nvPr>
            <p:ph type="body" idx="1"/>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214" name="Google Shape;214;p24"/>
          <p:cNvSpPr txBox="1">
            <a:spLocks noGrp="1"/>
          </p:cNvSpPr>
          <p:nvPr>
            <p:ph type="title"/>
          </p:nvPr>
        </p:nvSpPr>
        <p:spPr>
          <a:xfrm>
            <a:off x="838200" y="365125"/>
            <a:ext cx="10515600" cy="81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Using the trapezoidal rule</a:t>
            </a:r>
            <a:endParaRPr/>
          </a:p>
        </p:txBody>
      </p:sp>
      <p:sp>
        <p:nvSpPr>
          <p:cNvPr id="215" name="Google Shape;215;p24"/>
          <p:cNvSpPr>
            <a:spLocks noGrp="1"/>
          </p:cNvSpPr>
          <p:nvPr>
            <p:ph type="media" idx="2"/>
          </p:nvPr>
        </p:nvSpPr>
        <p:spPr>
          <a:xfrm>
            <a:off x="838199" y="1814926"/>
            <a:ext cx="3310719" cy="4442999"/>
          </a:xfrm>
          <a:prstGeom prst="rect">
            <a:avLst/>
          </a:prstGeom>
          <a:noFill/>
          <a:ln>
            <a:noFill/>
          </a:ln>
        </p:spPr>
        <p:txBody>
          <a:bodyPr spcFirstLastPara="1" wrap="square" lIns="91425" tIns="45700" rIns="91425" bIns="45700" anchor="t" anchorCtr="0">
            <a:noAutofit/>
          </a:bodyPr>
          <a:lstStyle/>
          <a:p>
            <a:pPr marL="0" marR="0" lvl="0" indent="0" algn="l" rtl="0">
              <a:lnSpc>
                <a:spcPct val="87916"/>
              </a:lnSpc>
              <a:spcBef>
                <a:spcPts val="1200"/>
              </a:spcBef>
              <a:spcAft>
                <a:spcPts val="0"/>
              </a:spcAft>
              <a:buClr>
                <a:srgbClr val="534C29"/>
              </a:buClr>
              <a:buSzPts val="2400"/>
              <a:buFont typeface="Arial"/>
              <a:buNone/>
            </a:pPr>
            <a:r>
              <a:rPr lang="en-GB" sz="2220" b="0" i="0" u="none" strike="noStrike" cap="none" dirty="0">
                <a:solidFill>
                  <a:srgbClr val="0D0D0D"/>
                </a:solidFill>
                <a:latin typeface="Arial"/>
                <a:ea typeface="Arial"/>
                <a:cs typeface="Arial"/>
                <a:sym typeface="Arial"/>
              </a:rPr>
              <a:t>Look at this graph of a cross-section of a road.</a:t>
            </a:r>
            <a:endParaRPr sz="2220" b="0" i="0" u="none" strike="noStrike" cap="none" dirty="0">
              <a:solidFill>
                <a:srgbClr val="262626"/>
              </a:solidFill>
              <a:latin typeface="Arial"/>
              <a:ea typeface="Arial"/>
              <a:cs typeface="Arial"/>
              <a:sym typeface="Arial"/>
            </a:endParaRPr>
          </a:p>
          <a:p>
            <a:pPr marL="0" marR="0" lvl="0" indent="0" algn="l" rtl="0">
              <a:lnSpc>
                <a:spcPct val="87916"/>
              </a:lnSpc>
              <a:spcBef>
                <a:spcPts val="1200"/>
              </a:spcBef>
              <a:spcAft>
                <a:spcPts val="0"/>
              </a:spcAft>
              <a:buClr>
                <a:srgbClr val="000000"/>
              </a:buClr>
              <a:buSzPts val="2400"/>
              <a:buFont typeface="Arial"/>
              <a:buNone/>
            </a:pPr>
            <a:r>
              <a:rPr lang="en-GB" sz="2220" b="0" i="0" u="none" strike="noStrike" cap="none" dirty="0">
                <a:solidFill>
                  <a:srgbClr val="0D0D0D"/>
                </a:solidFill>
                <a:latin typeface="Arial"/>
                <a:ea typeface="Arial"/>
                <a:cs typeface="Arial"/>
                <a:sym typeface="Arial"/>
              </a:rPr>
              <a:t>This curve has six ordinates (labelled </a:t>
            </a:r>
            <a:br>
              <a:rPr lang="en-GB" sz="2220" b="0" i="0" u="none" strike="noStrike" cap="none" dirty="0">
                <a:solidFill>
                  <a:srgbClr val="0D0D0D"/>
                </a:solidFill>
                <a:latin typeface="Arial"/>
                <a:ea typeface="Arial"/>
                <a:cs typeface="Arial"/>
                <a:sym typeface="Arial"/>
              </a:rPr>
            </a:br>
            <a:r>
              <a:rPr lang="en-GB" sz="2220" b="0" i="1" u="none" strike="noStrike" cap="none" dirty="0">
                <a:solidFill>
                  <a:srgbClr val="0D0D0D"/>
                </a:solidFill>
                <a:latin typeface="Times New Roman"/>
                <a:ea typeface="Times New Roman"/>
                <a:cs typeface="Times New Roman"/>
                <a:sym typeface="Times New Roman"/>
              </a:rPr>
              <a:t>y</a:t>
            </a:r>
            <a:r>
              <a:rPr lang="en-GB" sz="2220" b="0" i="0" u="none" strike="noStrike" cap="none" baseline="-25000" dirty="0">
                <a:solidFill>
                  <a:srgbClr val="0D0D0D"/>
                </a:solidFill>
                <a:latin typeface="Arial"/>
                <a:ea typeface="Arial"/>
                <a:cs typeface="Arial"/>
                <a:sym typeface="Arial"/>
              </a:rPr>
              <a:t>1</a:t>
            </a:r>
            <a:r>
              <a:rPr lang="en-GB" sz="2220" b="0" i="0" u="none" strike="noStrike" cap="none" dirty="0">
                <a:solidFill>
                  <a:srgbClr val="0D0D0D"/>
                </a:solidFill>
                <a:latin typeface="Arial"/>
                <a:ea typeface="Arial"/>
                <a:cs typeface="Arial"/>
                <a:sym typeface="Arial"/>
              </a:rPr>
              <a:t> to </a:t>
            </a:r>
            <a:r>
              <a:rPr lang="en-GB" sz="2220" b="0" i="1" u="none" strike="noStrike" cap="none" dirty="0">
                <a:solidFill>
                  <a:srgbClr val="0D0D0D"/>
                </a:solidFill>
                <a:latin typeface="Times New Roman"/>
                <a:ea typeface="Times New Roman"/>
                <a:cs typeface="Times New Roman"/>
                <a:sym typeface="Times New Roman"/>
              </a:rPr>
              <a:t>y</a:t>
            </a:r>
            <a:r>
              <a:rPr lang="en-GB" sz="2220" b="0" i="0" u="none" strike="noStrike" cap="none" baseline="-25000" dirty="0">
                <a:solidFill>
                  <a:srgbClr val="0D0D0D"/>
                </a:solidFill>
                <a:latin typeface="Arial"/>
                <a:ea typeface="Arial"/>
                <a:cs typeface="Arial"/>
                <a:sym typeface="Arial"/>
              </a:rPr>
              <a:t>6</a:t>
            </a:r>
            <a:r>
              <a:rPr lang="en-GB" sz="2220" b="0" i="0" u="none" strike="noStrike" cap="none" dirty="0">
                <a:solidFill>
                  <a:srgbClr val="0D0D0D"/>
                </a:solidFill>
                <a:latin typeface="Arial"/>
                <a:ea typeface="Arial"/>
                <a:cs typeface="Arial"/>
                <a:sym typeface="Arial"/>
              </a:rPr>
              <a:t>). </a:t>
            </a:r>
            <a:endParaRPr sz="2220" b="0" i="0" u="none" strike="noStrike" cap="none" dirty="0">
              <a:solidFill>
                <a:srgbClr val="262626"/>
              </a:solidFill>
              <a:latin typeface="Arial"/>
              <a:ea typeface="Arial"/>
              <a:cs typeface="Arial"/>
              <a:sym typeface="Arial"/>
            </a:endParaRPr>
          </a:p>
          <a:p>
            <a:pPr marL="0" marR="0" lvl="0" indent="0" algn="l" rtl="0">
              <a:lnSpc>
                <a:spcPct val="87916"/>
              </a:lnSpc>
              <a:spcBef>
                <a:spcPts val="1200"/>
              </a:spcBef>
              <a:spcAft>
                <a:spcPts val="0"/>
              </a:spcAft>
              <a:buClr>
                <a:srgbClr val="000000"/>
              </a:buClr>
              <a:buSzPts val="2400"/>
              <a:buFont typeface="Arial"/>
              <a:buNone/>
            </a:pPr>
            <a:r>
              <a:rPr lang="en-GB" sz="2220" b="0" i="0" u="none" strike="noStrike" cap="none" dirty="0">
                <a:solidFill>
                  <a:srgbClr val="0D0D0D"/>
                </a:solidFill>
                <a:latin typeface="Arial"/>
                <a:ea typeface="Arial"/>
                <a:cs typeface="Arial"/>
                <a:sym typeface="Arial"/>
              </a:rPr>
              <a:t>The first ordinate </a:t>
            </a:r>
            <a:r>
              <a:rPr lang="en-GB" sz="2220" b="0" i="1" u="none" strike="noStrike" cap="none" dirty="0">
                <a:solidFill>
                  <a:srgbClr val="0D0D0D"/>
                </a:solidFill>
                <a:latin typeface="Times New Roman"/>
                <a:ea typeface="Times New Roman"/>
                <a:cs typeface="Times New Roman"/>
                <a:sym typeface="Times New Roman"/>
              </a:rPr>
              <a:t>y</a:t>
            </a:r>
            <a:r>
              <a:rPr lang="en-GB" sz="2220" b="0" i="0" u="none" strike="noStrike" cap="none" baseline="-25000" dirty="0">
                <a:solidFill>
                  <a:srgbClr val="0D0D0D"/>
                </a:solidFill>
                <a:latin typeface="Arial"/>
                <a:ea typeface="Arial"/>
                <a:cs typeface="Arial"/>
                <a:sym typeface="Arial"/>
              </a:rPr>
              <a:t>1</a:t>
            </a:r>
            <a:r>
              <a:rPr lang="en-GB" sz="2220" b="0" i="0" u="none" strike="noStrike" cap="none" dirty="0">
                <a:solidFill>
                  <a:srgbClr val="0D0D0D"/>
                </a:solidFill>
                <a:latin typeface="Arial"/>
                <a:ea typeface="Arial"/>
                <a:cs typeface="Arial"/>
                <a:sym typeface="Arial"/>
              </a:rPr>
              <a:t> is 2.5 metres.  </a:t>
            </a:r>
            <a:endParaRPr sz="2220" b="0" i="0" u="none" strike="noStrike" cap="none" dirty="0">
              <a:solidFill>
                <a:srgbClr val="262626"/>
              </a:solidFill>
              <a:latin typeface="Arial"/>
              <a:ea typeface="Arial"/>
              <a:cs typeface="Arial"/>
              <a:sym typeface="Arial"/>
            </a:endParaRPr>
          </a:p>
          <a:p>
            <a:pPr marL="0" marR="0" lvl="0" indent="0" algn="l" rtl="0">
              <a:lnSpc>
                <a:spcPct val="87916"/>
              </a:lnSpc>
              <a:spcBef>
                <a:spcPts val="1200"/>
              </a:spcBef>
              <a:spcAft>
                <a:spcPts val="0"/>
              </a:spcAft>
              <a:buClr>
                <a:schemeClr val="dk1"/>
              </a:buClr>
              <a:buSzPts val="1100"/>
              <a:buFont typeface="Arial"/>
              <a:buNone/>
            </a:pPr>
            <a:r>
              <a:rPr lang="en-GB" sz="2220" b="0" i="0" u="none" strike="noStrike" cap="none" dirty="0">
                <a:solidFill>
                  <a:srgbClr val="0D0D0D"/>
                </a:solidFill>
                <a:latin typeface="Arial"/>
                <a:ea typeface="Arial"/>
                <a:cs typeface="Arial"/>
                <a:sym typeface="Arial"/>
              </a:rPr>
              <a:t>Find the ordinates:</a:t>
            </a:r>
            <a:endParaRPr sz="2220" b="0" i="0" u="none" strike="noStrike" cap="none" dirty="0">
              <a:solidFill>
                <a:srgbClr val="262626"/>
              </a:solidFill>
              <a:latin typeface="Arial"/>
              <a:ea typeface="Arial"/>
              <a:cs typeface="Arial"/>
              <a:sym typeface="Arial"/>
            </a:endParaRPr>
          </a:p>
          <a:p>
            <a:pPr marL="266700" marR="0" lvl="0" indent="0" algn="l" rtl="0">
              <a:lnSpc>
                <a:spcPct val="87916"/>
              </a:lnSpc>
              <a:spcBef>
                <a:spcPts val="800"/>
              </a:spcBef>
              <a:spcAft>
                <a:spcPts val="0"/>
              </a:spcAft>
              <a:buClr>
                <a:schemeClr val="dk1"/>
              </a:buClr>
              <a:buSzPts val="1100"/>
              <a:buFont typeface="Arial"/>
              <a:buNone/>
            </a:pPr>
            <a:r>
              <a:rPr lang="en-GB" sz="2220" b="0" i="1" u="none" strike="noStrike" cap="none" dirty="0">
                <a:solidFill>
                  <a:srgbClr val="0D0D0D"/>
                </a:solidFill>
                <a:latin typeface="Times New Roman"/>
                <a:ea typeface="Times New Roman"/>
                <a:cs typeface="Times New Roman"/>
                <a:sym typeface="Times New Roman"/>
              </a:rPr>
              <a:t>y</a:t>
            </a:r>
            <a:r>
              <a:rPr lang="en-GB" sz="2220" b="0" i="0" u="none" strike="noStrike" cap="none" baseline="-25000" dirty="0">
                <a:solidFill>
                  <a:srgbClr val="0D0D0D"/>
                </a:solidFill>
                <a:latin typeface="Arial"/>
                <a:ea typeface="Arial"/>
                <a:cs typeface="Arial"/>
                <a:sym typeface="Arial"/>
              </a:rPr>
              <a:t>3</a:t>
            </a:r>
            <a:r>
              <a:rPr lang="en-GB" sz="2220" b="0" i="0" u="none" strike="noStrike" cap="none" dirty="0">
                <a:solidFill>
                  <a:srgbClr val="0D0D0D"/>
                </a:solidFill>
                <a:latin typeface="Arial"/>
                <a:ea typeface="Arial"/>
                <a:cs typeface="Arial"/>
                <a:sym typeface="Arial"/>
              </a:rPr>
              <a:t> </a:t>
            </a:r>
            <a:endParaRPr sz="2220" b="0" i="0" u="none" strike="noStrike" cap="none" dirty="0">
              <a:solidFill>
                <a:srgbClr val="262626"/>
              </a:solidFill>
              <a:latin typeface="Arial"/>
              <a:ea typeface="Arial"/>
              <a:cs typeface="Arial"/>
              <a:sym typeface="Arial"/>
            </a:endParaRPr>
          </a:p>
          <a:p>
            <a:pPr marL="266700" marR="0" lvl="0" indent="0" algn="l" rtl="0">
              <a:lnSpc>
                <a:spcPct val="87916"/>
              </a:lnSpc>
              <a:spcBef>
                <a:spcPts val="800"/>
              </a:spcBef>
              <a:spcAft>
                <a:spcPts val="0"/>
              </a:spcAft>
              <a:buClr>
                <a:schemeClr val="dk1"/>
              </a:buClr>
              <a:buSzPts val="1100"/>
              <a:buFont typeface="Arial"/>
              <a:buNone/>
            </a:pPr>
            <a:r>
              <a:rPr lang="en-GB" sz="2220" b="0" i="1" u="none" strike="noStrike" cap="none" dirty="0">
                <a:solidFill>
                  <a:srgbClr val="0D0D0D"/>
                </a:solidFill>
                <a:latin typeface="Times New Roman"/>
                <a:ea typeface="Times New Roman"/>
                <a:cs typeface="Times New Roman"/>
                <a:sym typeface="Times New Roman"/>
              </a:rPr>
              <a:t>y</a:t>
            </a:r>
            <a:r>
              <a:rPr lang="en-GB" sz="2220" b="0" i="0" u="none" strike="noStrike" cap="none" baseline="-25000" dirty="0">
                <a:solidFill>
                  <a:srgbClr val="0D0D0D"/>
                </a:solidFill>
                <a:latin typeface="Arial"/>
                <a:ea typeface="Arial"/>
                <a:cs typeface="Arial"/>
                <a:sym typeface="Arial"/>
              </a:rPr>
              <a:t>4</a:t>
            </a:r>
            <a:endParaRPr sz="2220" b="0" i="0" u="none" strike="noStrike" cap="none" dirty="0">
              <a:solidFill>
                <a:srgbClr val="0D0D0D"/>
              </a:solidFill>
              <a:latin typeface="Arial"/>
              <a:ea typeface="Arial"/>
              <a:cs typeface="Arial"/>
              <a:sym typeface="Arial"/>
            </a:endParaRPr>
          </a:p>
          <a:p>
            <a:pPr marL="0" marR="0" lvl="0" indent="0" algn="l" rtl="0">
              <a:lnSpc>
                <a:spcPct val="87916"/>
              </a:lnSpc>
              <a:spcBef>
                <a:spcPts val="800"/>
              </a:spcBef>
              <a:spcAft>
                <a:spcPts val="0"/>
              </a:spcAft>
              <a:buClr>
                <a:srgbClr val="534C29"/>
              </a:buClr>
              <a:buSzPts val="2400"/>
              <a:buFont typeface="Arial"/>
              <a:buNone/>
            </a:pPr>
            <a:endParaRPr sz="2220" b="0" i="0" u="none" strike="noStrike" cap="none" dirty="0">
              <a:solidFill>
                <a:srgbClr val="0D0D0D"/>
              </a:solidFill>
              <a:latin typeface="Arial"/>
              <a:ea typeface="Arial"/>
              <a:cs typeface="Arial"/>
              <a:sym typeface="Arial"/>
            </a:endParaRPr>
          </a:p>
          <a:p>
            <a:pPr marL="228600" marR="0" lvl="0" indent="0" algn="l" rtl="0">
              <a:lnSpc>
                <a:spcPct val="88000"/>
              </a:lnSpc>
              <a:spcBef>
                <a:spcPts val="800"/>
              </a:spcBef>
              <a:spcAft>
                <a:spcPts val="0"/>
              </a:spcAft>
              <a:buClr>
                <a:srgbClr val="534C29"/>
              </a:buClr>
              <a:buSzPts val="2400"/>
              <a:buFont typeface="Arial"/>
              <a:buNone/>
            </a:pPr>
            <a:endParaRPr sz="2220" b="0" i="0" u="none" strike="noStrike" cap="none" dirty="0">
              <a:solidFill>
                <a:srgbClr val="262626"/>
              </a:solidFill>
              <a:latin typeface="Arial"/>
              <a:ea typeface="Arial"/>
              <a:cs typeface="Arial"/>
              <a:sym typeface="Arial"/>
            </a:endParaRPr>
          </a:p>
          <a:p>
            <a:pPr marL="228600" marR="0" lvl="0" indent="-76200" algn="l" rtl="0">
              <a:lnSpc>
                <a:spcPct val="88000"/>
              </a:lnSpc>
              <a:spcBef>
                <a:spcPts val="1000"/>
              </a:spcBef>
              <a:spcAft>
                <a:spcPts val="0"/>
              </a:spcAft>
              <a:buClr>
                <a:srgbClr val="534C29"/>
              </a:buClr>
              <a:buSzPts val="2400"/>
              <a:buFont typeface="Arial"/>
              <a:buNone/>
            </a:pPr>
            <a:endParaRPr sz="2220" b="0" i="0" u="none" strike="noStrike" cap="none" dirty="0">
              <a:solidFill>
                <a:srgbClr val="262626"/>
              </a:solidFill>
              <a:latin typeface="Arial"/>
              <a:ea typeface="Arial"/>
              <a:cs typeface="Arial"/>
              <a:sym typeface="Arial"/>
            </a:endParaRPr>
          </a:p>
        </p:txBody>
      </p:sp>
      <p:sp>
        <p:nvSpPr>
          <p:cNvPr id="216" name="Google Shape;216;p24"/>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pic>
        <p:nvPicPr>
          <p:cNvPr id="217" name="Google Shape;217;p24" descr="A graph showing the cross-section of land.&#10;The x-axis goes from 0 to 10, split into 2 metre intervals. It is labelled: distance along the road (m)&#10;The y-axis goes from 0 to 3. It is labelled height above datum level (m).&#10;&#10;The graph is a line graph in red called &quot;existing terrain&quot; starting at the point 0, 2.5. It connects to 2, 3, then to 4, 2, then to 6, 1.5, then to 8, 1 and finally to 10, 1.&#10;There is a horizontal blue dashed line, called &quot;proposed new ground level&quot; from 2 on the y-axis across the width of the graph."/>
          <p:cNvPicPr preferRelativeResize="0"/>
          <p:nvPr/>
        </p:nvPicPr>
        <p:blipFill rotWithShape="1">
          <a:blip r:embed="rId3" cstate="screen">
            <a:alphaModFix/>
            <a:extLst>
              <a:ext uri="{28A0092B-C50C-407E-A947-70E740481C1C}">
                <a14:useLocalDpi xmlns:a14="http://schemas.microsoft.com/office/drawing/2010/main"/>
              </a:ext>
            </a:extLst>
          </a:blip>
          <a:srcRect/>
          <a:stretch>
            <a:fillRect/>
          </a:stretch>
        </p:blipFill>
        <p:spPr>
          <a:xfrm>
            <a:off x="4599296" y="1814926"/>
            <a:ext cx="6987653" cy="38848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5"/>
          <p:cNvSpPr txBox="1">
            <a:spLocks noGrp="1"/>
          </p:cNvSpPr>
          <p:nvPr>
            <p:ph type="title"/>
          </p:nvPr>
        </p:nvSpPr>
        <p:spPr>
          <a:xfrm>
            <a:off x="838200" y="279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7916"/>
              </a:lnSpc>
              <a:spcBef>
                <a:spcPts val="1200"/>
              </a:spcBef>
              <a:spcAft>
                <a:spcPts val="1000"/>
              </a:spcAft>
              <a:buClr>
                <a:schemeClr val="dk1"/>
              </a:buClr>
              <a:buSzPts val="1100"/>
              <a:buFont typeface="Arial"/>
              <a:buNone/>
            </a:pPr>
            <a:r>
              <a:rPr lang="en-GB" sz="2000" b="1">
                <a:solidFill>
                  <a:srgbClr val="432673"/>
                </a:solidFill>
              </a:rPr>
              <a:t> </a:t>
            </a:r>
            <a:r>
              <a:rPr lang="en-GB"/>
              <a:t>Worked example: Trapezium rule</a:t>
            </a:r>
            <a:endParaRPr/>
          </a:p>
        </p:txBody>
      </p:sp>
      <p:sp>
        <p:nvSpPr>
          <p:cNvPr id="223" name="Google Shape;223;p25"/>
          <p:cNvSpPr>
            <a:spLocks noGrp="1"/>
          </p:cNvSpPr>
          <p:nvPr>
            <p:ph type="body" idx="4"/>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graphicFrame>
        <p:nvGraphicFramePr>
          <p:cNvPr id="224" name="Google Shape;224;p25"/>
          <p:cNvGraphicFramePr/>
          <p:nvPr>
            <p:extLst>
              <p:ext uri="{D42A27DB-BD31-4B8C-83A1-F6EECF244321}">
                <p14:modId xmlns:p14="http://schemas.microsoft.com/office/powerpoint/2010/main" val="1979034542"/>
              </p:ext>
            </p:extLst>
          </p:nvPr>
        </p:nvGraphicFramePr>
        <p:xfrm>
          <a:off x="8378316" y="1789661"/>
          <a:ext cx="3191225" cy="3657425"/>
        </p:xfrm>
        <a:graphic>
          <a:graphicData uri="http://schemas.openxmlformats.org/drawingml/2006/table">
            <a:tbl>
              <a:tblPr bandRow="1">
                <a:noFill/>
                <a:tableStyleId>{C2BCF922-8C85-4828-B65C-54BECED63511}</a:tableStyleId>
              </a:tblPr>
              <a:tblGrid>
                <a:gridCol w="1063625">
                  <a:extLst>
                    <a:ext uri="{9D8B030D-6E8A-4147-A177-3AD203B41FA5}">
                      <a16:colId xmlns:a16="http://schemas.microsoft.com/office/drawing/2014/main" val="20000"/>
                    </a:ext>
                  </a:extLst>
                </a:gridCol>
                <a:gridCol w="1063625">
                  <a:extLst>
                    <a:ext uri="{9D8B030D-6E8A-4147-A177-3AD203B41FA5}">
                      <a16:colId xmlns:a16="http://schemas.microsoft.com/office/drawing/2014/main" val="20001"/>
                    </a:ext>
                  </a:extLst>
                </a:gridCol>
                <a:gridCol w="1063975">
                  <a:extLst>
                    <a:ext uri="{9D8B030D-6E8A-4147-A177-3AD203B41FA5}">
                      <a16:colId xmlns:a16="http://schemas.microsoft.com/office/drawing/2014/main" val="20002"/>
                    </a:ext>
                  </a:extLst>
                </a:gridCol>
              </a:tblGrid>
              <a:tr h="940925">
                <a:tc>
                  <a:txBody>
                    <a:bodyPr/>
                    <a:lstStyle/>
                    <a:p>
                      <a:pPr marL="0" marR="0" lvl="0" indent="0" algn="ctr" rtl="0">
                        <a:lnSpc>
                          <a:spcPct val="107000"/>
                        </a:lnSpc>
                        <a:spcBef>
                          <a:spcPts val="0"/>
                        </a:spcBef>
                        <a:spcAft>
                          <a:spcPts val="0"/>
                        </a:spcAft>
                        <a:buClr>
                          <a:srgbClr val="000000"/>
                        </a:buClr>
                        <a:buSzPts val="1600"/>
                        <a:buFont typeface="Arial"/>
                        <a:buNone/>
                      </a:pPr>
                      <a:r>
                        <a:rPr lang="en-GB" sz="1600" b="1" u="none" strike="noStrike" cap="none">
                          <a:latin typeface="Arial"/>
                          <a:ea typeface="Arial"/>
                          <a:cs typeface="Arial"/>
                          <a:sym typeface="Arial"/>
                        </a:rPr>
                        <a:t>Position</a:t>
                      </a:r>
                      <a:r>
                        <a:rPr lang="en-GB" sz="1600" b="0" u="none" strike="noStrike" cap="none">
                          <a:latin typeface="Arial"/>
                          <a:ea typeface="Arial"/>
                          <a:cs typeface="Arial"/>
                          <a:sym typeface="Arial"/>
                        </a:rPr>
                        <a:t> (m)</a:t>
                      </a:r>
                      <a:endParaRPr sz="1600" b="0" u="none" strike="noStrike" cap="none">
                        <a:solidFill>
                          <a:srgbClr val="0D0D0D"/>
                        </a:solidFill>
                        <a:latin typeface="Arial"/>
                        <a:ea typeface="Arial"/>
                        <a:cs typeface="Arial"/>
                        <a:sym typeface="Arial"/>
                      </a:endParaRPr>
                    </a:p>
                  </a:txBody>
                  <a:tcPr marL="68575" marR="68575" marT="0" marB="0" anchor="ctr">
                    <a:solidFill>
                      <a:srgbClr val="EBDDF4"/>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b="1" u="none" strike="noStrike" cap="none">
                          <a:latin typeface="Arial"/>
                          <a:ea typeface="Arial"/>
                          <a:cs typeface="Arial"/>
                          <a:sym typeface="Arial"/>
                        </a:rPr>
                        <a:t>Existing elevation </a:t>
                      </a:r>
                      <a:r>
                        <a:rPr lang="en-GB" sz="1600" b="0" u="none" strike="noStrike" cap="none">
                          <a:latin typeface="Arial"/>
                          <a:ea typeface="Arial"/>
                          <a:cs typeface="Arial"/>
                          <a:sym typeface="Arial"/>
                        </a:rPr>
                        <a:t>(m)</a:t>
                      </a:r>
                      <a:endParaRPr sz="1600" b="0" u="none" strike="noStrike" cap="none">
                        <a:solidFill>
                          <a:srgbClr val="0D0D0D"/>
                        </a:solidFill>
                        <a:latin typeface="Arial"/>
                        <a:ea typeface="Arial"/>
                        <a:cs typeface="Arial"/>
                        <a:sym typeface="Arial"/>
                      </a:endParaRPr>
                    </a:p>
                  </a:txBody>
                  <a:tcPr marL="68575" marR="68575" marT="0" marB="0" anchor="ctr">
                    <a:solidFill>
                      <a:srgbClr val="EBDDF4"/>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b="1" u="none" strike="noStrike" cap="none">
                          <a:latin typeface="Arial"/>
                          <a:ea typeface="Arial"/>
                          <a:cs typeface="Arial"/>
                          <a:sym typeface="Arial"/>
                        </a:rPr>
                        <a:t>Desired elevation </a:t>
                      </a:r>
                      <a:r>
                        <a:rPr lang="en-GB" sz="1600" b="0" u="none" strike="noStrike" cap="none">
                          <a:latin typeface="Arial"/>
                          <a:ea typeface="Arial"/>
                          <a:cs typeface="Arial"/>
                          <a:sym typeface="Arial"/>
                        </a:rPr>
                        <a:t>(m)</a:t>
                      </a:r>
                      <a:endParaRPr sz="1600" b="0" u="none" strike="noStrike" cap="none">
                        <a:solidFill>
                          <a:srgbClr val="0D0D0D"/>
                        </a:solidFill>
                        <a:latin typeface="Arial"/>
                        <a:ea typeface="Arial"/>
                        <a:cs typeface="Arial"/>
                        <a:sym typeface="Arial"/>
                      </a:endParaRPr>
                    </a:p>
                  </a:txBody>
                  <a:tcPr marL="68575" marR="68575" marT="0" marB="0" anchor="ctr">
                    <a:solidFill>
                      <a:srgbClr val="EBDDF4"/>
                    </a:solidFill>
                  </a:tcPr>
                </a:tc>
                <a:extLst>
                  <a:ext uri="{0D108BD9-81ED-4DB2-BD59-A6C34878D82A}">
                    <a16:rowId xmlns:a16="http://schemas.microsoft.com/office/drawing/2014/main" val="10000"/>
                  </a:ext>
                </a:extLst>
              </a:tr>
              <a:tr h="452750">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0</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dirty="0">
                          <a:latin typeface="Arial"/>
                          <a:ea typeface="Arial"/>
                          <a:cs typeface="Arial"/>
                          <a:sym typeface="Arial"/>
                        </a:rPr>
                        <a:t>2.5</a:t>
                      </a:r>
                      <a:endParaRPr sz="1600" u="none" strike="noStrike" cap="none" dirty="0">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1"/>
                  </a:ext>
                </a:extLst>
              </a:tr>
              <a:tr h="452750">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3</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2"/>
                  </a:ext>
                </a:extLst>
              </a:tr>
              <a:tr h="452750">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4</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3"/>
                  </a:ext>
                </a:extLst>
              </a:tr>
              <a:tr h="452750">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6</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dirty="0">
                          <a:latin typeface="Arial"/>
                          <a:ea typeface="Arial"/>
                          <a:cs typeface="Arial"/>
                          <a:sym typeface="Arial"/>
                        </a:rPr>
                        <a:t>1.5</a:t>
                      </a:r>
                      <a:endParaRPr sz="1600" u="none" strike="noStrike" cap="none" dirty="0">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4"/>
                  </a:ext>
                </a:extLst>
              </a:tr>
              <a:tr h="452750">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8</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dirty="0">
                          <a:latin typeface="Arial"/>
                          <a:ea typeface="Arial"/>
                          <a:cs typeface="Arial"/>
                          <a:sym typeface="Arial"/>
                        </a:rPr>
                        <a:t>1</a:t>
                      </a:r>
                      <a:endParaRPr sz="1600" u="none" strike="noStrike" cap="none" dirty="0">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5"/>
                  </a:ext>
                </a:extLst>
              </a:tr>
              <a:tr h="452750">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10</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1</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dirty="0">
                          <a:latin typeface="Arial"/>
                          <a:ea typeface="Arial"/>
                          <a:cs typeface="Arial"/>
                          <a:sym typeface="Arial"/>
                        </a:rPr>
                        <a:t>2</a:t>
                      </a:r>
                      <a:endParaRPr sz="1600" u="none" strike="noStrike" cap="none" dirty="0">
                        <a:solidFill>
                          <a:srgbClr val="0D0D0D"/>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6"/>
                  </a:ext>
                </a:extLst>
              </a:tr>
            </a:tbl>
          </a:graphicData>
        </a:graphic>
      </p:graphicFrame>
      <p:sp>
        <p:nvSpPr>
          <p:cNvPr id="225" name="Google Shape;225;p25"/>
          <p:cNvSpPr txBox="1"/>
          <p:nvPr/>
        </p:nvSpPr>
        <p:spPr>
          <a:xfrm>
            <a:off x="838200" y="1795971"/>
            <a:ext cx="7358634" cy="3644806"/>
          </a:xfrm>
          <a:prstGeom prst="rect">
            <a:avLst/>
          </a:prstGeom>
          <a:solidFill>
            <a:srgbClr val="EBDDF4"/>
          </a:solidFill>
          <a:ln>
            <a:noFill/>
          </a:ln>
        </p:spPr>
        <p:txBody>
          <a:bodyPr spcFirstLastPara="1" wrap="square" lIns="91425" tIns="144000" rIns="91425" bIns="45700" anchor="t" anchorCtr="0">
            <a:spAutoFit/>
          </a:bodyPr>
          <a:lstStyle/>
          <a:p>
            <a:pPr marL="110490" marR="0" lvl="0" indent="0" algn="l" rtl="0">
              <a:lnSpc>
                <a:spcPct val="107916"/>
              </a:lnSpc>
              <a:spcBef>
                <a:spcPts val="0"/>
              </a:spcBef>
              <a:spcAft>
                <a:spcPts val="1200"/>
              </a:spcAft>
              <a:buClr>
                <a:srgbClr val="432673"/>
              </a:buClr>
              <a:buSzPts val="2200"/>
              <a:buFont typeface="Arial"/>
              <a:buNone/>
            </a:pPr>
            <a:r>
              <a:rPr lang="en-GB" sz="2000" b="0" i="0" u="none" strike="noStrike" cap="none" dirty="0">
                <a:solidFill>
                  <a:srgbClr val="0D0D0D"/>
                </a:solidFill>
                <a:latin typeface="Arial"/>
                <a:ea typeface="Arial"/>
                <a:cs typeface="Arial"/>
                <a:sym typeface="Arial"/>
              </a:rPr>
              <a:t>You are tasked with designing a road that must pass through uneven terrain. To create a level road, you will need to cut soil from higher areas and fill soil to lower areas.</a:t>
            </a:r>
            <a:endParaRPr sz="2000" b="0" i="0" u="none" strike="noStrike" cap="none" dirty="0">
              <a:solidFill>
                <a:srgbClr val="000000"/>
              </a:solidFill>
              <a:latin typeface="Arial"/>
              <a:ea typeface="Arial"/>
              <a:cs typeface="Arial"/>
              <a:sym typeface="Arial"/>
            </a:endParaRPr>
          </a:p>
          <a:p>
            <a:pPr marL="110490" marR="0" lvl="0" indent="0" algn="l" rtl="0">
              <a:lnSpc>
                <a:spcPct val="107916"/>
              </a:lnSpc>
              <a:spcBef>
                <a:spcPts val="0"/>
              </a:spcBef>
              <a:spcAft>
                <a:spcPts val="1200"/>
              </a:spcAft>
              <a:buClr>
                <a:srgbClr val="432673"/>
              </a:buClr>
              <a:buSzPts val="2200"/>
              <a:buFont typeface="Arial"/>
              <a:buNone/>
            </a:pPr>
            <a:r>
              <a:rPr lang="en-GB" sz="2000" b="0" i="0" u="none" strike="noStrike" cap="none" dirty="0">
                <a:solidFill>
                  <a:srgbClr val="0D0D0D"/>
                </a:solidFill>
                <a:latin typeface="Arial"/>
                <a:ea typeface="Arial"/>
                <a:cs typeface="Arial"/>
                <a:sym typeface="Arial"/>
              </a:rPr>
              <a:t>The cross-section of the terrain along a </a:t>
            </a:r>
            <a:br>
              <a:rPr lang="en-GB" sz="2000" b="0" i="0" u="none" strike="noStrike" cap="none" dirty="0">
                <a:solidFill>
                  <a:srgbClr val="0D0D0D"/>
                </a:solidFill>
                <a:latin typeface="Arial"/>
                <a:ea typeface="Arial"/>
                <a:cs typeface="Arial"/>
                <a:sym typeface="Arial"/>
              </a:rPr>
            </a:br>
            <a:r>
              <a:rPr lang="en-GB" sz="2000" b="0" i="0" u="none" strike="noStrike" cap="none" dirty="0">
                <a:solidFill>
                  <a:srgbClr val="0D0D0D"/>
                </a:solidFill>
                <a:latin typeface="Arial"/>
                <a:ea typeface="Arial"/>
                <a:cs typeface="Arial"/>
                <a:sym typeface="Arial"/>
              </a:rPr>
              <a:t>10-metre stretch of road is shown in the table.</a:t>
            </a:r>
            <a:endParaRPr sz="2000" b="0" i="0" u="none" strike="noStrike" cap="none" dirty="0">
              <a:solidFill>
                <a:srgbClr val="000000"/>
              </a:solidFill>
              <a:latin typeface="Arial"/>
              <a:ea typeface="Arial"/>
              <a:cs typeface="Arial"/>
              <a:sym typeface="Arial"/>
            </a:endParaRPr>
          </a:p>
          <a:p>
            <a:pPr marL="110490" marR="0" lvl="0" indent="0" algn="l" rtl="0">
              <a:lnSpc>
                <a:spcPct val="107916"/>
              </a:lnSpc>
              <a:spcBef>
                <a:spcPts val="0"/>
              </a:spcBef>
              <a:spcAft>
                <a:spcPts val="1200"/>
              </a:spcAft>
              <a:buClr>
                <a:srgbClr val="432673"/>
              </a:buClr>
              <a:buSzPts val="2200"/>
              <a:buFont typeface="Arial"/>
              <a:buNone/>
            </a:pPr>
            <a:r>
              <a:rPr lang="en-GB" sz="2000" b="1" i="0" u="none" strike="noStrike" cap="none" dirty="0">
                <a:solidFill>
                  <a:srgbClr val="0D0D0D"/>
                </a:solidFill>
                <a:latin typeface="Arial"/>
                <a:ea typeface="Arial"/>
                <a:cs typeface="Arial"/>
                <a:sym typeface="Arial"/>
              </a:rPr>
              <a:t>Use the trapezium rule to calculate how much material will need to be brought onto site to create </a:t>
            </a:r>
            <a:br>
              <a:rPr lang="en-GB" sz="2000" b="1" i="0" u="none" strike="noStrike" cap="none" dirty="0">
                <a:solidFill>
                  <a:srgbClr val="0D0D0D"/>
                </a:solidFill>
                <a:latin typeface="Arial"/>
                <a:ea typeface="Arial"/>
                <a:cs typeface="Arial"/>
                <a:sym typeface="Arial"/>
              </a:rPr>
            </a:br>
            <a:r>
              <a:rPr lang="en-GB" sz="2000" b="1" i="0" u="none" strike="noStrike" cap="none" dirty="0">
                <a:solidFill>
                  <a:srgbClr val="0D0D0D"/>
                </a:solidFill>
                <a:latin typeface="Arial"/>
                <a:ea typeface="Arial"/>
                <a:cs typeface="Arial"/>
                <a:sym typeface="Arial"/>
              </a:rPr>
              <a:t>a suitable ground level to construct the road. </a:t>
            </a:r>
            <a:br>
              <a:rPr lang="en-GB" sz="2000" b="1" i="0" u="none" strike="noStrike" cap="none" dirty="0">
                <a:solidFill>
                  <a:srgbClr val="0D0D0D"/>
                </a:solidFill>
                <a:latin typeface="Arial"/>
                <a:ea typeface="Arial"/>
                <a:cs typeface="Arial"/>
                <a:sym typeface="Arial"/>
              </a:rPr>
            </a:br>
            <a:r>
              <a:rPr lang="en-GB" sz="2000" b="1" i="0" u="none" strike="noStrike" cap="none" dirty="0">
                <a:solidFill>
                  <a:srgbClr val="0D0D0D"/>
                </a:solidFill>
                <a:latin typeface="Arial"/>
                <a:ea typeface="Arial"/>
                <a:cs typeface="Arial"/>
                <a:sym typeface="Arial"/>
              </a:rPr>
              <a:t>The road is to be 8 m wide.</a:t>
            </a:r>
            <a:endParaRPr sz="2000" b="1" i="0" u="none" strike="noStrike" cap="none" dirty="0">
              <a:solidFill>
                <a:srgbClr val="0D0D0D"/>
              </a:solidFill>
              <a:latin typeface="Arial"/>
              <a:ea typeface="Arial"/>
              <a:cs typeface="Arial"/>
              <a:sym typeface="Arial"/>
            </a:endParaRPr>
          </a:p>
        </p:txBody>
      </p:sp>
      <p:sp>
        <p:nvSpPr>
          <p:cNvPr id="226" name="Google Shape;226;p25"/>
          <p:cNvSpPr txBox="1"/>
          <p:nvPr/>
        </p:nvSpPr>
        <p:spPr>
          <a:xfrm>
            <a:off x="838200" y="5683120"/>
            <a:ext cx="6974711"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Activity 1 worked example sheet can be used.</a:t>
            </a:r>
            <a:endParaRPr sz="1400" b="0" i="0" u="none" strike="noStrike" cap="none">
              <a:solidFill>
                <a:srgbClr val="000000"/>
              </a:solidFill>
              <a:latin typeface="Arial"/>
              <a:ea typeface="Arial"/>
              <a:cs typeface="Arial"/>
              <a:sym typeface="Arial"/>
            </a:endParaRPr>
          </a:p>
        </p:txBody>
      </p:sp>
      <p:sp>
        <p:nvSpPr>
          <p:cNvPr id="227" name="Google Shape;227;p25"/>
          <p:cNvSpPr txBox="1"/>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Using the trapezoidal rule and Simpson’s rule in construction</a:t>
            </a:r>
            <a:endParaRPr sz="1200" b="0" i="0" u="none" strike="noStrike" cap="none">
              <a:solidFill>
                <a:srgbClr val="89898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2000" b="1">
                <a:solidFill>
                  <a:srgbClr val="432673"/>
                </a:solidFill>
              </a:rPr>
              <a:t> </a:t>
            </a:r>
            <a:r>
              <a:rPr lang="en-GB"/>
              <a:t>Worked example: Trapezium rule</a:t>
            </a:r>
            <a:endParaRPr/>
          </a:p>
        </p:txBody>
      </p:sp>
      <p:sp>
        <p:nvSpPr>
          <p:cNvPr id="233" name="Google Shape;233;p26"/>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000000"/>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
        <p:nvSpPr>
          <p:cNvPr id="234" name="Google Shape;234;p26"/>
          <p:cNvSpPr txBox="1"/>
          <p:nvPr/>
        </p:nvSpPr>
        <p:spPr>
          <a:xfrm>
            <a:off x="838198" y="1588441"/>
            <a:ext cx="101163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Step 1: Plot the curve on graph paper.</a:t>
            </a:r>
            <a:endParaRPr sz="1400" b="0" i="0" u="none" strike="noStrike" cap="none">
              <a:solidFill>
                <a:srgbClr val="000000"/>
              </a:solidFill>
              <a:latin typeface="Arial"/>
              <a:ea typeface="Arial"/>
              <a:cs typeface="Arial"/>
              <a:sym typeface="Arial"/>
            </a:endParaRPr>
          </a:p>
        </p:txBody>
      </p:sp>
      <p:sp>
        <p:nvSpPr>
          <p:cNvPr id="236" name="Google Shape;236;p26"/>
          <p:cNvSpPr txBox="1">
            <a:spLocks noGrp="1"/>
          </p:cNvSpPr>
          <p:nvPr>
            <p:ph type="body" idx="4"/>
          </p:nvPr>
        </p:nvSpPr>
        <p:spPr>
          <a:xfrm>
            <a:off x="838199" y="6356351"/>
            <a:ext cx="5784670" cy="359417"/>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pic>
        <p:nvPicPr>
          <p:cNvPr id="237" name="Google Shape;237;p26" descr="A graph showing the cross-section of land.&#10;The x-axis goes from 0 to 10. It is labelled: distance along the road (m)&#10;The y-axis goes from 0 to 3. It is labelled height above datum level (m).&#10;&#10;The graph is a line graph in red called &quot;existing terrain&quot; starting at the point 0, 2.5. It connects to 2, 3, then to 4, 2, then to 6, 1.5, then to 8, 1 and finally to 10, 1.&#10;There is a horizontal blue dashed line, called &quot;proposed new ground level&quot; from 2 on the y-axis across the width of the graph."/>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7127" y="2161540"/>
            <a:ext cx="8129033" cy="4064000"/>
          </a:xfrm>
          <a:prstGeom prst="rect">
            <a:avLst/>
          </a:prstGeom>
          <a:noFill/>
          <a:ln>
            <a:noFill/>
          </a:ln>
        </p:spPr>
      </p:pic>
      <p:graphicFrame>
        <p:nvGraphicFramePr>
          <p:cNvPr id="3" name="Google Shape;224;p25">
            <a:extLst>
              <a:ext uri="{FF2B5EF4-FFF2-40B4-BE49-F238E27FC236}">
                <a16:creationId xmlns:a16="http://schemas.microsoft.com/office/drawing/2014/main" id="{D1ECD559-CB2B-1C3C-698A-5B18DA6956C6}"/>
              </a:ext>
            </a:extLst>
          </p:cNvPr>
          <p:cNvGraphicFramePr/>
          <p:nvPr>
            <p:extLst>
              <p:ext uri="{D42A27DB-BD31-4B8C-83A1-F6EECF244321}">
                <p14:modId xmlns:p14="http://schemas.microsoft.com/office/powerpoint/2010/main" val="1530409518"/>
              </p:ext>
            </p:extLst>
          </p:nvPr>
        </p:nvGraphicFramePr>
        <p:xfrm>
          <a:off x="8378316" y="1789661"/>
          <a:ext cx="3191225" cy="3657425"/>
        </p:xfrm>
        <a:graphic>
          <a:graphicData uri="http://schemas.openxmlformats.org/drawingml/2006/table">
            <a:tbl>
              <a:tblPr bandRow="1">
                <a:noFill/>
                <a:tableStyleId>{C2BCF922-8C85-4828-B65C-54BECED63511}</a:tableStyleId>
              </a:tblPr>
              <a:tblGrid>
                <a:gridCol w="1063625">
                  <a:extLst>
                    <a:ext uri="{9D8B030D-6E8A-4147-A177-3AD203B41FA5}">
                      <a16:colId xmlns:a16="http://schemas.microsoft.com/office/drawing/2014/main" val="20000"/>
                    </a:ext>
                  </a:extLst>
                </a:gridCol>
                <a:gridCol w="1063625">
                  <a:extLst>
                    <a:ext uri="{9D8B030D-6E8A-4147-A177-3AD203B41FA5}">
                      <a16:colId xmlns:a16="http://schemas.microsoft.com/office/drawing/2014/main" val="20001"/>
                    </a:ext>
                  </a:extLst>
                </a:gridCol>
                <a:gridCol w="1063975">
                  <a:extLst>
                    <a:ext uri="{9D8B030D-6E8A-4147-A177-3AD203B41FA5}">
                      <a16:colId xmlns:a16="http://schemas.microsoft.com/office/drawing/2014/main" val="20002"/>
                    </a:ext>
                  </a:extLst>
                </a:gridCol>
              </a:tblGrid>
              <a:tr h="940925">
                <a:tc>
                  <a:txBody>
                    <a:bodyPr/>
                    <a:lstStyle/>
                    <a:p>
                      <a:pPr marL="0" marR="0" lvl="0" indent="0" algn="ctr" rtl="0">
                        <a:lnSpc>
                          <a:spcPct val="107000"/>
                        </a:lnSpc>
                        <a:spcBef>
                          <a:spcPts val="0"/>
                        </a:spcBef>
                        <a:spcAft>
                          <a:spcPts val="0"/>
                        </a:spcAft>
                        <a:buClr>
                          <a:srgbClr val="000000"/>
                        </a:buClr>
                        <a:buSzPts val="1600"/>
                        <a:buFont typeface="Arial"/>
                        <a:buNone/>
                      </a:pPr>
                      <a:r>
                        <a:rPr lang="en-GB" sz="1600" b="1" u="none" strike="noStrike" cap="none">
                          <a:latin typeface="Arial"/>
                          <a:ea typeface="Arial"/>
                          <a:cs typeface="Arial"/>
                          <a:sym typeface="Arial"/>
                        </a:rPr>
                        <a:t>Position</a:t>
                      </a:r>
                      <a:r>
                        <a:rPr lang="en-GB" sz="1600" b="0" u="none" strike="noStrike" cap="none">
                          <a:latin typeface="Arial"/>
                          <a:ea typeface="Arial"/>
                          <a:cs typeface="Arial"/>
                          <a:sym typeface="Arial"/>
                        </a:rPr>
                        <a:t> (m)</a:t>
                      </a:r>
                      <a:endParaRPr sz="1600" b="0" u="none" strike="noStrike" cap="none">
                        <a:solidFill>
                          <a:srgbClr val="0D0D0D"/>
                        </a:solidFill>
                        <a:latin typeface="Arial"/>
                        <a:ea typeface="Arial"/>
                        <a:cs typeface="Arial"/>
                        <a:sym typeface="Arial"/>
                      </a:endParaRPr>
                    </a:p>
                  </a:txBody>
                  <a:tcPr marL="68575" marR="68575" marT="0" marB="0" anchor="ctr">
                    <a:solidFill>
                      <a:srgbClr val="EBDDF4"/>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b="1" u="none" strike="noStrike" cap="none">
                          <a:latin typeface="Arial"/>
                          <a:ea typeface="Arial"/>
                          <a:cs typeface="Arial"/>
                          <a:sym typeface="Arial"/>
                        </a:rPr>
                        <a:t>Existing elevation </a:t>
                      </a:r>
                      <a:r>
                        <a:rPr lang="en-GB" sz="1600" b="0" u="none" strike="noStrike" cap="none">
                          <a:latin typeface="Arial"/>
                          <a:ea typeface="Arial"/>
                          <a:cs typeface="Arial"/>
                          <a:sym typeface="Arial"/>
                        </a:rPr>
                        <a:t>(m)</a:t>
                      </a:r>
                      <a:endParaRPr sz="1600" b="0" u="none" strike="noStrike" cap="none">
                        <a:solidFill>
                          <a:srgbClr val="0D0D0D"/>
                        </a:solidFill>
                        <a:latin typeface="Arial"/>
                        <a:ea typeface="Arial"/>
                        <a:cs typeface="Arial"/>
                        <a:sym typeface="Arial"/>
                      </a:endParaRPr>
                    </a:p>
                  </a:txBody>
                  <a:tcPr marL="68575" marR="68575" marT="0" marB="0" anchor="ctr">
                    <a:solidFill>
                      <a:srgbClr val="EBDDF4"/>
                    </a:solidFill>
                  </a:tcP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b="1" u="none" strike="noStrike" cap="none">
                          <a:latin typeface="Arial"/>
                          <a:ea typeface="Arial"/>
                          <a:cs typeface="Arial"/>
                          <a:sym typeface="Arial"/>
                        </a:rPr>
                        <a:t>Desired elevation </a:t>
                      </a:r>
                      <a:r>
                        <a:rPr lang="en-GB" sz="1600" b="0" u="none" strike="noStrike" cap="none">
                          <a:latin typeface="Arial"/>
                          <a:ea typeface="Arial"/>
                          <a:cs typeface="Arial"/>
                          <a:sym typeface="Arial"/>
                        </a:rPr>
                        <a:t>(m)</a:t>
                      </a:r>
                      <a:endParaRPr sz="1600" b="0" u="none" strike="noStrike" cap="none">
                        <a:solidFill>
                          <a:srgbClr val="0D0D0D"/>
                        </a:solidFill>
                        <a:latin typeface="Arial"/>
                        <a:ea typeface="Arial"/>
                        <a:cs typeface="Arial"/>
                        <a:sym typeface="Arial"/>
                      </a:endParaRPr>
                    </a:p>
                  </a:txBody>
                  <a:tcPr marL="68575" marR="68575" marT="0" marB="0" anchor="ctr">
                    <a:solidFill>
                      <a:srgbClr val="EBDDF4"/>
                    </a:solidFill>
                  </a:tcPr>
                </a:tc>
                <a:extLst>
                  <a:ext uri="{0D108BD9-81ED-4DB2-BD59-A6C34878D82A}">
                    <a16:rowId xmlns:a16="http://schemas.microsoft.com/office/drawing/2014/main" val="10000"/>
                  </a:ext>
                </a:extLst>
              </a:tr>
              <a:tr h="452750">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0</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dirty="0">
                          <a:latin typeface="Arial"/>
                          <a:ea typeface="Arial"/>
                          <a:cs typeface="Arial"/>
                          <a:sym typeface="Arial"/>
                        </a:rPr>
                        <a:t>2.5</a:t>
                      </a:r>
                      <a:endParaRPr sz="1600" u="none" strike="noStrike" cap="none" dirty="0">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1"/>
                  </a:ext>
                </a:extLst>
              </a:tr>
              <a:tr h="452750">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3</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2"/>
                  </a:ext>
                </a:extLst>
              </a:tr>
              <a:tr h="452750">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4</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3"/>
                  </a:ext>
                </a:extLst>
              </a:tr>
              <a:tr h="452750">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6</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dirty="0">
                          <a:latin typeface="Arial"/>
                          <a:ea typeface="Arial"/>
                          <a:cs typeface="Arial"/>
                          <a:sym typeface="Arial"/>
                        </a:rPr>
                        <a:t>1.5</a:t>
                      </a:r>
                      <a:endParaRPr sz="1600" u="none" strike="noStrike" cap="none" dirty="0">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4"/>
                  </a:ext>
                </a:extLst>
              </a:tr>
              <a:tr h="452750">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8</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dirty="0">
                          <a:latin typeface="Arial"/>
                          <a:ea typeface="Arial"/>
                          <a:cs typeface="Arial"/>
                          <a:sym typeface="Arial"/>
                        </a:rPr>
                        <a:t>1</a:t>
                      </a:r>
                      <a:endParaRPr sz="1600" u="none" strike="noStrike" cap="none" dirty="0">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2</a:t>
                      </a:r>
                      <a:endParaRPr sz="1600" u="none" strike="noStrike" cap="none">
                        <a:solidFill>
                          <a:srgbClr val="0D0D0D"/>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5"/>
                  </a:ext>
                </a:extLst>
              </a:tr>
              <a:tr h="452750">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10</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a:latin typeface="Arial"/>
                          <a:ea typeface="Arial"/>
                          <a:cs typeface="Arial"/>
                          <a:sym typeface="Arial"/>
                        </a:rPr>
                        <a:t>1</a:t>
                      </a:r>
                      <a:endParaRPr sz="1600" u="none" strike="noStrike" cap="none">
                        <a:solidFill>
                          <a:srgbClr val="0D0D0D"/>
                        </a:solidFill>
                        <a:latin typeface="Arial"/>
                        <a:ea typeface="Arial"/>
                        <a:cs typeface="Arial"/>
                        <a:sym typeface="Arial"/>
                      </a:endParaRPr>
                    </a:p>
                  </a:txBody>
                  <a:tcPr marL="68575" marR="68575" marT="0" marB="0" anchor="ctr"/>
                </a:tc>
                <a:tc>
                  <a:txBody>
                    <a:bodyPr/>
                    <a:lstStyle/>
                    <a:p>
                      <a:pPr marL="0" marR="0" lvl="0" indent="0" algn="ctr" rtl="0">
                        <a:lnSpc>
                          <a:spcPct val="107000"/>
                        </a:lnSpc>
                        <a:spcBef>
                          <a:spcPts val="0"/>
                        </a:spcBef>
                        <a:spcAft>
                          <a:spcPts val="0"/>
                        </a:spcAft>
                        <a:buClr>
                          <a:srgbClr val="000000"/>
                        </a:buClr>
                        <a:buSzPts val="1600"/>
                        <a:buFont typeface="Arial"/>
                        <a:buNone/>
                      </a:pPr>
                      <a:r>
                        <a:rPr lang="en-GB" sz="1600" u="none" strike="noStrike" cap="none" dirty="0">
                          <a:latin typeface="Arial"/>
                          <a:ea typeface="Arial"/>
                          <a:cs typeface="Arial"/>
                          <a:sym typeface="Arial"/>
                        </a:rPr>
                        <a:t>2</a:t>
                      </a:r>
                      <a:endParaRPr sz="1600" u="none" strike="noStrike" cap="none" dirty="0">
                        <a:solidFill>
                          <a:srgbClr val="0D0D0D"/>
                        </a:solidFill>
                        <a:latin typeface="Arial"/>
                        <a:ea typeface="Arial"/>
                        <a:cs typeface="Arial"/>
                        <a:sym typeface="Arial"/>
                      </a:endParaRPr>
                    </a:p>
                  </a:txBody>
                  <a:tcPr marL="68575" marR="68575" marT="0"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2000" b="1">
                <a:solidFill>
                  <a:srgbClr val="432673"/>
                </a:solidFill>
              </a:rPr>
              <a:t> </a:t>
            </a:r>
            <a:r>
              <a:rPr lang="en-GB"/>
              <a:t>Worked example: Trapezium rule</a:t>
            </a:r>
            <a:endParaRPr/>
          </a:p>
        </p:txBody>
      </p:sp>
      <p:sp>
        <p:nvSpPr>
          <p:cNvPr id="243" name="Google Shape;243;p27"/>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000000"/>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
        <p:nvSpPr>
          <p:cNvPr id="244" name="Google Shape;244;p27"/>
          <p:cNvSpPr txBox="1"/>
          <p:nvPr/>
        </p:nvSpPr>
        <p:spPr>
          <a:xfrm>
            <a:off x="838198" y="1588441"/>
            <a:ext cx="106740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Step 2: Divide the base width of the cross-section into equal intervals.</a:t>
            </a:r>
            <a:endParaRPr sz="1400" b="0" i="0" u="none" strike="noStrike" cap="none">
              <a:solidFill>
                <a:srgbClr val="000000"/>
              </a:solidFill>
              <a:latin typeface="Arial"/>
              <a:ea typeface="Arial"/>
              <a:cs typeface="Arial"/>
              <a:sym typeface="Arial"/>
            </a:endParaRPr>
          </a:p>
        </p:txBody>
      </p:sp>
      <p:sp>
        <p:nvSpPr>
          <p:cNvPr id="245" name="Google Shape;245;p27"/>
          <p:cNvSpPr txBox="1"/>
          <p:nvPr/>
        </p:nvSpPr>
        <p:spPr>
          <a:xfrm>
            <a:off x="838198" y="2289678"/>
            <a:ext cx="421005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The base width is 10 m.</a:t>
            </a:r>
            <a:endParaRPr sz="1400" b="0" i="0" u="none" strike="noStrike" cap="none">
              <a:solidFill>
                <a:srgbClr val="000000"/>
              </a:solidFill>
              <a:latin typeface="Arial"/>
              <a:ea typeface="Arial"/>
              <a:cs typeface="Arial"/>
              <a:sym typeface="Arial"/>
            </a:endParaRPr>
          </a:p>
        </p:txBody>
      </p:sp>
      <p:sp>
        <p:nvSpPr>
          <p:cNvPr id="246" name="Google Shape;246;p27"/>
          <p:cNvSpPr txBox="1"/>
          <p:nvPr/>
        </p:nvSpPr>
        <p:spPr>
          <a:xfrm>
            <a:off x="838198" y="3198167"/>
            <a:ext cx="421005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Use 5 intervals.</a:t>
            </a:r>
            <a:endParaRPr sz="1400" b="0" i="0" u="none" strike="noStrike" cap="none" dirty="0">
              <a:solidFill>
                <a:srgbClr val="000000"/>
              </a:solidFill>
              <a:latin typeface="Arial"/>
              <a:ea typeface="Arial"/>
              <a:cs typeface="Arial"/>
              <a:sym typeface="Arial"/>
            </a:endParaRPr>
          </a:p>
        </p:txBody>
      </p:sp>
      <p:sp>
        <p:nvSpPr>
          <p:cNvPr id="247" name="Google Shape;247;p27"/>
          <p:cNvSpPr txBox="1"/>
          <p:nvPr/>
        </p:nvSpPr>
        <p:spPr>
          <a:xfrm>
            <a:off x="838198" y="4106656"/>
            <a:ext cx="421005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10 ÷ 5 = 2 m</a:t>
            </a:r>
            <a:endParaRPr sz="1400" b="0" i="0" u="none" strike="noStrike" cap="none" dirty="0">
              <a:solidFill>
                <a:srgbClr val="000000"/>
              </a:solidFill>
              <a:latin typeface="Arial"/>
              <a:ea typeface="Arial"/>
              <a:cs typeface="Arial"/>
              <a:sym typeface="Arial"/>
            </a:endParaRPr>
          </a:p>
        </p:txBody>
      </p:sp>
      <p:sp>
        <p:nvSpPr>
          <p:cNvPr id="248" name="Google Shape;248;p27"/>
          <p:cNvSpPr txBox="1"/>
          <p:nvPr/>
        </p:nvSpPr>
        <p:spPr>
          <a:xfrm>
            <a:off x="838198" y="5015145"/>
            <a:ext cx="525780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Add the intervals to the graph.</a:t>
            </a:r>
            <a:endParaRPr sz="1400" b="0" i="0" u="none" strike="noStrike" cap="none" dirty="0">
              <a:solidFill>
                <a:srgbClr val="000000"/>
              </a:solidFill>
              <a:latin typeface="Arial"/>
              <a:ea typeface="Arial"/>
              <a:cs typeface="Arial"/>
              <a:sym typeface="Arial"/>
            </a:endParaRPr>
          </a:p>
        </p:txBody>
      </p:sp>
      <p:sp>
        <p:nvSpPr>
          <p:cNvPr id="249" name="Google Shape;249;p27"/>
          <p:cNvSpPr txBox="1">
            <a:spLocks noGrp="1"/>
          </p:cNvSpPr>
          <p:nvPr>
            <p:ph type="body" idx="4"/>
          </p:nvPr>
        </p:nvSpPr>
        <p:spPr>
          <a:xfrm>
            <a:off x="838200" y="6262042"/>
            <a:ext cx="5257800" cy="46166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2000" b="1">
                <a:solidFill>
                  <a:srgbClr val="432673"/>
                </a:solidFill>
              </a:rPr>
              <a:t> </a:t>
            </a:r>
            <a:r>
              <a:rPr lang="en-GB"/>
              <a:t>Worked example: Trapezium rule</a:t>
            </a:r>
            <a:endParaRPr/>
          </a:p>
        </p:txBody>
      </p:sp>
      <p:sp>
        <p:nvSpPr>
          <p:cNvPr id="255" name="Google Shape;255;p28"/>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000000"/>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
        <p:nvSpPr>
          <p:cNvPr id="256" name="Google Shape;256;p28"/>
          <p:cNvSpPr txBox="1"/>
          <p:nvPr/>
        </p:nvSpPr>
        <p:spPr>
          <a:xfrm>
            <a:off x="838198" y="1588441"/>
            <a:ext cx="106740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Step 2: Divide the base width of the cross-section into equal intervals.</a:t>
            </a:r>
            <a:endParaRPr sz="1400" b="0" i="0" u="none" strike="noStrike" cap="none">
              <a:solidFill>
                <a:srgbClr val="000000"/>
              </a:solidFill>
              <a:latin typeface="Arial"/>
              <a:ea typeface="Arial"/>
              <a:cs typeface="Arial"/>
              <a:sym typeface="Arial"/>
            </a:endParaRPr>
          </a:p>
        </p:txBody>
      </p:sp>
      <p:sp>
        <p:nvSpPr>
          <p:cNvPr id="257" name="Google Shape;257;p28"/>
          <p:cNvSpPr txBox="1"/>
          <p:nvPr/>
        </p:nvSpPr>
        <p:spPr>
          <a:xfrm>
            <a:off x="838200" y="6262042"/>
            <a:ext cx="5257800" cy="46166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Using the trapezoidal rule and Simpson’s rule in construction</a:t>
            </a:r>
            <a:endParaRPr sz="1200" b="0" i="0" u="none" strike="noStrike" cap="none">
              <a:solidFill>
                <a:srgbClr val="898989"/>
              </a:solidFill>
              <a:latin typeface="Arial"/>
              <a:ea typeface="Arial"/>
              <a:cs typeface="Arial"/>
              <a:sym typeface="Arial"/>
            </a:endParaRPr>
          </a:p>
        </p:txBody>
      </p:sp>
      <p:pic>
        <p:nvPicPr>
          <p:cNvPr id="258" name="Google Shape;258;p28" descr="A graph showing the cross-section of land.&#10;The x-axis goes from 0 to 10, split into 2 metre intervals. It is labelled: distance along the road (m)&#10;The y-axis goes from 0 to 3. It is labelled height above datum level (m).&#10;&#10;The graph is a line graph in red called &quot;existing terrain&quot; starting at the point 0, 2.5. It connects to 2, 3, then to 4, 2, then to 6, 1.5, then to 8, 1 and finally to 10, 1.&#10;There is a horizontal blue dashed line, called &quot;proposed new ground level&quot; from 2 on the y-axis across the width of the graph."/>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31483" y="2241840"/>
            <a:ext cx="8129033" cy="39227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2000" b="1">
                <a:solidFill>
                  <a:srgbClr val="432673"/>
                </a:solidFill>
              </a:rPr>
              <a:t> </a:t>
            </a:r>
            <a:r>
              <a:rPr lang="en-GB"/>
              <a:t>Worked example: Trapezium rule</a:t>
            </a:r>
            <a:endParaRPr/>
          </a:p>
        </p:txBody>
      </p:sp>
      <p:sp>
        <p:nvSpPr>
          <p:cNvPr id="264" name="Google Shape;264;p29"/>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000000"/>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
        <p:nvSpPr>
          <p:cNvPr id="265" name="Google Shape;265;p29"/>
          <p:cNvSpPr txBox="1"/>
          <p:nvPr/>
        </p:nvSpPr>
        <p:spPr>
          <a:xfrm>
            <a:off x="838198" y="1588441"/>
            <a:ext cx="106740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Step 3: Label the points where you will measure the ordinates.</a:t>
            </a:r>
            <a:endParaRPr sz="1400" b="0" i="0" u="none" strike="noStrike" cap="none">
              <a:solidFill>
                <a:srgbClr val="000000"/>
              </a:solidFill>
              <a:latin typeface="Arial"/>
              <a:ea typeface="Arial"/>
              <a:cs typeface="Arial"/>
              <a:sym typeface="Arial"/>
            </a:endParaRPr>
          </a:p>
        </p:txBody>
      </p:sp>
      <p:sp>
        <p:nvSpPr>
          <p:cNvPr id="266" name="Google Shape;266;p29"/>
          <p:cNvSpPr txBox="1"/>
          <p:nvPr/>
        </p:nvSpPr>
        <p:spPr>
          <a:xfrm>
            <a:off x="838200" y="6262042"/>
            <a:ext cx="5257800" cy="46166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Using the trapezoidal rule and Simpson’s rule in construction</a:t>
            </a:r>
            <a:endParaRPr sz="1200" b="0" i="0" u="none" strike="noStrike" cap="none">
              <a:solidFill>
                <a:srgbClr val="898989"/>
              </a:solidFill>
              <a:latin typeface="Arial"/>
              <a:ea typeface="Arial"/>
              <a:cs typeface="Arial"/>
              <a:sym typeface="Arial"/>
            </a:endParaRPr>
          </a:p>
        </p:txBody>
      </p:sp>
      <p:pic>
        <p:nvPicPr>
          <p:cNvPr id="267" name="Google Shape;267;p29" descr="A graph showing the cross-section of land.&#10;The x-axis goes from 0 to 10, split into 2 metre intervals. It is labelled: distance along the road (m)&#10;The y-axis goes from 0 to 3. It is labelled height above datum level (m).&#10;&#10;The graph is a line graph in red called &quot;existing terrain&quot; starting at the point 0, 2.5. It connects to 2, 3, then to 4, 2, then to 6, 1.5, then to 8, 1 and finally to 10, 1.&#10;There is a horizontal blue dashed line, called &quot;proposed new ground level&quot; from 2 on the y-axis across the width of the graph."/>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35780" y="2143894"/>
            <a:ext cx="8129033" cy="40843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2000" b="1">
                <a:solidFill>
                  <a:srgbClr val="432673"/>
                </a:solidFill>
              </a:rPr>
              <a:t> </a:t>
            </a:r>
            <a:r>
              <a:rPr lang="en-GB"/>
              <a:t>Worked example: Trapezium rule</a:t>
            </a:r>
            <a:endParaRPr/>
          </a:p>
        </p:txBody>
      </p:sp>
      <p:sp>
        <p:nvSpPr>
          <p:cNvPr id="273" name="Google Shape;273;p30"/>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000000"/>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
        <p:nvSpPr>
          <p:cNvPr id="274" name="Google Shape;274;p30"/>
          <p:cNvSpPr txBox="1"/>
          <p:nvPr/>
        </p:nvSpPr>
        <p:spPr>
          <a:xfrm>
            <a:off x="838198" y="1588441"/>
            <a:ext cx="106740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Step 4: Measure the height of the cut or fill at each point.</a:t>
            </a:r>
            <a:endParaRPr sz="1400" b="0" i="0" u="none" strike="noStrike" cap="none">
              <a:solidFill>
                <a:srgbClr val="000000"/>
              </a:solidFill>
              <a:latin typeface="Arial"/>
              <a:ea typeface="Arial"/>
              <a:cs typeface="Arial"/>
              <a:sym typeface="Arial"/>
            </a:endParaRPr>
          </a:p>
        </p:txBody>
      </p:sp>
      <p:sp>
        <p:nvSpPr>
          <p:cNvPr id="275" name="Google Shape;275;p30"/>
          <p:cNvSpPr txBox="1"/>
          <p:nvPr/>
        </p:nvSpPr>
        <p:spPr>
          <a:xfrm>
            <a:off x="8804365" y="2134747"/>
            <a:ext cx="3055403" cy="3647858"/>
          </a:xfrm>
          <a:prstGeom prst="rect">
            <a:avLst/>
          </a:prstGeom>
          <a:solidFill>
            <a:srgbClr val="EBDDF4"/>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en-GB" sz="2000" b="0" i="0" u="none" strike="noStrike" cap="none" dirty="0">
                <a:solidFill>
                  <a:srgbClr val="0D0D0D"/>
                </a:solidFill>
                <a:latin typeface="Arial"/>
                <a:ea typeface="Arial"/>
                <a:cs typeface="Arial"/>
                <a:sym typeface="Arial"/>
              </a:rPr>
              <a:t>Measure from the proposed level to the ordinate</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GB" sz="2000" b="0" i="1" u="none" strike="noStrike" cap="none" dirty="0">
                <a:solidFill>
                  <a:srgbClr val="0D0D0D"/>
                </a:solidFill>
                <a:latin typeface="Arial"/>
                <a:ea typeface="Arial"/>
                <a:cs typeface="Arial"/>
                <a:sym typeface="Arial"/>
              </a:rPr>
              <a:t>y</a:t>
            </a:r>
            <a:r>
              <a:rPr lang="en-GB" sz="2000" b="0" i="0" u="none" strike="noStrike" cap="none" baseline="-25000" dirty="0">
                <a:solidFill>
                  <a:srgbClr val="0D0D0D"/>
                </a:solidFill>
                <a:latin typeface="Arial"/>
                <a:ea typeface="Arial"/>
                <a:cs typeface="Arial"/>
                <a:sym typeface="Arial"/>
              </a:rPr>
              <a:t>1</a:t>
            </a:r>
            <a:r>
              <a:rPr lang="en-GB" sz="2000" b="0" i="0" u="none" strike="noStrike" cap="none" baseline="30000" dirty="0">
                <a:solidFill>
                  <a:srgbClr val="0D0D0D"/>
                </a:solidFill>
                <a:latin typeface="Arial"/>
                <a:ea typeface="Arial"/>
                <a:cs typeface="Arial"/>
                <a:sym typeface="Arial"/>
              </a:rPr>
              <a:t> </a:t>
            </a:r>
            <a:r>
              <a:rPr lang="en-GB" sz="2000" b="0" i="0" u="none" strike="noStrike" cap="none" dirty="0">
                <a:solidFill>
                  <a:srgbClr val="0D0D0D"/>
                </a:solidFill>
                <a:latin typeface="Arial"/>
                <a:ea typeface="Arial"/>
                <a:cs typeface="Arial"/>
                <a:sym typeface="Arial"/>
              </a:rPr>
              <a:t>= 0.5 m</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GB" sz="2000" b="0" i="1" u="none" strike="noStrike" cap="none" dirty="0">
                <a:solidFill>
                  <a:srgbClr val="0D0D0D"/>
                </a:solidFill>
                <a:latin typeface="Arial"/>
                <a:ea typeface="Arial"/>
                <a:cs typeface="Arial"/>
                <a:sym typeface="Arial"/>
              </a:rPr>
              <a:t>y</a:t>
            </a:r>
            <a:r>
              <a:rPr lang="en-GB" sz="2000" b="0" i="0" u="none" strike="noStrike" cap="none" baseline="-25000" dirty="0">
                <a:solidFill>
                  <a:srgbClr val="0D0D0D"/>
                </a:solidFill>
                <a:latin typeface="Arial"/>
                <a:ea typeface="Arial"/>
                <a:cs typeface="Arial"/>
                <a:sym typeface="Arial"/>
              </a:rPr>
              <a:t>2</a:t>
            </a:r>
            <a:r>
              <a:rPr lang="en-GB" sz="2000" b="0" i="0" u="none" strike="noStrike" cap="none" baseline="30000" dirty="0">
                <a:solidFill>
                  <a:srgbClr val="0D0D0D"/>
                </a:solidFill>
                <a:latin typeface="Arial"/>
                <a:ea typeface="Arial"/>
                <a:cs typeface="Arial"/>
                <a:sym typeface="Arial"/>
              </a:rPr>
              <a:t> </a:t>
            </a:r>
            <a:r>
              <a:rPr lang="en-GB" sz="2000" b="0" i="0" u="none" strike="noStrike" cap="none" dirty="0">
                <a:solidFill>
                  <a:srgbClr val="0D0D0D"/>
                </a:solidFill>
                <a:latin typeface="Arial"/>
                <a:ea typeface="Arial"/>
                <a:cs typeface="Arial"/>
                <a:sym typeface="Arial"/>
              </a:rPr>
              <a:t>= 1 m</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GB" sz="2000" b="0" i="1" u="none" strike="noStrike" cap="none" dirty="0">
                <a:solidFill>
                  <a:srgbClr val="0D0D0D"/>
                </a:solidFill>
                <a:latin typeface="Arial"/>
                <a:ea typeface="Arial"/>
                <a:cs typeface="Arial"/>
                <a:sym typeface="Arial"/>
              </a:rPr>
              <a:t>y</a:t>
            </a:r>
            <a:r>
              <a:rPr lang="en-GB" sz="2000" b="0" i="0" u="none" strike="noStrike" cap="none" baseline="-25000" dirty="0">
                <a:solidFill>
                  <a:srgbClr val="0D0D0D"/>
                </a:solidFill>
                <a:latin typeface="Arial"/>
                <a:ea typeface="Arial"/>
                <a:cs typeface="Arial"/>
                <a:sym typeface="Arial"/>
              </a:rPr>
              <a:t>3</a:t>
            </a:r>
            <a:r>
              <a:rPr lang="en-GB" sz="2000" b="0" i="0" u="none" strike="noStrike" cap="none" baseline="30000" dirty="0">
                <a:solidFill>
                  <a:srgbClr val="0D0D0D"/>
                </a:solidFill>
                <a:latin typeface="Arial"/>
                <a:ea typeface="Arial"/>
                <a:cs typeface="Arial"/>
                <a:sym typeface="Arial"/>
              </a:rPr>
              <a:t> </a:t>
            </a:r>
            <a:r>
              <a:rPr lang="en-GB" sz="2000" b="0" i="0" u="none" strike="noStrike" cap="none" dirty="0">
                <a:solidFill>
                  <a:srgbClr val="0D0D0D"/>
                </a:solidFill>
                <a:latin typeface="Arial"/>
                <a:ea typeface="Arial"/>
                <a:cs typeface="Arial"/>
                <a:sym typeface="Arial"/>
              </a:rPr>
              <a:t>= 0 m</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GB" sz="2000" b="0" i="1" u="none" strike="noStrike" cap="none" dirty="0">
                <a:solidFill>
                  <a:srgbClr val="0D0D0D"/>
                </a:solidFill>
                <a:latin typeface="Arial"/>
                <a:ea typeface="Arial"/>
                <a:cs typeface="Arial"/>
                <a:sym typeface="Arial"/>
              </a:rPr>
              <a:t>y</a:t>
            </a:r>
            <a:r>
              <a:rPr lang="en-GB" sz="2000" b="0" i="0" u="none" strike="noStrike" cap="none" baseline="-25000" dirty="0">
                <a:solidFill>
                  <a:srgbClr val="0D0D0D"/>
                </a:solidFill>
                <a:latin typeface="Arial"/>
                <a:ea typeface="Arial"/>
                <a:cs typeface="Arial"/>
                <a:sym typeface="Arial"/>
              </a:rPr>
              <a:t>4</a:t>
            </a:r>
            <a:r>
              <a:rPr lang="en-GB" sz="2000" b="0" i="0" u="none" strike="noStrike" cap="none" baseline="30000" dirty="0">
                <a:solidFill>
                  <a:srgbClr val="0D0D0D"/>
                </a:solidFill>
                <a:latin typeface="Arial"/>
                <a:ea typeface="Arial"/>
                <a:cs typeface="Arial"/>
                <a:sym typeface="Arial"/>
              </a:rPr>
              <a:t> </a:t>
            </a:r>
            <a:r>
              <a:rPr lang="en-GB" sz="2000" b="0" i="0" u="none" strike="noStrike" cap="none" dirty="0">
                <a:solidFill>
                  <a:srgbClr val="0D0D0D"/>
                </a:solidFill>
                <a:latin typeface="Arial"/>
                <a:ea typeface="Arial"/>
                <a:cs typeface="Arial"/>
                <a:sym typeface="Arial"/>
              </a:rPr>
              <a:t>= –0.5 m</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GB" sz="2000" b="0" i="1" u="none" strike="noStrike" cap="none" dirty="0">
                <a:solidFill>
                  <a:srgbClr val="0D0D0D"/>
                </a:solidFill>
                <a:latin typeface="Arial"/>
                <a:ea typeface="Arial"/>
                <a:cs typeface="Arial"/>
                <a:sym typeface="Arial"/>
              </a:rPr>
              <a:t>y</a:t>
            </a:r>
            <a:r>
              <a:rPr lang="en-GB" sz="2000" b="0" i="0" u="none" strike="noStrike" cap="none" baseline="-25000" dirty="0">
                <a:solidFill>
                  <a:srgbClr val="0D0D0D"/>
                </a:solidFill>
                <a:latin typeface="Arial"/>
                <a:ea typeface="Arial"/>
                <a:cs typeface="Arial"/>
                <a:sym typeface="Arial"/>
              </a:rPr>
              <a:t>5</a:t>
            </a:r>
            <a:r>
              <a:rPr lang="en-GB" sz="2000" b="0" i="0" u="none" strike="noStrike" cap="none" baseline="30000" dirty="0">
                <a:solidFill>
                  <a:srgbClr val="0D0D0D"/>
                </a:solidFill>
                <a:latin typeface="Arial"/>
                <a:ea typeface="Arial"/>
                <a:cs typeface="Arial"/>
                <a:sym typeface="Arial"/>
              </a:rPr>
              <a:t> </a:t>
            </a:r>
            <a:r>
              <a:rPr lang="en-GB" sz="2000" b="0" i="0" u="none" strike="noStrike" cap="none" dirty="0">
                <a:solidFill>
                  <a:srgbClr val="0D0D0D"/>
                </a:solidFill>
                <a:latin typeface="Arial"/>
                <a:ea typeface="Arial"/>
                <a:cs typeface="Arial"/>
                <a:sym typeface="Arial"/>
              </a:rPr>
              <a:t>= –1 m</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GB" sz="2000" b="0" i="1" u="none" strike="noStrike" cap="none" dirty="0">
                <a:solidFill>
                  <a:srgbClr val="0D0D0D"/>
                </a:solidFill>
                <a:latin typeface="Arial"/>
                <a:ea typeface="Arial"/>
                <a:cs typeface="Arial"/>
                <a:sym typeface="Arial"/>
              </a:rPr>
              <a:t>y</a:t>
            </a:r>
            <a:r>
              <a:rPr lang="en-GB" sz="2000" b="0" i="0" u="none" strike="noStrike" cap="none" baseline="-25000" dirty="0">
                <a:solidFill>
                  <a:srgbClr val="0D0D0D"/>
                </a:solidFill>
                <a:latin typeface="Arial"/>
                <a:ea typeface="Arial"/>
                <a:cs typeface="Arial"/>
                <a:sym typeface="Arial"/>
              </a:rPr>
              <a:t>6</a:t>
            </a:r>
            <a:r>
              <a:rPr lang="en-GB" sz="2000" b="0" i="0" u="none" strike="noStrike" cap="none" baseline="30000" dirty="0">
                <a:solidFill>
                  <a:srgbClr val="0D0D0D"/>
                </a:solidFill>
                <a:latin typeface="Arial"/>
                <a:ea typeface="Arial"/>
                <a:cs typeface="Arial"/>
                <a:sym typeface="Arial"/>
              </a:rPr>
              <a:t> </a:t>
            </a:r>
            <a:r>
              <a:rPr lang="en-GB" sz="2000" b="0" i="0" u="none" strike="noStrike" cap="none" dirty="0">
                <a:solidFill>
                  <a:srgbClr val="0D0D0D"/>
                </a:solidFill>
                <a:latin typeface="Arial"/>
                <a:ea typeface="Arial"/>
                <a:cs typeface="Arial"/>
                <a:sym typeface="Arial"/>
              </a:rPr>
              <a:t>= –1 m</a:t>
            </a:r>
            <a:endParaRPr sz="1400" b="0" i="0" u="none" strike="noStrike" cap="none" dirty="0">
              <a:solidFill>
                <a:srgbClr val="000000"/>
              </a:solidFill>
              <a:latin typeface="Arial"/>
              <a:ea typeface="Arial"/>
              <a:cs typeface="Arial"/>
              <a:sym typeface="Arial"/>
            </a:endParaRPr>
          </a:p>
        </p:txBody>
      </p:sp>
      <p:sp>
        <p:nvSpPr>
          <p:cNvPr id="276" name="Google Shape;276;p30"/>
          <p:cNvSpPr txBox="1"/>
          <p:nvPr/>
        </p:nvSpPr>
        <p:spPr>
          <a:xfrm>
            <a:off x="838200" y="6262042"/>
            <a:ext cx="5257800" cy="46166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Using the trapezoidal rule and Simpson’s rule in construction</a:t>
            </a:r>
            <a:endParaRPr sz="1200" b="0" i="0" u="none" strike="noStrike" cap="none">
              <a:solidFill>
                <a:srgbClr val="898989"/>
              </a:solidFill>
              <a:latin typeface="Arial"/>
              <a:ea typeface="Arial"/>
              <a:cs typeface="Arial"/>
              <a:sym typeface="Arial"/>
            </a:endParaRPr>
          </a:p>
        </p:txBody>
      </p:sp>
      <p:pic>
        <p:nvPicPr>
          <p:cNvPr id="277" name="Google Shape;277;p30" descr="A graph showing the cross-section of land.&#10;The x-axis goes from 0 to 10, split into 2 metre intervals. It is labelled: distance along the road (m)&#10;The y-axis goes from 0 to 3. It is labelled height above datum level (m).&#10;&#10;The graph is a line graph in red called &quot;existing terrain&quot; starting at the point 0, 2.5. It connects to 2, 3, then to 4, 2, then to 6, 1.5, then to 8, 1 and finally to 10, 1.&#10;There is a horizontal blue dashed line, called &quot;proposed new ground level&quot; from 2 on the y-axis across the width of the graph."/>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8923" y="2113914"/>
            <a:ext cx="8129033" cy="40843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2000" b="1">
                <a:solidFill>
                  <a:srgbClr val="432673"/>
                </a:solidFill>
              </a:rPr>
              <a:t> </a:t>
            </a:r>
            <a:r>
              <a:rPr lang="en-GB"/>
              <a:t>Worked example: Trapezium rule</a:t>
            </a:r>
            <a:endParaRPr/>
          </a:p>
        </p:txBody>
      </p:sp>
      <p:sp>
        <p:nvSpPr>
          <p:cNvPr id="283" name="Google Shape;283;p31"/>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000000"/>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
        <p:nvSpPr>
          <p:cNvPr id="284" name="Google Shape;284;p31"/>
          <p:cNvSpPr txBox="1"/>
          <p:nvPr/>
        </p:nvSpPr>
        <p:spPr>
          <a:xfrm>
            <a:off x="838198" y="1588441"/>
            <a:ext cx="1067409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Step 5: Use the trapezium rule to calculate the area of cut and fill.</a:t>
            </a:r>
            <a:endParaRPr sz="1400" b="0" i="0" u="none" strike="noStrike" cap="none">
              <a:solidFill>
                <a:srgbClr val="000000"/>
              </a:solidFill>
              <a:latin typeface="Arial"/>
              <a:ea typeface="Arial"/>
              <a:cs typeface="Arial"/>
              <a:sym typeface="Arial"/>
            </a:endParaRPr>
          </a:p>
        </p:txBody>
      </p:sp>
      <p:sp>
        <p:nvSpPr>
          <p:cNvPr id="285" name="Google Shape;285;p31"/>
          <p:cNvSpPr txBox="1"/>
          <p:nvPr/>
        </p:nvSpPr>
        <p:spPr>
          <a:xfrm>
            <a:off x="838199" y="3273422"/>
            <a:ext cx="1795274" cy="2557303"/>
          </a:xfrm>
          <a:prstGeom prst="rect">
            <a:avLst/>
          </a:prstGeom>
          <a:noFill/>
          <a:ln w="28575" cap="flat" cmpd="sng">
            <a:solidFill>
              <a:srgbClr val="EBDDF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000"/>
              <a:buFont typeface="Arial"/>
              <a:buNone/>
            </a:pPr>
            <a:r>
              <a:rPr lang="en-GB" sz="2000" b="0" i="1" u="none" strike="noStrike" cap="none" dirty="0">
                <a:solidFill>
                  <a:srgbClr val="0D0D0D"/>
                </a:solidFill>
                <a:latin typeface="Arial"/>
                <a:ea typeface="Arial"/>
                <a:cs typeface="Arial"/>
                <a:sym typeface="Arial"/>
              </a:rPr>
              <a:t>y</a:t>
            </a:r>
            <a:r>
              <a:rPr lang="en-GB" sz="2000" b="0" i="0" u="none" strike="noStrike" cap="none" baseline="-25000" dirty="0">
                <a:solidFill>
                  <a:srgbClr val="0D0D0D"/>
                </a:solidFill>
                <a:latin typeface="Arial"/>
                <a:ea typeface="Arial"/>
                <a:cs typeface="Arial"/>
                <a:sym typeface="Arial"/>
              </a:rPr>
              <a:t>1</a:t>
            </a:r>
            <a:r>
              <a:rPr lang="en-GB" sz="2000" b="0" i="0" u="none" strike="noStrike" cap="none" baseline="30000" dirty="0">
                <a:solidFill>
                  <a:srgbClr val="0D0D0D"/>
                </a:solidFill>
                <a:latin typeface="Arial"/>
                <a:ea typeface="Arial"/>
                <a:cs typeface="Arial"/>
                <a:sym typeface="Arial"/>
              </a:rPr>
              <a:t> </a:t>
            </a:r>
            <a:r>
              <a:rPr lang="en-GB" sz="2000" b="0" i="0" u="none" strike="noStrike" cap="none" dirty="0">
                <a:solidFill>
                  <a:srgbClr val="0D0D0D"/>
                </a:solidFill>
                <a:latin typeface="Arial"/>
                <a:ea typeface="Arial"/>
                <a:cs typeface="Arial"/>
                <a:sym typeface="Arial"/>
              </a:rPr>
              <a:t>= 0.5 m</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GB" sz="2000" b="0" i="1" u="none" strike="noStrike" cap="none" dirty="0">
                <a:solidFill>
                  <a:srgbClr val="0D0D0D"/>
                </a:solidFill>
                <a:latin typeface="Arial"/>
                <a:ea typeface="Arial"/>
                <a:cs typeface="Arial"/>
                <a:sym typeface="Arial"/>
              </a:rPr>
              <a:t>y</a:t>
            </a:r>
            <a:r>
              <a:rPr lang="en-GB" sz="2000" b="0" i="0" u="none" strike="noStrike" cap="none" baseline="-25000" dirty="0">
                <a:solidFill>
                  <a:srgbClr val="0D0D0D"/>
                </a:solidFill>
                <a:latin typeface="Arial"/>
                <a:ea typeface="Arial"/>
                <a:cs typeface="Arial"/>
                <a:sym typeface="Arial"/>
              </a:rPr>
              <a:t>2</a:t>
            </a:r>
            <a:r>
              <a:rPr lang="en-GB" sz="2000" b="0" i="0" u="none" strike="noStrike" cap="none" baseline="30000" dirty="0">
                <a:solidFill>
                  <a:srgbClr val="0D0D0D"/>
                </a:solidFill>
                <a:latin typeface="Arial"/>
                <a:ea typeface="Arial"/>
                <a:cs typeface="Arial"/>
                <a:sym typeface="Arial"/>
              </a:rPr>
              <a:t> </a:t>
            </a:r>
            <a:r>
              <a:rPr lang="en-GB" sz="2000" b="0" i="0" u="none" strike="noStrike" cap="none" dirty="0">
                <a:solidFill>
                  <a:srgbClr val="0D0D0D"/>
                </a:solidFill>
                <a:latin typeface="Arial"/>
                <a:ea typeface="Arial"/>
                <a:cs typeface="Arial"/>
                <a:sym typeface="Arial"/>
              </a:rPr>
              <a:t>= 1 m</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GB" sz="2000" b="0" i="1" u="none" strike="noStrike" cap="none" dirty="0">
                <a:solidFill>
                  <a:srgbClr val="0D0D0D"/>
                </a:solidFill>
                <a:latin typeface="Arial"/>
                <a:ea typeface="Arial"/>
                <a:cs typeface="Arial"/>
                <a:sym typeface="Arial"/>
              </a:rPr>
              <a:t>y</a:t>
            </a:r>
            <a:r>
              <a:rPr lang="en-GB" sz="2000" b="0" i="0" u="none" strike="noStrike" cap="none" baseline="-25000" dirty="0">
                <a:solidFill>
                  <a:srgbClr val="0D0D0D"/>
                </a:solidFill>
                <a:latin typeface="Arial"/>
                <a:ea typeface="Arial"/>
                <a:cs typeface="Arial"/>
                <a:sym typeface="Arial"/>
              </a:rPr>
              <a:t>3</a:t>
            </a:r>
            <a:r>
              <a:rPr lang="en-GB" sz="2000" b="0" i="0" u="none" strike="noStrike" cap="none" baseline="30000" dirty="0">
                <a:solidFill>
                  <a:srgbClr val="0D0D0D"/>
                </a:solidFill>
                <a:latin typeface="Arial"/>
                <a:ea typeface="Arial"/>
                <a:cs typeface="Arial"/>
                <a:sym typeface="Arial"/>
              </a:rPr>
              <a:t> </a:t>
            </a:r>
            <a:r>
              <a:rPr lang="en-GB" sz="2000" b="0" i="0" u="none" strike="noStrike" cap="none" dirty="0">
                <a:solidFill>
                  <a:srgbClr val="0D0D0D"/>
                </a:solidFill>
                <a:latin typeface="Arial"/>
                <a:ea typeface="Arial"/>
                <a:cs typeface="Arial"/>
                <a:sym typeface="Arial"/>
              </a:rPr>
              <a:t>= 0 m</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GB" sz="2000" b="0" i="1" u="none" strike="noStrike" cap="none" dirty="0">
                <a:solidFill>
                  <a:srgbClr val="0D0D0D"/>
                </a:solidFill>
                <a:latin typeface="Arial"/>
                <a:ea typeface="Arial"/>
                <a:cs typeface="Arial"/>
                <a:sym typeface="Arial"/>
              </a:rPr>
              <a:t>y</a:t>
            </a:r>
            <a:r>
              <a:rPr lang="en-GB" sz="2000" b="0" i="0" u="none" strike="noStrike" cap="none" baseline="-25000" dirty="0">
                <a:solidFill>
                  <a:srgbClr val="0D0D0D"/>
                </a:solidFill>
                <a:latin typeface="Arial"/>
                <a:ea typeface="Arial"/>
                <a:cs typeface="Arial"/>
                <a:sym typeface="Arial"/>
              </a:rPr>
              <a:t>4</a:t>
            </a:r>
            <a:r>
              <a:rPr lang="en-GB" sz="2000" b="0" i="0" u="none" strike="noStrike" cap="none" baseline="30000" dirty="0">
                <a:solidFill>
                  <a:srgbClr val="0D0D0D"/>
                </a:solidFill>
                <a:latin typeface="Arial"/>
                <a:ea typeface="Arial"/>
                <a:cs typeface="Arial"/>
                <a:sym typeface="Arial"/>
              </a:rPr>
              <a:t> </a:t>
            </a:r>
            <a:r>
              <a:rPr lang="en-GB" sz="2000" b="0" i="0" u="none" strike="noStrike" cap="none" dirty="0">
                <a:solidFill>
                  <a:srgbClr val="0D0D0D"/>
                </a:solidFill>
                <a:latin typeface="Arial"/>
                <a:ea typeface="Arial"/>
                <a:cs typeface="Arial"/>
                <a:sym typeface="Arial"/>
              </a:rPr>
              <a:t>= –0.5 m</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GB" sz="2000" b="0" i="1" u="none" strike="noStrike" cap="none" dirty="0">
                <a:solidFill>
                  <a:srgbClr val="0D0D0D"/>
                </a:solidFill>
                <a:latin typeface="Arial"/>
                <a:ea typeface="Arial"/>
                <a:cs typeface="Arial"/>
                <a:sym typeface="Arial"/>
              </a:rPr>
              <a:t>y</a:t>
            </a:r>
            <a:r>
              <a:rPr lang="en-GB" sz="2000" b="0" i="0" u="none" strike="noStrike" cap="none" baseline="-25000" dirty="0">
                <a:solidFill>
                  <a:srgbClr val="0D0D0D"/>
                </a:solidFill>
                <a:latin typeface="Arial"/>
                <a:ea typeface="Arial"/>
                <a:cs typeface="Arial"/>
                <a:sym typeface="Arial"/>
              </a:rPr>
              <a:t>5</a:t>
            </a:r>
            <a:r>
              <a:rPr lang="en-GB" sz="2000" b="0" i="0" u="none" strike="noStrike" cap="none" baseline="30000" dirty="0">
                <a:solidFill>
                  <a:srgbClr val="0D0D0D"/>
                </a:solidFill>
                <a:latin typeface="Arial"/>
                <a:ea typeface="Arial"/>
                <a:cs typeface="Arial"/>
                <a:sym typeface="Arial"/>
              </a:rPr>
              <a:t> </a:t>
            </a:r>
            <a:r>
              <a:rPr lang="en-GB" sz="2000" b="0" i="0" u="none" strike="noStrike" cap="none" dirty="0">
                <a:solidFill>
                  <a:srgbClr val="0D0D0D"/>
                </a:solidFill>
                <a:latin typeface="Arial"/>
                <a:ea typeface="Arial"/>
                <a:cs typeface="Arial"/>
                <a:sym typeface="Arial"/>
              </a:rPr>
              <a:t>= –1 m</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Clr>
                <a:srgbClr val="000000"/>
              </a:buClr>
              <a:buSzPts val="2000"/>
              <a:buFont typeface="Arial"/>
              <a:buNone/>
            </a:pPr>
            <a:r>
              <a:rPr lang="en-GB" sz="2000" b="0" i="1" u="none" strike="noStrike" cap="none" dirty="0">
                <a:solidFill>
                  <a:srgbClr val="0D0D0D"/>
                </a:solidFill>
                <a:latin typeface="Arial"/>
                <a:ea typeface="Arial"/>
                <a:cs typeface="Arial"/>
                <a:sym typeface="Arial"/>
              </a:rPr>
              <a:t>y</a:t>
            </a:r>
            <a:r>
              <a:rPr lang="en-GB" sz="2000" b="0" i="0" u="none" strike="noStrike" cap="none" baseline="-25000" dirty="0">
                <a:solidFill>
                  <a:srgbClr val="0D0D0D"/>
                </a:solidFill>
                <a:latin typeface="Arial"/>
                <a:ea typeface="Arial"/>
                <a:cs typeface="Arial"/>
                <a:sym typeface="Arial"/>
              </a:rPr>
              <a:t>6</a:t>
            </a:r>
            <a:r>
              <a:rPr lang="en-GB" sz="2000" b="0" i="0" u="none" strike="noStrike" cap="none" baseline="30000" dirty="0">
                <a:solidFill>
                  <a:srgbClr val="0D0D0D"/>
                </a:solidFill>
                <a:latin typeface="Arial"/>
                <a:ea typeface="Arial"/>
                <a:cs typeface="Arial"/>
                <a:sym typeface="Arial"/>
              </a:rPr>
              <a:t> </a:t>
            </a:r>
            <a:r>
              <a:rPr lang="en-GB" sz="2000" b="0" i="0" u="none" strike="noStrike" cap="none" dirty="0">
                <a:solidFill>
                  <a:srgbClr val="0D0D0D"/>
                </a:solidFill>
                <a:latin typeface="Arial"/>
                <a:ea typeface="Arial"/>
                <a:cs typeface="Arial"/>
                <a:sym typeface="Arial"/>
              </a:rPr>
              <a:t>= –1 m</a:t>
            </a:r>
            <a:endParaRPr sz="1400" b="0" i="0" u="none" strike="noStrike" cap="none" dirty="0">
              <a:solidFill>
                <a:srgbClr val="000000"/>
              </a:solidFill>
              <a:latin typeface="Arial"/>
              <a:ea typeface="Arial"/>
              <a:cs typeface="Arial"/>
              <a:sym typeface="Arial"/>
            </a:endParaRPr>
          </a:p>
        </p:txBody>
      </p:sp>
      <p:sp>
        <p:nvSpPr>
          <p:cNvPr id="286" name="Google Shape;286;p31" descr="Area under curve is approximately equal to half the interval width multiplied by the sum of the first ordinate, 2 lots of the sum of the middle ordinates, and the last ordinate."/>
          <p:cNvSpPr txBox="1"/>
          <p:nvPr/>
        </p:nvSpPr>
        <p:spPr>
          <a:xfrm>
            <a:off x="526511" y="2245488"/>
            <a:ext cx="11138977" cy="668516"/>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288" name="Google Shape;288;p31"/>
          <p:cNvSpPr txBox="1"/>
          <p:nvPr/>
        </p:nvSpPr>
        <p:spPr>
          <a:xfrm>
            <a:off x="838200" y="6262042"/>
            <a:ext cx="5257800" cy="461665"/>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8000"/>
              </a:lnSpc>
              <a:spcBef>
                <a:spcPts val="1000"/>
              </a:spcBef>
              <a:spcAft>
                <a:spcPts val="0"/>
              </a:spcAft>
              <a:buClr>
                <a:srgbClr val="534C29"/>
              </a:buClr>
              <a:buSzPts val="1200"/>
              <a:buFont typeface="Arial"/>
              <a:buNone/>
            </a:pPr>
            <a:r>
              <a:rPr lang="en-GB" sz="1200" b="0" i="0" u="none" strike="noStrike" cap="none">
                <a:solidFill>
                  <a:srgbClr val="898989"/>
                </a:solidFill>
                <a:latin typeface="Arial"/>
                <a:ea typeface="Arial"/>
                <a:cs typeface="Arial"/>
                <a:sym typeface="Arial"/>
              </a:rPr>
              <a:t>Lesson 2: Using the trapezoidal rule and Simpson’s rule in construction</a:t>
            </a:r>
            <a:endParaRPr sz="1200" b="0" i="0" u="none" strike="noStrike" cap="none">
              <a:solidFill>
                <a:srgbClr val="898989"/>
              </a:solidFill>
              <a:latin typeface="Arial"/>
              <a:ea typeface="Arial"/>
              <a:cs typeface="Arial"/>
              <a:sym typeface="Arial"/>
            </a:endParaRPr>
          </a:p>
        </p:txBody>
      </p:sp>
      <p:pic>
        <p:nvPicPr>
          <p:cNvPr id="6" name="Picture 5" descr="interval width equals 2 metres&#10;first ordinate, y i, equals 0.5 meters&#10;sum of middle ordinates, y 2 add y 3 add y 4 add y 6 equals 1 add 0 minus 0.5 minus 1 equals minus 0.5 metres.&#10;&#10;last ordinate, y 6 equals minus 1 metres&#10;&#10;Area is approximately equals 2 over 2 multiplied by 0.5 add 2 lots of minus 0.5 minus 1 equals 0.5 minus 1 minus 1 equals minus 1.5 metres squared">
            <a:extLst>
              <a:ext uri="{FF2B5EF4-FFF2-40B4-BE49-F238E27FC236}">
                <a16:creationId xmlns:a16="http://schemas.microsoft.com/office/drawing/2014/main" id="{0B2A699A-46C4-563F-AE7F-F737AACCDA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1038" y="3234024"/>
            <a:ext cx="8334975" cy="256865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a:spLocks noGrp="1"/>
          </p:cNvSpPr>
          <p:nvPr>
            <p:ph type="body" idx="1"/>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294" name="Google Shape;294;p32"/>
          <p:cNvSpPr txBox="1">
            <a:spLocks noGrp="1"/>
          </p:cNvSpPr>
          <p:nvPr>
            <p:ph type="title"/>
          </p:nvPr>
        </p:nvSpPr>
        <p:spPr>
          <a:xfrm>
            <a:off x="838200" y="365125"/>
            <a:ext cx="10515600" cy="81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Using the trapezoidal rule</a:t>
            </a:r>
            <a:endParaRPr/>
          </a:p>
        </p:txBody>
      </p:sp>
      <p:sp>
        <p:nvSpPr>
          <p:cNvPr id="295" name="Google Shape;295;p32"/>
          <p:cNvSpPr>
            <a:spLocks noGrp="1"/>
          </p:cNvSpPr>
          <p:nvPr>
            <p:ph type="media" idx="2"/>
          </p:nvPr>
        </p:nvSpPr>
        <p:spPr>
          <a:xfrm>
            <a:off x="838200" y="1463040"/>
            <a:ext cx="10515600" cy="4076663"/>
          </a:xfrm>
          <a:prstGeom prst="rect">
            <a:avLst/>
          </a:prstGeom>
          <a:noFill/>
          <a:ln>
            <a:noFill/>
          </a:ln>
        </p:spPr>
        <p:txBody>
          <a:bodyPr spcFirstLastPara="1" wrap="square" lIns="91425" tIns="45700" rIns="91425" bIns="45700" anchor="t" anchorCtr="0">
            <a:noAutofit/>
          </a:bodyPr>
          <a:lstStyle/>
          <a:p>
            <a:pPr marL="0" marR="0" lvl="0" indent="0" algn="l" rtl="0">
              <a:lnSpc>
                <a:spcPct val="107916"/>
              </a:lnSpc>
              <a:spcBef>
                <a:spcPts val="0"/>
              </a:spcBef>
              <a:spcAft>
                <a:spcPts val="0"/>
              </a:spcAft>
              <a:buClr>
                <a:srgbClr val="534C29"/>
              </a:buClr>
              <a:buSzPts val="2400"/>
              <a:buFont typeface="Arial"/>
              <a:buNone/>
            </a:pPr>
            <a:r>
              <a:rPr lang="en-GB" sz="2400" b="0" i="0" u="none" strike="noStrike" cap="none" dirty="0">
                <a:solidFill>
                  <a:srgbClr val="0D0D0D"/>
                </a:solidFill>
                <a:latin typeface="Arial"/>
                <a:ea typeface="Arial"/>
                <a:cs typeface="Arial"/>
                <a:sym typeface="Arial"/>
              </a:rPr>
              <a:t>We can break down the trapezoidal rule into a number of steps.</a:t>
            </a:r>
            <a:endParaRPr sz="2400" b="0" i="0" u="none" strike="noStrike" cap="none" dirty="0">
              <a:solidFill>
                <a:srgbClr val="262626"/>
              </a:solidFill>
              <a:latin typeface="Arial"/>
              <a:ea typeface="Arial"/>
              <a:cs typeface="Arial"/>
              <a:sym typeface="Arial"/>
            </a:endParaRPr>
          </a:p>
          <a:p>
            <a:pPr marL="457200" marR="0" lvl="0" indent="-381000" algn="l" rtl="0">
              <a:lnSpc>
                <a:spcPct val="107916"/>
              </a:lnSpc>
              <a:spcBef>
                <a:spcPts val="800"/>
              </a:spcBef>
              <a:spcAft>
                <a:spcPts val="0"/>
              </a:spcAft>
              <a:buClr>
                <a:srgbClr val="432673"/>
              </a:buClr>
              <a:buSzPts val="2400"/>
              <a:buFont typeface="Arial"/>
              <a:buChar char="•"/>
            </a:pPr>
            <a:r>
              <a:rPr lang="en-GB" sz="2400" b="1" i="0" u="none" strike="noStrike" cap="none" dirty="0">
                <a:solidFill>
                  <a:srgbClr val="0D0D0D"/>
                </a:solidFill>
                <a:latin typeface="Arial"/>
                <a:ea typeface="Arial"/>
                <a:cs typeface="Arial"/>
                <a:sym typeface="Arial"/>
              </a:rPr>
              <a:t>Step 1: </a:t>
            </a:r>
            <a:r>
              <a:rPr lang="en-GB" sz="2400" b="0" i="0" u="none" strike="noStrike" cap="none" dirty="0">
                <a:solidFill>
                  <a:srgbClr val="0D0D0D"/>
                </a:solidFill>
                <a:latin typeface="Arial"/>
                <a:ea typeface="Arial"/>
                <a:cs typeface="Arial"/>
                <a:sym typeface="Arial"/>
              </a:rPr>
              <a:t>Plot the x- and y-coordinates on graph paper.</a:t>
            </a:r>
            <a:endParaRPr sz="2400" b="0" i="0" u="none" strike="noStrike" cap="none" dirty="0">
              <a:solidFill>
                <a:srgbClr val="262626"/>
              </a:solidFill>
              <a:latin typeface="Arial"/>
              <a:ea typeface="Arial"/>
              <a:cs typeface="Arial"/>
              <a:sym typeface="Arial"/>
            </a:endParaRPr>
          </a:p>
          <a:p>
            <a:pPr marL="457200" marR="0" lvl="0" indent="-381000" algn="l" rtl="0">
              <a:lnSpc>
                <a:spcPct val="107916"/>
              </a:lnSpc>
              <a:spcBef>
                <a:spcPts val="0"/>
              </a:spcBef>
              <a:spcAft>
                <a:spcPts val="0"/>
              </a:spcAft>
              <a:buClr>
                <a:srgbClr val="432673"/>
              </a:buClr>
              <a:buSzPts val="2400"/>
              <a:buFont typeface="Arial"/>
              <a:buChar char="•"/>
            </a:pPr>
            <a:r>
              <a:rPr lang="en-GB" sz="2400" b="1" i="0" u="none" strike="noStrike" cap="none" dirty="0">
                <a:solidFill>
                  <a:srgbClr val="0D0D0D"/>
                </a:solidFill>
                <a:latin typeface="Arial"/>
                <a:ea typeface="Arial"/>
                <a:cs typeface="Arial"/>
                <a:sym typeface="Arial"/>
              </a:rPr>
              <a:t>Step 2: </a:t>
            </a:r>
            <a:r>
              <a:rPr lang="en-GB" sz="2400" b="0" i="0" u="none" strike="noStrike" cap="none" dirty="0">
                <a:solidFill>
                  <a:srgbClr val="0D0D0D"/>
                </a:solidFill>
                <a:latin typeface="Arial"/>
                <a:ea typeface="Arial"/>
                <a:cs typeface="Arial"/>
                <a:sym typeface="Arial"/>
              </a:rPr>
              <a:t>Divide the base width of the cross-section into equal intervals.</a:t>
            </a:r>
            <a:endParaRPr sz="2400" b="0" i="0" u="none" strike="noStrike" cap="none" dirty="0">
              <a:solidFill>
                <a:srgbClr val="262626"/>
              </a:solidFill>
              <a:latin typeface="Arial"/>
              <a:ea typeface="Arial"/>
              <a:cs typeface="Arial"/>
              <a:sym typeface="Arial"/>
            </a:endParaRPr>
          </a:p>
          <a:p>
            <a:pPr marL="457200" marR="0" lvl="0" indent="-381000" algn="l" rtl="0">
              <a:lnSpc>
                <a:spcPct val="107916"/>
              </a:lnSpc>
              <a:spcBef>
                <a:spcPts val="0"/>
              </a:spcBef>
              <a:spcAft>
                <a:spcPts val="0"/>
              </a:spcAft>
              <a:buClr>
                <a:srgbClr val="432673"/>
              </a:buClr>
              <a:buSzPts val="2400"/>
              <a:buFont typeface="Arial"/>
              <a:buChar char="•"/>
            </a:pPr>
            <a:r>
              <a:rPr lang="en-GB" sz="2400" b="1" i="0" u="none" strike="noStrike" cap="none" dirty="0">
                <a:solidFill>
                  <a:srgbClr val="0D0D0D"/>
                </a:solidFill>
                <a:latin typeface="Arial"/>
                <a:ea typeface="Arial"/>
                <a:cs typeface="Arial"/>
                <a:sym typeface="Arial"/>
              </a:rPr>
              <a:t>Step 3: </a:t>
            </a:r>
            <a:r>
              <a:rPr lang="en-GB" sz="2400" b="0" i="0" u="none" strike="noStrike" cap="none" dirty="0">
                <a:solidFill>
                  <a:srgbClr val="0D0D0D"/>
                </a:solidFill>
                <a:latin typeface="Arial"/>
                <a:ea typeface="Arial"/>
                <a:cs typeface="Arial"/>
                <a:sym typeface="Arial"/>
              </a:rPr>
              <a:t>Label the points where you will measure the ordinates.</a:t>
            </a:r>
            <a:endParaRPr sz="2400" b="0" i="0" u="none" strike="noStrike" cap="none" dirty="0">
              <a:solidFill>
                <a:srgbClr val="262626"/>
              </a:solidFill>
              <a:latin typeface="Arial"/>
              <a:ea typeface="Arial"/>
              <a:cs typeface="Arial"/>
              <a:sym typeface="Arial"/>
            </a:endParaRPr>
          </a:p>
          <a:p>
            <a:pPr marL="457200" marR="0" lvl="0" indent="-381000" algn="l" rtl="0">
              <a:lnSpc>
                <a:spcPct val="107916"/>
              </a:lnSpc>
              <a:spcBef>
                <a:spcPts val="0"/>
              </a:spcBef>
              <a:spcAft>
                <a:spcPts val="0"/>
              </a:spcAft>
              <a:buClr>
                <a:srgbClr val="432673"/>
              </a:buClr>
              <a:buSzPts val="2400"/>
              <a:buFont typeface="Arial"/>
              <a:buChar char="•"/>
            </a:pPr>
            <a:r>
              <a:rPr lang="en-GB" sz="2400" b="1" i="0" u="none" strike="noStrike" cap="none" dirty="0">
                <a:solidFill>
                  <a:srgbClr val="0D0D0D"/>
                </a:solidFill>
                <a:latin typeface="Arial"/>
                <a:ea typeface="Arial"/>
                <a:cs typeface="Arial"/>
                <a:sym typeface="Arial"/>
              </a:rPr>
              <a:t>Step 4: </a:t>
            </a:r>
            <a:r>
              <a:rPr lang="en-GB" sz="2400" b="0" i="0" u="none" strike="noStrike" cap="none" dirty="0">
                <a:solidFill>
                  <a:srgbClr val="0D0D0D"/>
                </a:solidFill>
                <a:latin typeface="Arial"/>
                <a:ea typeface="Arial"/>
                <a:cs typeface="Arial"/>
                <a:sym typeface="Arial"/>
              </a:rPr>
              <a:t>Find the heights of each ordinate.</a:t>
            </a:r>
            <a:endParaRPr sz="2400" b="0" i="0" u="none" strike="noStrike" cap="none" dirty="0">
              <a:solidFill>
                <a:srgbClr val="262626"/>
              </a:solidFill>
              <a:latin typeface="Arial"/>
              <a:ea typeface="Arial"/>
              <a:cs typeface="Arial"/>
              <a:sym typeface="Arial"/>
            </a:endParaRPr>
          </a:p>
          <a:p>
            <a:pPr marL="457200" marR="0" lvl="0" indent="-381000" algn="l" rtl="0">
              <a:lnSpc>
                <a:spcPct val="107916"/>
              </a:lnSpc>
              <a:spcBef>
                <a:spcPts val="0"/>
              </a:spcBef>
              <a:spcAft>
                <a:spcPts val="0"/>
              </a:spcAft>
              <a:buClr>
                <a:srgbClr val="432673"/>
              </a:buClr>
              <a:buSzPts val="2400"/>
              <a:buFont typeface="Arial"/>
              <a:buChar char="•"/>
            </a:pPr>
            <a:r>
              <a:rPr lang="en-GB" sz="2400" b="1" i="0" u="none" strike="noStrike" cap="none" dirty="0">
                <a:solidFill>
                  <a:srgbClr val="0D0D0D"/>
                </a:solidFill>
                <a:latin typeface="Arial"/>
                <a:ea typeface="Arial"/>
                <a:cs typeface="Arial"/>
                <a:sym typeface="Arial"/>
              </a:rPr>
              <a:t>Step 5: </a:t>
            </a:r>
            <a:r>
              <a:rPr lang="en-GB" sz="2400" b="0" i="0" u="none" strike="noStrike" cap="none" dirty="0">
                <a:solidFill>
                  <a:srgbClr val="0D0D0D"/>
                </a:solidFill>
                <a:latin typeface="Arial"/>
                <a:ea typeface="Arial"/>
                <a:cs typeface="Arial"/>
                <a:sym typeface="Arial"/>
              </a:rPr>
              <a:t>Use the trapezoidal rule to calculate the area of cut and fill.</a:t>
            </a:r>
            <a:endParaRPr sz="2400" b="1" i="0" u="none" strike="noStrike" cap="none" dirty="0">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534C29"/>
              </a:buClr>
              <a:buSzPts val="2400"/>
              <a:buFont typeface="Arial"/>
              <a:buNone/>
            </a:pPr>
            <a:endParaRPr sz="2400" b="0" i="0" u="none" strike="noStrike" cap="none" dirty="0">
              <a:solidFill>
                <a:srgbClr val="0D0D0D"/>
              </a:solidFill>
              <a:latin typeface="Arial"/>
              <a:ea typeface="Arial"/>
              <a:cs typeface="Arial"/>
              <a:sym typeface="Arial"/>
            </a:endParaRPr>
          </a:p>
          <a:p>
            <a:pPr marL="228600" marR="0" lvl="0" indent="0" algn="l" rtl="0">
              <a:lnSpc>
                <a:spcPct val="108000"/>
              </a:lnSpc>
              <a:spcBef>
                <a:spcPts val="800"/>
              </a:spcBef>
              <a:spcAft>
                <a:spcPts val="0"/>
              </a:spcAft>
              <a:buClr>
                <a:srgbClr val="534C29"/>
              </a:buClr>
              <a:buSzPts val="2400"/>
              <a:buFont typeface="Arial"/>
              <a:buNone/>
            </a:pPr>
            <a:endParaRPr sz="2400" b="0" i="0" u="none" strike="noStrike" cap="none" dirty="0">
              <a:solidFill>
                <a:srgbClr val="262626"/>
              </a:solidFill>
              <a:latin typeface="Arial"/>
              <a:ea typeface="Arial"/>
              <a:cs typeface="Arial"/>
              <a:sym typeface="Arial"/>
            </a:endParaRPr>
          </a:p>
          <a:p>
            <a:pPr marL="228600" marR="0" lvl="0" indent="0" algn="l" rtl="0">
              <a:lnSpc>
                <a:spcPct val="108000"/>
              </a:lnSpc>
              <a:spcBef>
                <a:spcPts val="800"/>
              </a:spcBef>
              <a:spcAft>
                <a:spcPts val="0"/>
              </a:spcAft>
              <a:buClr>
                <a:srgbClr val="534C29"/>
              </a:buClr>
              <a:buSzPts val="2400"/>
              <a:buFont typeface="Arial"/>
              <a:buNone/>
            </a:pPr>
            <a:endParaRPr sz="2400" b="0" i="0" u="none" strike="noStrike" cap="none" dirty="0">
              <a:solidFill>
                <a:srgbClr val="262626"/>
              </a:solidFill>
              <a:latin typeface="Arial"/>
              <a:ea typeface="Arial"/>
              <a:cs typeface="Arial"/>
              <a:sym typeface="Arial"/>
            </a:endParaRPr>
          </a:p>
        </p:txBody>
      </p:sp>
      <p:grpSp>
        <p:nvGrpSpPr>
          <p:cNvPr id="296" name="Google Shape;296;p32" descr="Area under curve is approximately equal to half the interval width multiplied by the sum of the first ordinate, 2 lots of the sum of the middle ordinates, and the last ordinate."/>
          <p:cNvGrpSpPr/>
          <p:nvPr/>
        </p:nvGrpSpPr>
        <p:grpSpPr>
          <a:xfrm>
            <a:off x="526511" y="4337177"/>
            <a:ext cx="11138977" cy="813300"/>
            <a:chOff x="533022" y="5417668"/>
            <a:chExt cx="11138977" cy="813300"/>
          </a:xfrm>
        </p:grpSpPr>
        <p:sp>
          <p:nvSpPr>
            <p:cNvPr id="297" name="Google Shape;297;p32"/>
            <p:cNvSpPr/>
            <p:nvPr/>
          </p:nvSpPr>
          <p:spPr>
            <a:xfrm>
              <a:off x="825178" y="5417668"/>
              <a:ext cx="10528622" cy="813300"/>
            </a:xfrm>
            <a:prstGeom prst="rect">
              <a:avLst/>
            </a:prstGeom>
            <a:noFill/>
            <a:ln w="25400" cap="flat" cmpd="sng">
              <a:solidFill>
                <a:srgbClr val="EBDD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8" name="Google Shape;298;p32"/>
            <p:cNvSpPr txBox="1"/>
            <p:nvPr/>
          </p:nvSpPr>
          <p:spPr>
            <a:xfrm>
              <a:off x="533022" y="5490060"/>
              <a:ext cx="11138977" cy="668516"/>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299" name="Google Shape;299;p32"/>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Using the trapezoidal rule: practice</a:t>
            </a:r>
            <a:endParaRPr/>
          </a:p>
        </p:txBody>
      </p:sp>
      <p:sp>
        <p:nvSpPr>
          <p:cNvPr id="305" name="Google Shape;305;p33"/>
          <p:cNvSpPr txBox="1">
            <a:spLocks noGrp="1"/>
          </p:cNvSpPr>
          <p:nvPr>
            <p:ph type="body" idx="1"/>
          </p:nvPr>
        </p:nvSpPr>
        <p:spPr>
          <a:xfrm>
            <a:off x="733268" y="1635682"/>
            <a:ext cx="6297118" cy="1262844"/>
          </a:xfrm>
          <a:prstGeom prst="rect">
            <a:avLst/>
          </a:prstGeom>
          <a:solidFill>
            <a:schemeClr val="lt1"/>
          </a:solidFill>
          <a:ln>
            <a:noFill/>
          </a:ln>
        </p:spPr>
        <p:txBody>
          <a:bodyPr spcFirstLastPara="1" wrap="square" lIns="180000" tIns="180000" rIns="180000" bIns="180000" anchor="t" anchorCtr="0">
            <a:normAutofit lnSpcReduction="10000"/>
          </a:bodyPr>
          <a:lstStyle/>
          <a:p>
            <a:pPr marL="457200" lvl="0" indent="-342900" algn="l" rtl="0">
              <a:lnSpc>
                <a:spcPct val="108000"/>
              </a:lnSpc>
              <a:spcBef>
                <a:spcPts val="1000"/>
              </a:spcBef>
              <a:spcAft>
                <a:spcPts val="0"/>
              </a:spcAft>
              <a:buClr>
                <a:srgbClr val="432673"/>
              </a:buClr>
              <a:buSzPts val="2400"/>
              <a:buChar char="•"/>
            </a:pPr>
            <a:r>
              <a:rPr lang="en-GB" dirty="0"/>
              <a:t>Complete the practice questions on the worksheet. </a:t>
            </a:r>
            <a:endParaRPr dirty="0"/>
          </a:p>
        </p:txBody>
      </p:sp>
      <p:sp>
        <p:nvSpPr>
          <p:cNvPr id="306" name="Google Shape;306;p33"/>
          <p:cNvSpPr txBox="1">
            <a:spLocks noGrp="1"/>
          </p:cNvSpPr>
          <p:nvPr>
            <p:ph type="body" idx="2"/>
          </p:nvPr>
        </p:nvSpPr>
        <p:spPr>
          <a:xfrm>
            <a:off x="8179724" y="1825625"/>
            <a:ext cx="3174076" cy="4351338"/>
          </a:xfrm>
          <a:prstGeom prst="rect">
            <a:avLst/>
          </a:prstGeom>
          <a:solidFill>
            <a:srgbClr val="EBDDF4"/>
          </a:solidFill>
          <a:ln w="9525" cap="flat" cmpd="sng">
            <a:solidFill>
              <a:srgbClr val="432673"/>
            </a:solidFill>
            <a:prstDash val="solid"/>
            <a:round/>
            <a:headEnd type="none" w="sm" len="sm"/>
            <a:tailEnd type="none" w="sm" len="sm"/>
          </a:ln>
        </p:spPr>
        <p:txBody>
          <a:bodyPr spcFirstLastPara="1" wrap="square" lIns="180000" tIns="180000" rIns="180000" bIns="180000" anchor="t" anchorCtr="0">
            <a:normAutofit lnSpcReduction="10000"/>
          </a:bodyPr>
          <a:lstStyle/>
          <a:p>
            <a:pPr marL="114300" lvl="0" indent="0" algn="l" rtl="0">
              <a:lnSpc>
                <a:spcPct val="108000"/>
              </a:lnSpc>
              <a:spcBef>
                <a:spcPts val="1000"/>
              </a:spcBef>
              <a:spcAft>
                <a:spcPts val="0"/>
              </a:spcAft>
              <a:buSzPts val="1800"/>
              <a:buNone/>
            </a:pPr>
            <a:r>
              <a:rPr lang="en-GB" b="1" dirty="0"/>
              <a:t>Resources needed</a:t>
            </a:r>
            <a:endParaRPr dirty="0"/>
          </a:p>
          <a:p>
            <a:pPr marL="457200" lvl="0" indent="-342900" algn="l" rtl="0">
              <a:lnSpc>
                <a:spcPct val="108000"/>
              </a:lnSpc>
              <a:spcBef>
                <a:spcPts val="1000"/>
              </a:spcBef>
              <a:spcAft>
                <a:spcPts val="0"/>
              </a:spcAft>
              <a:buClr>
                <a:srgbClr val="432673"/>
              </a:buClr>
              <a:buSzPts val="2400"/>
              <a:buChar char="•"/>
            </a:pPr>
            <a:r>
              <a:rPr lang="en-GB" dirty="0"/>
              <a:t>L2 Activity 1 Worksheet</a:t>
            </a:r>
            <a:endParaRPr dirty="0"/>
          </a:p>
          <a:p>
            <a:pPr marL="457200" lvl="0" indent="-342900" algn="l" rtl="0">
              <a:lnSpc>
                <a:spcPct val="108000"/>
              </a:lnSpc>
              <a:spcBef>
                <a:spcPts val="1000"/>
              </a:spcBef>
              <a:spcAft>
                <a:spcPts val="0"/>
              </a:spcAft>
              <a:buClr>
                <a:srgbClr val="432673"/>
              </a:buClr>
              <a:buSzPts val="2400"/>
              <a:buChar char="•"/>
            </a:pPr>
            <a:r>
              <a:rPr lang="en-GB" dirty="0"/>
              <a:t>L2 Activity 1 Worksheet answers</a:t>
            </a:r>
            <a:endParaRPr dirty="0"/>
          </a:p>
          <a:p>
            <a:pPr marL="457200" lvl="0" indent="-342900" algn="l" rtl="0">
              <a:lnSpc>
                <a:spcPct val="108000"/>
              </a:lnSpc>
              <a:spcBef>
                <a:spcPts val="1000"/>
              </a:spcBef>
              <a:spcAft>
                <a:spcPts val="0"/>
              </a:spcAft>
              <a:buClr>
                <a:srgbClr val="432673"/>
              </a:buClr>
              <a:buSzPts val="2400"/>
              <a:buChar char="•"/>
            </a:pPr>
            <a:r>
              <a:rPr lang="en-GB" dirty="0"/>
              <a:t>Calculator</a:t>
            </a:r>
            <a:endParaRPr dirty="0"/>
          </a:p>
          <a:p>
            <a:pPr marL="457200" lvl="0" indent="-342900" algn="l" rtl="0">
              <a:lnSpc>
                <a:spcPct val="108000"/>
              </a:lnSpc>
              <a:spcBef>
                <a:spcPts val="1000"/>
              </a:spcBef>
              <a:spcAft>
                <a:spcPts val="0"/>
              </a:spcAft>
              <a:buClr>
                <a:srgbClr val="432673"/>
              </a:buClr>
              <a:buSzPts val="2400"/>
              <a:buChar char="•"/>
            </a:pPr>
            <a:r>
              <a:rPr lang="en-GB" dirty="0"/>
              <a:t>Graph paper</a:t>
            </a:r>
            <a:endParaRPr dirty="0"/>
          </a:p>
        </p:txBody>
      </p:sp>
      <p:sp>
        <p:nvSpPr>
          <p:cNvPr id="307" name="Google Shape;307;p33"/>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
        <p:nvSpPr>
          <p:cNvPr id="308" name="Google Shape;308;p33"/>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pic>
        <p:nvPicPr>
          <p:cNvPr id="3" name="Picture 2" descr="A building with glass walls and a glass walkway, with curved lines following the walkway structure.">
            <a:extLst>
              <a:ext uri="{FF2B5EF4-FFF2-40B4-BE49-F238E27FC236}">
                <a16:creationId xmlns:a16="http://schemas.microsoft.com/office/drawing/2014/main" id="{145D8254-8247-7B25-7662-C784C1F74C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9761" y="2898526"/>
            <a:ext cx="4646239" cy="30990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In this lesson, we will:</a:t>
            </a:r>
            <a:endParaRPr/>
          </a:p>
        </p:txBody>
      </p:sp>
      <p:sp>
        <p:nvSpPr>
          <p:cNvPr id="128" name="Google Shape;128;p16"/>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108000"/>
              </a:lnSpc>
              <a:spcBef>
                <a:spcPts val="1000"/>
              </a:spcBef>
              <a:spcAft>
                <a:spcPts val="0"/>
              </a:spcAft>
              <a:buClr>
                <a:srgbClr val="432673"/>
              </a:buClr>
              <a:buSzPts val="2400"/>
              <a:buChar char="•"/>
            </a:pPr>
            <a:r>
              <a:rPr lang="en-GB" dirty="0"/>
              <a:t>estimate the area under a curve and apply this to a range of construction situations using the trapezoidal rule;</a:t>
            </a:r>
            <a:endParaRPr dirty="0"/>
          </a:p>
          <a:p>
            <a:pPr marL="457200" lvl="0" indent="-342900" algn="l" rtl="0">
              <a:lnSpc>
                <a:spcPct val="108000"/>
              </a:lnSpc>
              <a:spcBef>
                <a:spcPts val="1000"/>
              </a:spcBef>
              <a:spcAft>
                <a:spcPts val="0"/>
              </a:spcAft>
              <a:buClr>
                <a:srgbClr val="432673"/>
              </a:buClr>
              <a:buSzPts val="2400"/>
              <a:buChar char="•"/>
            </a:pPr>
            <a:r>
              <a:rPr lang="en-GB" dirty="0"/>
              <a:t>estimate the area under a curve and apply this to a range of construction situations using Simpson’s rule;</a:t>
            </a:r>
            <a:endParaRPr dirty="0"/>
          </a:p>
          <a:p>
            <a:pPr marL="457200" lvl="0" indent="-342900" algn="l" rtl="0">
              <a:lnSpc>
                <a:spcPct val="108000"/>
              </a:lnSpc>
              <a:spcBef>
                <a:spcPts val="1000"/>
              </a:spcBef>
              <a:spcAft>
                <a:spcPts val="0"/>
              </a:spcAft>
              <a:buClr>
                <a:srgbClr val="432673"/>
              </a:buClr>
              <a:buSzPts val="2400"/>
              <a:buChar char="•"/>
            </a:pPr>
            <a:r>
              <a:rPr lang="en-GB" dirty="0"/>
              <a:t>compare the benefits and limitations of using the mid-ordinate, trapezoidal and Simpson’s rule in different situations.</a:t>
            </a:r>
            <a:endParaRPr dirty="0"/>
          </a:p>
        </p:txBody>
      </p:sp>
      <p:sp>
        <p:nvSpPr>
          <p:cNvPr id="129" name="Google Shape;129;p16"/>
          <p:cNvSpPr txBox="1">
            <a:spLocks noGrp="1"/>
          </p:cNvSpPr>
          <p:nvPr>
            <p:ph type="body" idx="2"/>
          </p:nvPr>
        </p:nvSpPr>
        <p:spPr>
          <a:xfrm>
            <a:off x="7530353" y="1682749"/>
            <a:ext cx="3890122" cy="4530725"/>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266700" lvl="0" indent="-228600" algn="l" rtl="0">
              <a:lnSpc>
                <a:spcPct val="100000"/>
              </a:lnSpc>
              <a:spcBef>
                <a:spcPts val="600"/>
              </a:spcBef>
              <a:spcAft>
                <a:spcPts val="0"/>
              </a:spcAft>
              <a:buSzPts val="1800"/>
              <a:buNone/>
            </a:pPr>
            <a:r>
              <a:rPr lang="en-GB" sz="1500" u="sng" dirty="0">
                <a:solidFill>
                  <a:srgbClr val="0D0D0D"/>
                </a:solidFill>
                <a:latin typeface="Arial"/>
                <a:ea typeface="Arial"/>
                <a:cs typeface="Arial"/>
                <a:sym typeface="Arial"/>
              </a:rPr>
              <a:t>General competencies</a:t>
            </a:r>
            <a:endParaRPr sz="1500" dirty="0">
              <a:solidFill>
                <a:srgbClr val="0D0D0D"/>
              </a:solidFill>
              <a:latin typeface="Arial"/>
              <a:ea typeface="Arial"/>
              <a:cs typeface="Arial"/>
              <a:sym typeface="Arial"/>
            </a:endParaRPr>
          </a:p>
          <a:p>
            <a:pPr marL="266700" lvl="0" indent="-228600" algn="l" rtl="0">
              <a:lnSpc>
                <a:spcPct val="100000"/>
              </a:lnSpc>
              <a:spcBef>
                <a:spcPts val="600"/>
              </a:spcBef>
              <a:spcAft>
                <a:spcPts val="0"/>
              </a:spcAft>
              <a:buSzPts val="1800"/>
              <a:buNone/>
            </a:pPr>
            <a:r>
              <a:rPr lang="en-GB" sz="1500" dirty="0">
                <a:solidFill>
                  <a:srgbClr val="0D0D0D"/>
                </a:solidFill>
                <a:latin typeface="Arial"/>
                <a:ea typeface="Arial"/>
                <a:cs typeface="Arial"/>
                <a:sym typeface="Arial"/>
              </a:rPr>
              <a:t>English:</a:t>
            </a:r>
            <a:endParaRPr dirty="0"/>
          </a:p>
          <a:p>
            <a:pPr marL="266700" lvl="0" indent="-228600" algn="l" rtl="0">
              <a:lnSpc>
                <a:spcPct val="100000"/>
              </a:lnSpc>
              <a:spcBef>
                <a:spcPts val="600"/>
              </a:spcBef>
              <a:spcAft>
                <a:spcPts val="0"/>
              </a:spcAft>
              <a:buSzPts val="1800"/>
              <a:buNone/>
            </a:pPr>
            <a:r>
              <a:rPr lang="en-GB" sz="1500" b="1" dirty="0">
                <a:solidFill>
                  <a:srgbClr val="0D0D0D"/>
                </a:solidFill>
                <a:latin typeface="Arial"/>
                <a:ea typeface="Arial"/>
                <a:cs typeface="Arial"/>
                <a:sym typeface="Arial"/>
              </a:rPr>
              <a:t>E2</a:t>
            </a:r>
            <a:r>
              <a:rPr lang="en-GB" sz="1500" dirty="0">
                <a:solidFill>
                  <a:srgbClr val="0D0D0D"/>
                </a:solidFill>
                <a:latin typeface="Arial"/>
                <a:ea typeface="Arial"/>
                <a:cs typeface="Arial"/>
                <a:sym typeface="Arial"/>
              </a:rPr>
              <a:t> Present information and ideas</a:t>
            </a:r>
            <a:endParaRPr dirty="0"/>
          </a:p>
          <a:p>
            <a:pPr marL="266700" lvl="0" indent="-228600" algn="l" rtl="0">
              <a:lnSpc>
                <a:spcPct val="100000"/>
              </a:lnSpc>
              <a:spcBef>
                <a:spcPts val="600"/>
              </a:spcBef>
              <a:spcAft>
                <a:spcPts val="0"/>
              </a:spcAft>
              <a:buSzPts val="1800"/>
              <a:buNone/>
            </a:pPr>
            <a:r>
              <a:rPr lang="en-GB" sz="1500" b="1" dirty="0">
                <a:solidFill>
                  <a:srgbClr val="0D0D0D"/>
                </a:solidFill>
                <a:latin typeface="Arial"/>
                <a:ea typeface="Arial"/>
                <a:cs typeface="Arial"/>
                <a:sym typeface="Arial"/>
              </a:rPr>
              <a:t>E5</a:t>
            </a:r>
            <a:r>
              <a:rPr lang="en-GB" sz="1500" dirty="0">
                <a:solidFill>
                  <a:srgbClr val="0D0D0D"/>
                </a:solidFill>
                <a:latin typeface="Arial"/>
                <a:ea typeface="Arial"/>
                <a:cs typeface="Arial"/>
                <a:sym typeface="Arial"/>
              </a:rPr>
              <a:t> Synthesise information</a:t>
            </a:r>
            <a:endParaRPr dirty="0"/>
          </a:p>
          <a:p>
            <a:pPr marL="266700" lvl="0" indent="-228600" algn="l" rtl="0">
              <a:lnSpc>
                <a:spcPct val="100000"/>
              </a:lnSpc>
              <a:spcBef>
                <a:spcPts val="600"/>
              </a:spcBef>
              <a:spcAft>
                <a:spcPts val="0"/>
              </a:spcAft>
              <a:buSzPts val="1800"/>
              <a:buNone/>
            </a:pPr>
            <a:r>
              <a:rPr lang="en-GB" sz="1500" dirty="0">
                <a:solidFill>
                  <a:srgbClr val="0D0D0D"/>
                </a:solidFill>
                <a:latin typeface="Arial"/>
                <a:ea typeface="Arial"/>
                <a:cs typeface="Arial"/>
                <a:sym typeface="Arial"/>
              </a:rPr>
              <a:t>Maths:</a:t>
            </a:r>
            <a:endParaRPr dirty="0"/>
          </a:p>
          <a:p>
            <a:pPr marL="266700" lvl="0" indent="-228600" algn="l" rtl="0">
              <a:lnSpc>
                <a:spcPct val="100000"/>
              </a:lnSpc>
              <a:spcBef>
                <a:spcPts val="600"/>
              </a:spcBef>
              <a:spcAft>
                <a:spcPts val="0"/>
              </a:spcAft>
              <a:buSzPts val="1800"/>
              <a:buNone/>
            </a:pPr>
            <a:r>
              <a:rPr lang="en-GB" sz="1500" b="1" dirty="0">
                <a:solidFill>
                  <a:srgbClr val="0D0D0D"/>
                </a:solidFill>
                <a:latin typeface="Arial"/>
                <a:ea typeface="Arial"/>
                <a:cs typeface="Arial"/>
                <a:sym typeface="Arial"/>
              </a:rPr>
              <a:t>M2</a:t>
            </a:r>
            <a:r>
              <a:rPr lang="en-GB" sz="1500" dirty="0">
                <a:solidFill>
                  <a:srgbClr val="0D0D0D"/>
                </a:solidFill>
                <a:latin typeface="Arial"/>
                <a:ea typeface="Arial"/>
                <a:cs typeface="Arial"/>
                <a:sym typeface="Arial"/>
              </a:rPr>
              <a:t> Estimate, calculate and spot errors</a:t>
            </a:r>
          </a:p>
          <a:p>
            <a:pPr marL="266700" lvl="0">
              <a:lnSpc>
                <a:spcPct val="100000"/>
              </a:lnSpc>
              <a:spcBef>
                <a:spcPts val="600"/>
              </a:spcBef>
            </a:pPr>
            <a:r>
              <a:rPr lang="en-GB" sz="1500" b="1" dirty="0">
                <a:solidFill>
                  <a:srgbClr val="0D0D0D"/>
                </a:solidFill>
              </a:rPr>
              <a:t>M3</a:t>
            </a:r>
            <a:r>
              <a:rPr lang="en-GB" sz="1500" dirty="0">
                <a:solidFill>
                  <a:srgbClr val="0D0D0D"/>
                </a:solidFill>
              </a:rPr>
              <a:t> Work with proportion</a:t>
            </a:r>
            <a:endParaRPr sz="1500" dirty="0">
              <a:solidFill>
                <a:srgbClr val="0D0D0D"/>
              </a:solidFill>
            </a:endParaRPr>
          </a:p>
          <a:p>
            <a:pPr marL="266700" lvl="0" indent="-228600" algn="l" rtl="0">
              <a:lnSpc>
                <a:spcPct val="100000"/>
              </a:lnSpc>
              <a:spcBef>
                <a:spcPts val="600"/>
              </a:spcBef>
              <a:spcAft>
                <a:spcPts val="0"/>
              </a:spcAft>
              <a:buSzPts val="1800"/>
              <a:buNone/>
            </a:pPr>
            <a:r>
              <a:rPr lang="en-GB" sz="1500" b="1" dirty="0">
                <a:solidFill>
                  <a:srgbClr val="0D0D0D"/>
                </a:solidFill>
                <a:latin typeface="Arial"/>
                <a:ea typeface="Arial"/>
                <a:cs typeface="Arial"/>
                <a:sym typeface="Arial"/>
              </a:rPr>
              <a:t>M4</a:t>
            </a:r>
            <a:r>
              <a:rPr lang="en-GB" sz="1500" dirty="0">
                <a:solidFill>
                  <a:srgbClr val="0D0D0D"/>
                </a:solidFill>
                <a:latin typeface="Arial"/>
                <a:ea typeface="Arial"/>
                <a:cs typeface="Arial"/>
                <a:sym typeface="Arial"/>
              </a:rPr>
              <a:t> Use rules and formulae</a:t>
            </a:r>
            <a:endParaRPr dirty="0"/>
          </a:p>
          <a:p>
            <a:pPr marL="266700" lvl="0" indent="-228600" algn="l" rtl="0">
              <a:lnSpc>
                <a:spcPct val="100000"/>
              </a:lnSpc>
              <a:spcBef>
                <a:spcPts val="600"/>
              </a:spcBef>
              <a:spcAft>
                <a:spcPts val="0"/>
              </a:spcAft>
              <a:buSzPts val="1800"/>
              <a:buNone/>
            </a:pPr>
            <a:r>
              <a:rPr lang="en-GB" sz="1500" b="1" dirty="0">
                <a:solidFill>
                  <a:srgbClr val="0D0D0D"/>
                </a:solidFill>
                <a:latin typeface="Arial"/>
                <a:ea typeface="Arial"/>
                <a:cs typeface="Arial"/>
                <a:sym typeface="Arial"/>
              </a:rPr>
              <a:t>M5</a:t>
            </a:r>
            <a:r>
              <a:rPr lang="en-GB" sz="1500" dirty="0">
                <a:solidFill>
                  <a:srgbClr val="0D0D0D"/>
                </a:solidFill>
                <a:latin typeface="Arial"/>
                <a:ea typeface="Arial"/>
                <a:cs typeface="Arial"/>
                <a:sym typeface="Arial"/>
              </a:rPr>
              <a:t> Process data</a:t>
            </a:r>
            <a:endParaRPr dirty="0"/>
          </a:p>
          <a:p>
            <a:pPr marL="266700" lvl="0" indent="-228600" algn="l" rtl="0">
              <a:lnSpc>
                <a:spcPct val="100000"/>
              </a:lnSpc>
              <a:spcBef>
                <a:spcPts val="600"/>
              </a:spcBef>
              <a:spcAft>
                <a:spcPts val="0"/>
              </a:spcAft>
              <a:buSzPts val="1800"/>
              <a:buNone/>
            </a:pPr>
            <a:r>
              <a:rPr lang="en-GB" sz="1500" dirty="0">
                <a:solidFill>
                  <a:srgbClr val="0D0D0D"/>
                </a:solidFill>
                <a:latin typeface="Arial"/>
                <a:ea typeface="Arial"/>
                <a:cs typeface="Arial"/>
                <a:sym typeface="Arial"/>
              </a:rPr>
              <a:t>Digital:</a:t>
            </a:r>
            <a:endParaRPr dirty="0"/>
          </a:p>
          <a:p>
            <a:pPr marL="266700" lvl="0" indent="-228600" algn="l" rtl="0">
              <a:lnSpc>
                <a:spcPct val="100000"/>
              </a:lnSpc>
              <a:spcBef>
                <a:spcPts val="600"/>
              </a:spcBef>
              <a:spcAft>
                <a:spcPts val="600"/>
              </a:spcAft>
              <a:buSzPts val="1800"/>
              <a:buNone/>
            </a:pPr>
            <a:r>
              <a:rPr lang="en-GB" sz="1500" b="1" dirty="0">
                <a:latin typeface="Arial"/>
                <a:ea typeface="Arial"/>
                <a:cs typeface="Arial"/>
                <a:sym typeface="Arial"/>
              </a:rPr>
              <a:t>D3</a:t>
            </a:r>
            <a:r>
              <a:rPr lang="en-GB" sz="1500" dirty="0">
                <a:latin typeface="Arial"/>
                <a:ea typeface="Arial"/>
                <a:cs typeface="Arial"/>
                <a:sym typeface="Arial"/>
              </a:rPr>
              <a:t> Communicate and collaborate</a:t>
            </a:r>
            <a:endParaRPr sz="1500" dirty="0"/>
          </a:p>
        </p:txBody>
      </p:sp>
      <p:sp>
        <p:nvSpPr>
          <p:cNvPr id="130" name="Google Shape;130;p16"/>
          <p:cNvSpPr txBox="1">
            <a:spLocks noGrp="1"/>
          </p:cNvSpPr>
          <p:nvPr>
            <p:ph type="body" idx="4"/>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
        <p:nvSpPr>
          <p:cNvPr id="131" name="Google Shape;131;p16"/>
          <p:cNvSpPr>
            <a:spLocks noGrp="1"/>
          </p:cNvSpPr>
          <p:nvPr>
            <p:ph type="body" idx="3"/>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Reflection questions</a:t>
            </a:r>
            <a:endParaRPr/>
          </a:p>
        </p:txBody>
      </p:sp>
      <p:sp>
        <p:nvSpPr>
          <p:cNvPr id="315" name="Google Shape;315;p34"/>
          <p:cNvSpPr txBox="1">
            <a:spLocks noGrp="1"/>
          </p:cNvSpPr>
          <p:nvPr>
            <p:ph type="body" idx="1"/>
          </p:nvPr>
        </p:nvSpPr>
        <p:spPr>
          <a:xfrm>
            <a:off x="838200" y="1978025"/>
            <a:ext cx="10429875" cy="3956431"/>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a:bodyPr>
          <a:lstStyle/>
          <a:p>
            <a:pPr marL="571500" lvl="0" indent="-457200" algn="l" rtl="0">
              <a:lnSpc>
                <a:spcPct val="108000"/>
              </a:lnSpc>
              <a:spcBef>
                <a:spcPts val="1000"/>
              </a:spcBef>
              <a:spcAft>
                <a:spcPts val="0"/>
              </a:spcAft>
              <a:buClr>
                <a:srgbClr val="432673"/>
              </a:buClr>
              <a:buSzPts val="2400"/>
              <a:buFont typeface="Arial"/>
              <a:buAutoNum type="arabicPeriod"/>
            </a:pPr>
            <a:r>
              <a:rPr lang="en-GB"/>
              <a:t>Why is it important to divide the base width into intervals of equal width when using the trapezoidal rule?</a:t>
            </a:r>
            <a:endParaRPr/>
          </a:p>
          <a:p>
            <a:pPr marL="571500" lvl="0" indent="-457200" algn="l" rtl="0">
              <a:lnSpc>
                <a:spcPct val="108000"/>
              </a:lnSpc>
              <a:spcBef>
                <a:spcPts val="1000"/>
              </a:spcBef>
              <a:spcAft>
                <a:spcPts val="0"/>
              </a:spcAft>
              <a:buClr>
                <a:srgbClr val="432673"/>
              </a:buClr>
              <a:buSzPts val="2400"/>
              <a:buFont typeface="Arial"/>
              <a:buAutoNum type="arabicPeriod"/>
            </a:pPr>
            <a:r>
              <a:rPr lang="en-GB"/>
              <a:t>How might the shape of the embankment affect the accuracy of your area calculation using the trapezoidal rule?</a:t>
            </a:r>
            <a:endParaRPr/>
          </a:p>
          <a:p>
            <a:pPr marL="571500" lvl="0" indent="-457200" algn="l" rtl="0">
              <a:lnSpc>
                <a:spcPct val="108000"/>
              </a:lnSpc>
              <a:spcBef>
                <a:spcPts val="1000"/>
              </a:spcBef>
              <a:spcAft>
                <a:spcPts val="0"/>
              </a:spcAft>
              <a:buClr>
                <a:srgbClr val="432673"/>
              </a:buClr>
              <a:buSzPts val="2400"/>
              <a:buFont typeface="Arial"/>
              <a:buAutoNum type="arabicPeriod"/>
            </a:pPr>
            <a:r>
              <a:rPr lang="en-GB"/>
              <a:t>Can you think of any other real-world applications where the trapezoidal rule might be useful?</a:t>
            </a:r>
            <a:endParaRPr/>
          </a:p>
        </p:txBody>
      </p:sp>
      <p:sp>
        <p:nvSpPr>
          <p:cNvPr id="316" name="Google Shape;316;p34"/>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
        <p:nvSpPr>
          <p:cNvPr id="317" name="Google Shape;317;p34"/>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5"/>
          <p:cNvSpPr>
            <a:spLocks noGrp="1"/>
          </p:cNvSpPr>
          <p:nvPr>
            <p:ph type="body" idx="1"/>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23" name="Google Shape;323;p35"/>
          <p:cNvSpPr txBox="1">
            <a:spLocks noGrp="1"/>
          </p:cNvSpPr>
          <p:nvPr>
            <p:ph type="title"/>
          </p:nvPr>
        </p:nvSpPr>
        <p:spPr>
          <a:xfrm>
            <a:off x="838200" y="365125"/>
            <a:ext cx="10515600" cy="81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Parabolic curves</a:t>
            </a:r>
            <a:endParaRPr/>
          </a:p>
        </p:txBody>
      </p:sp>
      <p:sp>
        <p:nvSpPr>
          <p:cNvPr id="324" name="Google Shape;324;p35"/>
          <p:cNvSpPr>
            <a:spLocks noGrp="1"/>
          </p:cNvSpPr>
          <p:nvPr>
            <p:ph type="media" idx="2"/>
          </p:nvPr>
        </p:nvSpPr>
        <p:spPr>
          <a:xfrm>
            <a:off x="838200" y="1380603"/>
            <a:ext cx="5390381" cy="4730100"/>
          </a:xfrm>
          <a:prstGeom prst="rect">
            <a:avLst/>
          </a:prstGeom>
          <a:blipFill rotWithShape="1">
            <a:blip r:embed="rId3" cstate="screen">
              <a:alphaModFix/>
              <a:extLst>
                <a:ext uri="{28A0092B-C50C-407E-A947-70E740481C1C}">
                  <a14:useLocalDpi xmlns:a14="http://schemas.microsoft.com/office/drawing/2010/main"/>
                </a:ext>
              </a:extLst>
            </a:blip>
            <a:stretch>
              <a:fillRect l="-1802"/>
            </a:stretch>
          </a:blipFill>
          <a:ln>
            <a:noFill/>
          </a:ln>
        </p:spPr>
        <p:txBody>
          <a:bodyPr spcFirstLastPara="1" wrap="square" lIns="91425" tIns="45700" rIns="91425" bIns="45700" anchor="t" anchorCtr="0">
            <a:noAutofit/>
          </a:bodyPr>
          <a:lstStyle/>
          <a:p>
            <a:pPr marL="76200" marR="0" lvl="0" indent="0" algn="l" rtl="0">
              <a:lnSpc>
                <a:spcPct val="108000"/>
              </a:lnSpc>
              <a:spcBef>
                <a:spcPts val="1000"/>
              </a:spcBef>
              <a:spcAft>
                <a:spcPts val="0"/>
              </a:spcAft>
              <a:buClr>
                <a:srgbClr val="534C29"/>
              </a:buClr>
              <a:buSzPts val="2400"/>
              <a:buFont typeface="Arial"/>
              <a:buNone/>
            </a:pPr>
            <a:r>
              <a:rPr lang="en-GB" sz="2400" b="0" i="0" u="none" strike="noStrike" cap="none">
                <a:solidFill>
                  <a:srgbClr val="262626"/>
                </a:solidFill>
                <a:latin typeface="Arial"/>
                <a:ea typeface="Arial"/>
                <a:cs typeface="Arial"/>
                <a:sym typeface="Arial"/>
              </a:rPr>
              <a:t>  </a:t>
            </a:r>
            <a:endParaRPr sz="2400" b="0" i="0" u="none" strike="noStrike" cap="none">
              <a:solidFill>
                <a:srgbClr val="262626"/>
              </a:solidFill>
              <a:latin typeface="Arial"/>
              <a:ea typeface="Arial"/>
              <a:cs typeface="Arial"/>
              <a:sym typeface="Arial"/>
            </a:endParaRPr>
          </a:p>
        </p:txBody>
      </p:sp>
      <p:sp>
        <p:nvSpPr>
          <p:cNvPr id="325" name="Google Shape;325;p35"/>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grpSp>
        <p:nvGrpSpPr>
          <p:cNvPr id="326" name="Google Shape;326;p35" descr="A graph of a quadratic equation forming a parabolic curve."/>
          <p:cNvGrpSpPr/>
          <p:nvPr/>
        </p:nvGrpSpPr>
        <p:grpSpPr>
          <a:xfrm>
            <a:off x="6917267" y="1504386"/>
            <a:ext cx="3991124" cy="3849227"/>
            <a:chOff x="8081943" y="1380864"/>
            <a:chExt cx="3991124" cy="3849227"/>
          </a:xfrm>
        </p:grpSpPr>
        <p:grpSp>
          <p:nvGrpSpPr>
            <p:cNvPr id="327" name="Google Shape;327;p35"/>
            <p:cNvGrpSpPr/>
            <p:nvPr/>
          </p:nvGrpSpPr>
          <p:grpSpPr>
            <a:xfrm>
              <a:off x="8081943" y="1627909"/>
              <a:ext cx="3842965" cy="3602182"/>
              <a:chOff x="7907796" y="1768763"/>
              <a:chExt cx="3842965" cy="3602182"/>
            </a:xfrm>
          </p:grpSpPr>
          <p:cxnSp>
            <p:nvCxnSpPr>
              <p:cNvPr id="328" name="Google Shape;328;p35"/>
              <p:cNvCxnSpPr>
                <a:cxnSpLocks/>
              </p:cNvCxnSpPr>
              <p:nvPr/>
            </p:nvCxnSpPr>
            <p:spPr>
              <a:xfrm>
                <a:off x="7907796" y="3569853"/>
                <a:ext cx="3842965" cy="23666"/>
              </a:xfrm>
              <a:prstGeom prst="straightConnector1">
                <a:avLst/>
              </a:prstGeom>
              <a:noFill/>
              <a:ln w="9525" cap="flat" cmpd="sng">
                <a:solidFill>
                  <a:schemeClr val="dk1"/>
                </a:solidFill>
                <a:prstDash val="solid"/>
                <a:round/>
                <a:headEnd type="none" w="sm" len="sm"/>
                <a:tailEnd type="triangle" w="med" len="med"/>
              </a:ln>
            </p:spPr>
          </p:cxnSp>
          <p:cxnSp>
            <p:nvCxnSpPr>
              <p:cNvPr id="329" name="Google Shape;329;p35"/>
              <p:cNvCxnSpPr/>
              <p:nvPr/>
            </p:nvCxnSpPr>
            <p:spPr>
              <a:xfrm rot="10800000">
                <a:off x="9702800" y="1768763"/>
                <a:ext cx="0" cy="3602182"/>
              </a:xfrm>
              <a:prstGeom prst="straightConnector1">
                <a:avLst/>
              </a:prstGeom>
              <a:noFill/>
              <a:ln w="9525" cap="flat" cmpd="sng">
                <a:solidFill>
                  <a:schemeClr val="dk1"/>
                </a:solidFill>
                <a:prstDash val="solid"/>
                <a:round/>
                <a:headEnd type="none" w="sm" len="sm"/>
                <a:tailEnd type="triangle" w="med" len="med"/>
              </a:ln>
            </p:spPr>
          </p:cxnSp>
        </p:grpSp>
        <p:sp>
          <p:nvSpPr>
            <p:cNvPr id="330" name="Google Shape;330;p35"/>
            <p:cNvSpPr txBox="1"/>
            <p:nvPr/>
          </p:nvSpPr>
          <p:spPr>
            <a:xfrm>
              <a:off x="11729217" y="3428999"/>
              <a:ext cx="343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rgbClr val="000000"/>
                  </a:solidFill>
                  <a:latin typeface="Times New Roman"/>
                  <a:ea typeface="Times New Roman"/>
                  <a:cs typeface="Times New Roman"/>
                  <a:sym typeface="Times New Roman"/>
                </a:rPr>
                <a:t>x</a:t>
              </a:r>
              <a:endParaRPr sz="1800" b="0" i="1" u="none" strike="noStrike" cap="none" dirty="0">
                <a:solidFill>
                  <a:srgbClr val="000000"/>
                </a:solidFill>
                <a:latin typeface="Times New Roman"/>
                <a:ea typeface="Times New Roman"/>
                <a:cs typeface="Times New Roman"/>
                <a:sym typeface="Times New Roman"/>
              </a:endParaRPr>
            </a:p>
          </p:txBody>
        </p:sp>
        <p:sp>
          <p:nvSpPr>
            <p:cNvPr id="331" name="Google Shape;331;p35"/>
            <p:cNvSpPr txBox="1"/>
            <p:nvPr/>
          </p:nvSpPr>
          <p:spPr>
            <a:xfrm>
              <a:off x="9587390" y="1380864"/>
              <a:ext cx="343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1" u="none" strike="noStrike" cap="none">
                  <a:solidFill>
                    <a:srgbClr val="000000"/>
                  </a:solidFill>
                  <a:latin typeface="Times New Roman"/>
                  <a:ea typeface="Times New Roman"/>
                  <a:cs typeface="Times New Roman"/>
                  <a:sym typeface="Times New Roman"/>
                </a:rPr>
                <a:t>y</a:t>
              </a:r>
              <a:endParaRPr sz="1800" b="0" i="1" u="none" strike="noStrike" cap="none">
                <a:solidFill>
                  <a:srgbClr val="000000"/>
                </a:solidFill>
                <a:latin typeface="Times New Roman"/>
                <a:ea typeface="Times New Roman"/>
                <a:cs typeface="Times New Roman"/>
                <a:sym typeface="Times New Roman"/>
              </a:endParaRPr>
            </a:p>
          </p:txBody>
        </p:sp>
        <p:pic>
          <p:nvPicPr>
            <p:cNvPr id="332" name="Google Shape;332;p3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298301" y="1688641"/>
              <a:ext cx="2282757" cy="2567390"/>
            </a:xfrm>
            <a:prstGeom prst="rect">
              <a:avLst/>
            </a:prstGeom>
            <a:noFill/>
            <a:ln>
              <a:noFill/>
            </a:ln>
          </p:spPr>
        </p:pic>
        <p:sp>
          <p:nvSpPr>
            <p:cNvPr id="333" name="Google Shape;333;p35"/>
            <p:cNvSpPr txBox="1"/>
            <p:nvPr/>
          </p:nvSpPr>
          <p:spPr>
            <a:xfrm>
              <a:off x="9533097" y="3412712"/>
              <a:ext cx="343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1" u="none" strike="noStrike" cap="none">
                  <a:solidFill>
                    <a:srgbClr val="000000"/>
                  </a:solidFill>
                  <a:latin typeface="Times New Roman"/>
                  <a:ea typeface="Times New Roman"/>
                  <a:cs typeface="Times New Roman"/>
                  <a:sym typeface="Times New Roman"/>
                </a:rPr>
                <a:t>O</a:t>
              </a:r>
              <a:endParaRPr sz="1800" b="0" i="1" u="none" strike="noStrike" cap="none">
                <a:solidFill>
                  <a:srgbClr val="000000"/>
                </a:solidFill>
                <a:latin typeface="Times New Roman"/>
                <a:ea typeface="Times New Roman"/>
                <a:cs typeface="Times New Roman"/>
                <a:sym typeface="Times New Roman"/>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6"/>
          <p:cNvSpPr>
            <a:spLocks noGrp="1"/>
          </p:cNvSpPr>
          <p:nvPr>
            <p:ph type="body" idx="1"/>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39" name="Google Shape;339;p36"/>
          <p:cNvSpPr txBox="1">
            <a:spLocks noGrp="1"/>
          </p:cNvSpPr>
          <p:nvPr>
            <p:ph type="title"/>
          </p:nvPr>
        </p:nvSpPr>
        <p:spPr>
          <a:xfrm>
            <a:off x="838200" y="365125"/>
            <a:ext cx="10515600" cy="81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Parabolic curves</a:t>
            </a:r>
            <a:endParaRPr/>
          </a:p>
        </p:txBody>
      </p:sp>
      <p:sp>
        <p:nvSpPr>
          <p:cNvPr id="340" name="Google Shape;340;p36"/>
          <p:cNvSpPr>
            <a:spLocks noGrp="1"/>
          </p:cNvSpPr>
          <p:nvPr>
            <p:ph type="media" idx="2"/>
          </p:nvPr>
        </p:nvSpPr>
        <p:spPr>
          <a:xfrm>
            <a:off x="838200" y="1452112"/>
            <a:ext cx="5829000" cy="3953775"/>
          </a:xfrm>
          <a:prstGeom prst="rect">
            <a:avLst/>
          </a:prstGeom>
          <a:noFill/>
          <a:ln>
            <a:noFill/>
          </a:ln>
        </p:spPr>
        <p:txBody>
          <a:bodyPr spcFirstLastPara="1" wrap="square" lIns="91425" tIns="45700" rIns="91425" bIns="45700" anchor="t" anchorCtr="0">
            <a:noAutofit/>
          </a:bodyPr>
          <a:lstStyle/>
          <a:p>
            <a:pPr marL="0" marR="0" lvl="0" indent="0" algn="l" rtl="0">
              <a:lnSpc>
                <a:spcPct val="108000"/>
              </a:lnSpc>
              <a:spcBef>
                <a:spcPts val="1200"/>
              </a:spcBef>
              <a:spcAft>
                <a:spcPts val="0"/>
              </a:spcAft>
              <a:buClr>
                <a:srgbClr val="534C29"/>
              </a:buClr>
              <a:buSzPts val="2400"/>
              <a:buFont typeface="Arial"/>
              <a:buNone/>
            </a:pPr>
            <a:r>
              <a:rPr lang="en-GB" sz="2400" b="0" i="0" u="none" strike="noStrike" cap="none">
                <a:solidFill>
                  <a:srgbClr val="0D0D0D"/>
                </a:solidFill>
                <a:latin typeface="Arial"/>
                <a:ea typeface="Arial"/>
                <a:cs typeface="Arial"/>
                <a:sym typeface="Arial"/>
              </a:rPr>
              <a:t>Parabolic curves are seen in real life. </a:t>
            </a:r>
            <a:br>
              <a:rPr lang="en-GB" sz="2400" b="0" i="0" u="none" strike="noStrike" cap="none">
                <a:solidFill>
                  <a:srgbClr val="0D0D0D"/>
                </a:solidFill>
                <a:latin typeface="Arial"/>
                <a:ea typeface="Arial"/>
                <a:cs typeface="Arial"/>
                <a:sym typeface="Arial"/>
              </a:rPr>
            </a:br>
            <a:r>
              <a:rPr lang="en-GB" sz="2400" b="0" i="0" u="none" strike="noStrike" cap="none">
                <a:solidFill>
                  <a:srgbClr val="0D0D0D"/>
                </a:solidFill>
                <a:latin typeface="Arial"/>
                <a:ea typeface="Arial"/>
                <a:cs typeface="Arial"/>
                <a:sym typeface="Arial"/>
              </a:rPr>
              <a:t>For example: </a:t>
            </a:r>
            <a:endParaRPr sz="2400" b="0" i="0" u="none" strike="noStrike" cap="none">
              <a:solidFill>
                <a:srgbClr val="262626"/>
              </a:solidFill>
              <a:latin typeface="Arial"/>
              <a:ea typeface="Arial"/>
              <a:cs typeface="Arial"/>
              <a:sym typeface="Arial"/>
            </a:endParaRPr>
          </a:p>
          <a:p>
            <a:pPr marL="457200" marR="0" lvl="0" indent="-381000" algn="l" rtl="0">
              <a:lnSpc>
                <a:spcPct val="108000"/>
              </a:lnSpc>
              <a:spcBef>
                <a:spcPts val="1200"/>
              </a:spcBef>
              <a:spcAft>
                <a:spcPts val="0"/>
              </a:spcAft>
              <a:buClr>
                <a:srgbClr val="432673"/>
              </a:buClr>
              <a:buSzPts val="2400"/>
              <a:buFont typeface="Arial"/>
              <a:buChar char="•"/>
            </a:pPr>
            <a:r>
              <a:rPr lang="en-GB" sz="2400" b="0" i="0" u="none" strike="noStrike" cap="none">
                <a:solidFill>
                  <a:srgbClr val="0D0D0D"/>
                </a:solidFill>
                <a:latin typeface="Arial"/>
                <a:ea typeface="Arial"/>
                <a:cs typeface="Arial"/>
                <a:sym typeface="Arial"/>
              </a:rPr>
              <a:t>the path of water from a fountain; </a:t>
            </a:r>
            <a:endParaRPr sz="2400" b="0" i="0" u="none" strike="noStrike" cap="none">
              <a:solidFill>
                <a:srgbClr val="262626"/>
              </a:solidFill>
              <a:latin typeface="Arial"/>
              <a:ea typeface="Arial"/>
              <a:cs typeface="Arial"/>
              <a:sym typeface="Arial"/>
            </a:endParaRPr>
          </a:p>
          <a:p>
            <a:pPr marL="457200" marR="0" lvl="0" indent="-381000" algn="l" rtl="0">
              <a:lnSpc>
                <a:spcPct val="108000"/>
              </a:lnSpc>
              <a:spcBef>
                <a:spcPts val="1200"/>
              </a:spcBef>
              <a:spcAft>
                <a:spcPts val="0"/>
              </a:spcAft>
              <a:buClr>
                <a:srgbClr val="432673"/>
              </a:buClr>
              <a:buSzPts val="2400"/>
              <a:buFont typeface="Arial"/>
              <a:buChar char="•"/>
            </a:pPr>
            <a:r>
              <a:rPr lang="en-GB" sz="2400" b="0" i="0" u="none" strike="noStrike" cap="none">
                <a:solidFill>
                  <a:srgbClr val="0D0D0D"/>
                </a:solidFill>
                <a:latin typeface="Arial"/>
                <a:ea typeface="Arial"/>
                <a:cs typeface="Arial"/>
                <a:sym typeface="Arial"/>
              </a:rPr>
              <a:t>the shape of certain bridges;</a:t>
            </a:r>
            <a:endParaRPr sz="2400" b="0" i="0" u="none" strike="noStrike" cap="none">
              <a:solidFill>
                <a:srgbClr val="262626"/>
              </a:solidFill>
              <a:latin typeface="Arial"/>
              <a:ea typeface="Arial"/>
              <a:cs typeface="Arial"/>
              <a:sym typeface="Arial"/>
            </a:endParaRPr>
          </a:p>
          <a:p>
            <a:pPr marL="457200" marR="0" lvl="0" indent="-381000" algn="l" rtl="0">
              <a:lnSpc>
                <a:spcPct val="108000"/>
              </a:lnSpc>
              <a:spcBef>
                <a:spcPts val="1200"/>
              </a:spcBef>
              <a:spcAft>
                <a:spcPts val="0"/>
              </a:spcAft>
              <a:buClr>
                <a:srgbClr val="432673"/>
              </a:buClr>
              <a:buSzPts val="2400"/>
              <a:buFont typeface="Arial"/>
              <a:buChar char="•"/>
            </a:pPr>
            <a:r>
              <a:rPr lang="en-GB" sz="2400" b="0" i="0" u="none" strike="noStrike" cap="none">
                <a:solidFill>
                  <a:srgbClr val="0D0D0D"/>
                </a:solidFill>
                <a:latin typeface="Arial"/>
                <a:ea typeface="Arial"/>
                <a:cs typeface="Arial"/>
                <a:sym typeface="Arial"/>
              </a:rPr>
              <a:t>the shape of a roof.</a:t>
            </a:r>
            <a:endParaRPr sz="2400" b="0" i="0" u="none" strike="noStrike" cap="none">
              <a:solidFill>
                <a:srgbClr val="262626"/>
              </a:solidFill>
              <a:latin typeface="Arial"/>
              <a:ea typeface="Arial"/>
              <a:cs typeface="Arial"/>
              <a:sym typeface="Arial"/>
            </a:endParaRPr>
          </a:p>
          <a:p>
            <a:pPr marL="0" marR="0" lvl="0" indent="0" algn="l" rtl="0">
              <a:lnSpc>
                <a:spcPct val="108000"/>
              </a:lnSpc>
              <a:spcBef>
                <a:spcPts val="1200"/>
              </a:spcBef>
              <a:spcAft>
                <a:spcPts val="0"/>
              </a:spcAft>
              <a:buClr>
                <a:srgbClr val="534C29"/>
              </a:buClr>
              <a:buSzPts val="2400"/>
              <a:buFont typeface="Arial"/>
              <a:buNone/>
            </a:pPr>
            <a:r>
              <a:rPr lang="en-GB" sz="2400" b="0" i="0" u="none" strike="noStrike" cap="none">
                <a:solidFill>
                  <a:srgbClr val="0D0D0D"/>
                </a:solidFill>
                <a:latin typeface="Arial"/>
                <a:ea typeface="Arial"/>
                <a:cs typeface="Arial"/>
                <a:sym typeface="Arial"/>
              </a:rPr>
              <a:t>Why do you think parabolic curves are </a:t>
            </a:r>
            <a:br>
              <a:rPr lang="en-GB" sz="2400" b="0" i="0" u="none" strike="noStrike" cap="none">
                <a:solidFill>
                  <a:srgbClr val="0D0D0D"/>
                </a:solidFill>
                <a:latin typeface="Arial"/>
                <a:ea typeface="Arial"/>
                <a:cs typeface="Arial"/>
                <a:sym typeface="Arial"/>
              </a:rPr>
            </a:br>
            <a:r>
              <a:rPr lang="en-GB" sz="2400" b="0" i="0" u="none" strike="noStrike" cap="none">
                <a:solidFill>
                  <a:srgbClr val="0D0D0D"/>
                </a:solidFill>
                <a:latin typeface="Arial"/>
                <a:ea typeface="Arial"/>
                <a:cs typeface="Arial"/>
                <a:sym typeface="Arial"/>
              </a:rPr>
              <a:t>used in construction?</a:t>
            </a:r>
            <a:endParaRPr sz="2400" b="0" i="0" u="none" strike="noStrike" cap="none">
              <a:solidFill>
                <a:srgbClr val="262626"/>
              </a:solidFill>
              <a:latin typeface="Arial"/>
              <a:ea typeface="Arial"/>
              <a:cs typeface="Arial"/>
              <a:sym typeface="Arial"/>
            </a:endParaRPr>
          </a:p>
        </p:txBody>
      </p:sp>
      <p:pic>
        <p:nvPicPr>
          <p:cNvPr id="341" name="Google Shape;341;p36" descr="The front side of a parabolic roof on a building with window panels beneath the curve.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67200" y="1661111"/>
            <a:ext cx="5003125" cy="3535777"/>
          </a:xfrm>
          <a:prstGeom prst="rect">
            <a:avLst/>
          </a:prstGeom>
          <a:noFill/>
          <a:ln>
            <a:noFill/>
          </a:ln>
        </p:spPr>
      </p:pic>
      <p:sp>
        <p:nvSpPr>
          <p:cNvPr id="342" name="Google Shape;342;p36"/>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Simpson’s rule</a:t>
            </a:r>
            <a:endParaRPr/>
          </a:p>
        </p:txBody>
      </p:sp>
      <p:sp>
        <p:nvSpPr>
          <p:cNvPr id="349" name="Google Shape;349;p37"/>
          <p:cNvSpPr>
            <a:spLocks noGrp="1"/>
          </p:cNvSpPr>
          <p:nvPr>
            <p:ph type="media" idx="2"/>
          </p:nvPr>
        </p:nvSpPr>
        <p:spPr>
          <a:xfrm>
            <a:off x="755903" y="1450721"/>
            <a:ext cx="10515600" cy="459765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8000"/>
              </a:lnSpc>
              <a:spcBef>
                <a:spcPts val="1000"/>
              </a:spcBef>
              <a:spcAft>
                <a:spcPts val="0"/>
              </a:spcAft>
              <a:buClr>
                <a:srgbClr val="432673"/>
              </a:buClr>
              <a:buSzPts val="2600"/>
              <a:buFont typeface="Arial"/>
              <a:buChar char="•"/>
            </a:pPr>
            <a:r>
              <a:rPr lang="en-GB" sz="2600" b="0" i="0" u="none" strike="noStrike" cap="none">
                <a:solidFill>
                  <a:srgbClr val="262626"/>
                </a:solidFill>
                <a:latin typeface="Arial"/>
                <a:ea typeface="Arial"/>
                <a:cs typeface="Arial"/>
                <a:sym typeface="Arial"/>
              </a:rPr>
              <a:t>Simpson’s rule is a numerical method used to approximate the area under a curve.</a:t>
            </a:r>
            <a:endParaRPr sz="2400" b="0" i="0" u="none" strike="noStrike" cap="none">
              <a:solidFill>
                <a:srgbClr val="262626"/>
              </a:solidFill>
              <a:latin typeface="Arial"/>
              <a:ea typeface="Arial"/>
              <a:cs typeface="Arial"/>
              <a:sym typeface="Arial"/>
            </a:endParaRPr>
          </a:p>
          <a:p>
            <a:pPr marL="342900" marR="0" lvl="0" indent="-342900" algn="l" rtl="0">
              <a:lnSpc>
                <a:spcPct val="108000"/>
              </a:lnSpc>
              <a:spcBef>
                <a:spcPts val="1000"/>
              </a:spcBef>
              <a:spcAft>
                <a:spcPts val="0"/>
              </a:spcAft>
              <a:buClr>
                <a:srgbClr val="432673"/>
              </a:buClr>
              <a:buSzPts val="2600"/>
              <a:buFont typeface="Arial"/>
              <a:buChar char="•"/>
            </a:pPr>
            <a:r>
              <a:rPr lang="en-GB" sz="2600" b="0" i="0" u="none" strike="noStrike" cap="none">
                <a:solidFill>
                  <a:srgbClr val="262626"/>
                </a:solidFill>
                <a:latin typeface="Arial"/>
                <a:ea typeface="Arial"/>
                <a:cs typeface="Arial"/>
                <a:sym typeface="Arial"/>
              </a:rPr>
              <a:t>It works by dividing the area into an even number of intervals and fitting a parabolic curve to each interval to approximate the curve.</a:t>
            </a:r>
            <a:endParaRPr sz="2400" b="0" i="0" u="none" strike="noStrike" cap="none">
              <a:solidFill>
                <a:srgbClr val="262626"/>
              </a:solidFill>
              <a:latin typeface="Arial"/>
              <a:ea typeface="Arial"/>
              <a:cs typeface="Arial"/>
              <a:sym typeface="Arial"/>
            </a:endParaRPr>
          </a:p>
          <a:p>
            <a:pPr marL="342900" marR="0" lvl="0" indent="-342900" algn="l" rtl="0">
              <a:lnSpc>
                <a:spcPct val="108000"/>
              </a:lnSpc>
              <a:spcBef>
                <a:spcPts val="1000"/>
              </a:spcBef>
              <a:spcAft>
                <a:spcPts val="0"/>
              </a:spcAft>
              <a:buClr>
                <a:srgbClr val="432673"/>
              </a:buClr>
              <a:buSzPts val="2600"/>
              <a:buFont typeface="Arial"/>
              <a:buChar char="•"/>
            </a:pPr>
            <a:r>
              <a:rPr lang="en-GB" sz="2600" b="0" i="0" u="none" strike="noStrike" cap="none">
                <a:solidFill>
                  <a:srgbClr val="262626"/>
                </a:solidFill>
                <a:latin typeface="Arial"/>
                <a:ea typeface="Arial"/>
                <a:cs typeface="Arial"/>
                <a:sym typeface="Arial"/>
              </a:rPr>
              <a:t>Generally, Simpson’s rule is more accurate than the trapezoidal rule for estimating the area under a curve as it uses curves instead of straight lines to approximate the shape.</a:t>
            </a:r>
            <a:endParaRPr sz="2400" b="0" i="0" u="none" strike="noStrike" cap="none">
              <a:solidFill>
                <a:srgbClr val="262626"/>
              </a:solidFill>
              <a:latin typeface="Arial"/>
              <a:ea typeface="Arial"/>
              <a:cs typeface="Arial"/>
              <a:sym typeface="Arial"/>
            </a:endParaRPr>
          </a:p>
        </p:txBody>
      </p:sp>
      <p:sp>
        <p:nvSpPr>
          <p:cNvPr id="350" name="Google Shape;350;p37"/>
          <p:cNvSpPr>
            <a:spLocks noGrp="1"/>
          </p:cNvSpPr>
          <p:nvPr>
            <p:ph type="body" idx="1"/>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51" name="Google Shape;351;p37"/>
          <p:cNvSpPr txBox="1">
            <a:spLocks noGrp="1"/>
          </p:cNvSpPr>
          <p:nvPr>
            <p:ph type="body" idx="3"/>
          </p:nvPr>
        </p:nvSpPr>
        <p:spPr>
          <a:xfrm>
            <a:off x="838199" y="6356350"/>
            <a:ext cx="5191125"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8"/>
          <p:cNvSpPr>
            <a:spLocks noGrp="1"/>
          </p:cNvSpPr>
          <p:nvPr>
            <p:ph type="body" idx="1"/>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57" name="Google Shape;357;p38"/>
          <p:cNvSpPr txBox="1">
            <a:spLocks noGrp="1"/>
          </p:cNvSpPr>
          <p:nvPr>
            <p:ph type="title"/>
          </p:nvPr>
        </p:nvSpPr>
        <p:spPr>
          <a:xfrm>
            <a:off x="762500" y="378175"/>
            <a:ext cx="10515600" cy="81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Simpson’s rule formula</a:t>
            </a:r>
            <a:endParaRPr/>
          </a:p>
        </p:txBody>
      </p:sp>
      <p:sp>
        <p:nvSpPr>
          <p:cNvPr id="358" name="Google Shape;358;p38" descr="Area is approximately equal to one third delta x multiplied by all of y 1 add 4 lots of the sum of y i, for even i from 2 to n minus 1, add 2 lots of the sum of y i for odd i from 3 to n minus 1 add y n"/>
          <p:cNvSpPr>
            <a:spLocks noGrp="1"/>
          </p:cNvSpPr>
          <p:nvPr>
            <p:ph type="media" idx="2"/>
          </p:nvPr>
        </p:nvSpPr>
        <p:spPr>
          <a:xfrm>
            <a:off x="904775" y="1550434"/>
            <a:ext cx="6156425" cy="1655961"/>
          </a:xfrm>
          <a:prstGeom prst="rect">
            <a:avLst/>
          </a:pr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76200" marR="0" lvl="0" indent="0" algn="l" rtl="0">
              <a:lnSpc>
                <a:spcPct val="108000"/>
              </a:lnSpc>
              <a:spcBef>
                <a:spcPts val="1000"/>
              </a:spcBef>
              <a:spcAft>
                <a:spcPts val="0"/>
              </a:spcAft>
              <a:buClr>
                <a:srgbClr val="534C29"/>
              </a:buClr>
              <a:buSzPts val="2400"/>
              <a:buFont typeface="Arial"/>
              <a:buNone/>
            </a:pPr>
            <a:r>
              <a:rPr lang="en-GB" sz="2400" b="0" i="0" u="none" strike="noStrike" cap="none">
                <a:solidFill>
                  <a:srgbClr val="262626"/>
                </a:solidFill>
                <a:latin typeface="Arial"/>
                <a:ea typeface="Arial"/>
                <a:cs typeface="Arial"/>
                <a:sym typeface="Arial"/>
              </a:rPr>
              <a:t> </a:t>
            </a:r>
            <a:endParaRPr sz="2400" b="0" i="0" u="none" strike="noStrike" cap="none">
              <a:solidFill>
                <a:srgbClr val="262626"/>
              </a:solidFill>
              <a:latin typeface="Arial"/>
              <a:ea typeface="Arial"/>
              <a:cs typeface="Arial"/>
              <a:sym typeface="Arial"/>
            </a:endParaRPr>
          </a:p>
        </p:txBody>
      </p:sp>
      <p:sp>
        <p:nvSpPr>
          <p:cNvPr id="359" name="Google Shape;359;p38"/>
          <p:cNvSpPr/>
          <p:nvPr/>
        </p:nvSpPr>
        <p:spPr>
          <a:xfrm>
            <a:off x="7477760" y="1607127"/>
            <a:ext cx="3966095" cy="1569660"/>
          </a:xfrm>
          <a:custGeom>
            <a:avLst/>
            <a:gdLst/>
            <a:ahLst/>
            <a:cxnLst/>
            <a:rect l="l" t="t" r="r" b="b"/>
            <a:pathLst>
              <a:path w="3966095" h="1569660" fill="none" extrusionOk="0">
                <a:moveTo>
                  <a:pt x="0" y="0"/>
                </a:moveTo>
                <a:cubicBezTo>
                  <a:pt x="138488" y="1865"/>
                  <a:pt x="328192" y="3741"/>
                  <a:pt x="621355" y="0"/>
                </a:cubicBezTo>
                <a:cubicBezTo>
                  <a:pt x="914519" y="-3741"/>
                  <a:pt x="986243" y="10291"/>
                  <a:pt x="1163388" y="0"/>
                </a:cubicBezTo>
                <a:cubicBezTo>
                  <a:pt x="1340533" y="-10291"/>
                  <a:pt x="1585766" y="28279"/>
                  <a:pt x="1864065" y="0"/>
                </a:cubicBezTo>
                <a:cubicBezTo>
                  <a:pt x="2142364" y="-28279"/>
                  <a:pt x="2274146" y="3577"/>
                  <a:pt x="2445759" y="0"/>
                </a:cubicBezTo>
                <a:cubicBezTo>
                  <a:pt x="2617372" y="-3577"/>
                  <a:pt x="2817968" y="-3148"/>
                  <a:pt x="3106774" y="0"/>
                </a:cubicBezTo>
                <a:cubicBezTo>
                  <a:pt x="3395580" y="3148"/>
                  <a:pt x="3572403" y="27325"/>
                  <a:pt x="3966095" y="0"/>
                </a:cubicBezTo>
                <a:cubicBezTo>
                  <a:pt x="3966548" y="237858"/>
                  <a:pt x="3982600" y="251062"/>
                  <a:pt x="3966095" y="491827"/>
                </a:cubicBezTo>
                <a:cubicBezTo>
                  <a:pt x="3949590" y="732592"/>
                  <a:pt x="3972508" y="797640"/>
                  <a:pt x="3966095" y="999350"/>
                </a:cubicBezTo>
                <a:cubicBezTo>
                  <a:pt x="3959682" y="1201060"/>
                  <a:pt x="3947537" y="1403527"/>
                  <a:pt x="3966095" y="1569660"/>
                </a:cubicBezTo>
                <a:cubicBezTo>
                  <a:pt x="3713420" y="1587765"/>
                  <a:pt x="3592986" y="1557321"/>
                  <a:pt x="3384401" y="1569660"/>
                </a:cubicBezTo>
                <a:cubicBezTo>
                  <a:pt x="3175816" y="1581999"/>
                  <a:pt x="2989922" y="1570977"/>
                  <a:pt x="2763046" y="1569660"/>
                </a:cubicBezTo>
                <a:cubicBezTo>
                  <a:pt x="2536171" y="1568343"/>
                  <a:pt x="2286769" y="1540278"/>
                  <a:pt x="2102030" y="1569660"/>
                </a:cubicBezTo>
                <a:cubicBezTo>
                  <a:pt x="1917291" y="1599042"/>
                  <a:pt x="1645515" y="1542867"/>
                  <a:pt x="1480675" y="1569660"/>
                </a:cubicBezTo>
                <a:cubicBezTo>
                  <a:pt x="1315836" y="1596453"/>
                  <a:pt x="1168398" y="1543859"/>
                  <a:pt x="898982" y="1569660"/>
                </a:cubicBezTo>
                <a:cubicBezTo>
                  <a:pt x="629566" y="1595461"/>
                  <a:pt x="227917" y="1612804"/>
                  <a:pt x="0" y="1569660"/>
                </a:cubicBezTo>
                <a:cubicBezTo>
                  <a:pt x="-13591" y="1440596"/>
                  <a:pt x="-23359" y="1164961"/>
                  <a:pt x="0" y="1015047"/>
                </a:cubicBezTo>
                <a:cubicBezTo>
                  <a:pt x="23359" y="865133"/>
                  <a:pt x="13140" y="659468"/>
                  <a:pt x="0" y="460434"/>
                </a:cubicBezTo>
                <a:cubicBezTo>
                  <a:pt x="-13140" y="261400"/>
                  <a:pt x="-4714" y="98757"/>
                  <a:pt x="0" y="0"/>
                </a:cubicBezTo>
                <a:close/>
              </a:path>
              <a:path w="3966095" h="1569660" extrusionOk="0">
                <a:moveTo>
                  <a:pt x="0" y="0"/>
                </a:moveTo>
                <a:cubicBezTo>
                  <a:pt x="221994" y="-13413"/>
                  <a:pt x="364861" y="-21161"/>
                  <a:pt x="542033" y="0"/>
                </a:cubicBezTo>
                <a:cubicBezTo>
                  <a:pt x="719205" y="21161"/>
                  <a:pt x="833759" y="21081"/>
                  <a:pt x="1123727" y="0"/>
                </a:cubicBezTo>
                <a:cubicBezTo>
                  <a:pt x="1413695" y="-21081"/>
                  <a:pt x="1537702" y="20258"/>
                  <a:pt x="1705421" y="0"/>
                </a:cubicBezTo>
                <a:cubicBezTo>
                  <a:pt x="1873140" y="-20258"/>
                  <a:pt x="2142221" y="-21523"/>
                  <a:pt x="2445759" y="0"/>
                </a:cubicBezTo>
                <a:cubicBezTo>
                  <a:pt x="2749297" y="21523"/>
                  <a:pt x="2759955" y="-20500"/>
                  <a:pt x="3067113" y="0"/>
                </a:cubicBezTo>
                <a:cubicBezTo>
                  <a:pt x="3374271" y="20500"/>
                  <a:pt x="3559520" y="746"/>
                  <a:pt x="3966095" y="0"/>
                </a:cubicBezTo>
                <a:cubicBezTo>
                  <a:pt x="3988953" y="198902"/>
                  <a:pt x="3943449" y="348697"/>
                  <a:pt x="3966095" y="476130"/>
                </a:cubicBezTo>
                <a:cubicBezTo>
                  <a:pt x="3988742" y="603563"/>
                  <a:pt x="3980337" y="869552"/>
                  <a:pt x="3966095" y="983654"/>
                </a:cubicBezTo>
                <a:cubicBezTo>
                  <a:pt x="3951853" y="1097756"/>
                  <a:pt x="3992509" y="1373063"/>
                  <a:pt x="3966095" y="1569660"/>
                </a:cubicBezTo>
                <a:cubicBezTo>
                  <a:pt x="3721388" y="1553132"/>
                  <a:pt x="3467406" y="1553813"/>
                  <a:pt x="3225757" y="1569660"/>
                </a:cubicBezTo>
                <a:cubicBezTo>
                  <a:pt x="2984108" y="1585507"/>
                  <a:pt x="2836286" y="1587556"/>
                  <a:pt x="2485420" y="1569660"/>
                </a:cubicBezTo>
                <a:cubicBezTo>
                  <a:pt x="2134554" y="1551764"/>
                  <a:pt x="2183076" y="1563441"/>
                  <a:pt x="1943387" y="1569660"/>
                </a:cubicBezTo>
                <a:cubicBezTo>
                  <a:pt x="1703698" y="1575879"/>
                  <a:pt x="1503624" y="1539581"/>
                  <a:pt x="1203049" y="1569660"/>
                </a:cubicBezTo>
                <a:cubicBezTo>
                  <a:pt x="902474" y="1599739"/>
                  <a:pt x="885655" y="1586686"/>
                  <a:pt x="661016" y="1569660"/>
                </a:cubicBezTo>
                <a:cubicBezTo>
                  <a:pt x="436377" y="1552634"/>
                  <a:pt x="285107" y="1566192"/>
                  <a:pt x="0" y="1569660"/>
                </a:cubicBezTo>
                <a:cubicBezTo>
                  <a:pt x="-23819" y="1427524"/>
                  <a:pt x="-20582" y="1151067"/>
                  <a:pt x="0" y="1030743"/>
                </a:cubicBezTo>
                <a:cubicBezTo>
                  <a:pt x="20582" y="910419"/>
                  <a:pt x="27389" y="639465"/>
                  <a:pt x="0" y="476130"/>
                </a:cubicBezTo>
                <a:cubicBezTo>
                  <a:pt x="-27389" y="312795"/>
                  <a:pt x="-1716" y="159613"/>
                  <a:pt x="0" y="0"/>
                </a:cubicBezTo>
                <a:close/>
              </a:path>
            </a:pathLst>
          </a:custGeom>
          <a:blipFill rotWithShape="1">
            <a:blip r:embed="rId4" cstate="screen">
              <a:alphaModFix/>
              <a:extLst>
                <a:ext uri="{28A0092B-C50C-407E-A947-70E740481C1C}">
                  <a14:useLocalDpi xmlns:a14="http://schemas.microsoft.com/office/drawing/2010/main"/>
                </a:ext>
              </a:extLst>
            </a:blip>
            <a:stretch>
              <a:fillRect l="-2454" t="-3105" b="-8549"/>
            </a:stretch>
          </a:blipFill>
          <a:ln w="9525" cap="flat" cmpd="sng">
            <a:solidFill>
              <a:srgbClr val="43267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360" name="Google Shape;360;p38"/>
          <p:cNvSpPr/>
          <p:nvPr/>
        </p:nvSpPr>
        <p:spPr>
          <a:xfrm>
            <a:off x="904776" y="3672888"/>
            <a:ext cx="10539080" cy="766126"/>
          </a:xfrm>
          <a:prstGeom prst="rect">
            <a:avLst/>
          </a:prstGeom>
          <a:noFill/>
          <a:ln w="25400" cap="flat" cmpd="sng">
            <a:solidFill>
              <a:srgbClr val="EBDD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1" name="Google Shape;361;p38" descr="Area is approximately equal to one third of the interval width multiplied by all of the first ordinate add 4 lots of the sum of the middle even ordinates add 2 lots of the middle odd ordinates add y n."/>
          <p:cNvSpPr txBox="1"/>
          <p:nvPr/>
        </p:nvSpPr>
        <p:spPr>
          <a:xfrm>
            <a:off x="904774" y="3747991"/>
            <a:ext cx="10539081" cy="588586"/>
          </a:xfrm>
          <a:prstGeom prst="rect">
            <a:avLst/>
          </a:prstGeom>
          <a:blipFill rotWithShape="1">
            <a:blip r:embed="rId5" cstate="screen">
              <a:alphaModFix/>
              <a:extLst>
                <a:ext uri="{28A0092B-C50C-407E-A947-70E740481C1C}">
                  <a14:useLocalDpi xmlns:a14="http://schemas.microsoft.com/office/drawing/2010/main"/>
                </a:ext>
              </a:extLst>
            </a:blip>
            <a:stretch>
              <a:fillRect l="-16527" t="-1" r="-17303" b="8567"/>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62" name="Google Shape;362;p38"/>
          <p:cNvSpPr txBox="1"/>
          <p:nvPr/>
        </p:nvSpPr>
        <p:spPr>
          <a:xfrm>
            <a:off x="904775" y="4686479"/>
            <a:ext cx="10373326" cy="94175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534C29"/>
              </a:buClr>
              <a:buSzPts val="2400"/>
              <a:buFont typeface="Arial"/>
              <a:buNone/>
            </a:pPr>
            <a:r>
              <a:rPr lang="en-GB" sz="2400" b="0" i="0" u="none" strike="noStrike" cap="none" dirty="0">
                <a:solidFill>
                  <a:srgbClr val="262626"/>
                </a:solidFill>
                <a:latin typeface="Arial"/>
                <a:ea typeface="Arial"/>
                <a:cs typeface="Arial"/>
                <a:sym typeface="Arial"/>
              </a:rPr>
              <a:t>Remember: Simpson’s rule can only be used with an </a:t>
            </a:r>
            <a:r>
              <a:rPr lang="en-GB" sz="2400" b="1" i="0" u="none" strike="noStrike" cap="none" dirty="0">
                <a:solidFill>
                  <a:srgbClr val="262626"/>
                </a:solidFill>
                <a:latin typeface="Arial"/>
                <a:ea typeface="Arial"/>
                <a:cs typeface="Arial"/>
                <a:sym typeface="Arial"/>
              </a:rPr>
              <a:t>odd</a:t>
            </a:r>
            <a:r>
              <a:rPr lang="en-GB" sz="2400" b="0" i="0" u="none" strike="noStrike" cap="none" dirty="0">
                <a:solidFill>
                  <a:srgbClr val="262626"/>
                </a:solidFill>
                <a:latin typeface="Arial"/>
                <a:ea typeface="Arial"/>
                <a:cs typeface="Arial"/>
                <a:sym typeface="Arial"/>
              </a:rPr>
              <a:t> number of ordinates. This means there needs to be an even number of intervals.</a:t>
            </a:r>
            <a:endParaRPr sz="1400" b="0" i="0" u="none" strike="noStrike" cap="none" dirty="0">
              <a:solidFill>
                <a:srgbClr val="000000"/>
              </a:solidFill>
              <a:latin typeface="Arial"/>
              <a:ea typeface="Arial"/>
              <a:cs typeface="Arial"/>
              <a:sym typeface="Arial"/>
            </a:endParaRPr>
          </a:p>
        </p:txBody>
      </p:sp>
      <p:sp>
        <p:nvSpPr>
          <p:cNvPr id="363" name="Google Shape;363;p38"/>
          <p:cNvSpPr txBox="1">
            <a:spLocks noGrp="1"/>
          </p:cNvSpPr>
          <p:nvPr>
            <p:ph type="body" idx="3"/>
          </p:nvPr>
        </p:nvSpPr>
        <p:spPr>
          <a:xfrm>
            <a:off x="762500" y="6297262"/>
            <a:ext cx="54991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9"/>
          <p:cNvSpPr txBox="1">
            <a:spLocks noGrp="1"/>
          </p:cNvSpPr>
          <p:nvPr>
            <p:ph type="title"/>
          </p:nvPr>
        </p:nvSpPr>
        <p:spPr>
          <a:xfrm>
            <a:off x="838200" y="279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7916"/>
              </a:lnSpc>
              <a:spcBef>
                <a:spcPts val="1200"/>
              </a:spcBef>
              <a:spcAft>
                <a:spcPts val="1000"/>
              </a:spcAft>
              <a:buClr>
                <a:schemeClr val="dk1"/>
              </a:buClr>
              <a:buSzPts val="1100"/>
              <a:buFont typeface="Arial"/>
              <a:buNone/>
            </a:pPr>
            <a:r>
              <a:rPr lang="en-GB" sz="2000" b="1">
                <a:solidFill>
                  <a:srgbClr val="432673"/>
                </a:solidFill>
              </a:rPr>
              <a:t> </a:t>
            </a:r>
            <a:r>
              <a:rPr lang="en-GB"/>
              <a:t>Worked example: Simpson’s rule</a:t>
            </a:r>
            <a:endParaRPr/>
          </a:p>
        </p:txBody>
      </p:sp>
      <p:sp>
        <p:nvSpPr>
          <p:cNvPr id="369" name="Google Shape;369;p39"/>
          <p:cNvSpPr>
            <a:spLocks noGrp="1"/>
          </p:cNvSpPr>
          <p:nvPr>
            <p:ph type="body" idx="4"/>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sp>
        <p:nvSpPr>
          <p:cNvPr id="370" name="Google Shape;370;p39"/>
          <p:cNvSpPr txBox="1">
            <a:spLocks noGrp="1"/>
          </p:cNvSpPr>
          <p:nvPr>
            <p:ph type="body" idx="3"/>
          </p:nvPr>
        </p:nvSpPr>
        <p:spPr>
          <a:xfrm>
            <a:off x="838200" y="6276424"/>
            <a:ext cx="5257800" cy="430887"/>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2:Using the trapezoidal rule and Simpson’s rule in construction</a:t>
            </a:r>
            <a:endParaRPr/>
          </a:p>
        </p:txBody>
      </p:sp>
      <p:sp>
        <p:nvSpPr>
          <p:cNvPr id="372" name="Google Shape;372;p39"/>
          <p:cNvSpPr txBox="1"/>
          <p:nvPr/>
        </p:nvSpPr>
        <p:spPr>
          <a:xfrm>
            <a:off x="838200" y="5862005"/>
            <a:ext cx="6974711"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Activity 2 worked example sheet can be used.</a:t>
            </a: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F06C9302-7D58-F7DF-7E02-B75B91C97E08}"/>
              </a:ext>
            </a:extLst>
          </p:cNvPr>
          <p:cNvSpPr txBox="1"/>
          <p:nvPr/>
        </p:nvSpPr>
        <p:spPr>
          <a:xfrm>
            <a:off x="838200" y="1605100"/>
            <a:ext cx="10116312" cy="3785652"/>
          </a:xfrm>
          <a:prstGeom prst="rect">
            <a:avLst/>
          </a:prstGeom>
          <a:solidFill>
            <a:srgbClr val="EBDDF4"/>
          </a:solidFill>
        </p:spPr>
        <p:txBody>
          <a:bodyPr wrap="square" rtlCol="0">
            <a:spAutoFit/>
          </a:bodyPr>
          <a:lstStyle/>
          <a:p>
            <a:r>
              <a:rPr lang="en-GB" sz="2400" dirty="0"/>
              <a:t>You are constructing a curved roof and wish to calculate the area of bricks that will be needed to complete the area under the roof. </a:t>
            </a:r>
          </a:p>
          <a:p>
            <a:endParaRPr lang="en-GB" sz="2400" dirty="0"/>
          </a:p>
          <a:p>
            <a:r>
              <a:rPr lang="en-GB" sz="2400" dirty="0"/>
              <a:t>The roof line of the building can be represented by a quadratic equation in the form:</a:t>
            </a:r>
          </a:p>
          <a:p>
            <a:endParaRPr lang="en-GB" sz="2400" dirty="0"/>
          </a:p>
          <a:p>
            <a:endParaRPr lang="en-GB" sz="2400" dirty="0"/>
          </a:p>
          <a:p>
            <a:endParaRPr lang="en-GB" sz="2400" dirty="0"/>
          </a:p>
          <a:p>
            <a:endParaRPr lang="en-GB" sz="2400" dirty="0"/>
          </a:p>
          <a:p>
            <a:r>
              <a:rPr lang="en-GB" sz="2400" b="1" dirty="0"/>
              <a:t>Use Simpson’s rule to calculate the area under the roof. </a:t>
            </a:r>
          </a:p>
        </p:txBody>
      </p:sp>
      <p:sp>
        <p:nvSpPr>
          <p:cNvPr id="371" name="Google Shape;371;p39" descr="y equals minus 0.2 x squared add 4 x."/>
          <p:cNvSpPr txBox="1"/>
          <p:nvPr/>
        </p:nvSpPr>
        <p:spPr>
          <a:xfrm>
            <a:off x="838200" y="3649149"/>
            <a:ext cx="2715813" cy="599605"/>
          </a:xfrm>
          <a:prstGeom prst="rect">
            <a:avLst/>
          </a:prstGeom>
          <a:blipFill rotWithShape="1">
            <a:blip r:embed="rId3" cstate="screen">
              <a:alphaModFix/>
              <a:extLst>
                <a:ext uri="{28A0092B-C50C-407E-A947-70E740481C1C}">
                  <a14:useLocalDpi xmlns:a14="http://schemas.microsoft.com/office/drawing/2010/main"/>
                </a:ext>
              </a:extLst>
            </a:blip>
            <a:stretch>
              <a:fillRect t="-353787" r="-272497" b="-168620"/>
            </a:stretch>
          </a:blipFill>
          <a:ln>
            <a:noFill/>
          </a:ln>
        </p:spPr>
        <p:txBody>
          <a:bodyPr spcFirstLastPara="1" wrap="square" lIns="91425" tIns="1440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2000" b="1">
                <a:solidFill>
                  <a:srgbClr val="432673"/>
                </a:solidFill>
              </a:rPr>
              <a:t> </a:t>
            </a:r>
            <a:r>
              <a:rPr lang="en-GB"/>
              <a:t>Worked example: Simpson’s rule</a:t>
            </a:r>
            <a:endParaRPr/>
          </a:p>
        </p:txBody>
      </p:sp>
      <p:sp>
        <p:nvSpPr>
          <p:cNvPr id="378" name="Google Shape;378;p40"/>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000000"/>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
        <p:nvSpPr>
          <p:cNvPr id="379" name="Google Shape;379;p40"/>
          <p:cNvSpPr txBox="1">
            <a:spLocks noGrp="1"/>
          </p:cNvSpPr>
          <p:nvPr>
            <p:ph type="body" idx="4"/>
          </p:nvPr>
        </p:nvSpPr>
        <p:spPr>
          <a:xfrm>
            <a:off x="838200" y="6356350"/>
            <a:ext cx="5353594" cy="305707"/>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
        <p:nvSpPr>
          <p:cNvPr id="380" name="Google Shape;380;p40"/>
          <p:cNvSpPr txBox="1"/>
          <p:nvPr/>
        </p:nvSpPr>
        <p:spPr>
          <a:xfrm>
            <a:off x="838198" y="1588441"/>
            <a:ext cx="101163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Step 1: Plot the curve on graph paper.</a:t>
            </a:r>
            <a:endParaRPr sz="1400" b="0" i="0" u="none" strike="noStrike" cap="none">
              <a:solidFill>
                <a:srgbClr val="000000"/>
              </a:solidFill>
              <a:latin typeface="Arial"/>
              <a:ea typeface="Arial"/>
              <a:cs typeface="Arial"/>
              <a:sym typeface="Arial"/>
            </a:endParaRPr>
          </a:p>
        </p:txBody>
      </p:sp>
      <p:pic>
        <p:nvPicPr>
          <p:cNvPr id="381" name="Google Shape;381;p40" descr="A graph of the function y equals minus 0.2 x squared add 4 x.&#10;The x-axis goes from 0 to 20 and is labelled distance across width of building, m.&#10;The y axis goes from 0 to 25 and is labelled height from base of roof, m.&#10;&#10;The graph is a curve that looks like a smooth n shape. The bases of the n are at 0, 0 and 20, 0. The height of the curve is 20 metre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127277" y="2050106"/>
            <a:ext cx="8129033" cy="414223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2000" b="1">
                <a:solidFill>
                  <a:srgbClr val="432673"/>
                </a:solidFill>
              </a:rPr>
              <a:t> </a:t>
            </a:r>
            <a:r>
              <a:rPr lang="en-GB"/>
              <a:t>Worked example: Simpson’s rule</a:t>
            </a:r>
            <a:endParaRPr/>
          </a:p>
        </p:txBody>
      </p:sp>
      <p:sp>
        <p:nvSpPr>
          <p:cNvPr id="387" name="Google Shape;387;p41"/>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000000"/>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
        <p:nvSpPr>
          <p:cNvPr id="388" name="Google Shape;388;p41"/>
          <p:cNvSpPr txBox="1">
            <a:spLocks noGrp="1"/>
          </p:cNvSpPr>
          <p:nvPr>
            <p:ph type="body" idx="4"/>
          </p:nvPr>
        </p:nvSpPr>
        <p:spPr>
          <a:xfrm>
            <a:off x="838200" y="6356351"/>
            <a:ext cx="5257800" cy="267378"/>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
        <p:nvSpPr>
          <p:cNvPr id="389" name="Google Shape;389;p41"/>
          <p:cNvSpPr txBox="1"/>
          <p:nvPr/>
        </p:nvSpPr>
        <p:spPr>
          <a:xfrm>
            <a:off x="838197" y="1588441"/>
            <a:ext cx="11214131"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Step 2: Divide the base width of the cross-section into equal intervals.</a:t>
            </a:r>
            <a:endParaRPr sz="1400" b="0" i="0" u="none" strike="noStrike" cap="none">
              <a:solidFill>
                <a:srgbClr val="000000"/>
              </a:solidFill>
              <a:latin typeface="Arial"/>
              <a:ea typeface="Arial"/>
              <a:cs typeface="Arial"/>
              <a:sym typeface="Arial"/>
            </a:endParaRPr>
          </a:p>
        </p:txBody>
      </p:sp>
      <p:sp>
        <p:nvSpPr>
          <p:cNvPr id="390" name="Google Shape;390;p41"/>
          <p:cNvSpPr txBox="1"/>
          <p:nvPr/>
        </p:nvSpPr>
        <p:spPr>
          <a:xfrm>
            <a:off x="838198" y="2289678"/>
            <a:ext cx="1087526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Simpson’s Rule requires an </a:t>
            </a:r>
            <a:r>
              <a:rPr lang="en-GB" sz="2400" b="1" i="0" u="none" strike="noStrike" cap="none" dirty="0">
                <a:solidFill>
                  <a:srgbClr val="000000"/>
                </a:solidFill>
                <a:latin typeface="Arial"/>
                <a:ea typeface="Arial"/>
                <a:cs typeface="Arial"/>
                <a:sym typeface="Arial"/>
              </a:rPr>
              <a:t>odd number of ordinates</a:t>
            </a:r>
            <a:r>
              <a:rPr lang="en-GB" sz="2400" b="0" i="0" u="none" strike="noStrike" cap="none" dirty="0">
                <a:solidFill>
                  <a:srgbClr val="000000"/>
                </a:solidFill>
                <a:latin typeface="Arial"/>
                <a:ea typeface="Arial"/>
                <a:cs typeface="Arial"/>
                <a:sym typeface="Arial"/>
              </a:rPr>
              <a:t> and, therefore, an </a:t>
            </a:r>
            <a:r>
              <a:rPr lang="en-GB" sz="2400" b="1" i="0" u="none" strike="noStrike" cap="none" dirty="0">
                <a:solidFill>
                  <a:srgbClr val="000000"/>
                </a:solidFill>
                <a:latin typeface="Arial"/>
                <a:ea typeface="Arial"/>
                <a:cs typeface="Arial"/>
                <a:sym typeface="Arial"/>
              </a:rPr>
              <a:t>even number of intervals</a:t>
            </a:r>
            <a:r>
              <a:rPr lang="en-GB" sz="2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391" name="Google Shape;391;p41"/>
          <p:cNvSpPr txBox="1"/>
          <p:nvPr/>
        </p:nvSpPr>
        <p:spPr>
          <a:xfrm>
            <a:off x="838198" y="3289607"/>
            <a:ext cx="421005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The base width is 20 m</a:t>
            </a:r>
            <a:endParaRPr sz="1400" b="0" i="0" u="none" strike="noStrike" cap="none" dirty="0">
              <a:solidFill>
                <a:srgbClr val="000000"/>
              </a:solidFill>
              <a:latin typeface="Arial"/>
              <a:ea typeface="Arial"/>
              <a:cs typeface="Arial"/>
              <a:sym typeface="Arial"/>
            </a:endParaRPr>
          </a:p>
        </p:txBody>
      </p:sp>
      <p:sp>
        <p:nvSpPr>
          <p:cNvPr id="392" name="Google Shape;392;p41"/>
          <p:cNvSpPr txBox="1"/>
          <p:nvPr/>
        </p:nvSpPr>
        <p:spPr>
          <a:xfrm>
            <a:off x="838198" y="3987784"/>
            <a:ext cx="74096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10 intervals gives 11 ordinates.</a:t>
            </a:r>
            <a:endParaRPr sz="1400" b="0" i="0" u="none" strike="noStrike" cap="none" dirty="0">
              <a:solidFill>
                <a:srgbClr val="000000"/>
              </a:solidFill>
              <a:latin typeface="Arial"/>
              <a:ea typeface="Arial"/>
              <a:cs typeface="Arial"/>
              <a:sym typeface="Arial"/>
            </a:endParaRPr>
          </a:p>
        </p:txBody>
      </p:sp>
      <p:sp>
        <p:nvSpPr>
          <p:cNvPr id="393" name="Google Shape;393;p41"/>
          <p:cNvSpPr txBox="1"/>
          <p:nvPr/>
        </p:nvSpPr>
        <p:spPr>
          <a:xfrm>
            <a:off x="838198" y="4749969"/>
            <a:ext cx="525780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interval width = 20 ÷ 10 = 2 m</a:t>
            </a:r>
            <a:endParaRPr sz="1400" b="0" i="0" u="none" strike="noStrike" cap="none" dirty="0">
              <a:solidFill>
                <a:srgbClr val="000000"/>
              </a:solidFill>
              <a:latin typeface="Arial"/>
              <a:ea typeface="Arial"/>
              <a:cs typeface="Arial"/>
              <a:sym typeface="Arial"/>
            </a:endParaRPr>
          </a:p>
        </p:txBody>
      </p:sp>
      <p:sp>
        <p:nvSpPr>
          <p:cNvPr id="394" name="Google Shape;394;p41"/>
          <p:cNvSpPr txBox="1"/>
          <p:nvPr/>
        </p:nvSpPr>
        <p:spPr>
          <a:xfrm>
            <a:off x="838197" y="5553159"/>
            <a:ext cx="525780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Add the intervals to the graph.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2000" b="1">
                <a:solidFill>
                  <a:srgbClr val="432673"/>
                </a:solidFill>
              </a:rPr>
              <a:t> </a:t>
            </a:r>
            <a:r>
              <a:rPr lang="en-GB"/>
              <a:t>Worked example: Simpson’s rule</a:t>
            </a:r>
            <a:endParaRPr/>
          </a:p>
        </p:txBody>
      </p:sp>
      <p:sp>
        <p:nvSpPr>
          <p:cNvPr id="400" name="Google Shape;400;p42"/>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000000"/>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
        <p:nvSpPr>
          <p:cNvPr id="401" name="Google Shape;401;p42"/>
          <p:cNvSpPr txBox="1">
            <a:spLocks noGrp="1"/>
          </p:cNvSpPr>
          <p:nvPr>
            <p:ph type="body" idx="4"/>
          </p:nvPr>
        </p:nvSpPr>
        <p:spPr>
          <a:xfrm>
            <a:off x="838198" y="6262042"/>
            <a:ext cx="5418909" cy="46166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
        <p:nvSpPr>
          <p:cNvPr id="402" name="Google Shape;402;p42"/>
          <p:cNvSpPr txBox="1"/>
          <p:nvPr/>
        </p:nvSpPr>
        <p:spPr>
          <a:xfrm>
            <a:off x="838198" y="1588441"/>
            <a:ext cx="10619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Step 2: Divide the base width of the cross-section into equal intervals.</a:t>
            </a:r>
            <a:endParaRPr sz="1400" b="0" i="0" u="none" strike="noStrike" cap="none">
              <a:solidFill>
                <a:srgbClr val="000000"/>
              </a:solidFill>
              <a:latin typeface="Arial"/>
              <a:ea typeface="Arial"/>
              <a:cs typeface="Arial"/>
              <a:sym typeface="Arial"/>
            </a:endParaRPr>
          </a:p>
        </p:txBody>
      </p:sp>
      <p:pic>
        <p:nvPicPr>
          <p:cNvPr id="403" name="Google Shape;403;p42" descr="A graph of the function y equals minus 0.2 x squared add 4 x.&#10;The x-axis goes from 0 to 20 and is labelled distance across width of building, m.&#10;The y axis goes from 0 to 25 and is labelled height from base of roof, m.&#10;&#10;The graph is a curve that looks like a smooth n shape. The bases of the n are at 0, 0 and 20, 0. The height of the curve is 20 metres.&#10;&#10;There are 11 vertical lines from the x-axis to the curve. The first is at x = 0, and they are at 2 metre intervals from 0 to 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47417" y="2050106"/>
            <a:ext cx="8129033" cy="422475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2000" b="1">
                <a:solidFill>
                  <a:srgbClr val="432673"/>
                </a:solidFill>
              </a:rPr>
              <a:t> </a:t>
            </a:r>
            <a:r>
              <a:rPr lang="en-GB"/>
              <a:t>Worked example: Simpson’s rule</a:t>
            </a:r>
            <a:endParaRPr/>
          </a:p>
        </p:txBody>
      </p:sp>
      <p:sp>
        <p:nvSpPr>
          <p:cNvPr id="409" name="Google Shape;409;p43"/>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000000"/>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
        <p:nvSpPr>
          <p:cNvPr id="410" name="Google Shape;410;p43"/>
          <p:cNvSpPr txBox="1">
            <a:spLocks noGrp="1"/>
          </p:cNvSpPr>
          <p:nvPr>
            <p:ph type="body" idx="4"/>
          </p:nvPr>
        </p:nvSpPr>
        <p:spPr>
          <a:xfrm>
            <a:off x="838198" y="6228914"/>
            <a:ext cx="5366657" cy="46166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
        <p:nvSpPr>
          <p:cNvPr id="411" name="Google Shape;411;p43"/>
          <p:cNvSpPr txBox="1"/>
          <p:nvPr/>
        </p:nvSpPr>
        <p:spPr>
          <a:xfrm>
            <a:off x="838198" y="1588441"/>
            <a:ext cx="10619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Step 3: Label the points where you will measure the ordinates.</a:t>
            </a:r>
            <a:endParaRPr sz="1400" b="0" i="0" u="none" strike="noStrike" cap="none">
              <a:solidFill>
                <a:srgbClr val="000000"/>
              </a:solidFill>
              <a:latin typeface="Arial"/>
              <a:ea typeface="Arial"/>
              <a:cs typeface="Arial"/>
              <a:sym typeface="Arial"/>
            </a:endParaRPr>
          </a:p>
        </p:txBody>
      </p:sp>
      <p:pic>
        <p:nvPicPr>
          <p:cNvPr id="412" name="Google Shape;412;p43" descr="A graph of the function y equals minus 0.2 x squared add 4 x.&#10;The x-axis goes from 0 to 20 and is labelled distance across width of building, m.&#10;&#10;The point where each vertical line meets the curve there is a cross. The crosses are labelled as y1 to y11 from left to right.&#10;The y axis goes from 0 to 25 and is labelled height from base of roof, m.&#10;&#10;The graph is a curve that looks like a smooth n shape. The bases of the n are at 0, 0 and 20, 0. The height of the curve is 20 metres.&#10;&#10;There are 11 vertical lines from the x-axis to the curve. The first is at x = 0, and they are at 2 metre intervals from 0 to 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46473" y="2065096"/>
            <a:ext cx="8129033" cy="41788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Activity: Mid-ordinate rule steps</a:t>
            </a:r>
            <a:endParaRPr/>
          </a:p>
        </p:txBody>
      </p:sp>
      <p:sp>
        <p:nvSpPr>
          <p:cNvPr id="137" name="Google Shape;137;p17"/>
          <p:cNvSpPr txBox="1">
            <a:spLocks noGrp="1"/>
          </p:cNvSpPr>
          <p:nvPr>
            <p:ph type="body" idx="1"/>
          </p:nvPr>
        </p:nvSpPr>
        <p:spPr>
          <a:xfrm>
            <a:off x="838200" y="1825625"/>
            <a:ext cx="10515600" cy="4351338"/>
          </a:xfrm>
          <a:prstGeom prst="rect">
            <a:avLst/>
          </a:prstGeom>
          <a:solidFill>
            <a:srgbClr val="EBDDF4"/>
          </a:solid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Clr>
                <a:srgbClr val="432673"/>
              </a:buClr>
              <a:buSzPts val="2400"/>
              <a:buNone/>
            </a:pPr>
            <a:r>
              <a:rPr lang="en-GB" dirty="0"/>
              <a:t>Rearrange the steps into the correct order.</a:t>
            </a:r>
            <a:endParaRPr dirty="0"/>
          </a:p>
          <a:p>
            <a:pPr marL="457200" lvl="0" indent="-342900" algn="l" rtl="0">
              <a:lnSpc>
                <a:spcPct val="108000"/>
              </a:lnSpc>
              <a:spcBef>
                <a:spcPts val="1000"/>
              </a:spcBef>
              <a:spcAft>
                <a:spcPts val="0"/>
              </a:spcAft>
              <a:buClr>
                <a:srgbClr val="432673"/>
              </a:buClr>
              <a:buSzPts val="2400"/>
              <a:buChar char="•"/>
            </a:pPr>
            <a:r>
              <a:rPr lang="en-GB" dirty="0"/>
              <a:t>Calculate the area of each interval.</a:t>
            </a:r>
            <a:endParaRPr dirty="0"/>
          </a:p>
          <a:p>
            <a:pPr marL="457200" lvl="0" indent="-342900" algn="l" rtl="0">
              <a:lnSpc>
                <a:spcPct val="108000"/>
              </a:lnSpc>
              <a:spcBef>
                <a:spcPts val="1000"/>
              </a:spcBef>
              <a:spcAft>
                <a:spcPts val="0"/>
              </a:spcAft>
              <a:buClr>
                <a:srgbClr val="432673"/>
              </a:buClr>
              <a:buSzPts val="2400"/>
              <a:buChar char="•"/>
            </a:pPr>
            <a:r>
              <a:rPr lang="en-GB" dirty="0"/>
              <a:t>Divide the base width of the cross-section into equal intervals.</a:t>
            </a:r>
            <a:endParaRPr dirty="0"/>
          </a:p>
          <a:p>
            <a:pPr marL="457200" lvl="0" indent="-342900" algn="l" rtl="0">
              <a:lnSpc>
                <a:spcPct val="108000"/>
              </a:lnSpc>
              <a:spcBef>
                <a:spcPts val="1000"/>
              </a:spcBef>
              <a:spcAft>
                <a:spcPts val="0"/>
              </a:spcAft>
              <a:buClr>
                <a:srgbClr val="432673"/>
              </a:buClr>
              <a:buSzPts val="2400"/>
              <a:buChar char="•"/>
            </a:pPr>
            <a:r>
              <a:rPr lang="en-GB" dirty="0"/>
              <a:t>Plot the ‘x’ and ‘y’ co-ordinates on graph paper.</a:t>
            </a:r>
            <a:endParaRPr dirty="0"/>
          </a:p>
          <a:p>
            <a:pPr marL="457200" lvl="0" indent="-342900" algn="l" rtl="0">
              <a:lnSpc>
                <a:spcPct val="108000"/>
              </a:lnSpc>
              <a:spcBef>
                <a:spcPts val="1000"/>
              </a:spcBef>
              <a:spcAft>
                <a:spcPts val="0"/>
              </a:spcAft>
              <a:buClr>
                <a:srgbClr val="432673"/>
              </a:buClr>
              <a:buSzPts val="2400"/>
              <a:buChar char="•"/>
            </a:pPr>
            <a:r>
              <a:rPr lang="en-GB" dirty="0"/>
              <a:t>Find the height at each midpoint. </a:t>
            </a:r>
            <a:endParaRPr dirty="0"/>
          </a:p>
          <a:p>
            <a:pPr marL="457200" lvl="0" indent="-342900" algn="l" rtl="0">
              <a:lnSpc>
                <a:spcPct val="108000"/>
              </a:lnSpc>
              <a:spcBef>
                <a:spcPts val="1000"/>
              </a:spcBef>
              <a:spcAft>
                <a:spcPts val="0"/>
              </a:spcAft>
              <a:buClr>
                <a:srgbClr val="432673"/>
              </a:buClr>
              <a:buSzPts val="2400"/>
              <a:buChar char="•"/>
            </a:pPr>
            <a:r>
              <a:rPr lang="en-GB" dirty="0"/>
              <a:t>Find the sum of all the interval areas.</a:t>
            </a:r>
            <a:endParaRPr dirty="0"/>
          </a:p>
          <a:p>
            <a:pPr marL="457200" lvl="0" indent="-342900" algn="l" rtl="0">
              <a:lnSpc>
                <a:spcPct val="108000"/>
              </a:lnSpc>
              <a:spcBef>
                <a:spcPts val="1000"/>
              </a:spcBef>
              <a:spcAft>
                <a:spcPts val="0"/>
              </a:spcAft>
              <a:buClr>
                <a:srgbClr val="432673"/>
              </a:buClr>
              <a:buSzPts val="2400"/>
              <a:buChar char="•"/>
            </a:pPr>
            <a:r>
              <a:rPr lang="en-GB" dirty="0"/>
              <a:t>Determine the midpoint of each interval.</a:t>
            </a:r>
            <a:endParaRPr dirty="0"/>
          </a:p>
          <a:p>
            <a:pPr marL="457200" lvl="0" indent="-190500" algn="l" rtl="0">
              <a:lnSpc>
                <a:spcPct val="108000"/>
              </a:lnSpc>
              <a:spcBef>
                <a:spcPts val="1000"/>
              </a:spcBef>
              <a:spcAft>
                <a:spcPts val="0"/>
              </a:spcAft>
              <a:buClr>
                <a:srgbClr val="432673"/>
              </a:buClr>
              <a:buSzPts val="2400"/>
              <a:buNone/>
            </a:pPr>
            <a:endParaRPr dirty="0"/>
          </a:p>
          <a:p>
            <a:pPr marL="457200" lvl="0" indent="-228600" algn="l" rtl="0">
              <a:lnSpc>
                <a:spcPct val="108000"/>
              </a:lnSpc>
              <a:spcBef>
                <a:spcPts val="1000"/>
              </a:spcBef>
              <a:spcAft>
                <a:spcPts val="0"/>
              </a:spcAft>
              <a:buSzPts val="1800"/>
              <a:buNone/>
            </a:pPr>
            <a:endParaRPr dirty="0"/>
          </a:p>
        </p:txBody>
      </p:sp>
      <p:sp>
        <p:nvSpPr>
          <p:cNvPr id="138" name="Google Shape;138;p17"/>
          <p:cNvSpPr txBox="1">
            <a:spLocks noGrp="1"/>
          </p:cNvSpPr>
          <p:nvPr>
            <p:ph type="body" idx="3"/>
          </p:nvPr>
        </p:nvSpPr>
        <p:spPr>
          <a:xfrm>
            <a:off x="838199" y="6356350"/>
            <a:ext cx="5400675"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
        <p:nvSpPr>
          <p:cNvPr id="142" name="Google Shape;142;p17"/>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
        <p:nvSpPr>
          <p:cNvPr id="2" name="Google Shape;140;p18">
            <a:extLst>
              <a:ext uri="{FF2B5EF4-FFF2-40B4-BE49-F238E27FC236}">
                <a16:creationId xmlns:a16="http://schemas.microsoft.com/office/drawing/2014/main" id="{C29B1971-B2C5-4C06-5A24-120B14F8C91D}"/>
              </a:ext>
            </a:extLst>
          </p:cNvPr>
          <p:cNvSpPr/>
          <p:nvPr/>
        </p:nvSpPr>
        <p:spPr>
          <a:xfrm>
            <a:off x="9631910" y="4405744"/>
            <a:ext cx="1566335" cy="1604963"/>
          </a:xfrm>
          <a:prstGeom prst="ellipse">
            <a:avLst/>
          </a:prstGeom>
          <a:solidFill>
            <a:schemeClr val="lt1"/>
          </a:solidFill>
          <a:ln w="38100" cap="flat" cmpd="sng">
            <a:solidFill>
              <a:srgbClr val="EBDD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Google Shape;141;p18">
            <a:extLst>
              <a:ext uri="{FF2B5EF4-FFF2-40B4-BE49-F238E27FC236}">
                <a16:creationId xmlns:a16="http://schemas.microsoft.com/office/drawing/2014/main" id="{B95B3DBE-B282-DE2E-3031-6A8F8BD13F8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899424" y="4701535"/>
            <a:ext cx="1038162" cy="101049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2000" b="1">
                <a:solidFill>
                  <a:srgbClr val="432673"/>
                </a:solidFill>
              </a:rPr>
              <a:t> </a:t>
            </a:r>
            <a:r>
              <a:rPr lang="en-GB"/>
              <a:t>Worked example: Simpson’s rule</a:t>
            </a:r>
            <a:endParaRPr/>
          </a:p>
        </p:txBody>
      </p:sp>
      <p:sp>
        <p:nvSpPr>
          <p:cNvPr id="418" name="Google Shape;418;p44"/>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000000"/>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
        <p:nvSpPr>
          <p:cNvPr id="419" name="Google Shape;419;p44"/>
          <p:cNvSpPr txBox="1">
            <a:spLocks noGrp="1"/>
          </p:cNvSpPr>
          <p:nvPr>
            <p:ph type="body" idx="4"/>
          </p:nvPr>
        </p:nvSpPr>
        <p:spPr>
          <a:xfrm>
            <a:off x="838200" y="6356350"/>
            <a:ext cx="5257800" cy="334229"/>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
        <p:nvSpPr>
          <p:cNvPr id="420" name="Google Shape;420;p44"/>
          <p:cNvSpPr txBox="1"/>
          <p:nvPr/>
        </p:nvSpPr>
        <p:spPr>
          <a:xfrm>
            <a:off x="838198" y="1588441"/>
            <a:ext cx="10619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Step 4: Find the height of each ordinate</a:t>
            </a:r>
            <a:endParaRPr sz="1400" b="0" i="0" u="none" strike="noStrike" cap="none">
              <a:solidFill>
                <a:srgbClr val="000000"/>
              </a:solidFill>
              <a:latin typeface="Arial"/>
              <a:ea typeface="Arial"/>
              <a:cs typeface="Arial"/>
              <a:sym typeface="Arial"/>
            </a:endParaRPr>
          </a:p>
        </p:txBody>
      </p:sp>
      <p:sp>
        <p:nvSpPr>
          <p:cNvPr id="421" name="Google Shape;421;p44"/>
          <p:cNvSpPr txBox="1"/>
          <p:nvPr/>
        </p:nvSpPr>
        <p:spPr>
          <a:xfrm>
            <a:off x="8955949" y="1998185"/>
            <a:ext cx="2099148" cy="3816429"/>
          </a:xfrm>
          <a:prstGeom prst="rect">
            <a:avLst/>
          </a:prstGeom>
          <a:solidFill>
            <a:srgbClr val="EBDDF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y</a:t>
            </a:r>
            <a:r>
              <a:rPr lang="en-GB" sz="2200" b="0" i="0" u="none" strike="noStrike" cap="none" baseline="-25000">
                <a:solidFill>
                  <a:srgbClr val="000000"/>
                </a:solidFill>
                <a:latin typeface="Arial"/>
                <a:ea typeface="Arial"/>
                <a:cs typeface="Arial"/>
                <a:sym typeface="Arial"/>
              </a:rPr>
              <a:t>1</a:t>
            </a:r>
            <a:r>
              <a:rPr lang="en-GB" sz="2200" b="0" i="0" u="none" strike="noStrike" cap="none">
                <a:solidFill>
                  <a:srgbClr val="000000"/>
                </a:solidFill>
                <a:latin typeface="Arial"/>
                <a:ea typeface="Arial"/>
                <a:cs typeface="Arial"/>
                <a:sym typeface="Arial"/>
              </a:rPr>
              <a:t> = 0 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y</a:t>
            </a:r>
            <a:r>
              <a:rPr lang="en-GB" sz="2200" b="0" i="0" u="none" strike="noStrike" cap="none" baseline="-25000">
                <a:solidFill>
                  <a:srgbClr val="000000"/>
                </a:solidFill>
                <a:latin typeface="Arial"/>
                <a:ea typeface="Arial"/>
                <a:cs typeface="Arial"/>
                <a:sym typeface="Arial"/>
              </a:rPr>
              <a:t>2</a:t>
            </a:r>
            <a:r>
              <a:rPr lang="en-GB" sz="2200" b="0" i="0" u="none" strike="noStrike" cap="none">
                <a:solidFill>
                  <a:srgbClr val="000000"/>
                </a:solidFill>
                <a:latin typeface="Arial"/>
                <a:ea typeface="Arial"/>
                <a:cs typeface="Arial"/>
                <a:sym typeface="Arial"/>
              </a:rPr>
              <a:t> = 7.5 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y</a:t>
            </a:r>
            <a:r>
              <a:rPr lang="en-GB" sz="2200" b="0" i="0" u="none" strike="noStrike" cap="none" baseline="-25000">
                <a:solidFill>
                  <a:srgbClr val="000000"/>
                </a:solidFill>
                <a:latin typeface="Arial"/>
                <a:ea typeface="Arial"/>
                <a:cs typeface="Arial"/>
                <a:sym typeface="Arial"/>
              </a:rPr>
              <a:t>3</a:t>
            </a:r>
            <a:r>
              <a:rPr lang="en-GB" sz="2200" b="0" i="0" u="none" strike="noStrike" cap="none">
                <a:solidFill>
                  <a:srgbClr val="000000"/>
                </a:solidFill>
                <a:latin typeface="Arial"/>
                <a:ea typeface="Arial"/>
                <a:cs typeface="Arial"/>
                <a:sym typeface="Arial"/>
              </a:rPr>
              <a:t> = 13 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y</a:t>
            </a:r>
            <a:r>
              <a:rPr lang="en-GB" sz="2200" b="0" i="0" u="none" strike="noStrike" cap="none" baseline="-25000">
                <a:solidFill>
                  <a:srgbClr val="000000"/>
                </a:solidFill>
                <a:latin typeface="Arial"/>
                <a:ea typeface="Arial"/>
                <a:cs typeface="Arial"/>
                <a:sym typeface="Arial"/>
              </a:rPr>
              <a:t>4</a:t>
            </a:r>
            <a:r>
              <a:rPr lang="en-GB" sz="2200" b="0" i="0" u="none" strike="noStrike" cap="none">
                <a:solidFill>
                  <a:srgbClr val="000000"/>
                </a:solidFill>
                <a:latin typeface="Arial"/>
                <a:ea typeface="Arial"/>
                <a:cs typeface="Arial"/>
                <a:sym typeface="Arial"/>
              </a:rPr>
              <a:t> = 17 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y</a:t>
            </a:r>
            <a:r>
              <a:rPr lang="en-GB" sz="2200" b="0" i="0" u="none" strike="noStrike" cap="none" baseline="-25000">
                <a:solidFill>
                  <a:srgbClr val="000000"/>
                </a:solidFill>
                <a:latin typeface="Arial"/>
                <a:ea typeface="Arial"/>
                <a:cs typeface="Arial"/>
                <a:sym typeface="Arial"/>
              </a:rPr>
              <a:t>5</a:t>
            </a:r>
            <a:r>
              <a:rPr lang="en-GB" sz="2200" b="0" i="0" u="none" strike="noStrike" cap="none">
                <a:solidFill>
                  <a:srgbClr val="000000"/>
                </a:solidFill>
                <a:latin typeface="Arial"/>
                <a:ea typeface="Arial"/>
                <a:cs typeface="Arial"/>
                <a:sym typeface="Arial"/>
              </a:rPr>
              <a:t> = 19 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y</a:t>
            </a:r>
            <a:r>
              <a:rPr lang="en-GB" sz="2200" b="0" i="0" u="none" strike="noStrike" cap="none" baseline="-25000">
                <a:solidFill>
                  <a:srgbClr val="000000"/>
                </a:solidFill>
                <a:latin typeface="Arial"/>
                <a:ea typeface="Arial"/>
                <a:cs typeface="Arial"/>
                <a:sym typeface="Arial"/>
              </a:rPr>
              <a:t>6</a:t>
            </a:r>
            <a:r>
              <a:rPr lang="en-GB" sz="2200" b="0" i="0" u="none" strike="noStrike" cap="none">
                <a:solidFill>
                  <a:srgbClr val="000000"/>
                </a:solidFill>
                <a:latin typeface="Arial"/>
                <a:ea typeface="Arial"/>
                <a:cs typeface="Arial"/>
                <a:sym typeface="Arial"/>
              </a:rPr>
              <a:t> = 20 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y</a:t>
            </a:r>
            <a:r>
              <a:rPr lang="en-GB" sz="2200" b="0" i="0" u="none" strike="noStrike" cap="none" baseline="-25000">
                <a:solidFill>
                  <a:srgbClr val="000000"/>
                </a:solidFill>
                <a:latin typeface="Arial"/>
                <a:ea typeface="Arial"/>
                <a:cs typeface="Arial"/>
                <a:sym typeface="Arial"/>
              </a:rPr>
              <a:t>7</a:t>
            </a:r>
            <a:r>
              <a:rPr lang="en-GB" sz="2200" b="0" i="0" u="none" strike="noStrike" cap="none">
                <a:solidFill>
                  <a:srgbClr val="000000"/>
                </a:solidFill>
                <a:latin typeface="Arial"/>
                <a:ea typeface="Arial"/>
                <a:cs typeface="Arial"/>
                <a:sym typeface="Arial"/>
              </a:rPr>
              <a:t> = 19 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y</a:t>
            </a:r>
            <a:r>
              <a:rPr lang="en-GB" sz="2200" b="0" i="0" u="none" strike="noStrike" cap="none" baseline="-25000">
                <a:solidFill>
                  <a:srgbClr val="000000"/>
                </a:solidFill>
                <a:latin typeface="Arial"/>
                <a:ea typeface="Arial"/>
                <a:cs typeface="Arial"/>
                <a:sym typeface="Arial"/>
              </a:rPr>
              <a:t>8</a:t>
            </a:r>
            <a:r>
              <a:rPr lang="en-GB" sz="2200" b="0" i="0" u="none" strike="noStrike" cap="none">
                <a:solidFill>
                  <a:srgbClr val="000000"/>
                </a:solidFill>
                <a:latin typeface="Arial"/>
                <a:ea typeface="Arial"/>
                <a:cs typeface="Arial"/>
                <a:sym typeface="Arial"/>
              </a:rPr>
              <a:t> = 17 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y</a:t>
            </a:r>
            <a:r>
              <a:rPr lang="en-GB" sz="2200" b="0" i="0" u="none" strike="noStrike" cap="none" baseline="-25000">
                <a:solidFill>
                  <a:srgbClr val="000000"/>
                </a:solidFill>
                <a:latin typeface="Arial"/>
                <a:ea typeface="Arial"/>
                <a:cs typeface="Arial"/>
                <a:sym typeface="Arial"/>
              </a:rPr>
              <a:t>9</a:t>
            </a:r>
            <a:r>
              <a:rPr lang="en-GB" sz="2200" b="0" i="0" u="none" strike="noStrike" cap="none">
                <a:solidFill>
                  <a:srgbClr val="000000"/>
                </a:solidFill>
                <a:latin typeface="Arial"/>
                <a:ea typeface="Arial"/>
                <a:cs typeface="Arial"/>
                <a:sym typeface="Arial"/>
              </a:rPr>
              <a:t> = 13 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y</a:t>
            </a:r>
            <a:r>
              <a:rPr lang="en-GB" sz="2200" b="0" i="0" u="none" strike="noStrike" cap="none" baseline="-25000">
                <a:solidFill>
                  <a:srgbClr val="000000"/>
                </a:solidFill>
                <a:latin typeface="Arial"/>
                <a:ea typeface="Arial"/>
                <a:cs typeface="Arial"/>
                <a:sym typeface="Arial"/>
              </a:rPr>
              <a:t>10</a:t>
            </a:r>
            <a:r>
              <a:rPr lang="en-GB" sz="2200" b="0" i="0" u="none" strike="noStrike" cap="none">
                <a:solidFill>
                  <a:srgbClr val="000000"/>
                </a:solidFill>
                <a:latin typeface="Arial"/>
                <a:ea typeface="Arial"/>
                <a:cs typeface="Arial"/>
                <a:sym typeface="Arial"/>
              </a:rPr>
              <a:t> = 7.5 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Arial"/>
                <a:ea typeface="Arial"/>
                <a:cs typeface="Arial"/>
                <a:sym typeface="Arial"/>
              </a:rPr>
              <a:t>y</a:t>
            </a:r>
            <a:r>
              <a:rPr lang="en-GB" sz="2200" b="0" i="0" u="none" strike="noStrike" cap="none" baseline="-25000">
                <a:solidFill>
                  <a:srgbClr val="000000"/>
                </a:solidFill>
                <a:latin typeface="Arial"/>
                <a:ea typeface="Arial"/>
                <a:cs typeface="Arial"/>
                <a:sym typeface="Arial"/>
              </a:rPr>
              <a:t>11</a:t>
            </a:r>
            <a:r>
              <a:rPr lang="en-GB" sz="2200" b="0" i="0" u="none" strike="noStrike" cap="none">
                <a:solidFill>
                  <a:srgbClr val="000000"/>
                </a:solidFill>
                <a:latin typeface="Arial"/>
                <a:ea typeface="Arial"/>
                <a:cs typeface="Arial"/>
                <a:sym typeface="Arial"/>
              </a:rPr>
              <a:t> = 0 m</a:t>
            </a:r>
            <a:endParaRPr sz="1400" b="0" i="0" u="none" strike="noStrike" cap="none">
              <a:solidFill>
                <a:srgbClr val="000000"/>
              </a:solidFill>
              <a:latin typeface="Arial"/>
              <a:ea typeface="Arial"/>
              <a:cs typeface="Arial"/>
              <a:sym typeface="Arial"/>
            </a:endParaRPr>
          </a:p>
        </p:txBody>
      </p:sp>
      <p:pic>
        <p:nvPicPr>
          <p:cNvPr id="422" name="Google Shape;422;p44" descr="A graph of the function y equals minus 0.2 x squared add 4 x.&#10;The x-axis goes from 0 to 20 and is labelled distance across width of building, m.&#10;&#10;The point where each vertical line meets the curve there is a cross. The crosses are labelled as y1 to y11 from left to right.&#10;The y axis goes from 0 to 25 and is labelled height from base of roof, m.&#10;&#10;The graph is a curve that looks like a smooth n shape. The bases of the n are at 0, 0 and 20, 0. The height of the curve is 20 metres.&#10;&#10;There are 11 vertical lines from the x-axis to the curve. The first is at x = 0, and they are at 2 metre intervals from 0 to 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1011" y="2050106"/>
            <a:ext cx="8129033" cy="417880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sz="2000" b="1" dirty="0">
                <a:solidFill>
                  <a:srgbClr val="432673"/>
                </a:solidFill>
              </a:rPr>
              <a:t> </a:t>
            </a:r>
            <a:r>
              <a:rPr lang="en-GB" dirty="0"/>
              <a:t>Worked example: Simpson’s rule</a:t>
            </a:r>
            <a:endParaRPr dirty="0"/>
          </a:p>
        </p:txBody>
      </p:sp>
      <p:sp>
        <p:nvSpPr>
          <p:cNvPr id="428" name="Google Shape;428;p45"/>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000000"/>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
        <p:nvSpPr>
          <p:cNvPr id="429" name="Google Shape;429;p45"/>
          <p:cNvSpPr txBox="1">
            <a:spLocks noGrp="1"/>
          </p:cNvSpPr>
          <p:nvPr>
            <p:ph type="body" idx="4"/>
          </p:nvPr>
        </p:nvSpPr>
        <p:spPr>
          <a:xfrm>
            <a:off x="838200" y="6356351"/>
            <a:ext cx="5257800" cy="318770"/>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
        <p:nvSpPr>
          <p:cNvPr id="430" name="Google Shape;430;p45"/>
          <p:cNvSpPr txBox="1"/>
          <p:nvPr/>
        </p:nvSpPr>
        <p:spPr>
          <a:xfrm>
            <a:off x="838198" y="1588441"/>
            <a:ext cx="106192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Step 5: Calculate the area under the curve using Simpson’s rule.</a:t>
            </a:r>
            <a:endParaRPr sz="1400" b="0" i="0" u="none" strike="noStrike" cap="none">
              <a:solidFill>
                <a:srgbClr val="000000"/>
              </a:solidFill>
              <a:latin typeface="Arial"/>
              <a:ea typeface="Arial"/>
              <a:cs typeface="Arial"/>
              <a:sym typeface="Arial"/>
            </a:endParaRPr>
          </a:p>
        </p:txBody>
      </p:sp>
      <p:sp>
        <p:nvSpPr>
          <p:cNvPr id="431" name="Google Shape;431;p45"/>
          <p:cNvSpPr txBox="1"/>
          <p:nvPr/>
        </p:nvSpPr>
        <p:spPr>
          <a:xfrm>
            <a:off x="982381" y="3110761"/>
            <a:ext cx="1669379" cy="3139321"/>
          </a:xfrm>
          <a:prstGeom prst="rect">
            <a:avLst/>
          </a:prstGeom>
          <a:noFill/>
          <a:ln w="28575" cap="flat" cmpd="sng">
            <a:solidFill>
              <a:srgbClr val="EBDDF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rgbClr val="000000"/>
                </a:solidFill>
                <a:latin typeface="Arial"/>
                <a:ea typeface="Arial"/>
                <a:cs typeface="Arial"/>
                <a:sym typeface="Arial"/>
              </a:rPr>
              <a:t>y</a:t>
            </a:r>
            <a:r>
              <a:rPr lang="en-GB" sz="1800" b="0" i="0" u="none" strike="noStrike" cap="none" baseline="-25000" dirty="0">
                <a:solidFill>
                  <a:srgbClr val="000000"/>
                </a:solidFill>
                <a:latin typeface="Arial"/>
                <a:ea typeface="Arial"/>
                <a:cs typeface="Arial"/>
                <a:sym typeface="Arial"/>
              </a:rPr>
              <a:t>1</a:t>
            </a:r>
            <a:r>
              <a:rPr lang="en-GB" sz="1800" b="0" i="0" u="none" strike="noStrike" cap="none" dirty="0">
                <a:solidFill>
                  <a:srgbClr val="000000"/>
                </a:solidFill>
                <a:latin typeface="Arial"/>
                <a:ea typeface="Arial"/>
                <a:cs typeface="Arial"/>
                <a:sym typeface="Arial"/>
              </a:rPr>
              <a:t> = 0 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rgbClr val="000000"/>
                </a:solidFill>
                <a:latin typeface="Arial"/>
                <a:ea typeface="Arial"/>
                <a:cs typeface="Arial"/>
                <a:sym typeface="Arial"/>
              </a:rPr>
              <a:t>y</a:t>
            </a:r>
            <a:r>
              <a:rPr lang="en-GB" sz="1800" b="0" i="0" u="none" strike="noStrike" cap="none" baseline="-25000" dirty="0">
                <a:solidFill>
                  <a:srgbClr val="000000"/>
                </a:solidFill>
                <a:latin typeface="Arial"/>
                <a:ea typeface="Arial"/>
                <a:cs typeface="Arial"/>
                <a:sym typeface="Arial"/>
              </a:rPr>
              <a:t>2</a:t>
            </a:r>
            <a:r>
              <a:rPr lang="en-GB" sz="1800" b="0" i="0" u="none" strike="noStrike" cap="none" dirty="0">
                <a:solidFill>
                  <a:srgbClr val="000000"/>
                </a:solidFill>
                <a:latin typeface="Arial"/>
                <a:ea typeface="Arial"/>
                <a:cs typeface="Arial"/>
                <a:sym typeface="Arial"/>
              </a:rPr>
              <a:t> = 7 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rgbClr val="000000"/>
                </a:solidFill>
                <a:latin typeface="Arial"/>
                <a:ea typeface="Arial"/>
                <a:cs typeface="Arial"/>
                <a:sym typeface="Arial"/>
              </a:rPr>
              <a:t>y</a:t>
            </a:r>
            <a:r>
              <a:rPr lang="en-GB" sz="1800" b="0" i="0" u="none" strike="noStrike" cap="none" baseline="-25000" dirty="0">
                <a:solidFill>
                  <a:srgbClr val="000000"/>
                </a:solidFill>
                <a:latin typeface="Arial"/>
                <a:ea typeface="Arial"/>
                <a:cs typeface="Arial"/>
                <a:sym typeface="Arial"/>
              </a:rPr>
              <a:t>3</a:t>
            </a:r>
            <a:r>
              <a:rPr lang="en-GB" sz="1800" b="0" i="0" u="none" strike="noStrike" cap="none" dirty="0">
                <a:solidFill>
                  <a:srgbClr val="000000"/>
                </a:solidFill>
                <a:latin typeface="Arial"/>
                <a:ea typeface="Arial"/>
                <a:cs typeface="Arial"/>
                <a:sym typeface="Arial"/>
              </a:rPr>
              <a:t> = 13 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rgbClr val="000000"/>
                </a:solidFill>
                <a:latin typeface="Arial"/>
                <a:ea typeface="Arial"/>
                <a:cs typeface="Arial"/>
                <a:sym typeface="Arial"/>
              </a:rPr>
              <a:t>y</a:t>
            </a:r>
            <a:r>
              <a:rPr lang="en-GB" sz="1800" b="0" i="0" u="none" strike="noStrike" cap="none" baseline="-25000" dirty="0">
                <a:solidFill>
                  <a:srgbClr val="000000"/>
                </a:solidFill>
                <a:latin typeface="Arial"/>
                <a:ea typeface="Arial"/>
                <a:cs typeface="Arial"/>
                <a:sym typeface="Arial"/>
              </a:rPr>
              <a:t>4</a:t>
            </a:r>
            <a:r>
              <a:rPr lang="en-GB" sz="1800" b="0" i="0" u="none" strike="noStrike" cap="none" dirty="0">
                <a:solidFill>
                  <a:srgbClr val="000000"/>
                </a:solidFill>
                <a:latin typeface="Arial"/>
                <a:ea typeface="Arial"/>
                <a:cs typeface="Arial"/>
                <a:sym typeface="Arial"/>
              </a:rPr>
              <a:t> = 17 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rgbClr val="000000"/>
                </a:solidFill>
                <a:latin typeface="Arial"/>
                <a:ea typeface="Arial"/>
                <a:cs typeface="Arial"/>
                <a:sym typeface="Arial"/>
              </a:rPr>
              <a:t>y</a:t>
            </a:r>
            <a:r>
              <a:rPr lang="en-GB" sz="1800" b="0" i="0" u="none" strike="noStrike" cap="none" baseline="-25000" dirty="0">
                <a:solidFill>
                  <a:srgbClr val="000000"/>
                </a:solidFill>
                <a:latin typeface="Arial"/>
                <a:ea typeface="Arial"/>
                <a:cs typeface="Arial"/>
                <a:sym typeface="Arial"/>
              </a:rPr>
              <a:t>5</a:t>
            </a:r>
            <a:r>
              <a:rPr lang="en-GB" sz="1800" b="0" i="0" u="none" strike="noStrike" cap="none" dirty="0">
                <a:solidFill>
                  <a:srgbClr val="000000"/>
                </a:solidFill>
                <a:latin typeface="Arial"/>
                <a:ea typeface="Arial"/>
                <a:cs typeface="Arial"/>
                <a:sym typeface="Arial"/>
              </a:rPr>
              <a:t> = 19 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rgbClr val="000000"/>
                </a:solidFill>
                <a:latin typeface="Arial"/>
                <a:ea typeface="Arial"/>
                <a:cs typeface="Arial"/>
                <a:sym typeface="Arial"/>
              </a:rPr>
              <a:t>y</a:t>
            </a:r>
            <a:r>
              <a:rPr lang="en-GB" sz="1800" b="0" i="0" u="none" strike="noStrike" cap="none" baseline="-25000" dirty="0">
                <a:solidFill>
                  <a:srgbClr val="000000"/>
                </a:solidFill>
                <a:latin typeface="Arial"/>
                <a:ea typeface="Arial"/>
                <a:cs typeface="Arial"/>
                <a:sym typeface="Arial"/>
              </a:rPr>
              <a:t>6</a:t>
            </a:r>
            <a:r>
              <a:rPr lang="en-GB" sz="1800" b="0" i="0" u="none" strike="noStrike" cap="none" dirty="0">
                <a:solidFill>
                  <a:srgbClr val="000000"/>
                </a:solidFill>
                <a:latin typeface="Arial"/>
                <a:ea typeface="Arial"/>
                <a:cs typeface="Arial"/>
                <a:sym typeface="Arial"/>
              </a:rPr>
              <a:t> = 20 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rgbClr val="000000"/>
                </a:solidFill>
                <a:latin typeface="Arial"/>
                <a:ea typeface="Arial"/>
                <a:cs typeface="Arial"/>
                <a:sym typeface="Arial"/>
              </a:rPr>
              <a:t>y</a:t>
            </a:r>
            <a:r>
              <a:rPr lang="en-GB" sz="1800" b="0" i="0" u="none" strike="noStrike" cap="none" baseline="-25000" dirty="0">
                <a:solidFill>
                  <a:srgbClr val="000000"/>
                </a:solidFill>
                <a:latin typeface="Arial"/>
                <a:ea typeface="Arial"/>
                <a:cs typeface="Arial"/>
                <a:sym typeface="Arial"/>
              </a:rPr>
              <a:t>7</a:t>
            </a:r>
            <a:r>
              <a:rPr lang="en-GB" sz="1800" b="0" i="0" u="none" strike="noStrike" cap="none" dirty="0">
                <a:solidFill>
                  <a:srgbClr val="000000"/>
                </a:solidFill>
                <a:latin typeface="Arial"/>
                <a:ea typeface="Arial"/>
                <a:cs typeface="Arial"/>
                <a:sym typeface="Arial"/>
              </a:rPr>
              <a:t> = 19 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rgbClr val="000000"/>
                </a:solidFill>
                <a:latin typeface="Arial"/>
                <a:ea typeface="Arial"/>
                <a:cs typeface="Arial"/>
                <a:sym typeface="Arial"/>
              </a:rPr>
              <a:t>y</a:t>
            </a:r>
            <a:r>
              <a:rPr lang="en-GB" sz="1800" b="0" i="0" u="none" strike="noStrike" cap="none" baseline="-25000" dirty="0">
                <a:solidFill>
                  <a:srgbClr val="000000"/>
                </a:solidFill>
                <a:latin typeface="Arial"/>
                <a:ea typeface="Arial"/>
                <a:cs typeface="Arial"/>
                <a:sym typeface="Arial"/>
              </a:rPr>
              <a:t>8</a:t>
            </a:r>
            <a:r>
              <a:rPr lang="en-GB" sz="1800" b="0" i="0" u="none" strike="noStrike" cap="none" dirty="0">
                <a:solidFill>
                  <a:srgbClr val="000000"/>
                </a:solidFill>
                <a:latin typeface="Arial"/>
                <a:ea typeface="Arial"/>
                <a:cs typeface="Arial"/>
                <a:sym typeface="Arial"/>
              </a:rPr>
              <a:t> = 17 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rgbClr val="000000"/>
                </a:solidFill>
                <a:latin typeface="Arial"/>
                <a:ea typeface="Arial"/>
                <a:cs typeface="Arial"/>
                <a:sym typeface="Arial"/>
              </a:rPr>
              <a:t>y</a:t>
            </a:r>
            <a:r>
              <a:rPr lang="en-GB" sz="1800" b="0" i="0" u="none" strike="noStrike" cap="none" baseline="-25000" dirty="0">
                <a:solidFill>
                  <a:srgbClr val="000000"/>
                </a:solidFill>
                <a:latin typeface="Arial"/>
                <a:ea typeface="Arial"/>
                <a:cs typeface="Arial"/>
                <a:sym typeface="Arial"/>
              </a:rPr>
              <a:t>9</a:t>
            </a:r>
            <a:r>
              <a:rPr lang="en-GB" sz="1800" b="0" i="0" u="none" strike="noStrike" cap="none" dirty="0">
                <a:solidFill>
                  <a:srgbClr val="000000"/>
                </a:solidFill>
                <a:latin typeface="Arial"/>
                <a:ea typeface="Arial"/>
                <a:cs typeface="Arial"/>
                <a:sym typeface="Arial"/>
              </a:rPr>
              <a:t> = 13 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rgbClr val="000000"/>
                </a:solidFill>
                <a:latin typeface="Arial"/>
                <a:ea typeface="Arial"/>
                <a:cs typeface="Arial"/>
                <a:sym typeface="Arial"/>
              </a:rPr>
              <a:t>y</a:t>
            </a:r>
            <a:r>
              <a:rPr lang="en-GB" sz="1800" b="0" i="0" u="none" strike="noStrike" cap="none" baseline="-25000" dirty="0">
                <a:solidFill>
                  <a:srgbClr val="000000"/>
                </a:solidFill>
                <a:latin typeface="Arial"/>
                <a:ea typeface="Arial"/>
                <a:cs typeface="Arial"/>
                <a:sym typeface="Arial"/>
              </a:rPr>
              <a:t>10</a:t>
            </a:r>
            <a:r>
              <a:rPr lang="en-GB" sz="1800" b="0" i="0" u="none" strike="noStrike" cap="none" dirty="0">
                <a:solidFill>
                  <a:srgbClr val="000000"/>
                </a:solidFill>
                <a:latin typeface="Arial"/>
                <a:ea typeface="Arial"/>
                <a:cs typeface="Arial"/>
                <a:sym typeface="Arial"/>
              </a:rPr>
              <a:t> = 7 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1" u="none" strike="noStrike" cap="none" dirty="0">
                <a:solidFill>
                  <a:srgbClr val="000000"/>
                </a:solidFill>
                <a:latin typeface="Arial"/>
                <a:ea typeface="Arial"/>
                <a:cs typeface="Arial"/>
                <a:sym typeface="Arial"/>
              </a:rPr>
              <a:t>y</a:t>
            </a:r>
            <a:r>
              <a:rPr lang="en-GB" sz="1800" b="0" i="0" u="none" strike="noStrike" cap="none" baseline="-25000" dirty="0">
                <a:solidFill>
                  <a:srgbClr val="000000"/>
                </a:solidFill>
                <a:latin typeface="Arial"/>
                <a:ea typeface="Arial"/>
                <a:cs typeface="Arial"/>
                <a:sym typeface="Arial"/>
              </a:rPr>
              <a:t>11</a:t>
            </a:r>
            <a:r>
              <a:rPr lang="en-GB" sz="1800" b="0" i="0" u="none" strike="noStrike" cap="none" dirty="0">
                <a:solidFill>
                  <a:srgbClr val="000000"/>
                </a:solidFill>
                <a:latin typeface="Arial"/>
                <a:ea typeface="Arial"/>
                <a:cs typeface="Arial"/>
                <a:sym typeface="Arial"/>
              </a:rPr>
              <a:t> = 0 m</a:t>
            </a:r>
            <a:endParaRPr sz="1400" b="0" i="0" u="none" strike="noStrike" cap="none" dirty="0">
              <a:solidFill>
                <a:srgbClr val="000000"/>
              </a:solidFill>
              <a:latin typeface="Arial"/>
              <a:ea typeface="Arial"/>
              <a:cs typeface="Arial"/>
              <a:sym typeface="Arial"/>
            </a:endParaRPr>
          </a:p>
        </p:txBody>
      </p:sp>
      <p:grpSp>
        <p:nvGrpSpPr>
          <p:cNvPr id="432" name="Google Shape;432;p45" descr="Area is approximately equal to one third of the interval width multiplied by all of the first ordinate add 4 lots of the sum of the middle even ordinates add 2 lots of the middle odd ordinates add y n."/>
          <p:cNvGrpSpPr/>
          <p:nvPr/>
        </p:nvGrpSpPr>
        <p:grpSpPr>
          <a:xfrm>
            <a:off x="982381" y="2110081"/>
            <a:ext cx="11039552" cy="766126"/>
            <a:chOff x="576224" y="4780328"/>
            <a:chExt cx="11039552" cy="766126"/>
          </a:xfrm>
        </p:grpSpPr>
        <p:sp>
          <p:nvSpPr>
            <p:cNvPr id="433" name="Google Shape;433;p45"/>
            <p:cNvSpPr/>
            <p:nvPr/>
          </p:nvSpPr>
          <p:spPr>
            <a:xfrm>
              <a:off x="576224" y="4780328"/>
              <a:ext cx="11039552" cy="766126"/>
            </a:xfrm>
            <a:prstGeom prst="rect">
              <a:avLst/>
            </a:prstGeom>
            <a:noFill/>
            <a:ln w="25400" cap="flat" cmpd="sng">
              <a:solidFill>
                <a:srgbClr val="EBDD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4" name="Google Shape;434;p45"/>
            <p:cNvSpPr txBox="1"/>
            <p:nvPr/>
          </p:nvSpPr>
          <p:spPr>
            <a:xfrm>
              <a:off x="576224" y="4857750"/>
              <a:ext cx="10968076" cy="523659"/>
            </a:xfrm>
            <a:prstGeom prst="rect">
              <a:avLst/>
            </a:prstGeom>
            <a:blipFill rotWithShape="1">
              <a:blip r:embed="rId3" cstate="screen">
                <a:alphaModFix/>
                <a:extLst>
                  <a:ext uri="{28A0092B-C50C-407E-A947-70E740481C1C}">
                    <a14:useLocalDpi xmlns:a14="http://schemas.microsoft.com/office/drawing/2010/main"/>
                  </a:ext>
                </a:extLst>
              </a:blip>
              <a:stretch>
                <a:fillRect l="-16945" t="-435" r="-17767" b="-230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pic>
        <p:nvPicPr>
          <p:cNvPr id="4" name="Picture 3" descr="interval width equals 2 metres&#10;first ordinate equals 0 metres&#10;sum of middle even ordinates equals 7 add 17 add 20 add 17 add 7 equals 68 metres&#10;sum of middle odd ordinates equals 13 add 19 add 13 add 64 metres&#10;last ordinate equals 0&#10;Area is approximately equals 2 thirds multiplied by all of 4 lots of 68 add 2 lots of 64, equals 2 thirds multiplied by 272 add 128, equals 266.33 metres squared.">
            <a:extLst>
              <a:ext uri="{FF2B5EF4-FFF2-40B4-BE49-F238E27FC236}">
                <a16:creationId xmlns:a16="http://schemas.microsoft.com/office/drawing/2014/main" id="{57820802-EC19-05FC-88B4-80C066202F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2346" y="3188115"/>
            <a:ext cx="8515086" cy="276539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2" name="Google Shape;427;p45">
            <a:extLst>
              <a:ext uri="{FF2B5EF4-FFF2-40B4-BE49-F238E27FC236}">
                <a16:creationId xmlns:a16="http://schemas.microsoft.com/office/drawing/2014/main" id="{50669CF2-30E0-4867-CBE6-2588E75041FC}"/>
              </a:ext>
            </a:extLst>
          </p:cNvPr>
          <p:cNvSpPr txBox="1">
            <a:spLocks/>
          </p:cNvSpPr>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62626"/>
              </a:buClr>
              <a:buSzPts val="1800"/>
              <a:buFont typeface="Arial"/>
              <a:buNone/>
              <a:defRPr sz="40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dirty="0"/>
              <a:t>Using Simpson’s rule</a:t>
            </a:r>
          </a:p>
        </p:txBody>
      </p:sp>
      <p:sp>
        <p:nvSpPr>
          <p:cNvPr id="442" name="Google Shape;442;p46"/>
          <p:cNvSpPr>
            <a:spLocks noGrp="1"/>
          </p:cNvSpPr>
          <p:nvPr>
            <p:ph type="media" idx="2"/>
          </p:nvPr>
        </p:nvSpPr>
        <p:spPr>
          <a:xfrm>
            <a:off x="838200" y="1686302"/>
            <a:ext cx="10887075" cy="4813500"/>
          </a:xfrm>
          <a:prstGeom prst="rect">
            <a:avLst/>
          </a:prstGeom>
          <a:noFill/>
          <a:ln>
            <a:noFill/>
          </a:ln>
        </p:spPr>
        <p:txBody>
          <a:bodyPr spcFirstLastPara="1" wrap="square" lIns="91425" tIns="45700" rIns="91425" bIns="45700" anchor="t" anchorCtr="0">
            <a:noAutofit/>
          </a:bodyPr>
          <a:lstStyle/>
          <a:p>
            <a:pPr marL="0" marR="0" lvl="0" indent="0" algn="l" rtl="0">
              <a:lnSpc>
                <a:spcPct val="107916"/>
              </a:lnSpc>
              <a:spcBef>
                <a:spcPts val="0"/>
              </a:spcBef>
              <a:spcAft>
                <a:spcPts val="0"/>
              </a:spcAft>
              <a:buClr>
                <a:srgbClr val="534C29"/>
              </a:buClr>
              <a:buSzPts val="2400"/>
              <a:buFont typeface="Arial"/>
              <a:buNone/>
            </a:pPr>
            <a:r>
              <a:rPr lang="en-GB" sz="2400" b="0" i="0" u="none" strike="noStrike" cap="none" dirty="0">
                <a:solidFill>
                  <a:srgbClr val="0D0D0D"/>
                </a:solidFill>
                <a:latin typeface="Arial"/>
                <a:ea typeface="Arial"/>
                <a:cs typeface="Arial"/>
                <a:sym typeface="Arial"/>
              </a:rPr>
              <a:t>We can break down Simpson’s rule into a number of steps.</a:t>
            </a:r>
            <a:endParaRPr sz="2400" b="0" i="0" u="none" strike="noStrike" cap="none" dirty="0">
              <a:solidFill>
                <a:srgbClr val="262626"/>
              </a:solidFill>
              <a:latin typeface="Arial"/>
              <a:ea typeface="Arial"/>
              <a:cs typeface="Arial"/>
              <a:sym typeface="Arial"/>
            </a:endParaRPr>
          </a:p>
          <a:p>
            <a:pPr marL="457200" marR="0" lvl="0" indent="-381000" algn="l" rtl="0">
              <a:lnSpc>
                <a:spcPct val="115000"/>
              </a:lnSpc>
              <a:spcBef>
                <a:spcPts val="1200"/>
              </a:spcBef>
              <a:spcAft>
                <a:spcPts val="0"/>
              </a:spcAft>
              <a:buClr>
                <a:srgbClr val="432673"/>
              </a:buClr>
              <a:buSzPts val="2400"/>
              <a:buFont typeface="Arial"/>
              <a:buChar char="•"/>
            </a:pPr>
            <a:r>
              <a:rPr lang="en-GB" sz="2400" b="1" i="0" u="none" strike="noStrike" cap="none" dirty="0">
                <a:solidFill>
                  <a:schemeClr val="dk1"/>
                </a:solidFill>
                <a:latin typeface="Arial"/>
                <a:ea typeface="Arial"/>
                <a:cs typeface="Arial"/>
                <a:sym typeface="Arial"/>
              </a:rPr>
              <a:t>Step 1: </a:t>
            </a:r>
            <a:r>
              <a:rPr lang="en-GB" sz="2400" b="0" i="0" u="none" strike="noStrike" cap="none" dirty="0">
                <a:solidFill>
                  <a:srgbClr val="0D0D0D"/>
                </a:solidFill>
                <a:latin typeface="Arial"/>
                <a:ea typeface="Arial"/>
                <a:cs typeface="Arial"/>
                <a:sym typeface="Arial"/>
              </a:rPr>
              <a:t>Plot the curve on graph paper.</a:t>
            </a:r>
            <a:endParaRPr sz="2400" b="0" i="0" u="none" strike="noStrike" cap="none" dirty="0">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rgbClr val="432673"/>
              </a:buClr>
              <a:buSzPts val="2400"/>
              <a:buFont typeface="Arial"/>
              <a:buChar char="•"/>
            </a:pPr>
            <a:r>
              <a:rPr lang="en-GB" sz="2400" b="1" i="0" u="none" strike="noStrike" cap="none" dirty="0">
                <a:solidFill>
                  <a:schemeClr val="dk1"/>
                </a:solidFill>
                <a:latin typeface="Arial"/>
                <a:ea typeface="Arial"/>
                <a:cs typeface="Arial"/>
                <a:sym typeface="Arial"/>
              </a:rPr>
              <a:t>Step 2:</a:t>
            </a:r>
            <a:r>
              <a:rPr lang="en-GB" sz="2400" b="0" i="0" u="none" strike="noStrike" cap="none" dirty="0">
                <a:solidFill>
                  <a:schemeClr val="dk1"/>
                </a:solidFill>
                <a:latin typeface="Arial"/>
                <a:ea typeface="Arial"/>
                <a:cs typeface="Arial"/>
                <a:sym typeface="Arial"/>
              </a:rPr>
              <a:t> Divide the base width of the cross-section into equal intervals.</a:t>
            </a:r>
            <a:endParaRPr sz="2400" b="0" i="0" u="none" strike="noStrike" cap="none" dirty="0">
              <a:solidFill>
                <a:srgbClr val="262626"/>
              </a:solidFill>
              <a:latin typeface="Arial"/>
              <a:ea typeface="Arial"/>
              <a:cs typeface="Arial"/>
              <a:sym typeface="Arial"/>
            </a:endParaRPr>
          </a:p>
          <a:p>
            <a:pPr marL="457200" marR="0" lvl="0" indent="-381000" algn="l" rtl="0">
              <a:lnSpc>
                <a:spcPct val="115000"/>
              </a:lnSpc>
              <a:spcBef>
                <a:spcPts val="0"/>
              </a:spcBef>
              <a:spcAft>
                <a:spcPts val="0"/>
              </a:spcAft>
              <a:buClr>
                <a:srgbClr val="432673"/>
              </a:buClr>
              <a:buSzPts val="2400"/>
              <a:buFont typeface="Arial"/>
              <a:buChar char="•"/>
            </a:pPr>
            <a:r>
              <a:rPr lang="en-GB" sz="2400" b="1" i="0" u="none" strike="noStrike" cap="none" dirty="0">
                <a:solidFill>
                  <a:schemeClr val="dk1"/>
                </a:solidFill>
                <a:latin typeface="Arial"/>
                <a:ea typeface="Arial"/>
                <a:cs typeface="Arial"/>
                <a:sym typeface="Arial"/>
              </a:rPr>
              <a:t>Step 3: </a:t>
            </a:r>
            <a:r>
              <a:rPr lang="en-GB" sz="2400" b="0" i="0" u="none" strike="noStrike" cap="none" dirty="0">
                <a:solidFill>
                  <a:srgbClr val="0D0D0D"/>
                </a:solidFill>
                <a:latin typeface="Arial"/>
                <a:ea typeface="Arial"/>
                <a:cs typeface="Arial"/>
                <a:sym typeface="Arial"/>
              </a:rPr>
              <a:t>Label the points where you will measure the ordinates.</a:t>
            </a:r>
            <a:endParaRPr sz="2400" b="0" i="0" u="none" strike="noStrike" cap="none" dirty="0">
              <a:solidFill>
                <a:schemeClr val="dk1"/>
              </a:solidFill>
              <a:latin typeface="Arial"/>
              <a:ea typeface="Arial"/>
              <a:cs typeface="Arial"/>
              <a:sym typeface="Arial"/>
            </a:endParaRPr>
          </a:p>
          <a:p>
            <a:pPr marL="457200" marR="0" lvl="0" indent="-381000" algn="l" rtl="0">
              <a:lnSpc>
                <a:spcPct val="115000"/>
              </a:lnSpc>
              <a:spcBef>
                <a:spcPts val="0"/>
              </a:spcBef>
              <a:spcAft>
                <a:spcPts val="0"/>
              </a:spcAft>
              <a:buClr>
                <a:srgbClr val="432673"/>
              </a:buClr>
              <a:buSzPts val="2400"/>
              <a:buFont typeface="Arial"/>
              <a:buChar char="•"/>
            </a:pPr>
            <a:r>
              <a:rPr lang="en-GB" sz="2400" b="1" i="0" u="none" strike="noStrike" cap="none" dirty="0">
                <a:solidFill>
                  <a:schemeClr val="dk1"/>
                </a:solidFill>
                <a:latin typeface="Arial"/>
                <a:ea typeface="Arial"/>
                <a:cs typeface="Arial"/>
                <a:sym typeface="Arial"/>
              </a:rPr>
              <a:t>Step 4: </a:t>
            </a:r>
            <a:r>
              <a:rPr lang="en-GB" sz="2400" b="0" i="0" u="none" strike="noStrike" cap="none" dirty="0">
                <a:solidFill>
                  <a:schemeClr val="dk1"/>
                </a:solidFill>
                <a:latin typeface="Arial"/>
                <a:ea typeface="Arial"/>
                <a:cs typeface="Arial"/>
                <a:sym typeface="Arial"/>
              </a:rPr>
              <a:t>Find the height of each ordinate.</a:t>
            </a:r>
            <a:endParaRPr sz="2400" b="0" i="0" u="none" strike="noStrike" cap="none" dirty="0">
              <a:solidFill>
                <a:srgbClr val="262626"/>
              </a:solidFill>
              <a:latin typeface="Arial"/>
              <a:ea typeface="Arial"/>
              <a:cs typeface="Arial"/>
              <a:sym typeface="Arial"/>
            </a:endParaRPr>
          </a:p>
          <a:p>
            <a:pPr marL="457200" marR="0" lvl="0" indent="-381000" algn="l" rtl="0">
              <a:lnSpc>
                <a:spcPct val="115000"/>
              </a:lnSpc>
              <a:spcBef>
                <a:spcPts val="0"/>
              </a:spcBef>
              <a:spcAft>
                <a:spcPts val="0"/>
              </a:spcAft>
              <a:buClr>
                <a:srgbClr val="432673"/>
              </a:buClr>
              <a:buSzPts val="2400"/>
              <a:buFont typeface="Arial"/>
              <a:buChar char="•"/>
            </a:pPr>
            <a:r>
              <a:rPr lang="en-GB" sz="2400" b="1" i="0" u="none" strike="noStrike" cap="none" dirty="0">
                <a:solidFill>
                  <a:schemeClr val="dk1"/>
                </a:solidFill>
                <a:latin typeface="Arial"/>
                <a:ea typeface="Arial"/>
                <a:cs typeface="Arial"/>
                <a:sym typeface="Arial"/>
              </a:rPr>
              <a:t>Step 5:</a:t>
            </a:r>
            <a:r>
              <a:rPr lang="en-GB" sz="2400" b="0" i="0" u="none" strike="noStrike" cap="none" dirty="0">
                <a:solidFill>
                  <a:schemeClr val="dk1"/>
                </a:solidFill>
                <a:latin typeface="Arial"/>
                <a:ea typeface="Arial"/>
                <a:cs typeface="Arial"/>
                <a:sym typeface="Arial"/>
              </a:rPr>
              <a:t> Use Simpson’s rule formula to estimate the area under the curve.</a:t>
            </a:r>
            <a:endParaRPr sz="2400" b="0" i="0" u="none" strike="noStrike" cap="none" dirty="0">
              <a:solidFill>
                <a:srgbClr val="0D0D0D"/>
              </a:solidFill>
              <a:latin typeface="Arial"/>
              <a:ea typeface="Arial"/>
              <a:cs typeface="Arial"/>
              <a:sym typeface="Arial"/>
            </a:endParaRPr>
          </a:p>
          <a:p>
            <a:pPr marL="0" marR="0" lvl="0" indent="0" algn="l" rtl="0">
              <a:lnSpc>
                <a:spcPct val="115000"/>
              </a:lnSpc>
              <a:spcBef>
                <a:spcPts val="1200"/>
              </a:spcBef>
              <a:spcAft>
                <a:spcPts val="0"/>
              </a:spcAft>
              <a:buClr>
                <a:srgbClr val="534C29"/>
              </a:buClr>
              <a:buSzPts val="2400"/>
              <a:buFont typeface="Arial"/>
              <a:buNone/>
            </a:pPr>
            <a:endParaRPr sz="1100" b="1" i="0" u="none" strike="noStrike" cap="none" dirty="0">
              <a:solidFill>
                <a:srgbClr val="000000"/>
              </a:solidFill>
              <a:latin typeface="Calibri"/>
              <a:ea typeface="Calibri"/>
              <a:cs typeface="Calibri"/>
              <a:sym typeface="Calibri"/>
            </a:endParaRPr>
          </a:p>
          <a:p>
            <a:pPr marL="0" marR="0" lvl="0" indent="0" algn="l" rtl="0">
              <a:lnSpc>
                <a:spcPct val="107916"/>
              </a:lnSpc>
              <a:spcBef>
                <a:spcPts val="1200"/>
              </a:spcBef>
              <a:spcAft>
                <a:spcPts val="0"/>
              </a:spcAft>
              <a:buClr>
                <a:srgbClr val="534C29"/>
              </a:buClr>
              <a:buSzPts val="2400"/>
              <a:buFont typeface="Arial"/>
              <a:buNone/>
            </a:pPr>
            <a:endParaRPr sz="1700" b="0" i="0" u="none" strike="noStrike" cap="none" dirty="0">
              <a:solidFill>
                <a:srgbClr val="0D0D0D"/>
              </a:solidFill>
              <a:latin typeface="Arial"/>
              <a:ea typeface="Arial"/>
              <a:cs typeface="Arial"/>
              <a:sym typeface="Arial"/>
            </a:endParaRPr>
          </a:p>
          <a:p>
            <a:pPr marL="0" marR="0" lvl="0" indent="0" algn="l" rtl="0">
              <a:lnSpc>
                <a:spcPct val="107916"/>
              </a:lnSpc>
              <a:spcBef>
                <a:spcPts val="800"/>
              </a:spcBef>
              <a:spcAft>
                <a:spcPts val="0"/>
              </a:spcAft>
              <a:buClr>
                <a:srgbClr val="534C29"/>
              </a:buClr>
              <a:buSzPts val="2400"/>
              <a:buFont typeface="Arial"/>
              <a:buNone/>
            </a:pPr>
            <a:endParaRPr sz="2400" b="0" i="0" u="none" strike="noStrike" cap="none" dirty="0">
              <a:solidFill>
                <a:srgbClr val="0D0D0D"/>
              </a:solidFill>
              <a:latin typeface="Arial"/>
              <a:ea typeface="Arial"/>
              <a:cs typeface="Arial"/>
              <a:sym typeface="Arial"/>
            </a:endParaRPr>
          </a:p>
          <a:p>
            <a:pPr marL="228600" marR="0" lvl="0" indent="0" algn="l" rtl="0">
              <a:lnSpc>
                <a:spcPct val="108000"/>
              </a:lnSpc>
              <a:spcBef>
                <a:spcPts val="800"/>
              </a:spcBef>
              <a:spcAft>
                <a:spcPts val="0"/>
              </a:spcAft>
              <a:buClr>
                <a:srgbClr val="534C29"/>
              </a:buClr>
              <a:buSzPts val="2400"/>
              <a:buFont typeface="Arial"/>
              <a:buNone/>
            </a:pPr>
            <a:endParaRPr sz="2400" b="0" i="0" u="none" strike="noStrike" cap="none" dirty="0">
              <a:solidFill>
                <a:srgbClr val="262626"/>
              </a:solidFill>
              <a:latin typeface="Arial"/>
              <a:ea typeface="Arial"/>
              <a:cs typeface="Arial"/>
              <a:sym typeface="Arial"/>
            </a:endParaRPr>
          </a:p>
          <a:p>
            <a:pPr marL="228600" marR="0" lvl="0" indent="-76200" algn="l" rtl="0">
              <a:lnSpc>
                <a:spcPct val="108000"/>
              </a:lnSpc>
              <a:spcBef>
                <a:spcPts val="1000"/>
              </a:spcBef>
              <a:spcAft>
                <a:spcPts val="0"/>
              </a:spcAft>
              <a:buClr>
                <a:srgbClr val="534C29"/>
              </a:buClr>
              <a:buSzPts val="2400"/>
              <a:buFont typeface="Arial"/>
              <a:buNone/>
            </a:pPr>
            <a:endParaRPr sz="2400" b="0" i="0" u="none" strike="noStrike" cap="none" dirty="0">
              <a:solidFill>
                <a:srgbClr val="262626"/>
              </a:solidFill>
              <a:latin typeface="Arial"/>
              <a:ea typeface="Arial"/>
              <a:cs typeface="Arial"/>
              <a:sym typeface="Arial"/>
            </a:endParaRPr>
          </a:p>
        </p:txBody>
      </p:sp>
      <p:sp>
        <p:nvSpPr>
          <p:cNvPr id="440" name="Google Shape;440;p46"/>
          <p:cNvSpPr>
            <a:spLocks noGrp="1"/>
          </p:cNvSpPr>
          <p:nvPr>
            <p:ph type="body" idx="1"/>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2</a:t>
            </a:r>
            <a:endParaRPr/>
          </a:p>
        </p:txBody>
      </p:sp>
      <p:grpSp>
        <p:nvGrpSpPr>
          <p:cNvPr id="443" name="Google Shape;443;p46" descr="Area is approximately equal to one third of the interval width multiplied by all of the first ordinate add 4 lots of the sum of the middle even ordinates add 2 lots of the middle odd ordinates add y n."/>
          <p:cNvGrpSpPr/>
          <p:nvPr/>
        </p:nvGrpSpPr>
        <p:grpSpPr>
          <a:xfrm>
            <a:off x="838200" y="4785018"/>
            <a:ext cx="11039552" cy="766126"/>
            <a:chOff x="576224" y="4780328"/>
            <a:chExt cx="11039552" cy="766126"/>
          </a:xfrm>
        </p:grpSpPr>
        <p:sp>
          <p:nvSpPr>
            <p:cNvPr id="444" name="Google Shape;444;p46"/>
            <p:cNvSpPr/>
            <p:nvPr/>
          </p:nvSpPr>
          <p:spPr>
            <a:xfrm>
              <a:off x="576224" y="4780328"/>
              <a:ext cx="11039552" cy="766126"/>
            </a:xfrm>
            <a:prstGeom prst="rect">
              <a:avLst/>
            </a:prstGeom>
            <a:noFill/>
            <a:ln w="25400" cap="flat" cmpd="sng">
              <a:solidFill>
                <a:srgbClr val="EBDD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5" name="Google Shape;445;p46"/>
            <p:cNvSpPr txBox="1"/>
            <p:nvPr/>
          </p:nvSpPr>
          <p:spPr>
            <a:xfrm>
              <a:off x="576224" y="4857750"/>
              <a:ext cx="10968076" cy="523659"/>
            </a:xfrm>
            <a:prstGeom prst="rect">
              <a:avLst/>
            </a:prstGeom>
            <a:blipFill rotWithShape="1">
              <a:blip r:embed="rId3" cstate="screen">
                <a:alphaModFix/>
                <a:extLst>
                  <a:ext uri="{28A0092B-C50C-407E-A947-70E740481C1C}">
                    <a14:useLocalDpi xmlns:a14="http://schemas.microsoft.com/office/drawing/2010/main"/>
                  </a:ext>
                </a:extLst>
              </a:blip>
              <a:stretch>
                <a:fillRect l="-16945" t="-435" r="-17767" b="-230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446" name="Google Shape;446;p46"/>
          <p:cNvSpPr txBox="1">
            <a:spLocks noGrp="1"/>
          </p:cNvSpPr>
          <p:nvPr>
            <p:ph type="body" idx="3"/>
          </p:nvPr>
        </p:nvSpPr>
        <p:spPr>
          <a:xfrm>
            <a:off x="838200" y="6211732"/>
            <a:ext cx="548005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Simpson’s vs trapezoidal rule</a:t>
            </a:r>
            <a:endParaRPr/>
          </a:p>
        </p:txBody>
      </p:sp>
      <p:sp>
        <p:nvSpPr>
          <p:cNvPr id="453" name="Google Shape;453;p47"/>
          <p:cNvSpPr txBox="1">
            <a:spLocks noGrp="1"/>
          </p:cNvSpPr>
          <p:nvPr>
            <p:ph type="body" idx="1"/>
          </p:nvPr>
        </p:nvSpPr>
        <p:spPr>
          <a:xfrm>
            <a:off x="838200" y="1978025"/>
            <a:ext cx="4483308" cy="3983863"/>
          </a:xfrm>
          <a:prstGeom prst="rect">
            <a:avLst/>
          </a:prstGeom>
          <a:noFill/>
          <a:ln w="28575" cap="flat" cmpd="sng">
            <a:solidFill>
              <a:srgbClr val="EBDDF4"/>
            </a:solidFill>
            <a:prstDash val="solid"/>
            <a:round/>
            <a:headEnd type="none" w="sm" len="sm"/>
            <a:tailEnd type="none" w="sm" len="sm"/>
          </a:ln>
        </p:spPr>
        <p:txBody>
          <a:bodyPr spcFirstLastPara="1" wrap="square" lIns="180000" tIns="180000" rIns="180000" bIns="180000" anchor="t" anchorCtr="0">
            <a:normAutofit fontScale="92500" lnSpcReduction="20000"/>
          </a:bodyPr>
          <a:lstStyle/>
          <a:p>
            <a:pPr marL="628650" lvl="0" indent="-514350" algn="l" rtl="0">
              <a:lnSpc>
                <a:spcPct val="108000"/>
              </a:lnSpc>
              <a:spcBef>
                <a:spcPts val="1000"/>
              </a:spcBef>
              <a:spcAft>
                <a:spcPts val="0"/>
              </a:spcAft>
              <a:buClr>
                <a:srgbClr val="432673"/>
              </a:buClr>
              <a:buSzPts val="2800"/>
              <a:buFont typeface="Arial"/>
              <a:buAutoNum type="arabicPeriod"/>
            </a:pPr>
            <a:r>
              <a:rPr lang="en-GB" sz="2800" dirty="0"/>
              <a:t>Which rule do you think is likely to be most accurate for calculating the area under a curved roof?</a:t>
            </a:r>
            <a:endParaRPr dirty="0"/>
          </a:p>
          <a:p>
            <a:pPr marL="628650" lvl="0" indent="-514350" algn="l" rtl="0">
              <a:lnSpc>
                <a:spcPct val="108000"/>
              </a:lnSpc>
              <a:spcBef>
                <a:spcPts val="1000"/>
              </a:spcBef>
              <a:spcAft>
                <a:spcPts val="0"/>
              </a:spcAft>
              <a:buClr>
                <a:srgbClr val="432673"/>
              </a:buClr>
              <a:buSzPts val="2800"/>
              <a:buFont typeface="Arial"/>
              <a:buAutoNum type="arabicPeriod"/>
            </a:pPr>
            <a:r>
              <a:rPr lang="en-GB" sz="2800" dirty="0"/>
              <a:t>Are there any situations where one rule would be better than the other?</a:t>
            </a:r>
            <a:endParaRPr dirty="0"/>
          </a:p>
        </p:txBody>
      </p:sp>
      <p:sp>
        <p:nvSpPr>
          <p:cNvPr id="454" name="Google Shape;454;p47"/>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
        <p:nvSpPr>
          <p:cNvPr id="455" name="Google Shape;455;p47"/>
          <p:cNvSpPr txBox="1">
            <a:spLocks noGrp="1"/>
          </p:cNvSpPr>
          <p:nvPr>
            <p:ph type="body" idx="3"/>
          </p:nvPr>
        </p:nvSpPr>
        <p:spPr>
          <a:xfrm>
            <a:off x="1034143" y="6249225"/>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pic>
        <p:nvPicPr>
          <p:cNvPr id="3" name="Picture 2" descr="A photo of a train station in Barcelona, Spain, with a curved structured roof. ">
            <a:extLst>
              <a:ext uri="{FF2B5EF4-FFF2-40B4-BE49-F238E27FC236}">
                <a16:creationId xmlns:a16="http://schemas.microsoft.com/office/drawing/2014/main" id="{37913BCD-B757-9073-5AE0-65FEFA5015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9451" y="1893127"/>
            <a:ext cx="6062897" cy="404193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Using the Simpson’s rule: practice</a:t>
            </a:r>
            <a:endParaRPr/>
          </a:p>
        </p:txBody>
      </p:sp>
      <p:sp>
        <p:nvSpPr>
          <p:cNvPr id="461" name="Google Shape;461;p48"/>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180000" tIns="180000" rIns="180000" bIns="180000" anchor="t" anchorCtr="0">
            <a:normAutofit/>
          </a:bodyPr>
          <a:lstStyle/>
          <a:p>
            <a:pPr marL="457200" lvl="0" indent="-342900" algn="l" rtl="0">
              <a:lnSpc>
                <a:spcPct val="108000"/>
              </a:lnSpc>
              <a:spcBef>
                <a:spcPts val="1000"/>
              </a:spcBef>
              <a:spcAft>
                <a:spcPts val="0"/>
              </a:spcAft>
              <a:buClr>
                <a:srgbClr val="432673"/>
              </a:buClr>
              <a:buSzPts val="2400"/>
              <a:buChar char="•"/>
            </a:pPr>
            <a:r>
              <a:rPr lang="en-GB"/>
              <a:t>Complete the practice questions on the worksheet. </a:t>
            </a:r>
            <a:endParaRPr/>
          </a:p>
          <a:p>
            <a:pPr marL="457200" lvl="0" indent="-228600" algn="l" rtl="0">
              <a:lnSpc>
                <a:spcPct val="108000"/>
              </a:lnSpc>
              <a:spcBef>
                <a:spcPts val="1000"/>
              </a:spcBef>
              <a:spcAft>
                <a:spcPts val="0"/>
              </a:spcAft>
              <a:buSzPts val="1800"/>
              <a:buNone/>
            </a:pPr>
            <a:endParaRPr/>
          </a:p>
        </p:txBody>
      </p:sp>
      <p:sp>
        <p:nvSpPr>
          <p:cNvPr id="462" name="Google Shape;462;p48"/>
          <p:cNvSpPr txBox="1">
            <a:spLocks noGrp="1"/>
          </p:cNvSpPr>
          <p:nvPr>
            <p:ph type="body" idx="2"/>
          </p:nvPr>
        </p:nvSpPr>
        <p:spPr>
          <a:xfrm>
            <a:off x="8179723" y="1825625"/>
            <a:ext cx="3474721" cy="4351338"/>
          </a:xfrm>
          <a:prstGeom prst="rect">
            <a:avLst/>
          </a:prstGeom>
          <a:solidFill>
            <a:srgbClr val="EBDDF4"/>
          </a:solidFill>
          <a:ln w="9525" cap="flat" cmpd="sng">
            <a:solidFill>
              <a:srgbClr val="432673"/>
            </a:solidFill>
            <a:prstDash val="solid"/>
            <a:round/>
            <a:headEnd type="none" w="sm" len="sm"/>
            <a:tailEnd type="none" w="sm" len="sm"/>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b="1"/>
              <a:t>Resources needed</a:t>
            </a:r>
            <a:endParaRPr/>
          </a:p>
          <a:p>
            <a:pPr marL="457200" lvl="0" indent="-342900" algn="l" rtl="0">
              <a:lnSpc>
                <a:spcPct val="108000"/>
              </a:lnSpc>
              <a:spcBef>
                <a:spcPts val="1000"/>
              </a:spcBef>
              <a:spcAft>
                <a:spcPts val="0"/>
              </a:spcAft>
              <a:buClr>
                <a:srgbClr val="432673"/>
              </a:buClr>
              <a:buSzPts val="2400"/>
              <a:buChar char="•"/>
            </a:pPr>
            <a:r>
              <a:rPr lang="en-GB"/>
              <a:t>L2 Activity 2 Worksheet </a:t>
            </a:r>
            <a:endParaRPr/>
          </a:p>
          <a:p>
            <a:pPr marL="457200" lvl="0" indent="-342900" algn="l" rtl="0">
              <a:lnSpc>
                <a:spcPct val="108000"/>
              </a:lnSpc>
              <a:spcBef>
                <a:spcPts val="1000"/>
              </a:spcBef>
              <a:spcAft>
                <a:spcPts val="0"/>
              </a:spcAft>
              <a:buClr>
                <a:srgbClr val="432673"/>
              </a:buClr>
              <a:buSzPts val="2400"/>
              <a:buChar char="•"/>
            </a:pPr>
            <a:r>
              <a:rPr lang="en-GB"/>
              <a:t>L2 Activity 2 Worksheet answers</a:t>
            </a:r>
            <a:endParaRPr/>
          </a:p>
          <a:p>
            <a:pPr marL="457200" lvl="0" indent="-342900" algn="l" rtl="0">
              <a:lnSpc>
                <a:spcPct val="108000"/>
              </a:lnSpc>
              <a:spcBef>
                <a:spcPts val="1000"/>
              </a:spcBef>
              <a:spcAft>
                <a:spcPts val="0"/>
              </a:spcAft>
              <a:buClr>
                <a:srgbClr val="432673"/>
              </a:buClr>
              <a:buSzPts val="2400"/>
              <a:buChar char="•"/>
            </a:pPr>
            <a:r>
              <a:rPr lang="en-GB"/>
              <a:t>Calculator</a:t>
            </a:r>
            <a:endParaRPr/>
          </a:p>
          <a:p>
            <a:pPr marL="457200" lvl="0" indent="-342900" algn="l" rtl="0">
              <a:lnSpc>
                <a:spcPct val="108000"/>
              </a:lnSpc>
              <a:spcBef>
                <a:spcPts val="1000"/>
              </a:spcBef>
              <a:spcAft>
                <a:spcPts val="0"/>
              </a:spcAft>
              <a:buClr>
                <a:srgbClr val="432673"/>
              </a:buClr>
              <a:buSzPts val="2400"/>
              <a:buChar char="•"/>
            </a:pPr>
            <a:r>
              <a:rPr lang="en-GB"/>
              <a:t>Graph paper</a:t>
            </a:r>
            <a:endParaRPr/>
          </a:p>
        </p:txBody>
      </p:sp>
      <p:sp>
        <p:nvSpPr>
          <p:cNvPr id="463" name="Google Shape;463;p48"/>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2</a:t>
            </a:r>
            <a:endParaRPr sz="1400" b="0" i="0" u="none" strike="noStrike" cap="none">
              <a:solidFill>
                <a:srgbClr val="000000"/>
              </a:solidFill>
              <a:latin typeface="Arial"/>
              <a:ea typeface="Arial"/>
              <a:cs typeface="Arial"/>
              <a:sym typeface="Arial"/>
            </a:endParaRPr>
          </a:p>
        </p:txBody>
      </p:sp>
      <p:sp>
        <p:nvSpPr>
          <p:cNvPr id="464" name="Google Shape;464;p48"/>
          <p:cNvSpPr txBox="1">
            <a:spLocks noGrp="1"/>
          </p:cNvSpPr>
          <p:nvPr>
            <p:ph type="body" idx="3"/>
          </p:nvPr>
        </p:nvSpPr>
        <p:spPr>
          <a:xfrm>
            <a:off x="838199" y="6356350"/>
            <a:ext cx="5457825"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Comparing rules</a:t>
            </a:r>
            <a:endParaRPr/>
          </a:p>
        </p:txBody>
      </p:sp>
      <p:sp>
        <p:nvSpPr>
          <p:cNvPr id="471" name="Google Shape;471;p49"/>
          <p:cNvSpPr txBox="1">
            <a:spLocks noGrp="1"/>
          </p:cNvSpPr>
          <p:nvPr>
            <p:ph type="body" idx="1"/>
          </p:nvPr>
        </p:nvSpPr>
        <p:spPr>
          <a:xfrm>
            <a:off x="838200" y="1449326"/>
            <a:ext cx="9652800" cy="4652008"/>
          </a:xfrm>
          <a:prstGeom prst="rect">
            <a:avLst/>
          </a:prstGeom>
          <a:noFill/>
          <a:ln>
            <a:noFill/>
          </a:ln>
        </p:spPr>
        <p:txBody>
          <a:bodyPr spcFirstLastPara="1" wrap="square" lIns="180000" tIns="180000" rIns="180000" bIns="180000" anchor="t" anchorCtr="0">
            <a:normAutofit/>
          </a:bodyPr>
          <a:lstStyle/>
          <a:p>
            <a:pPr marL="0" lvl="0" indent="0" algn="l" rtl="0">
              <a:lnSpc>
                <a:spcPct val="107916"/>
              </a:lnSpc>
              <a:spcBef>
                <a:spcPts val="0"/>
              </a:spcBef>
              <a:spcAft>
                <a:spcPts val="0"/>
              </a:spcAft>
              <a:buClr>
                <a:srgbClr val="0D0D0D"/>
              </a:buClr>
              <a:buSzPts val="2400"/>
              <a:buNone/>
            </a:pPr>
            <a:r>
              <a:rPr lang="en-GB" sz="2000">
                <a:latin typeface="Arial"/>
                <a:ea typeface="Arial"/>
                <a:cs typeface="Arial"/>
                <a:sym typeface="Arial"/>
              </a:rPr>
              <a:t>Identify the rules to which each statements applies.</a:t>
            </a:r>
            <a:endParaRPr/>
          </a:p>
          <a:p>
            <a:pPr marL="0" lvl="0" indent="0" algn="l" rtl="0">
              <a:lnSpc>
                <a:spcPct val="107916"/>
              </a:lnSpc>
              <a:spcBef>
                <a:spcPts val="0"/>
              </a:spcBef>
              <a:spcAft>
                <a:spcPts val="0"/>
              </a:spcAft>
              <a:buClr>
                <a:srgbClr val="0D0D0D"/>
              </a:buClr>
              <a:buSzPts val="2400"/>
              <a:buNone/>
            </a:pPr>
            <a:endParaRPr sz="1800">
              <a:latin typeface="Arial"/>
              <a:ea typeface="Arial"/>
              <a:cs typeface="Arial"/>
              <a:sym typeface="Arial"/>
            </a:endParaRPr>
          </a:p>
          <a:p>
            <a:pPr marL="0" lvl="0" indent="0" algn="l" rtl="0">
              <a:lnSpc>
                <a:spcPct val="107916"/>
              </a:lnSpc>
              <a:spcBef>
                <a:spcPts val="0"/>
              </a:spcBef>
              <a:spcAft>
                <a:spcPts val="0"/>
              </a:spcAft>
              <a:buClr>
                <a:srgbClr val="0D0D0D"/>
              </a:buClr>
              <a:buSzPts val="2400"/>
              <a:buNone/>
            </a:pPr>
            <a:endParaRPr>
              <a:solidFill>
                <a:srgbClr val="0D0D0D"/>
              </a:solidFill>
            </a:endParaRPr>
          </a:p>
        </p:txBody>
      </p:sp>
      <p:sp>
        <p:nvSpPr>
          <p:cNvPr id="472" name="Google Shape;472;p49"/>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Plenary</a:t>
            </a:r>
            <a:endParaRPr sz="1400" b="0" i="0" u="none" strike="noStrike" cap="none">
              <a:solidFill>
                <a:srgbClr val="000000"/>
              </a:solidFill>
              <a:latin typeface="Arial"/>
              <a:ea typeface="Arial"/>
              <a:cs typeface="Arial"/>
              <a:sym typeface="Arial"/>
            </a:endParaRPr>
          </a:p>
        </p:txBody>
      </p:sp>
      <p:graphicFrame>
        <p:nvGraphicFramePr>
          <p:cNvPr id="473" name="Google Shape;473;p49"/>
          <p:cNvGraphicFramePr/>
          <p:nvPr>
            <p:extLst>
              <p:ext uri="{D42A27DB-BD31-4B8C-83A1-F6EECF244321}">
                <p14:modId xmlns:p14="http://schemas.microsoft.com/office/powerpoint/2010/main" val="131708756"/>
              </p:ext>
            </p:extLst>
          </p:nvPr>
        </p:nvGraphicFramePr>
        <p:xfrm>
          <a:off x="954474" y="2198825"/>
          <a:ext cx="10399326" cy="4028786"/>
        </p:xfrm>
        <a:graphic>
          <a:graphicData uri="http://schemas.openxmlformats.org/drawingml/2006/table">
            <a:tbl>
              <a:tblPr firstRow="1" firstCol="1" bandRow="1">
                <a:noFill/>
                <a:tableStyleId>{C2BCF922-8C85-4828-B65C-54BECED63511}</a:tableStyleId>
              </a:tblPr>
              <a:tblGrid>
                <a:gridCol w="3617526">
                  <a:extLst>
                    <a:ext uri="{9D8B030D-6E8A-4147-A177-3AD203B41FA5}">
                      <a16:colId xmlns:a16="http://schemas.microsoft.com/office/drawing/2014/main" val="20000"/>
                    </a:ext>
                  </a:extLst>
                </a:gridCol>
                <a:gridCol w="2260600">
                  <a:extLst>
                    <a:ext uri="{9D8B030D-6E8A-4147-A177-3AD203B41FA5}">
                      <a16:colId xmlns:a16="http://schemas.microsoft.com/office/drawing/2014/main" val="20001"/>
                    </a:ext>
                  </a:extLst>
                </a:gridCol>
                <a:gridCol w="2260600">
                  <a:extLst>
                    <a:ext uri="{9D8B030D-6E8A-4147-A177-3AD203B41FA5}">
                      <a16:colId xmlns:a16="http://schemas.microsoft.com/office/drawing/2014/main" val="20002"/>
                    </a:ext>
                  </a:extLst>
                </a:gridCol>
                <a:gridCol w="2260600">
                  <a:extLst>
                    <a:ext uri="{9D8B030D-6E8A-4147-A177-3AD203B41FA5}">
                      <a16:colId xmlns:a16="http://schemas.microsoft.com/office/drawing/2014/main" val="20003"/>
                    </a:ext>
                  </a:extLst>
                </a:gridCol>
              </a:tblGrid>
              <a:tr h="407897">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 </a:t>
                      </a:r>
                      <a:endParaRPr sz="1600" u="none" strike="noStrike" cap="none">
                        <a:latin typeface="Arial"/>
                        <a:ea typeface="Arial"/>
                        <a:cs typeface="Arial"/>
                        <a:sym typeface="Arial"/>
                      </a:endParaRPr>
                    </a:p>
                  </a:txBody>
                  <a:tcPr marL="68575" marR="68575" marT="0" marB="0">
                    <a:solidFill>
                      <a:srgbClr val="EBDDF4"/>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2000" b="1" u="none" strike="noStrike" cap="none" dirty="0">
                          <a:solidFill>
                            <a:srgbClr val="432673"/>
                          </a:solidFill>
                        </a:rPr>
                        <a:t>Mid-ordinate rule</a:t>
                      </a:r>
                      <a:endParaRPr sz="2000" b="1" u="none" strike="noStrike" cap="none" dirty="0">
                        <a:solidFill>
                          <a:srgbClr val="432673"/>
                        </a:solidFill>
                        <a:latin typeface="Arial"/>
                        <a:ea typeface="Arial"/>
                        <a:cs typeface="Arial"/>
                        <a:sym typeface="Arial"/>
                      </a:endParaRPr>
                    </a:p>
                  </a:txBody>
                  <a:tcPr marL="68575" marR="68575" marT="0" marB="0" anchor="ctr">
                    <a:solidFill>
                      <a:srgbClr val="EBDDF4"/>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2000" b="1" u="none" strike="noStrike" cap="none" dirty="0">
                          <a:solidFill>
                            <a:srgbClr val="432673"/>
                          </a:solidFill>
                        </a:rPr>
                        <a:t>Trapezoidal rule</a:t>
                      </a:r>
                      <a:endParaRPr sz="2000" b="1" u="none" strike="noStrike" cap="none" dirty="0">
                        <a:solidFill>
                          <a:srgbClr val="432673"/>
                        </a:solidFill>
                        <a:latin typeface="Arial"/>
                        <a:ea typeface="Arial"/>
                        <a:cs typeface="Arial"/>
                        <a:sym typeface="Arial"/>
                      </a:endParaRPr>
                    </a:p>
                  </a:txBody>
                  <a:tcPr marL="68575" marR="68575" marT="0" marB="0" anchor="ctr">
                    <a:solidFill>
                      <a:srgbClr val="EBDDF4"/>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2000" b="1" u="none" strike="noStrike" cap="none" dirty="0">
                          <a:solidFill>
                            <a:srgbClr val="432673"/>
                          </a:solidFill>
                        </a:rPr>
                        <a:t>Simpson’s rule</a:t>
                      </a:r>
                      <a:endParaRPr sz="2000" b="1" u="none" strike="noStrike" cap="none" dirty="0">
                        <a:solidFill>
                          <a:srgbClr val="432673"/>
                        </a:solidFill>
                        <a:latin typeface="Arial"/>
                        <a:ea typeface="Arial"/>
                        <a:cs typeface="Arial"/>
                        <a:sym typeface="Arial"/>
                      </a:endParaRPr>
                    </a:p>
                  </a:txBody>
                  <a:tcPr marL="68575" marR="68575" marT="0" marB="0" anchor="ctr">
                    <a:solidFill>
                      <a:srgbClr val="EBDDF4"/>
                    </a:solidFill>
                  </a:tcPr>
                </a:tc>
                <a:extLst>
                  <a:ext uri="{0D108BD9-81ED-4DB2-BD59-A6C34878D82A}">
                    <a16:rowId xmlns:a16="http://schemas.microsoft.com/office/drawing/2014/main" val="10000"/>
                  </a:ext>
                </a:extLst>
              </a:tr>
              <a:tr h="744271">
                <a:tc>
                  <a:txBody>
                    <a:bodyPr/>
                    <a:lstStyle/>
                    <a:p>
                      <a:pPr marL="0" marR="0" lvl="0" indent="0" algn="l" rtl="0">
                        <a:lnSpc>
                          <a:spcPct val="100000"/>
                        </a:lnSpc>
                        <a:spcBef>
                          <a:spcPts val="0"/>
                        </a:spcBef>
                        <a:spcAft>
                          <a:spcPts val="0"/>
                        </a:spcAft>
                        <a:buClr>
                          <a:srgbClr val="000000"/>
                        </a:buClr>
                        <a:buSzPts val="1600"/>
                        <a:buFont typeface="Arial"/>
                        <a:buNone/>
                      </a:pPr>
                      <a:r>
                        <a:rPr lang="en-GB" sz="1800" u="none" strike="noStrike" cap="none" dirty="0"/>
                        <a:t>Divide the base width into intervals of equal width.</a:t>
                      </a:r>
                      <a:endParaRPr sz="1800" u="none" strike="noStrike" cap="none" dirty="0">
                        <a:latin typeface="Arial"/>
                        <a:ea typeface="Arial"/>
                        <a:cs typeface="Arial"/>
                        <a:sym typeface="Arial"/>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721497">
                <a:tc>
                  <a:txBody>
                    <a:bodyPr/>
                    <a:lstStyle/>
                    <a:p>
                      <a:pPr marL="0" marR="0" lvl="0" indent="0" algn="l" rtl="0">
                        <a:lnSpc>
                          <a:spcPct val="100000"/>
                        </a:lnSpc>
                        <a:spcBef>
                          <a:spcPts val="0"/>
                        </a:spcBef>
                        <a:spcAft>
                          <a:spcPts val="0"/>
                        </a:spcAft>
                        <a:buClr>
                          <a:srgbClr val="000000"/>
                        </a:buClr>
                        <a:buSzPts val="1600"/>
                        <a:buFont typeface="Arial"/>
                        <a:buNone/>
                      </a:pPr>
                      <a:r>
                        <a:rPr lang="en-GB" sz="1800" u="none" strike="noStrike" cap="none" dirty="0"/>
                        <a:t>Use mid-points to determine the ordinates.</a:t>
                      </a:r>
                      <a:endParaRPr sz="1800" u="none" strike="noStrike" cap="none" dirty="0">
                        <a:latin typeface="Arial"/>
                        <a:ea typeface="Arial"/>
                        <a:cs typeface="Arial"/>
                        <a:sym typeface="Arial"/>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 </a:t>
                      </a:r>
                      <a:endParaRPr sz="1600" u="none" strike="noStrike" cap="none">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 </a:t>
                      </a:r>
                      <a:endParaRPr sz="16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702757">
                <a:tc>
                  <a:txBody>
                    <a:bodyPr/>
                    <a:lstStyle/>
                    <a:p>
                      <a:pPr marL="0" marR="0" lvl="0" indent="0" algn="l" rtl="0">
                        <a:lnSpc>
                          <a:spcPct val="100000"/>
                        </a:lnSpc>
                        <a:spcBef>
                          <a:spcPts val="0"/>
                        </a:spcBef>
                        <a:spcAft>
                          <a:spcPts val="0"/>
                        </a:spcAft>
                        <a:buClr>
                          <a:srgbClr val="000000"/>
                        </a:buClr>
                        <a:buSzPts val="1600"/>
                        <a:buFont typeface="Arial"/>
                        <a:buNone/>
                      </a:pPr>
                      <a:r>
                        <a:rPr lang="en-GB" sz="1800" u="none" strike="noStrike" cap="none" dirty="0"/>
                        <a:t>Can be used with an even or odd number of ordinates.</a:t>
                      </a:r>
                      <a:endParaRPr sz="1800" u="none" strike="noStrike" cap="none" dirty="0">
                        <a:latin typeface="Arial"/>
                        <a:ea typeface="Arial"/>
                        <a:cs typeface="Arial"/>
                        <a:sym typeface="Arial"/>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 </a:t>
                      </a:r>
                      <a:endParaRPr sz="16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740237">
                <a:tc>
                  <a:txBody>
                    <a:bodyPr/>
                    <a:lstStyle/>
                    <a:p>
                      <a:pPr marL="0" marR="0" lvl="0" indent="0" algn="l" rtl="0">
                        <a:lnSpc>
                          <a:spcPct val="100000"/>
                        </a:lnSpc>
                        <a:spcBef>
                          <a:spcPts val="0"/>
                        </a:spcBef>
                        <a:spcAft>
                          <a:spcPts val="0"/>
                        </a:spcAft>
                        <a:buClr>
                          <a:srgbClr val="000000"/>
                        </a:buClr>
                        <a:buSzPts val="1600"/>
                        <a:buFont typeface="Arial"/>
                        <a:buNone/>
                      </a:pPr>
                      <a:r>
                        <a:rPr lang="en-GB" sz="1800" u="none" strike="noStrike" cap="none" dirty="0"/>
                        <a:t>Can be used with an odd number of intervals.</a:t>
                      </a:r>
                      <a:endParaRPr sz="1800" u="none" strike="noStrike" cap="none" dirty="0">
                        <a:latin typeface="Arial"/>
                        <a:ea typeface="Arial"/>
                        <a:cs typeface="Arial"/>
                        <a:sym typeface="Arial"/>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dirty="0">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t> </a:t>
                      </a:r>
                      <a:endParaRPr sz="16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r h="712127">
                <a:tc>
                  <a:txBody>
                    <a:bodyPr/>
                    <a:lstStyle/>
                    <a:p>
                      <a:pPr marL="0" marR="0" lvl="0" indent="0" algn="l" rtl="0">
                        <a:lnSpc>
                          <a:spcPct val="100000"/>
                        </a:lnSpc>
                        <a:spcBef>
                          <a:spcPts val="0"/>
                        </a:spcBef>
                        <a:spcAft>
                          <a:spcPts val="0"/>
                        </a:spcAft>
                        <a:buClr>
                          <a:srgbClr val="000000"/>
                        </a:buClr>
                        <a:buSzPts val="1600"/>
                        <a:buFont typeface="Arial"/>
                        <a:buNone/>
                      </a:pPr>
                      <a:r>
                        <a:rPr lang="en-GB" sz="1800" u="none" strike="noStrike" cap="none" dirty="0"/>
                        <a:t>Areas of fill should be represented as negative values.</a:t>
                      </a:r>
                      <a:endParaRPr sz="1800" u="none" strike="noStrike" cap="none" dirty="0">
                        <a:latin typeface="Arial"/>
                        <a:ea typeface="Arial"/>
                        <a:cs typeface="Arial"/>
                        <a:sym typeface="Arial"/>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Arial"/>
                        <a:ea typeface="Arial"/>
                        <a:cs typeface="Arial"/>
                        <a:sym typeface="Arial"/>
                      </a:endParaRPr>
                    </a:p>
                  </a:txBody>
                  <a:tcPr marL="68575" marR="68575" marT="0" marB="0"/>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5"/>
                  </a:ext>
                </a:extLst>
              </a:tr>
            </a:tbl>
          </a:graphicData>
        </a:graphic>
      </p:graphicFrame>
      <p:sp>
        <p:nvSpPr>
          <p:cNvPr id="474" name="Google Shape;474;p49"/>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Comparing rules: answers</a:t>
            </a:r>
            <a:endParaRPr/>
          </a:p>
        </p:txBody>
      </p:sp>
      <p:sp>
        <p:nvSpPr>
          <p:cNvPr id="481" name="Google Shape;481;p50"/>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Plenary</a:t>
            </a:r>
            <a:endParaRPr sz="1400" b="0" i="0" u="none" strike="noStrike" cap="none">
              <a:solidFill>
                <a:srgbClr val="000000"/>
              </a:solidFill>
              <a:latin typeface="Arial"/>
              <a:ea typeface="Arial"/>
              <a:cs typeface="Arial"/>
              <a:sym typeface="Arial"/>
            </a:endParaRPr>
          </a:p>
        </p:txBody>
      </p:sp>
      <p:sp>
        <p:nvSpPr>
          <p:cNvPr id="483" name="Google Shape;483;p50"/>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graphicFrame>
        <p:nvGraphicFramePr>
          <p:cNvPr id="2" name="Google Shape;473;p49">
            <a:extLst>
              <a:ext uri="{FF2B5EF4-FFF2-40B4-BE49-F238E27FC236}">
                <a16:creationId xmlns:a16="http://schemas.microsoft.com/office/drawing/2014/main" id="{2E273F84-526D-6E53-72AD-7CC3597B8785}"/>
              </a:ext>
            </a:extLst>
          </p:cNvPr>
          <p:cNvGraphicFramePr/>
          <p:nvPr>
            <p:extLst>
              <p:ext uri="{D42A27DB-BD31-4B8C-83A1-F6EECF244321}">
                <p14:modId xmlns:p14="http://schemas.microsoft.com/office/powerpoint/2010/main" val="2656840895"/>
              </p:ext>
            </p:extLst>
          </p:nvPr>
        </p:nvGraphicFramePr>
        <p:xfrm>
          <a:off x="954474" y="1722776"/>
          <a:ext cx="10399326" cy="4048179"/>
        </p:xfrm>
        <a:graphic>
          <a:graphicData uri="http://schemas.openxmlformats.org/drawingml/2006/table">
            <a:tbl>
              <a:tblPr firstRow="1" firstCol="1" bandRow="1">
                <a:noFill/>
                <a:tableStyleId>{C2BCF922-8C85-4828-B65C-54BECED63511}</a:tableStyleId>
              </a:tblPr>
              <a:tblGrid>
                <a:gridCol w="3617526">
                  <a:extLst>
                    <a:ext uri="{9D8B030D-6E8A-4147-A177-3AD203B41FA5}">
                      <a16:colId xmlns:a16="http://schemas.microsoft.com/office/drawing/2014/main" val="20000"/>
                    </a:ext>
                  </a:extLst>
                </a:gridCol>
                <a:gridCol w="2260600">
                  <a:extLst>
                    <a:ext uri="{9D8B030D-6E8A-4147-A177-3AD203B41FA5}">
                      <a16:colId xmlns:a16="http://schemas.microsoft.com/office/drawing/2014/main" val="20001"/>
                    </a:ext>
                  </a:extLst>
                </a:gridCol>
                <a:gridCol w="2260600">
                  <a:extLst>
                    <a:ext uri="{9D8B030D-6E8A-4147-A177-3AD203B41FA5}">
                      <a16:colId xmlns:a16="http://schemas.microsoft.com/office/drawing/2014/main" val="20002"/>
                    </a:ext>
                  </a:extLst>
                </a:gridCol>
                <a:gridCol w="2260600">
                  <a:extLst>
                    <a:ext uri="{9D8B030D-6E8A-4147-A177-3AD203B41FA5}">
                      <a16:colId xmlns:a16="http://schemas.microsoft.com/office/drawing/2014/main" val="20003"/>
                    </a:ext>
                  </a:extLst>
                </a:gridCol>
              </a:tblGrid>
              <a:tr h="407897">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a:t> </a:t>
                      </a:r>
                      <a:endParaRPr sz="1600" u="none" strike="noStrike" cap="none">
                        <a:latin typeface="Arial"/>
                        <a:ea typeface="Arial"/>
                        <a:cs typeface="Arial"/>
                        <a:sym typeface="Arial"/>
                      </a:endParaRPr>
                    </a:p>
                  </a:txBody>
                  <a:tcPr marL="68575" marR="68575" marT="0" marB="0">
                    <a:solidFill>
                      <a:srgbClr val="EBDDF4"/>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2000" b="1" u="none" strike="noStrike" cap="none" dirty="0">
                          <a:solidFill>
                            <a:srgbClr val="432673"/>
                          </a:solidFill>
                        </a:rPr>
                        <a:t>Mid-ordinate rule</a:t>
                      </a:r>
                      <a:endParaRPr sz="2000" b="1" u="none" strike="noStrike" cap="none" dirty="0">
                        <a:solidFill>
                          <a:srgbClr val="432673"/>
                        </a:solidFill>
                        <a:latin typeface="Arial"/>
                        <a:ea typeface="Arial"/>
                        <a:cs typeface="Arial"/>
                        <a:sym typeface="Arial"/>
                      </a:endParaRPr>
                    </a:p>
                  </a:txBody>
                  <a:tcPr marL="68575" marR="68575" marT="0" marB="0" anchor="ctr">
                    <a:solidFill>
                      <a:srgbClr val="EBDDF4"/>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2000" b="1" u="none" strike="noStrike" cap="none" dirty="0">
                          <a:solidFill>
                            <a:srgbClr val="432673"/>
                          </a:solidFill>
                        </a:rPr>
                        <a:t>Trapezoidal rule</a:t>
                      </a:r>
                      <a:endParaRPr sz="2000" b="1" u="none" strike="noStrike" cap="none" dirty="0">
                        <a:solidFill>
                          <a:srgbClr val="432673"/>
                        </a:solidFill>
                        <a:latin typeface="Arial"/>
                        <a:ea typeface="Arial"/>
                        <a:cs typeface="Arial"/>
                        <a:sym typeface="Arial"/>
                      </a:endParaRPr>
                    </a:p>
                  </a:txBody>
                  <a:tcPr marL="68575" marR="68575" marT="0" marB="0" anchor="ctr">
                    <a:solidFill>
                      <a:srgbClr val="EBDDF4"/>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GB" sz="2000" b="1" u="none" strike="noStrike" cap="none" dirty="0">
                          <a:solidFill>
                            <a:srgbClr val="432673"/>
                          </a:solidFill>
                        </a:rPr>
                        <a:t>Simpson’s rule</a:t>
                      </a:r>
                      <a:endParaRPr sz="2000" b="1" u="none" strike="noStrike" cap="none" dirty="0">
                        <a:solidFill>
                          <a:srgbClr val="432673"/>
                        </a:solidFill>
                        <a:latin typeface="Arial"/>
                        <a:ea typeface="Arial"/>
                        <a:cs typeface="Arial"/>
                        <a:sym typeface="Arial"/>
                      </a:endParaRPr>
                    </a:p>
                  </a:txBody>
                  <a:tcPr marL="68575" marR="68575" marT="0" marB="0" anchor="ctr">
                    <a:solidFill>
                      <a:srgbClr val="EBDDF4"/>
                    </a:solidFill>
                  </a:tcPr>
                </a:tc>
                <a:extLst>
                  <a:ext uri="{0D108BD9-81ED-4DB2-BD59-A6C34878D82A}">
                    <a16:rowId xmlns:a16="http://schemas.microsoft.com/office/drawing/2014/main" val="10000"/>
                  </a:ext>
                </a:extLst>
              </a:tr>
              <a:tr h="744271">
                <a:tc>
                  <a:txBody>
                    <a:bodyPr/>
                    <a:lstStyle/>
                    <a:p>
                      <a:pPr marL="0" marR="0" lvl="0" indent="0" algn="l" rtl="0">
                        <a:lnSpc>
                          <a:spcPct val="100000"/>
                        </a:lnSpc>
                        <a:spcBef>
                          <a:spcPts val="0"/>
                        </a:spcBef>
                        <a:spcAft>
                          <a:spcPts val="0"/>
                        </a:spcAft>
                        <a:buClr>
                          <a:srgbClr val="000000"/>
                        </a:buClr>
                        <a:buSzPts val="1600"/>
                        <a:buFont typeface="Arial"/>
                        <a:buNone/>
                      </a:pPr>
                      <a:r>
                        <a:rPr lang="en-GB" sz="1800" u="none" strike="noStrike" cap="none" dirty="0"/>
                        <a:t>Divide the base width into intervals of equal width.</a:t>
                      </a:r>
                      <a:endParaRPr sz="1800" u="none" strike="noStrike" cap="none" dirty="0">
                        <a:latin typeface="Arial"/>
                        <a:ea typeface="Arial"/>
                        <a:cs typeface="Arial"/>
                        <a:sym typeface="Arial"/>
                      </a:endParaRPr>
                    </a:p>
                  </a:txBody>
                  <a:tcPr marL="68575" marR="68575"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GB" sz="1600" u="none" strike="noStrike" cap="none" dirty="0">
                          <a:solidFill>
                            <a:srgbClr val="432673"/>
                          </a:solidFill>
                          <a:latin typeface="Arial"/>
                          <a:ea typeface="Arial"/>
                          <a:cs typeface="Arial"/>
                          <a:sym typeface="Arial"/>
                        </a:rPr>
                        <a:t>✔</a:t>
                      </a:r>
                      <a:endParaRPr lang="en-GB" sz="1400" u="none" strike="noStrike" cap="none" dirty="0"/>
                    </a:p>
                  </a:txBody>
                  <a:tcPr marL="68575" marR="68575"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GB" sz="1600" u="none" strike="noStrike" cap="none" dirty="0">
                          <a:solidFill>
                            <a:srgbClr val="432673"/>
                          </a:solidFill>
                          <a:latin typeface="Arial"/>
                          <a:ea typeface="Arial"/>
                          <a:cs typeface="Arial"/>
                          <a:sym typeface="Arial"/>
                        </a:rPr>
                        <a:t>✔</a:t>
                      </a:r>
                      <a:endParaRPr lang="en-GB" sz="1400" u="none" strike="noStrike" cap="none" dirty="0"/>
                    </a:p>
                  </a:txBody>
                  <a:tcPr marL="68575" marR="68575"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GB" sz="1600" u="none" strike="noStrike" cap="none" dirty="0">
                          <a:solidFill>
                            <a:srgbClr val="432673"/>
                          </a:solidFill>
                          <a:latin typeface="Arial"/>
                          <a:ea typeface="Arial"/>
                          <a:cs typeface="Arial"/>
                          <a:sym typeface="Arial"/>
                        </a:rPr>
                        <a:t>✔</a:t>
                      </a:r>
                      <a:endParaRPr lang="en-GB" sz="1400" u="none" strike="noStrike" cap="none" dirty="0"/>
                    </a:p>
                  </a:txBody>
                  <a:tcPr marL="68575" marR="68575" marT="0" marB="0" anchor="ctr"/>
                </a:tc>
                <a:extLst>
                  <a:ext uri="{0D108BD9-81ED-4DB2-BD59-A6C34878D82A}">
                    <a16:rowId xmlns:a16="http://schemas.microsoft.com/office/drawing/2014/main" val="10001"/>
                  </a:ext>
                </a:extLst>
              </a:tr>
              <a:tr h="721497">
                <a:tc>
                  <a:txBody>
                    <a:bodyPr/>
                    <a:lstStyle/>
                    <a:p>
                      <a:pPr marL="0" marR="0" lvl="0" indent="0" algn="l" rtl="0">
                        <a:lnSpc>
                          <a:spcPct val="100000"/>
                        </a:lnSpc>
                        <a:spcBef>
                          <a:spcPts val="0"/>
                        </a:spcBef>
                        <a:spcAft>
                          <a:spcPts val="0"/>
                        </a:spcAft>
                        <a:buClr>
                          <a:srgbClr val="000000"/>
                        </a:buClr>
                        <a:buSzPts val="1600"/>
                        <a:buFont typeface="Arial"/>
                        <a:buNone/>
                      </a:pPr>
                      <a:r>
                        <a:rPr lang="en-GB" sz="1800" u="none" strike="noStrike" cap="none" dirty="0"/>
                        <a:t>Use mid-points to determine the ordinates.</a:t>
                      </a:r>
                      <a:endParaRPr sz="1800" u="none" strike="noStrike" cap="none" dirty="0">
                        <a:latin typeface="Arial"/>
                        <a:ea typeface="Arial"/>
                        <a:cs typeface="Arial"/>
                        <a:sym typeface="Arial"/>
                      </a:endParaRPr>
                    </a:p>
                  </a:txBody>
                  <a:tcPr marL="68575" marR="68575"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GB" sz="1600" u="none" strike="noStrike" cap="none" dirty="0">
                          <a:solidFill>
                            <a:srgbClr val="432673"/>
                          </a:solidFill>
                          <a:latin typeface="Arial"/>
                          <a:ea typeface="Arial"/>
                          <a:cs typeface="Arial"/>
                          <a:sym typeface="Arial"/>
                        </a:rPr>
                        <a:t>✔</a:t>
                      </a:r>
                      <a:endParaRPr lang="en-GB" sz="1400" u="none" strike="noStrike" cap="none" dirty="0"/>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t> </a:t>
                      </a:r>
                      <a:endParaRPr sz="1600" u="none" strike="noStrike" cap="none">
                        <a:latin typeface="Arial"/>
                        <a:ea typeface="Arial"/>
                        <a:cs typeface="Arial"/>
                        <a:sym typeface="Arial"/>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t> </a:t>
                      </a:r>
                      <a:endParaRPr sz="16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2"/>
                  </a:ext>
                </a:extLst>
              </a:tr>
              <a:tr h="702757">
                <a:tc>
                  <a:txBody>
                    <a:bodyPr/>
                    <a:lstStyle/>
                    <a:p>
                      <a:pPr marL="0" marR="0" lvl="0" indent="0" algn="l" rtl="0">
                        <a:lnSpc>
                          <a:spcPct val="100000"/>
                        </a:lnSpc>
                        <a:spcBef>
                          <a:spcPts val="0"/>
                        </a:spcBef>
                        <a:spcAft>
                          <a:spcPts val="0"/>
                        </a:spcAft>
                        <a:buClr>
                          <a:srgbClr val="000000"/>
                        </a:buClr>
                        <a:buSzPts val="1600"/>
                        <a:buFont typeface="Arial"/>
                        <a:buNone/>
                      </a:pPr>
                      <a:r>
                        <a:rPr lang="en-GB" sz="1800" u="none" strike="noStrike" cap="none" dirty="0"/>
                        <a:t>Can be used with an even or odd number of ordinates.</a:t>
                      </a:r>
                      <a:endParaRPr sz="1800" u="none" strike="noStrike" cap="none" dirty="0">
                        <a:latin typeface="Arial"/>
                        <a:ea typeface="Arial"/>
                        <a:cs typeface="Arial"/>
                        <a:sym typeface="Arial"/>
                      </a:endParaRPr>
                    </a:p>
                  </a:txBody>
                  <a:tcPr marL="68575" marR="68575"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GB" sz="1600" u="none" strike="noStrike" cap="none" dirty="0">
                          <a:solidFill>
                            <a:srgbClr val="432673"/>
                          </a:solidFill>
                          <a:latin typeface="Arial"/>
                          <a:ea typeface="Arial"/>
                          <a:cs typeface="Arial"/>
                          <a:sym typeface="Arial"/>
                        </a:rPr>
                        <a:t>✔</a:t>
                      </a:r>
                      <a:endParaRPr lang="en-GB" sz="1400" u="none" strike="noStrike" cap="none" dirty="0"/>
                    </a:p>
                  </a:txBody>
                  <a:tcPr marL="68575" marR="68575"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GB" sz="1600" u="none" strike="noStrike" cap="none" dirty="0">
                          <a:solidFill>
                            <a:srgbClr val="432673"/>
                          </a:solidFill>
                          <a:latin typeface="Arial"/>
                          <a:ea typeface="Arial"/>
                          <a:cs typeface="Arial"/>
                          <a:sym typeface="Arial"/>
                        </a:rPr>
                        <a:t>✔</a:t>
                      </a:r>
                      <a:endParaRPr lang="en-GB" sz="1400" u="none" strike="noStrike" cap="none" dirty="0"/>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t> </a:t>
                      </a:r>
                      <a:endParaRPr sz="1600" u="none" strike="noStrike" cap="none">
                        <a:latin typeface="Arial"/>
                        <a:ea typeface="Arial"/>
                        <a:cs typeface="Arial"/>
                        <a:sym typeface="Arial"/>
                      </a:endParaRPr>
                    </a:p>
                  </a:txBody>
                  <a:tcPr marL="68575" marR="68575" marT="0" marB="0" anchor="ctr"/>
                </a:tc>
                <a:extLst>
                  <a:ext uri="{0D108BD9-81ED-4DB2-BD59-A6C34878D82A}">
                    <a16:rowId xmlns:a16="http://schemas.microsoft.com/office/drawing/2014/main" val="10003"/>
                  </a:ext>
                </a:extLst>
              </a:tr>
              <a:tr h="740237">
                <a:tc>
                  <a:txBody>
                    <a:bodyPr/>
                    <a:lstStyle/>
                    <a:p>
                      <a:pPr marL="0" marR="0" lvl="0" indent="0" algn="l" rtl="0">
                        <a:lnSpc>
                          <a:spcPct val="100000"/>
                        </a:lnSpc>
                        <a:spcBef>
                          <a:spcPts val="0"/>
                        </a:spcBef>
                        <a:spcAft>
                          <a:spcPts val="0"/>
                        </a:spcAft>
                        <a:buClr>
                          <a:srgbClr val="000000"/>
                        </a:buClr>
                        <a:buSzPts val="1600"/>
                        <a:buFont typeface="Arial"/>
                        <a:buNone/>
                      </a:pPr>
                      <a:r>
                        <a:rPr lang="en-GB" sz="1800" u="none" strike="noStrike" cap="none" dirty="0"/>
                        <a:t>Can be used with an odd number of intervals.</a:t>
                      </a:r>
                      <a:endParaRPr sz="1800" u="none" strike="noStrike" cap="none" dirty="0">
                        <a:latin typeface="Arial"/>
                        <a:ea typeface="Arial"/>
                        <a:cs typeface="Arial"/>
                        <a:sym typeface="Arial"/>
                      </a:endParaRPr>
                    </a:p>
                  </a:txBody>
                  <a:tcPr marL="68575" marR="68575"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GB" sz="1600" u="none" strike="noStrike" cap="none" dirty="0">
                          <a:solidFill>
                            <a:srgbClr val="432673"/>
                          </a:solidFill>
                          <a:latin typeface="Arial"/>
                          <a:ea typeface="Arial"/>
                          <a:cs typeface="Arial"/>
                          <a:sym typeface="Arial"/>
                        </a:rPr>
                        <a:t>✔</a:t>
                      </a:r>
                      <a:endParaRPr lang="en-GB" sz="1400" u="none" strike="noStrike" cap="none" dirty="0"/>
                    </a:p>
                  </a:txBody>
                  <a:tcPr marL="68575" marR="68575"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GB" sz="1600" u="none" strike="noStrike" cap="none" dirty="0">
                          <a:solidFill>
                            <a:srgbClr val="432673"/>
                          </a:solidFill>
                          <a:latin typeface="Arial"/>
                          <a:ea typeface="Arial"/>
                          <a:cs typeface="Arial"/>
                          <a:sym typeface="Arial"/>
                        </a:rPr>
                        <a:t>✔</a:t>
                      </a:r>
                      <a:endParaRPr sz="160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u="none" strike="noStrike" cap="none" dirty="0">
                        <a:latin typeface="Arial"/>
                        <a:ea typeface="Arial"/>
                        <a:cs typeface="Arial"/>
                        <a:sym typeface="Arial"/>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dirty="0"/>
                        <a:t> </a:t>
                      </a:r>
                      <a:endParaRPr sz="1600" u="none" strike="noStrike" cap="none" dirty="0">
                        <a:latin typeface="Arial"/>
                        <a:ea typeface="Arial"/>
                        <a:cs typeface="Arial"/>
                        <a:sym typeface="Arial"/>
                      </a:endParaRPr>
                    </a:p>
                  </a:txBody>
                  <a:tcPr marL="68575" marR="68575" marT="0" marB="0" anchor="ctr"/>
                </a:tc>
                <a:extLst>
                  <a:ext uri="{0D108BD9-81ED-4DB2-BD59-A6C34878D82A}">
                    <a16:rowId xmlns:a16="http://schemas.microsoft.com/office/drawing/2014/main" val="10004"/>
                  </a:ext>
                </a:extLst>
              </a:tr>
              <a:tr h="712127">
                <a:tc>
                  <a:txBody>
                    <a:bodyPr/>
                    <a:lstStyle/>
                    <a:p>
                      <a:pPr marL="0" marR="0" lvl="0" indent="0" algn="l" rtl="0">
                        <a:lnSpc>
                          <a:spcPct val="100000"/>
                        </a:lnSpc>
                        <a:spcBef>
                          <a:spcPts val="0"/>
                        </a:spcBef>
                        <a:spcAft>
                          <a:spcPts val="0"/>
                        </a:spcAft>
                        <a:buClr>
                          <a:srgbClr val="000000"/>
                        </a:buClr>
                        <a:buSzPts val="1600"/>
                        <a:buFont typeface="Arial"/>
                        <a:buNone/>
                      </a:pPr>
                      <a:r>
                        <a:rPr lang="en-GB" sz="1800" u="none" strike="noStrike" cap="none" dirty="0"/>
                        <a:t>Areas of fill should be represented as negative values.</a:t>
                      </a:r>
                      <a:endParaRPr sz="1800" u="none" strike="noStrike" cap="none" dirty="0">
                        <a:latin typeface="Arial"/>
                        <a:ea typeface="Arial"/>
                        <a:cs typeface="Arial"/>
                        <a:sym typeface="Arial"/>
                      </a:endParaRPr>
                    </a:p>
                  </a:txBody>
                  <a:tcPr marL="68575" marR="68575" marT="0" marB="0" anchor="ct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GB" sz="1600" u="none" strike="noStrike" cap="none" dirty="0">
                          <a:solidFill>
                            <a:srgbClr val="432673"/>
                          </a:solidFill>
                          <a:latin typeface="Arial"/>
                          <a:ea typeface="Arial"/>
                          <a:cs typeface="Arial"/>
                          <a:sym typeface="Arial"/>
                        </a:rPr>
                        <a:t>✔</a:t>
                      </a:r>
                      <a:endParaRPr lang="en-GB" sz="1400" u="none" strike="noStrike" cap="none" dirty="0"/>
                    </a:p>
                    <a:p>
                      <a:pPr marL="0" marR="0" lvl="0" indent="0" algn="ctr" rtl="0">
                        <a:lnSpc>
                          <a:spcPct val="100000"/>
                        </a:lnSpc>
                        <a:spcBef>
                          <a:spcPts val="0"/>
                        </a:spcBef>
                        <a:spcAft>
                          <a:spcPts val="0"/>
                        </a:spcAft>
                        <a:buClr>
                          <a:srgbClr val="000000"/>
                        </a:buClr>
                        <a:buSzPts val="1600"/>
                        <a:buFont typeface="Arial"/>
                        <a:buNone/>
                      </a:pPr>
                      <a:endParaRPr sz="1600" u="none" strike="noStrike" cap="none" dirty="0">
                        <a:latin typeface="Arial"/>
                        <a:ea typeface="Arial"/>
                        <a:cs typeface="Arial"/>
                        <a:sym typeface="Arial"/>
                      </a:endParaRPr>
                    </a:p>
                  </a:txBody>
                  <a:tcPr marL="68575" marR="68575"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GB" sz="1600" u="none" strike="noStrike" cap="none" dirty="0">
                          <a:solidFill>
                            <a:srgbClr val="432673"/>
                          </a:solidFill>
                          <a:latin typeface="Arial"/>
                          <a:ea typeface="Arial"/>
                          <a:cs typeface="Arial"/>
                          <a:sym typeface="Arial"/>
                        </a:rPr>
                        <a:t>✔</a:t>
                      </a:r>
                      <a:endParaRPr lang="en-GB" sz="1400" u="none" strike="noStrike" cap="none" dirty="0"/>
                    </a:p>
                  </a:txBody>
                  <a:tcPr marL="68575" marR="68575"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GB" sz="1600" u="none" strike="noStrike" cap="none" dirty="0">
                          <a:solidFill>
                            <a:srgbClr val="432673"/>
                          </a:solidFill>
                          <a:latin typeface="Arial"/>
                          <a:ea typeface="Arial"/>
                          <a:cs typeface="Arial"/>
                          <a:sym typeface="Arial"/>
                        </a:rPr>
                        <a:t>✔</a:t>
                      </a:r>
                      <a:endParaRPr lang="en-GB" sz="1400" u="none" strike="noStrike" cap="none" dirty="0"/>
                    </a:p>
                  </a:txBody>
                  <a:tcPr marL="68575" marR="68575"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In this lesson, we have:</a:t>
            </a:r>
            <a:endParaRPr/>
          </a:p>
        </p:txBody>
      </p:sp>
      <p:sp>
        <p:nvSpPr>
          <p:cNvPr id="489" name="Google Shape;489;p51"/>
          <p:cNvSpPr txBox="1">
            <a:spLocks noGrp="1"/>
          </p:cNvSpPr>
          <p:nvPr>
            <p:ph type="body" idx="1"/>
          </p:nvPr>
        </p:nvSpPr>
        <p:spPr>
          <a:xfrm>
            <a:off x="838200" y="1825625"/>
            <a:ext cx="64008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108000"/>
              </a:lnSpc>
              <a:spcBef>
                <a:spcPts val="1000"/>
              </a:spcBef>
              <a:spcAft>
                <a:spcPts val="0"/>
              </a:spcAft>
              <a:buClr>
                <a:srgbClr val="432673"/>
              </a:buClr>
              <a:buSzPts val="2400"/>
              <a:buChar char="•"/>
            </a:pPr>
            <a:r>
              <a:rPr lang="en-GB"/>
              <a:t>estimated the area under a curve and applied this to a range of construction situations using the trapezoidal rule;</a:t>
            </a:r>
            <a:endParaRPr/>
          </a:p>
          <a:p>
            <a:pPr marL="457200" lvl="0" indent="-342900" algn="l" rtl="0">
              <a:lnSpc>
                <a:spcPct val="108000"/>
              </a:lnSpc>
              <a:spcBef>
                <a:spcPts val="1000"/>
              </a:spcBef>
              <a:spcAft>
                <a:spcPts val="0"/>
              </a:spcAft>
              <a:buClr>
                <a:srgbClr val="432673"/>
              </a:buClr>
              <a:buSzPts val="2400"/>
              <a:buChar char="•"/>
            </a:pPr>
            <a:r>
              <a:rPr lang="en-GB"/>
              <a:t>estimated the area under a curve and applied this to a range of construction situations using Simpson’s rule;</a:t>
            </a:r>
            <a:endParaRPr/>
          </a:p>
          <a:p>
            <a:pPr marL="457200" lvl="0" indent="-342900" algn="l" rtl="0">
              <a:lnSpc>
                <a:spcPct val="108000"/>
              </a:lnSpc>
              <a:spcBef>
                <a:spcPts val="1000"/>
              </a:spcBef>
              <a:spcAft>
                <a:spcPts val="0"/>
              </a:spcAft>
              <a:buClr>
                <a:srgbClr val="432673"/>
              </a:buClr>
              <a:buSzPts val="2400"/>
              <a:buChar char="•"/>
            </a:pPr>
            <a:r>
              <a:rPr lang="en-GB"/>
              <a:t>compared the benefits and limitations of using the mid-ordinate, trapezoidal and Simpson’s rule in different situations.</a:t>
            </a:r>
            <a:endParaRPr/>
          </a:p>
        </p:txBody>
      </p:sp>
      <p:sp>
        <p:nvSpPr>
          <p:cNvPr id="490" name="Google Shape;490;p51"/>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Plenary</a:t>
            </a:r>
            <a:endParaRPr sz="1400" b="0" i="0" u="none" strike="noStrike" cap="none">
              <a:solidFill>
                <a:srgbClr val="000000"/>
              </a:solidFill>
              <a:latin typeface="Arial"/>
              <a:ea typeface="Arial"/>
              <a:cs typeface="Arial"/>
              <a:sym typeface="Arial"/>
            </a:endParaRPr>
          </a:p>
        </p:txBody>
      </p:sp>
      <p:sp>
        <p:nvSpPr>
          <p:cNvPr id="491" name="Google Shape;491;p51"/>
          <p:cNvSpPr txBox="1">
            <a:spLocks noGrp="1"/>
          </p:cNvSpPr>
          <p:nvPr>
            <p:ph type="body" idx="4"/>
          </p:nvPr>
        </p:nvSpPr>
        <p:spPr>
          <a:xfrm>
            <a:off x="838199" y="6356350"/>
            <a:ext cx="5629275"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
        <p:nvSpPr>
          <p:cNvPr id="492" name="Google Shape;492;p51"/>
          <p:cNvSpPr txBox="1">
            <a:spLocks noGrp="1"/>
          </p:cNvSpPr>
          <p:nvPr>
            <p:ph type="body" idx="2"/>
          </p:nvPr>
        </p:nvSpPr>
        <p:spPr>
          <a:xfrm>
            <a:off x="7530353" y="1682749"/>
            <a:ext cx="3890122" cy="4530725"/>
          </a:xfrm>
          <a:prstGeom prst="rect">
            <a:avLst/>
          </a:prstGeom>
          <a:solidFill>
            <a:schemeClr val="lt1"/>
          </a:solidFill>
          <a:ln w="28575" cap="flat" cmpd="sng">
            <a:solidFill>
              <a:srgbClr val="88A2FF"/>
            </a:solidFill>
            <a:prstDash val="solid"/>
            <a:round/>
            <a:headEnd type="none" w="sm" len="sm"/>
            <a:tailEnd type="none" w="sm" len="sm"/>
          </a:ln>
        </p:spPr>
        <p:txBody>
          <a:bodyPr spcFirstLastPara="1" wrap="square" lIns="180000" tIns="144000" rIns="180000" bIns="144000" anchor="t" anchorCtr="0">
            <a:noAutofit/>
          </a:bodyPr>
          <a:lstStyle/>
          <a:p>
            <a:pPr marL="266700" lvl="0" indent="-228600" algn="l" rtl="0">
              <a:lnSpc>
                <a:spcPct val="100000"/>
              </a:lnSpc>
              <a:spcBef>
                <a:spcPts val="600"/>
              </a:spcBef>
              <a:spcAft>
                <a:spcPts val="0"/>
              </a:spcAft>
              <a:buSzPts val="1800"/>
              <a:buNone/>
            </a:pPr>
            <a:r>
              <a:rPr lang="en-GB" sz="1500" u="sng" dirty="0">
                <a:solidFill>
                  <a:srgbClr val="0D0D0D"/>
                </a:solidFill>
                <a:latin typeface="Arial"/>
                <a:ea typeface="Arial"/>
                <a:cs typeface="Arial"/>
                <a:sym typeface="Arial"/>
              </a:rPr>
              <a:t>General competencies</a:t>
            </a:r>
            <a:endParaRPr sz="1500" dirty="0">
              <a:solidFill>
                <a:srgbClr val="0D0D0D"/>
              </a:solidFill>
              <a:latin typeface="Arial"/>
              <a:ea typeface="Arial"/>
              <a:cs typeface="Arial"/>
              <a:sym typeface="Arial"/>
            </a:endParaRPr>
          </a:p>
          <a:p>
            <a:pPr marL="266700" lvl="0" indent="-228600" algn="l" rtl="0">
              <a:lnSpc>
                <a:spcPct val="100000"/>
              </a:lnSpc>
              <a:spcBef>
                <a:spcPts val="600"/>
              </a:spcBef>
              <a:spcAft>
                <a:spcPts val="0"/>
              </a:spcAft>
              <a:buSzPts val="1800"/>
              <a:buNone/>
            </a:pPr>
            <a:r>
              <a:rPr lang="en-GB" sz="1500" dirty="0">
                <a:solidFill>
                  <a:srgbClr val="0D0D0D"/>
                </a:solidFill>
                <a:latin typeface="Arial"/>
                <a:ea typeface="Arial"/>
                <a:cs typeface="Arial"/>
                <a:sym typeface="Arial"/>
              </a:rPr>
              <a:t>English:</a:t>
            </a:r>
            <a:endParaRPr dirty="0"/>
          </a:p>
          <a:p>
            <a:pPr marL="266700" lvl="0" indent="-228600" algn="l" rtl="0">
              <a:lnSpc>
                <a:spcPct val="100000"/>
              </a:lnSpc>
              <a:spcBef>
                <a:spcPts val="600"/>
              </a:spcBef>
              <a:spcAft>
                <a:spcPts val="0"/>
              </a:spcAft>
              <a:buSzPts val="1800"/>
              <a:buNone/>
            </a:pPr>
            <a:r>
              <a:rPr lang="en-GB" sz="1500" b="1" dirty="0">
                <a:solidFill>
                  <a:srgbClr val="0D0D0D"/>
                </a:solidFill>
                <a:latin typeface="Arial"/>
                <a:ea typeface="Arial"/>
                <a:cs typeface="Arial"/>
                <a:sym typeface="Arial"/>
              </a:rPr>
              <a:t>E2</a:t>
            </a:r>
            <a:r>
              <a:rPr lang="en-GB" sz="1500" dirty="0">
                <a:solidFill>
                  <a:srgbClr val="0D0D0D"/>
                </a:solidFill>
                <a:latin typeface="Arial"/>
                <a:ea typeface="Arial"/>
                <a:cs typeface="Arial"/>
                <a:sym typeface="Arial"/>
              </a:rPr>
              <a:t> Present information and ideas</a:t>
            </a:r>
            <a:endParaRPr dirty="0"/>
          </a:p>
          <a:p>
            <a:pPr marL="266700" lvl="0" indent="-228600" algn="l" rtl="0">
              <a:lnSpc>
                <a:spcPct val="100000"/>
              </a:lnSpc>
              <a:spcBef>
                <a:spcPts val="600"/>
              </a:spcBef>
              <a:spcAft>
                <a:spcPts val="0"/>
              </a:spcAft>
              <a:buSzPts val="1800"/>
              <a:buNone/>
            </a:pPr>
            <a:r>
              <a:rPr lang="en-GB" sz="1500" b="1" dirty="0">
                <a:solidFill>
                  <a:srgbClr val="0D0D0D"/>
                </a:solidFill>
                <a:latin typeface="Arial"/>
                <a:ea typeface="Arial"/>
                <a:cs typeface="Arial"/>
                <a:sym typeface="Arial"/>
              </a:rPr>
              <a:t>E5</a:t>
            </a:r>
            <a:r>
              <a:rPr lang="en-GB" sz="1500" dirty="0">
                <a:solidFill>
                  <a:srgbClr val="0D0D0D"/>
                </a:solidFill>
                <a:latin typeface="Arial"/>
                <a:ea typeface="Arial"/>
                <a:cs typeface="Arial"/>
                <a:sym typeface="Arial"/>
              </a:rPr>
              <a:t> Synthesise information</a:t>
            </a:r>
            <a:endParaRPr dirty="0"/>
          </a:p>
          <a:p>
            <a:pPr marL="266700" lvl="0" indent="-228600" algn="l" rtl="0">
              <a:lnSpc>
                <a:spcPct val="100000"/>
              </a:lnSpc>
              <a:spcBef>
                <a:spcPts val="600"/>
              </a:spcBef>
              <a:spcAft>
                <a:spcPts val="0"/>
              </a:spcAft>
              <a:buSzPts val="1800"/>
              <a:buNone/>
            </a:pPr>
            <a:r>
              <a:rPr lang="en-GB" sz="1500" dirty="0">
                <a:solidFill>
                  <a:srgbClr val="0D0D0D"/>
                </a:solidFill>
                <a:latin typeface="Arial"/>
                <a:ea typeface="Arial"/>
                <a:cs typeface="Arial"/>
                <a:sym typeface="Arial"/>
              </a:rPr>
              <a:t>Maths:</a:t>
            </a:r>
            <a:endParaRPr dirty="0"/>
          </a:p>
          <a:p>
            <a:pPr marL="266700" lvl="0" indent="-228600" algn="l" rtl="0">
              <a:lnSpc>
                <a:spcPct val="100000"/>
              </a:lnSpc>
              <a:spcBef>
                <a:spcPts val="600"/>
              </a:spcBef>
              <a:spcAft>
                <a:spcPts val="0"/>
              </a:spcAft>
              <a:buSzPts val="1800"/>
              <a:buNone/>
            </a:pPr>
            <a:r>
              <a:rPr lang="en-GB" sz="1500" b="1" dirty="0">
                <a:solidFill>
                  <a:srgbClr val="0D0D0D"/>
                </a:solidFill>
                <a:latin typeface="Arial"/>
                <a:ea typeface="Arial"/>
                <a:cs typeface="Arial"/>
                <a:sym typeface="Arial"/>
              </a:rPr>
              <a:t>M2</a:t>
            </a:r>
            <a:r>
              <a:rPr lang="en-GB" sz="1500" dirty="0">
                <a:solidFill>
                  <a:srgbClr val="0D0D0D"/>
                </a:solidFill>
                <a:latin typeface="Arial"/>
                <a:ea typeface="Arial"/>
                <a:cs typeface="Arial"/>
                <a:sym typeface="Arial"/>
              </a:rPr>
              <a:t> Estimate, calculate and spot errors</a:t>
            </a:r>
          </a:p>
          <a:p>
            <a:pPr marL="266700">
              <a:lnSpc>
                <a:spcPct val="100000"/>
              </a:lnSpc>
              <a:spcBef>
                <a:spcPts val="600"/>
              </a:spcBef>
            </a:pPr>
            <a:r>
              <a:rPr lang="en-GB" sz="1500" b="1" dirty="0">
                <a:solidFill>
                  <a:srgbClr val="0D0D0D"/>
                </a:solidFill>
              </a:rPr>
              <a:t>M3</a:t>
            </a:r>
            <a:r>
              <a:rPr lang="en-GB" sz="1500" dirty="0">
                <a:solidFill>
                  <a:srgbClr val="0D0D0D"/>
                </a:solidFill>
              </a:rPr>
              <a:t> Work with proportion</a:t>
            </a:r>
            <a:endParaRPr sz="1500" dirty="0">
              <a:solidFill>
                <a:srgbClr val="0D0D0D"/>
              </a:solidFill>
            </a:endParaRPr>
          </a:p>
          <a:p>
            <a:pPr marL="266700" lvl="0" indent="-228600" algn="l" rtl="0">
              <a:lnSpc>
                <a:spcPct val="100000"/>
              </a:lnSpc>
              <a:spcBef>
                <a:spcPts val="600"/>
              </a:spcBef>
              <a:spcAft>
                <a:spcPts val="0"/>
              </a:spcAft>
              <a:buSzPts val="1800"/>
              <a:buNone/>
            </a:pPr>
            <a:r>
              <a:rPr lang="en-GB" sz="1500" b="1" dirty="0">
                <a:solidFill>
                  <a:srgbClr val="0D0D0D"/>
                </a:solidFill>
                <a:latin typeface="Arial"/>
                <a:ea typeface="Arial"/>
                <a:cs typeface="Arial"/>
                <a:sym typeface="Arial"/>
              </a:rPr>
              <a:t>M4</a:t>
            </a:r>
            <a:r>
              <a:rPr lang="en-GB" sz="1500" dirty="0">
                <a:solidFill>
                  <a:srgbClr val="0D0D0D"/>
                </a:solidFill>
                <a:latin typeface="Arial"/>
                <a:ea typeface="Arial"/>
                <a:cs typeface="Arial"/>
                <a:sym typeface="Arial"/>
              </a:rPr>
              <a:t> Use rules and formulae</a:t>
            </a:r>
            <a:endParaRPr dirty="0"/>
          </a:p>
          <a:p>
            <a:pPr marL="266700" lvl="0" indent="-228600" algn="l" rtl="0">
              <a:lnSpc>
                <a:spcPct val="100000"/>
              </a:lnSpc>
              <a:spcBef>
                <a:spcPts val="600"/>
              </a:spcBef>
              <a:spcAft>
                <a:spcPts val="0"/>
              </a:spcAft>
              <a:buSzPts val="1800"/>
              <a:buNone/>
            </a:pPr>
            <a:r>
              <a:rPr lang="en-GB" sz="1500" b="1" dirty="0">
                <a:solidFill>
                  <a:srgbClr val="0D0D0D"/>
                </a:solidFill>
                <a:latin typeface="Arial"/>
                <a:ea typeface="Arial"/>
                <a:cs typeface="Arial"/>
                <a:sym typeface="Arial"/>
              </a:rPr>
              <a:t>M5</a:t>
            </a:r>
            <a:r>
              <a:rPr lang="en-GB" sz="1500" dirty="0">
                <a:solidFill>
                  <a:srgbClr val="0D0D0D"/>
                </a:solidFill>
                <a:latin typeface="Arial"/>
                <a:ea typeface="Arial"/>
                <a:cs typeface="Arial"/>
                <a:sym typeface="Arial"/>
              </a:rPr>
              <a:t> Process data</a:t>
            </a:r>
            <a:endParaRPr dirty="0"/>
          </a:p>
          <a:p>
            <a:pPr marL="266700" lvl="0" indent="-228600" algn="l" rtl="0">
              <a:lnSpc>
                <a:spcPct val="100000"/>
              </a:lnSpc>
              <a:spcBef>
                <a:spcPts val="600"/>
              </a:spcBef>
              <a:spcAft>
                <a:spcPts val="0"/>
              </a:spcAft>
              <a:buSzPts val="1800"/>
              <a:buNone/>
            </a:pPr>
            <a:r>
              <a:rPr lang="en-GB" sz="1500" dirty="0">
                <a:solidFill>
                  <a:srgbClr val="0D0D0D"/>
                </a:solidFill>
                <a:latin typeface="Arial"/>
                <a:ea typeface="Arial"/>
                <a:cs typeface="Arial"/>
                <a:sym typeface="Arial"/>
              </a:rPr>
              <a:t>Digital:</a:t>
            </a:r>
            <a:endParaRPr dirty="0"/>
          </a:p>
          <a:p>
            <a:pPr marL="266700" lvl="0" indent="-228600" algn="l" rtl="0">
              <a:lnSpc>
                <a:spcPct val="100000"/>
              </a:lnSpc>
              <a:spcBef>
                <a:spcPts val="600"/>
              </a:spcBef>
              <a:spcAft>
                <a:spcPts val="600"/>
              </a:spcAft>
              <a:buSzPts val="1800"/>
              <a:buNone/>
            </a:pPr>
            <a:r>
              <a:rPr lang="en-GB" sz="1500" b="1" dirty="0">
                <a:latin typeface="Arial"/>
                <a:ea typeface="Arial"/>
                <a:cs typeface="Arial"/>
                <a:sym typeface="Arial"/>
              </a:rPr>
              <a:t>D3</a:t>
            </a:r>
            <a:r>
              <a:rPr lang="en-GB" sz="1500" dirty="0">
                <a:latin typeface="Arial"/>
                <a:ea typeface="Arial"/>
                <a:cs typeface="Arial"/>
                <a:sym typeface="Arial"/>
              </a:rPr>
              <a:t> Communicate and collaborate</a:t>
            </a:r>
            <a:endParaRPr sz="15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Consolidation</a:t>
            </a:r>
            <a:endParaRPr/>
          </a:p>
        </p:txBody>
      </p:sp>
      <p:sp>
        <p:nvSpPr>
          <p:cNvPr id="498" name="Google Shape;498;p52"/>
          <p:cNvSpPr txBox="1">
            <a:spLocks noGrp="1"/>
          </p:cNvSpPr>
          <p:nvPr>
            <p:ph type="body" idx="1"/>
          </p:nvPr>
        </p:nvSpPr>
        <p:spPr>
          <a:xfrm>
            <a:off x="838200" y="1825625"/>
            <a:ext cx="7083829" cy="4351338"/>
          </a:xfrm>
          <a:prstGeom prst="rect">
            <a:avLst/>
          </a:prstGeom>
          <a:solidFill>
            <a:schemeClr val="lt1"/>
          </a:solidFill>
          <a:ln>
            <a:noFill/>
          </a:ln>
        </p:spPr>
        <p:txBody>
          <a:bodyPr spcFirstLastPara="1" wrap="square" lIns="90000" tIns="46800" rIns="90000" bIns="46800" anchor="t" anchorCtr="0">
            <a:normAutofit/>
          </a:bodyPr>
          <a:lstStyle/>
          <a:p>
            <a:pPr marL="457200" lvl="0" indent="-342900" algn="l" rtl="0">
              <a:lnSpc>
                <a:spcPct val="108000"/>
              </a:lnSpc>
              <a:spcBef>
                <a:spcPts val="1000"/>
              </a:spcBef>
              <a:spcAft>
                <a:spcPts val="0"/>
              </a:spcAft>
              <a:buClr>
                <a:srgbClr val="432673"/>
              </a:buClr>
              <a:buSzPts val="2400"/>
              <a:buChar char="•"/>
            </a:pPr>
            <a:r>
              <a:rPr lang="en-GB" dirty="0"/>
              <a:t>Study the case study and use the mid-ordinate rule, trapezoidal rule and Simpson’s rule to calculate the area of cut and fill for a road. </a:t>
            </a:r>
            <a:endParaRPr dirty="0"/>
          </a:p>
          <a:p>
            <a:pPr marL="457200" lvl="0" indent="-342900" algn="l" rtl="0">
              <a:lnSpc>
                <a:spcPct val="108000"/>
              </a:lnSpc>
              <a:spcBef>
                <a:spcPts val="1000"/>
              </a:spcBef>
              <a:spcAft>
                <a:spcPts val="0"/>
              </a:spcAft>
              <a:buClr>
                <a:srgbClr val="432673"/>
              </a:buClr>
              <a:buSzPts val="2400"/>
              <a:buChar char="•"/>
            </a:pPr>
            <a:r>
              <a:rPr lang="en-GB" dirty="0"/>
              <a:t>Compare the results you have obtained from the three methods, explaining any differences in the calculated areas and why those differences might have occurred.</a:t>
            </a:r>
            <a:endParaRPr dirty="0"/>
          </a:p>
        </p:txBody>
      </p:sp>
      <p:sp>
        <p:nvSpPr>
          <p:cNvPr id="499" name="Google Shape;499;p52"/>
          <p:cNvSpPr txBox="1">
            <a:spLocks noGrp="1"/>
          </p:cNvSpPr>
          <p:nvPr>
            <p:ph type="body" idx="2"/>
          </p:nvPr>
        </p:nvSpPr>
        <p:spPr>
          <a:xfrm>
            <a:off x="8179723" y="1825625"/>
            <a:ext cx="3316951" cy="4351338"/>
          </a:xfrm>
          <a:prstGeom prst="rect">
            <a:avLst/>
          </a:prstGeom>
          <a:solidFill>
            <a:srgbClr val="EBDDF4"/>
          </a:solidFill>
          <a:ln w="9525" cap="flat" cmpd="sng">
            <a:solidFill>
              <a:srgbClr val="432673"/>
            </a:solidFill>
            <a:prstDash val="solid"/>
            <a:round/>
            <a:headEnd type="none" w="sm" len="sm"/>
            <a:tailEnd type="none" w="sm" len="sm"/>
          </a:ln>
        </p:spPr>
        <p:txBody>
          <a:bodyPr spcFirstLastPara="1" wrap="square" lIns="180000" tIns="180000" rIns="180000" bIns="180000" anchor="t" anchorCtr="0">
            <a:noAutofit/>
          </a:bodyPr>
          <a:lstStyle/>
          <a:p>
            <a:pPr marL="114300" lvl="0" indent="0" algn="l" rtl="0">
              <a:lnSpc>
                <a:spcPct val="108000"/>
              </a:lnSpc>
              <a:spcBef>
                <a:spcPts val="1000"/>
              </a:spcBef>
              <a:spcAft>
                <a:spcPts val="0"/>
              </a:spcAft>
              <a:buSzPts val="1800"/>
              <a:buNone/>
            </a:pPr>
            <a:r>
              <a:rPr lang="en-GB" sz="2000" b="1" dirty="0"/>
              <a:t>Resources needed</a:t>
            </a:r>
            <a:endParaRPr dirty="0"/>
          </a:p>
          <a:p>
            <a:pPr marL="457200" lvl="0" indent="-342900" algn="l" rtl="0">
              <a:lnSpc>
                <a:spcPct val="108000"/>
              </a:lnSpc>
              <a:spcBef>
                <a:spcPts val="1000"/>
              </a:spcBef>
              <a:spcAft>
                <a:spcPts val="0"/>
              </a:spcAft>
              <a:buClr>
                <a:srgbClr val="432673"/>
              </a:buClr>
              <a:buSzPts val="2000"/>
              <a:buChar char="•"/>
            </a:pPr>
            <a:r>
              <a:rPr lang="en-GB" sz="2000" dirty="0"/>
              <a:t>L2 Consolidation Worksheet </a:t>
            </a:r>
            <a:endParaRPr dirty="0"/>
          </a:p>
          <a:p>
            <a:pPr marL="457200" lvl="0" indent="-342900" algn="l" rtl="0">
              <a:lnSpc>
                <a:spcPct val="108000"/>
              </a:lnSpc>
              <a:spcBef>
                <a:spcPts val="1000"/>
              </a:spcBef>
              <a:spcAft>
                <a:spcPts val="0"/>
              </a:spcAft>
              <a:buClr>
                <a:srgbClr val="432673"/>
              </a:buClr>
              <a:buSzPts val="2000"/>
              <a:buChar char="•"/>
            </a:pPr>
            <a:r>
              <a:rPr lang="en-GB" sz="2000" dirty="0"/>
              <a:t>L2 Consolidation answers 1</a:t>
            </a:r>
            <a:endParaRPr dirty="0"/>
          </a:p>
          <a:p>
            <a:pPr marL="457200" lvl="0" indent="-342900" algn="l" rtl="0">
              <a:lnSpc>
                <a:spcPct val="108000"/>
              </a:lnSpc>
              <a:spcBef>
                <a:spcPts val="1000"/>
              </a:spcBef>
              <a:spcAft>
                <a:spcPts val="0"/>
              </a:spcAft>
              <a:buClr>
                <a:srgbClr val="432673"/>
              </a:buClr>
              <a:buSzPts val="2000"/>
              <a:buChar char="•"/>
            </a:pPr>
            <a:r>
              <a:rPr lang="en-GB" sz="2000" dirty="0"/>
              <a:t>L2 </a:t>
            </a:r>
            <a:r>
              <a:rPr lang="en-GB" sz="2000"/>
              <a:t>Consolidation answers </a:t>
            </a:r>
            <a:r>
              <a:rPr lang="en-GB" sz="2000" dirty="0"/>
              <a:t>2</a:t>
            </a:r>
            <a:endParaRPr dirty="0"/>
          </a:p>
          <a:p>
            <a:pPr marL="457200" lvl="0" indent="-342900" algn="l" rtl="0">
              <a:lnSpc>
                <a:spcPct val="108000"/>
              </a:lnSpc>
              <a:spcBef>
                <a:spcPts val="1000"/>
              </a:spcBef>
              <a:spcAft>
                <a:spcPts val="0"/>
              </a:spcAft>
              <a:buClr>
                <a:srgbClr val="432673"/>
              </a:buClr>
              <a:buSzPts val="2000"/>
              <a:buChar char="•"/>
            </a:pPr>
            <a:r>
              <a:rPr lang="en-GB" sz="2000" dirty="0"/>
              <a:t>Calculator</a:t>
            </a:r>
            <a:endParaRPr dirty="0"/>
          </a:p>
          <a:p>
            <a:pPr marL="457200" lvl="0" indent="-342900" algn="l" rtl="0">
              <a:lnSpc>
                <a:spcPct val="108000"/>
              </a:lnSpc>
              <a:spcBef>
                <a:spcPts val="1000"/>
              </a:spcBef>
              <a:spcAft>
                <a:spcPts val="0"/>
              </a:spcAft>
              <a:buClr>
                <a:srgbClr val="432673"/>
              </a:buClr>
              <a:buSzPts val="2000"/>
              <a:buChar char="•"/>
            </a:pPr>
            <a:r>
              <a:rPr lang="en-GB" sz="2000" dirty="0"/>
              <a:t>Graph paper</a:t>
            </a:r>
            <a:endParaRPr dirty="0"/>
          </a:p>
        </p:txBody>
      </p:sp>
      <p:sp>
        <p:nvSpPr>
          <p:cNvPr id="500" name="Google Shape;500;p52"/>
          <p:cNvSpPr>
            <a:spLocks noGrp="1"/>
          </p:cNvSpPr>
          <p:nvPr>
            <p:ph type="body" idx="4"/>
          </p:nvPr>
        </p:nvSpPr>
        <p:spPr>
          <a:xfrm>
            <a:off x="9973929" y="162686"/>
            <a:ext cx="2078400" cy="365100"/>
          </a:xfrm>
          <a:prstGeom prst="flowChartAlternateProcess">
            <a:avLst/>
          </a:prstGeom>
          <a:solidFill>
            <a:srgbClr val="8E53EF"/>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Consolidation</a:t>
            </a:r>
            <a:endParaRPr/>
          </a:p>
        </p:txBody>
      </p:sp>
      <p:sp>
        <p:nvSpPr>
          <p:cNvPr id="501" name="Google Shape;501;p52"/>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Answer: Mid-ordinate rule steps</a:t>
            </a:r>
            <a:endParaRPr/>
          </a:p>
        </p:txBody>
      </p:sp>
      <p:sp>
        <p:nvSpPr>
          <p:cNvPr id="148" name="Google Shape;148;p18"/>
          <p:cNvSpPr txBox="1">
            <a:spLocks noGrp="1"/>
          </p:cNvSpPr>
          <p:nvPr>
            <p:ph type="body" idx="1"/>
          </p:nvPr>
        </p:nvSpPr>
        <p:spPr>
          <a:xfrm>
            <a:off x="838200" y="1825625"/>
            <a:ext cx="10515600" cy="4351338"/>
          </a:xfrm>
          <a:prstGeom prst="rect">
            <a:avLst/>
          </a:prstGeom>
          <a:solidFill>
            <a:srgbClr val="EBDDF4"/>
          </a:solidFill>
          <a:ln>
            <a:noFill/>
          </a:ln>
        </p:spPr>
        <p:txBody>
          <a:bodyPr spcFirstLastPara="1" wrap="square" lIns="180000" tIns="180000" rIns="180000" bIns="180000" anchor="t" anchorCtr="0">
            <a:normAutofit/>
          </a:bodyPr>
          <a:lstStyle/>
          <a:p>
            <a:pPr marL="457200" lvl="0" indent="-342900" algn="l" rtl="0">
              <a:lnSpc>
                <a:spcPct val="108000"/>
              </a:lnSpc>
              <a:spcBef>
                <a:spcPts val="1000"/>
              </a:spcBef>
              <a:spcAft>
                <a:spcPts val="0"/>
              </a:spcAft>
              <a:buClr>
                <a:srgbClr val="432673"/>
              </a:buClr>
              <a:buSzPts val="2400"/>
              <a:buChar char="•"/>
            </a:pPr>
            <a:r>
              <a:rPr lang="en-GB" b="1"/>
              <a:t>Step 1: </a:t>
            </a:r>
            <a:r>
              <a:rPr lang="en-GB"/>
              <a:t>Plot the ‘x’ and ‘y’ co-ordinates on graph paper.</a:t>
            </a:r>
            <a:endParaRPr/>
          </a:p>
          <a:p>
            <a:pPr marL="457200" lvl="0" indent="-342900" algn="l" rtl="0">
              <a:lnSpc>
                <a:spcPct val="108000"/>
              </a:lnSpc>
              <a:spcBef>
                <a:spcPts val="1000"/>
              </a:spcBef>
              <a:spcAft>
                <a:spcPts val="0"/>
              </a:spcAft>
              <a:buClr>
                <a:srgbClr val="432673"/>
              </a:buClr>
              <a:buSzPts val="2400"/>
              <a:buChar char="•"/>
            </a:pPr>
            <a:r>
              <a:rPr lang="en-GB" b="1"/>
              <a:t>Step 2: </a:t>
            </a:r>
            <a:r>
              <a:rPr lang="en-GB"/>
              <a:t>Divide the base width of the cross-section into equal intervals.</a:t>
            </a:r>
            <a:endParaRPr/>
          </a:p>
          <a:p>
            <a:pPr marL="457200" lvl="0" indent="-342900" algn="l" rtl="0">
              <a:lnSpc>
                <a:spcPct val="108000"/>
              </a:lnSpc>
              <a:spcBef>
                <a:spcPts val="1000"/>
              </a:spcBef>
              <a:spcAft>
                <a:spcPts val="0"/>
              </a:spcAft>
              <a:buClr>
                <a:srgbClr val="432673"/>
              </a:buClr>
              <a:buSzPts val="2400"/>
              <a:buChar char="•"/>
            </a:pPr>
            <a:r>
              <a:rPr lang="en-GB" b="1"/>
              <a:t>Step 3: </a:t>
            </a:r>
            <a:r>
              <a:rPr lang="en-GB"/>
              <a:t>Determine the midpoint of each interval.</a:t>
            </a:r>
            <a:endParaRPr/>
          </a:p>
          <a:p>
            <a:pPr marL="457200" lvl="0" indent="-342900" algn="l" rtl="0">
              <a:lnSpc>
                <a:spcPct val="108000"/>
              </a:lnSpc>
              <a:spcBef>
                <a:spcPts val="1000"/>
              </a:spcBef>
              <a:spcAft>
                <a:spcPts val="0"/>
              </a:spcAft>
              <a:buClr>
                <a:srgbClr val="432673"/>
              </a:buClr>
              <a:buSzPts val="2400"/>
              <a:buChar char="•"/>
            </a:pPr>
            <a:r>
              <a:rPr lang="en-GB" b="1"/>
              <a:t>Step 4: </a:t>
            </a:r>
            <a:r>
              <a:rPr lang="en-GB"/>
              <a:t>Find the height at each midpoint. </a:t>
            </a:r>
            <a:endParaRPr/>
          </a:p>
          <a:p>
            <a:pPr marL="457200" lvl="0" indent="-342900" algn="l" rtl="0">
              <a:lnSpc>
                <a:spcPct val="108000"/>
              </a:lnSpc>
              <a:spcBef>
                <a:spcPts val="1000"/>
              </a:spcBef>
              <a:spcAft>
                <a:spcPts val="0"/>
              </a:spcAft>
              <a:buClr>
                <a:srgbClr val="432673"/>
              </a:buClr>
              <a:buSzPts val="2400"/>
              <a:buChar char="•"/>
            </a:pPr>
            <a:r>
              <a:rPr lang="en-GB" b="1"/>
              <a:t>Step 5: </a:t>
            </a:r>
            <a:r>
              <a:rPr lang="en-GB"/>
              <a:t>Calculate the area of each interval.</a:t>
            </a:r>
            <a:endParaRPr/>
          </a:p>
          <a:p>
            <a:pPr marL="457200" lvl="0" indent="-342900" algn="l" rtl="0">
              <a:lnSpc>
                <a:spcPct val="108000"/>
              </a:lnSpc>
              <a:spcBef>
                <a:spcPts val="1000"/>
              </a:spcBef>
              <a:spcAft>
                <a:spcPts val="0"/>
              </a:spcAft>
              <a:buClr>
                <a:srgbClr val="432673"/>
              </a:buClr>
              <a:buSzPts val="2400"/>
              <a:buChar char="•"/>
            </a:pPr>
            <a:r>
              <a:rPr lang="en-GB" b="1"/>
              <a:t>Step 6: </a:t>
            </a:r>
            <a:r>
              <a:rPr lang="en-GB"/>
              <a:t>Find the sum of all the interval areas.</a:t>
            </a:r>
            <a:endParaRPr/>
          </a:p>
          <a:p>
            <a:pPr marL="457200" lvl="0" indent="-228600" algn="l" rtl="0">
              <a:lnSpc>
                <a:spcPct val="108000"/>
              </a:lnSpc>
              <a:spcBef>
                <a:spcPts val="1000"/>
              </a:spcBef>
              <a:spcAft>
                <a:spcPts val="0"/>
              </a:spcAft>
              <a:buSzPts val="1800"/>
              <a:buNone/>
            </a:pPr>
            <a:endParaRPr/>
          </a:p>
          <a:p>
            <a:pPr marL="457200" lvl="0" indent="-228600" algn="l" rtl="0">
              <a:lnSpc>
                <a:spcPct val="108000"/>
              </a:lnSpc>
              <a:spcBef>
                <a:spcPts val="1000"/>
              </a:spcBef>
              <a:spcAft>
                <a:spcPts val="0"/>
              </a:spcAft>
              <a:buSzPts val="1800"/>
              <a:buNone/>
            </a:pPr>
            <a:endParaRPr/>
          </a:p>
        </p:txBody>
      </p:sp>
      <p:sp>
        <p:nvSpPr>
          <p:cNvPr id="149" name="Google Shape;149;p18"/>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
        <p:nvSpPr>
          <p:cNvPr id="150" name="Google Shape;150;p18"/>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
        <p:nvSpPr>
          <p:cNvPr id="4" name="Google Shape;140;p18">
            <a:extLst>
              <a:ext uri="{FF2B5EF4-FFF2-40B4-BE49-F238E27FC236}">
                <a16:creationId xmlns:a16="http://schemas.microsoft.com/office/drawing/2014/main" id="{A6E0BF7A-8976-7E05-BF20-D67880CDFFF4}"/>
              </a:ext>
            </a:extLst>
          </p:cNvPr>
          <p:cNvSpPr/>
          <p:nvPr/>
        </p:nvSpPr>
        <p:spPr>
          <a:xfrm>
            <a:off x="9631910" y="4405744"/>
            <a:ext cx="1566335" cy="1604963"/>
          </a:xfrm>
          <a:prstGeom prst="ellipse">
            <a:avLst/>
          </a:prstGeom>
          <a:solidFill>
            <a:schemeClr val="lt1"/>
          </a:solidFill>
          <a:ln w="38100" cap="flat" cmpd="sng">
            <a:solidFill>
              <a:srgbClr val="EBDD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 name="Google Shape;141;p18">
            <a:extLst>
              <a:ext uri="{FF2B5EF4-FFF2-40B4-BE49-F238E27FC236}">
                <a16:creationId xmlns:a16="http://schemas.microsoft.com/office/drawing/2014/main" id="{B6C5E098-2C92-C9DC-580F-B7AA97CCF14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899424" y="4701535"/>
            <a:ext cx="1038162" cy="10104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Recall: What is meant by an embankment? </a:t>
            </a:r>
            <a:endParaRPr/>
          </a:p>
        </p:txBody>
      </p:sp>
      <p:sp>
        <p:nvSpPr>
          <p:cNvPr id="160" name="Google Shape;160;p19"/>
          <p:cNvSpPr txBox="1">
            <a:spLocks noGrp="1"/>
          </p:cNvSpPr>
          <p:nvPr>
            <p:ph type="body" idx="1"/>
          </p:nvPr>
        </p:nvSpPr>
        <p:spPr>
          <a:xfrm>
            <a:off x="838199" y="1825625"/>
            <a:ext cx="5921829" cy="4351338"/>
          </a:xfrm>
          <a:prstGeom prst="rect">
            <a:avLst/>
          </a:prstGeom>
          <a:solidFill>
            <a:srgbClr val="EBDDF4"/>
          </a:solidFill>
          <a:ln>
            <a:noFill/>
          </a:ln>
        </p:spPr>
        <p:txBody>
          <a:bodyPr spcFirstLastPara="1" wrap="square" lIns="180000" tIns="180000" rIns="180000" bIns="180000" anchor="t" anchorCtr="0">
            <a:normAutofit/>
          </a:bodyPr>
          <a:lstStyle/>
          <a:p>
            <a:pPr marL="457200" lvl="0" indent="-342900" algn="l" rtl="0">
              <a:lnSpc>
                <a:spcPct val="108000"/>
              </a:lnSpc>
              <a:spcBef>
                <a:spcPts val="1000"/>
              </a:spcBef>
              <a:spcAft>
                <a:spcPts val="0"/>
              </a:spcAft>
              <a:buClr>
                <a:srgbClr val="432673"/>
              </a:buClr>
              <a:buSzPts val="2400"/>
              <a:buChar char="•"/>
            </a:pPr>
            <a:r>
              <a:rPr lang="en-GB"/>
              <a:t>Embankments are structures built to  support roads, railways or canals. </a:t>
            </a:r>
            <a:endParaRPr/>
          </a:p>
          <a:p>
            <a:pPr marL="457200" lvl="0" indent="-342900" algn="l" rtl="0">
              <a:lnSpc>
                <a:spcPct val="108000"/>
              </a:lnSpc>
              <a:spcBef>
                <a:spcPts val="1000"/>
              </a:spcBef>
              <a:spcAft>
                <a:spcPts val="0"/>
              </a:spcAft>
              <a:buClr>
                <a:srgbClr val="432673"/>
              </a:buClr>
              <a:buSzPts val="2400"/>
              <a:buChar char="•"/>
            </a:pPr>
            <a:r>
              <a:rPr lang="en-GB"/>
              <a:t>They provide a stable foundation and allow the construction of these routeways over obstacles such as valleys, rivers and uneven terrain.</a:t>
            </a:r>
            <a:endParaRPr/>
          </a:p>
          <a:p>
            <a:pPr marL="457200" lvl="0" indent="-228600" algn="l" rtl="0">
              <a:lnSpc>
                <a:spcPct val="108000"/>
              </a:lnSpc>
              <a:spcBef>
                <a:spcPts val="1000"/>
              </a:spcBef>
              <a:spcAft>
                <a:spcPts val="0"/>
              </a:spcAft>
              <a:buSzPts val="1800"/>
              <a:buNone/>
            </a:pPr>
            <a:endParaRPr/>
          </a:p>
        </p:txBody>
      </p:sp>
      <p:pic>
        <p:nvPicPr>
          <p:cNvPr id="161" name="Google Shape;161;p19" descr="A truck transporting soil for embankments on a construction site"/>
          <p:cNvPicPr preferRelativeResize="0">
            <a:picLocks noGrp="1"/>
          </p:cNvPicPr>
          <p:nvPr>
            <p:ph type="pic" idx="3"/>
          </p:nvPr>
        </p:nvPicPr>
        <p:blipFill rotWithShape="1">
          <a:blip r:embed="rId3" cstate="screen">
            <a:alphaModFix/>
            <a:extLst>
              <a:ext uri="{28A0092B-C50C-407E-A947-70E740481C1C}">
                <a14:useLocalDpi xmlns:a14="http://schemas.microsoft.com/office/drawing/2010/main"/>
              </a:ext>
            </a:extLst>
          </a:blip>
          <a:srcRect/>
          <a:stretch/>
        </p:blipFill>
        <p:spPr>
          <a:xfrm>
            <a:off x="6989083" y="1825625"/>
            <a:ext cx="4364717" cy="4351338"/>
          </a:xfrm>
          <a:prstGeom prst="rect">
            <a:avLst/>
          </a:prstGeom>
          <a:noFill/>
          <a:ln>
            <a:noFill/>
          </a:ln>
        </p:spPr>
      </p:pic>
      <p:sp>
        <p:nvSpPr>
          <p:cNvPr id="162" name="Google Shape;162;p19"/>
          <p:cNvSpPr txBox="1">
            <a:spLocks noGrp="1"/>
          </p:cNvSpPr>
          <p:nvPr>
            <p:ph type="body" idx="4"/>
          </p:nvPr>
        </p:nvSpPr>
        <p:spPr>
          <a:xfrm>
            <a:off x="838200" y="6356350"/>
            <a:ext cx="53340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
        <p:nvSpPr>
          <p:cNvPr id="163" name="Google Shape;163;p19"/>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0" descr="A diagram of a road showing the existing uneven terrain and the horizontal proposed formation level.&#10;The area above the proposed level and below the existing terrain is shaded red and labelled cut. The area below the proposed level and above the existing terrain is labelle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28836" y="3749040"/>
            <a:ext cx="6249387" cy="2318488"/>
          </a:xfrm>
          <a:prstGeom prst="rect">
            <a:avLst/>
          </a:prstGeom>
          <a:noFill/>
          <a:ln>
            <a:noFill/>
          </a:ln>
        </p:spPr>
      </p:pic>
      <p:sp>
        <p:nvSpPr>
          <p:cNvPr id="169" name="Google Shape;1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Recall: What is meant by cut and fill?</a:t>
            </a:r>
            <a:endParaRPr/>
          </a:p>
        </p:txBody>
      </p:sp>
      <p:sp>
        <p:nvSpPr>
          <p:cNvPr id="170" name="Google Shape;170;p20"/>
          <p:cNvSpPr txBox="1">
            <a:spLocks noGrp="1"/>
          </p:cNvSpPr>
          <p:nvPr>
            <p:ph type="body" idx="1"/>
          </p:nvPr>
        </p:nvSpPr>
        <p:spPr>
          <a:xfrm>
            <a:off x="587100" y="1703047"/>
            <a:ext cx="7333527" cy="2989444"/>
          </a:xfrm>
          <a:prstGeom prst="rect">
            <a:avLst/>
          </a:prstGeom>
          <a:noFill/>
          <a:ln>
            <a:noFill/>
          </a:ln>
        </p:spPr>
        <p:txBody>
          <a:bodyPr spcFirstLastPara="1" wrap="square" lIns="180000" tIns="180000" rIns="180000" bIns="180000" anchor="t" anchorCtr="0">
            <a:noAutofit/>
          </a:bodyPr>
          <a:lstStyle/>
          <a:p>
            <a:pPr marL="114300" lvl="0" indent="0" algn="l" rtl="0">
              <a:lnSpc>
                <a:spcPct val="108000"/>
              </a:lnSpc>
              <a:spcBef>
                <a:spcPts val="1000"/>
              </a:spcBef>
              <a:spcAft>
                <a:spcPts val="0"/>
              </a:spcAft>
              <a:buClr>
                <a:srgbClr val="432673"/>
              </a:buClr>
              <a:buSzPts val="2000"/>
              <a:buNone/>
            </a:pPr>
            <a:r>
              <a:rPr lang="en-GB" sz="2000"/>
              <a:t>Cut and fill is used to modify the topography of a site by:</a:t>
            </a:r>
            <a:endParaRPr/>
          </a:p>
          <a:p>
            <a:pPr marL="809625" lvl="1" indent="-238125" algn="l" rtl="0">
              <a:lnSpc>
                <a:spcPct val="108000"/>
              </a:lnSpc>
              <a:spcBef>
                <a:spcPts val="500"/>
              </a:spcBef>
              <a:spcAft>
                <a:spcPts val="0"/>
              </a:spcAft>
              <a:buClr>
                <a:srgbClr val="432673"/>
              </a:buClr>
              <a:buSzPts val="2000"/>
              <a:buChar char="•"/>
            </a:pPr>
            <a:r>
              <a:rPr lang="en-GB"/>
              <a:t>cut: excavating material from one location;</a:t>
            </a:r>
            <a:endParaRPr/>
          </a:p>
          <a:p>
            <a:pPr marL="809625" lvl="1" indent="-238125" algn="l" rtl="0">
              <a:lnSpc>
                <a:spcPct val="108000"/>
              </a:lnSpc>
              <a:spcBef>
                <a:spcPts val="500"/>
              </a:spcBef>
              <a:spcAft>
                <a:spcPts val="0"/>
              </a:spcAft>
              <a:buClr>
                <a:srgbClr val="432673"/>
              </a:buClr>
              <a:buSzPts val="2000"/>
              <a:buChar char="•"/>
            </a:pPr>
            <a:r>
              <a:rPr lang="en-GB"/>
              <a:t>fill: using the material to fill another location.</a:t>
            </a:r>
            <a:endParaRPr/>
          </a:p>
          <a:p>
            <a:pPr marL="571500" lvl="1" indent="0" algn="l" rtl="0">
              <a:lnSpc>
                <a:spcPct val="108000"/>
              </a:lnSpc>
              <a:spcBef>
                <a:spcPts val="500"/>
              </a:spcBef>
              <a:spcAft>
                <a:spcPts val="0"/>
              </a:spcAft>
              <a:buClr>
                <a:srgbClr val="432673"/>
              </a:buClr>
              <a:buSzPts val="2000"/>
              <a:buNone/>
            </a:pPr>
            <a:endParaRPr/>
          </a:p>
          <a:p>
            <a:pPr marL="114300" lvl="0" indent="0" algn="l" rtl="0">
              <a:lnSpc>
                <a:spcPct val="108000"/>
              </a:lnSpc>
              <a:spcBef>
                <a:spcPts val="1000"/>
              </a:spcBef>
              <a:spcAft>
                <a:spcPts val="0"/>
              </a:spcAft>
              <a:buClr>
                <a:srgbClr val="432673"/>
              </a:buClr>
              <a:buSzPts val="2000"/>
              <a:buNone/>
            </a:pPr>
            <a:r>
              <a:rPr lang="en-GB" sz="2000"/>
              <a:t>Soil, rocks, gravel or other debris is </a:t>
            </a:r>
            <a:br>
              <a:rPr lang="en-GB" sz="2000"/>
            </a:br>
            <a:r>
              <a:rPr lang="en-GB" sz="2000"/>
              <a:t>moved to create a level surface or the </a:t>
            </a:r>
            <a:br>
              <a:rPr lang="en-GB" sz="2000"/>
            </a:br>
            <a:r>
              <a:rPr lang="en-GB" sz="2000"/>
              <a:t>desired slope for construction activities.</a:t>
            </a:r>
            <a:endParaRPr sz="2000"/>
          </a:p>
          <a:p>
            <a:pPr marL="114300" lvl="0" indent="0" algn="l" rtl="0">
              <a:lnSpc>
                <a:spcPct val="108000"/>
              </a:lnSpc>
              <a:spcBef>
                <a:spcPts val="1000"/>
              </a:spcBef>
              <a:spcAft>
                <a:spcPts val="0"/>
              </a:spcAft>
              <a:buClr>
                <a:srgbClr val="432673"/>
              </a:buClr>
              <a:buSzPts val="2000"/>
              <a:buNone/>
            </a:pPr>
            <a:r>
              <a:rPr lang="en-GB" sz="2000"/>
              <a:t>This method minimises the amount of </a:t>
            </a:r>
            <a:br>
              <a:rPr lang="en-GB" sz="2000"/>
            </a:br>
            <a:r>
              <a:rPr lang="en-GB" sz="2000"/>
              <a:t>material that needs to be transported to </a:t>
            </a:r>
            <a:br>
              <a:rPr lang="en-GB" sz="2000"/>
            </a:br>
            <a:r>
              <a:rPr lang="en-GB" sz="2000"/>
              <a:t>or from the site.</a:t>
            </a:r>
            <a:endParaRPr sz="2000"/>
          </a:p>
        </p:txBody>
      </p:sp>
      <p:sp>
        <p:nvSpPr>
          <p:cNvPr id="171" name="Google Shape;171;p20"/>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
        <p:nvSpPr>
          <p:cNvPr id="172" name="Google Shape;172;p20"/>
          <p:cNvSpPr/>
          <p:nvPr/>
        </p:nvSpPr>
        <p:spPr>
          <a:xfrm>
            <a:off x="9973929" y="162686"/>
            <a:ext cx="2078545" cy="365125"/>
          </a:xfrm>
          <a:prstGeom prst="flowChartAlternateProcess">
            <a:avLst/>
          </a:prstGeom>
          <a:solidFill>
            <a:srgbClr val="88A2FF"/>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Introduction</a:t>
            </a:r>
            <a:endParaRPr sz="1400" b="0" i="0" u="none" strike="noStrike" cap="none">
              <a:solidFill>
                <a:srgbClr val="000000"/>
              </a:solidFill>
              <a:latin typeface="Arial"/>
              <a:ea typeface="Arial"/>
              <a:cs typeface="Arial"/>
              <a:sym typeface="Arial"/>
            </a:endParaRPr>
          </a:p>
        </p:txBody>
      </p:sp>
      <p:sp>
        <p:nvSpPr>
          <p:cNvPr id="173" name="Google Shape;173;p20"/>
          <p:cNvSpPr txBox="1"/>
          <p:nvPr/>
        </p:nvSpPr>
        <p:spPr>
          <a:xfrm>
            <a:off x="7552944" y="3099816"/>
            <a:ext cx="18288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Proposed formation level</a:t>
            </a:r>
            <a:endParaRPr sz="1400" b="0" i="0" u="none" strike="noStrike" cap="none">
              <a:solidFill>
                <a:srgbClr val="000000"/>
              </a:solidFill>
              <a:latin typeface="Arial"/>
              <a:ea typeface="Arial"/>
              <a:cs typeface="Arial"/>
              <a:sym typeface="Arial"/>
            </a:endParaRPr>
          </a:p>
        </p:txBody>
      </p:sp>
      <p:sp>
        <p:nvSpPr>
          <p:cNvPr id="174" name="Google Shape;174;p20"/>
          <p:cNvSpPr txBox="1"/>
          <p:nvPr/>
        </p:nvSpPr>
        <p:spPr>
          <a:xfrm>
            <a:off x="9776100" y="3137052"/>
            <a:ext cx="18288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Level of existing terrain</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GB"/>
              <a:t>The trapezoidal rule</a:t>
            </a:r>
            <a:endParaRPr/>
          </a:p>
        </p:txBody>
      </p:sp>
      <p:sp>
        <p:nvSpPr>
          <p:cNvPr id="180" name="Google Shape;180;p21"/>
          <p:cNvSpPr>
            <a:spLocks noGrp="1"/>
          </p:cNvSpPr>
          <p:nvPr>
            <p:ph type="media" idx="2"/>
          </p:nvPr>
        </p:nvSpPr>
        <p:spPr>
          <a:xfrm>
            <a:off x="838200" y="1690688"/>
            <a:ext cx="4183505" cy="4689475"/>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l" rtl="0">
              <a:lnSpc>
                <a:spcPct val="107916"/>
              </a:lnSpc>
              <a:spcBef>
                <a:spcPts val="600"/>
              </a:spcBef>
              <a:spcAft>
                <a:spcPts val="0"/>
              </a:spcAft>
              <a:buClr>
                <a:srgbClr val="432673"/>
              </a:buClr>
              <a:buSzPts val="2400"/>
              <a:buFont typeface="Arial"/>
              <a:buChar char="•"/>
            </a:pPr>
            <a:r>
              <a:rPr lang="en-GB" sz="2400" b="0" i="0" u="none" strike="noStrike" cap="none" dirty="0">
                <a:solidFill>
                  <a:srgbClr val="0D0D0D"/>
                </a:solidFill>
                <a:latin typeface="Arial"/>
                <a:ea typeface="Arial"/>
                <a:cs typeface="Arial"/>
                <a:sym typeface="Arial"/>
              </a:rPr>
              <a:t>The trapezoidal rule is another rule that can be used to estimate the area under a curve.</a:t>
            </a:r>
            <a:endParaRPr sz="2400" b="0" i="0" u="none" strike="noStrike" cap="none" dirty="0">
              <a:solidFill>
                <a:srgbClr val="262626"/>
              </a:solidFill>
              <a:latin typeface="Arial"/>
              <a:ea typeface="Arial"/>
              <a:cs typeface="Arial"/>
              <a:sym typeface="Arial"/>
            </a:endParaRPr>
          </a:p>
          <a:p>
            <a:pPr marL="342900" marR="0" lvl="0" indent="-342900" algn="l" rtl="0">
              <a:lnSpc>
                <a:spcPct val="107916"/>
              </a:lnSpc>
              <a:spcBef>
                <a:spcPts val="600"/>
              </a:spcBef>
              <a:spcAft>
                <a:spcPts val="0"/>
              </a:spcAft>
              <a:buClr>
                <a:srgbClr val="432673"/>
              </a:buClr>
              <a:buSzPts val="2400"/>
              <a:buFont typeface="Arial"/>
              <a:buChar char="•"/>
            </a:pPr>
            <a:r>
              <a:rPr lang="en-GB" sz="2400" b="0" i="0" u="none" strike="noStrike" cap="none" dirty="0">
                <a:solidFill>
                  <a:srgbClr val="0D0D0D"/>
                </a:solidFill>
                <a:latin typeface="Arial"/>
                <a:ea typeface="Arial"/>
                <a:cs typeface="Arial"/>
                <a:sym typeface="Arial"/>
              </a:rPr>
              <a:t>The curve is divided into equal intervals. </a:t>
            </a:r>
            <a:br>
              <a:rPr lang="en-GB" sz="2400" b="0" i="0" u="none" strike="noStrike" cap="none" dirty="0">
                <a:solidFill>
                  <a:srgbClr val="0D0D0D"/>
                </a:solidFill>
                <a:latin typeface="Arial"/>
                <a:ea typeface="Arial"/>
                <a:cs typeface="Arial"/>
                <a:sym typeface="Arial"/>
              </a:rPr>
            </a:br>
            <a:r>
              <a:rPr lang="en-GB" sz="2400" b="0" i="0" u="none" strike="noStrike" cap="none" dirty="0">
                <a:solidFill>
                  <a:srgbClr val="0D0D0D"/>
                </a:solidFill>
                <a:latin typeface="Arial"/>
                <a:ea typeface="Arial"/>
                <a:cs typeface="Arial"/>
                <a:sym typeface="Arial"/>
              </a:rPr>
              <a:t>Each interval of the cross-section is treated as a trapezium. </a:t>
            </a:r>
            <a:endParaRPr sz="2400" b="0" i="0" u="none" strike="noStrike" cap="none" dirty="0">
              <a:solidFill>
                <a:srgbClr val="262626"/>
              </a:solidFill>
              <a:latin typeface="Arial"/>
              <a:ea typeface="Arial"/>
              <a:cs typeface="Arial"/>
              <a:sym typeface="Arial"/>
            </a:endParaRPr>
          </a:p>
          <a:p>
            <a:pPr marL="342900" marR="0" lvl="0" indent="-342900" algn="l" rtl="0">
              <a:lnSpc>
                <a:spcPct val="107916"/>
              </a:lnSpc>
              <a:spcBef>
                <a:spcPts val="600"/>
              </a:spcBef>
              <a:spcAft>
                <a:spcPts val="0"/>
              </a:spcAft>
              <a:buClr>
                <a:srgbClr val="432673"/>
              </a:buClr>
              <a:buSzPts val="2400"/>
              <a:buFont typeface="Arial"/>
              <a:buChar char="•"/>
            </a:pPr>
            <a:r>
              <a:rPr lang="en-GB" sz="2400" b="0" i="0" u="none" strike="noStrike" cap="none" dirty="0">
                <a:solidFill>
                  <a:srgbClr val="0D0D0D"/>
                </a:solidFill>
                <a:latin typeface="Arial"/>
                <a:ea typeface="Arial"/>
                <a:cs typeface="Arial"/>
                <a:sym typeface="Arial"/>
              </a:rPr>
              <a:t>We use the </a:t>
            </a:r>
            <a:r>
              <a:rPr lang="en-GB" sz="2400" b="1" i="0" u="none" strike="noStrike" cap="none" dirty="0">
                <a:solidFill>
                  <a:srgbClr val="0D0D0D"/>
                </a:solidFill>
                <a:latin typeface="Arial"/>
                <a:ea typeface="Arial"/>
                <a:cs typeface="Arial"/>
                <a:sym typeface="Arial"/>
              </a:rPr>
              <a:t>ordinates</a:t>
            </a:r>
            <a:r>
              <a:rPr lang="en-GB" sz="2400" b="0" i="0" u="none" strike="noStrike" cap="none" dirty="0">
                <a:solidFill>
                  <a:srgbClr val="0D0D0D"/>
                </a:solidFill>
                <a:latin typeface="Arial"/>
                <a:ea typeface="Arial"/>
                <a:cs typeface="Arial"/>
                <a:sym typeface="Arial"/>
              </a:rPr>
              <a:t> at the endpoints of each interval. </a:t>
            </a:r>
            <a:r>
              <a:rPr lang="en-GB" sz="2400" b="0" i="0" u="none" strike="noStrike" cap="none" dirty="0">
                <a:solidFill>
                  <a:srgbClr val="262626"/>
                </a:solidFill>
                <a:latin typeface="Arial"/>
                <a:ea typeface="Arial"/>
                <a:cs typeface="Arial"/>
                <a:sym typeface="Arial"/>
              </a:rPr>
              <a:t>Remember: an </a:t>
            </a:r>
            <a:r>
              <a:rPr lang="en-GB" sz="2400" b="1" i="0" u="none" strike="noStrike" cap="none" dirty="0">
                <a:solidFill>
                  <a:srgbClr val="262626"/>
                </a:solidFill>
                <a:latin typeface="Arial"/>
                <a:ea typeface="Arial"/>
                <a:cs typeface="Arial"/>
                <a:sym typeface="Arial"/>
              </a:rPr>
              <a:t>ordinate</a:t>
            </a:r>
            <a:r>
              <a:rPr lang="en-GB" sz="2400" b="0" i="0" u="none" strike="noStrike" cap="none" dirty="0">
                <a:solidFill>
                  <a:srgbClr val="262626"/>
                </a:solidFill>
                <a:latin typeface="Arial"/>
                <a:ea typeface="Arial"/>
                <a:cs typeface="Arial"/>
                <a:sym typeface="Arial"/>
              </a:rPr>
              <a:t> is the y-coordinate on a graph for a given x-coordinate.</a:t>
            </a:r>
            <a:endParaRPr sz="2400" b="0" i="0" u="none" strike="noStrike" cap="none" dirty="0">
              <a:solidFill>
                <a:srgbClr val="262626"/>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endParaRPr sz="2400" b="0" i="0" u="none" strike="noStrike" cap="none" dirty="0">
              <a:solidFill>
                <a:srgbClr val="0D0D0D"/>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endParaRPr sz="2400" b="0" i="0" u="none" strike="noStrike" cap="none" dirty="0">
              <a:solidFill>
                <a:srgbClr val="0D0D0D"/>
              </a:solidFill>
              <a:latin typeface="Arial"/>
              <a:ea typeface="Arial"/>
              <a:cs typeface="Arial"/>
              <a:sym typeface="Arial"/>
            </a:endParaRPr>
          </a:p>
          <a:p>
            <a:pPr marL="0" marR="0" lvl="0" indent="0" algn="l" rtl="0">
              <a:lnSpc>
                <a:spcPct val="107916"/>
              </a:lnSpc>
              <a:spcBef>
                <a:spcPts val="0"/>
              </a:spcBef>
              <a:spcAft>
                <a:spcPts val="0"/>
              </a:spcAft>
              <a:buClr>
                <a:schemeClr val="dk1"/>
              </a:buClr>
              <a:buSzPts val="1100"/>
              <a:buFont typeface="Arial"/>
              <a:buNone/>
            </a:pPr>
            <a:endParaRPr sz="2400" b="0" i="0" u="none" strike="noStrike" cap="none" dirty="0">
              <a:solidFill>
                <a:srgbClr val="0D0D0D"/>
              </a:solidFill>
              <a:latin typeface="Arial"/>
              <a:ea typeface="Arial"/>
              <a:cs typeface="Arial"/>
              <a:sym typeface="Arial"/>
            </a:endParaRPr>
          </a:p>
          <a:p>
            <a:pPr marL="228600" marR="0" lvl="0" indent="-76200" algn="l" rtl="0">
              <a:lnSpc>
                <a:spcPct val="108000"/>
              </a:lnSpc>
              <a:spcBef>
                <a:spcPts val="1000"/>
              </a:spcBef>
              <a:spcAft>
                <a:spcPts val="0"/>
              </a:spcAft>
              <a:buClr>
                <a:srgbClr val="534C29"/>
              </a:buClr>
              <a:buSzPts val="2400"/>
              <a:buFont typeface="Arial"/>
              <a:buNone/>
            </a:pPr>
            <a:endParaRPr sz="2400" b="0" i="0" u="none" strike="noStrike" cap="none" dirty="0">
              <a:solidFill>
                <a:srgbClr val="262626"/>
              </a:solidFill>
              <a:latin typeface="Arial"/>
              <a:ea typeface="Arial"/>
              <a:cs typeface="Arial"/>
              <a:sym typeface="Arial"/>
            </a:endParaRPr>
          </a:p>
        </p:txBody>
      </p:sp>
      <p:sp>
        <p:nvSpPr>
          <p:cNvPr id="181" name="Google Shape;181;p21"/>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
        <p:nvSpPr>
          <p:cNvPr id="182" name="Google Shape;182;p21"/>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pic>
        <p:nvPicPr>
          <p:cNvPr id="5" name="Picture 4" descr="A photo under the archway one of the towers of Tower bridge in London, UK with the skyline and city in the background.">
            <a:extLst>
              <a:ext uri="{FF2B5EF4-FFF2-40B4-BE49-F238E27FC236}">
                <a16:creationId xmlns:a16="http://schemas.microsoft.com/office/drawing/2014/main" id="{A3782388-CEFC-2624-91A2-D551C7E8AD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9537" y="1690688"/>
            <a:ext cx="6532713" cy="42761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a:spLocks noGrp="1"/>
          </p:cNvSpPr>
          <p:nvPr>
            <p:ph type="body" idx="1"/>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rmAutofit/>
          </a:bodyPr>
          <a:lstStyle/>
          <a:p>
            <a:pPr marL="0" lvl="0" indent="0" algn="l" rtl="0">
              <a:lnSpc>
                <a:spcPct val="108000"/>
              </a:lnSpc>
              <a:spcBef>
                <a:spcPts val="0"/>
              </a:spcBef>
              <a:spcAft>
                <a:spcPts val="0"/>
              </a:spcAft>
              <a:buSzPts val="1400"/>
              <a:buNone/>
            </a:pPr>
            <a:r>
              <a:rPr lang="en-GB"/>
              <a:t>Activity 1</a:t>
            </a:r>
            <a:endParaRPr/>
          </a:p>
        </p:txBody>
      </p:sp>
      <p:sp>
        <p:nvSpPr>
          <p:cNvPr id="189" name="Google Shape;189;p22"/>
          <p:cNvSpPr txBox="1">
            <a:spLocks noGrp="1"/>
          </p:cNvSpPr>
          <p:nvPr>
            <p:ph type="title"/>
          </p:nvPr>
        </p:nvSpPr>
        <p:spPr>
          <a:xfrm>
            <a:off x="838200" y="365125"/>
            <a:ext cx="10515600" cy="813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000"/>
              <a:buFont typeface="Arial"/>
              <a:buNone/>
            </a:pPr>
            <a:r>
              <a:rPr lang="en-GB"/>
              <a:t>Area of a trapezium</a:t>
            </a:r>
            <a:endParaRPr/>
          </a:p>
        </p:txBody>
      </p:sp>
      <p:sp>
        <p:nvSpPr>
          <p:cNvPr id="190" name="Google Shape;190;p22" descr="The area of trapezium is equal to half delta x multiplied by the sum of y 1 plus y 2."/>
          <p:cNvSpPr>
            <a:spLocks noGrp="1"/>
          </p:cNvSpPr>
          <p:nvPr>
            <p:ph type="media" idx="2"/>
          </p:nvPr>
        </p:nvSpPr>
        <p:spPr>
          <a:xfrm>
            <a:off x="1042798" y="1956992"/>
            <a:ext cx="6389914" cy="4204321"/>
          </a:xfrm>
          <a:prstGeom prst="rect">
            <a:avLst/>
          </a:prstGeom>
          <a:blipFill rotWithShape="1">
            <a:blip r:embed="rId3" cstate="screen">
              <a:alphaModFix/>
              <a:extLst>
                <a:ext uri="{28A0092B-C50C-407E-A947-70E740481C1C}">
                  <a14:useLocalDpi xmlns:a14="http://schemas.microsoft.com/office/drawing/2010/main"/>
                </a:ext>
              </a:extLst>
            </a:blip>
            <a:stretch>
              <a:fillRect l="-1425" t="-1007" r="-1996"/>
            </a:stretch>
          </a:blipFill>
          <a:ln>
            <a:noFill/>
          </a:ln>
        </p:spPr>
        <p:txBody>
          <a:bodyPr spcFirstLastPara="1" wrap="square" lIns="91425" tIns="45700" rIns="91425" bIns="45700" anchor="t" anchorCtr="0">
            <a:noAutofit/>
          </a:bodyPr>
          <a:lstStyle/>
          <a:p>
            <a:pPr marL="76200" marR="0" lvl="0" indent="0" algn="l" rtl="0">
              <a:lnSpc>
                <a:spcPct val="108000"/>
              </a:lnSpc>
              <a:spcBef>
                <a:spcPts val="1000"/>
              </a:spcBef>
              <a:spcAft>
                <a:spcPts val="0"/>
              </a:spcAft>
              <a:buClr>
                <a:srgbClr val="534C29"/>
              </a:buClr>
              <a:buSzPts val="2400"/>
              <a:buFont typeface="Arial"/>
              <a:buNone/>
            </a:pPr>
            <a:r>
              <a:rPr lang="en-GB" sz="2400" b="0" i="0" u="none" strike="noStrike" cap="none">
                <a:solidFill>
                  <a:srgbClr val="262626"/>
                </a:solidFill>
                <a:latin typeface="Arial"/>
                <a:ea typeface="Arial"/>
                <a:cs typeface="Arial"/>
                <a:sym typeface="Arial"/>
              </a:rPr>
              <a:t>  </a:t>
            </a:r>
            <a:endParaRPr sz="2400" b="0" i="0" u="none" strike="noStrike" cap="none">
              <a:solidFill>
                <a:srgbClr val="262626"/>
              </a:solidFill>
              <a:latin typeface="Arial"/>
              <a:ea typeface="Arial"/>
              <a:cs typeface="Arial"/>
              <a:sym typeface="Arial"/>
            </a:endParaRPr>
          </a:p>
        </p:txBody>
      </p:sp>
      <p:grpSp>
        <p:nvGrpSpPr>
          <p:cNvPr id="191" name="Google Shape;191;p22" descr="A trapezium with a horizontal base, two vertical sides and diagonal top.&#10;The base has length delta x.&#10;The left vertical side has length y 1.&#10;The right vertical side has length y 2."/>
          <p:cNvGrpSpPr/>
          <p:nvPr/>
        </p:nvGrpSpPr>
        <p:grpSpPr>
          <a:xfrm>
            <a:off x="8449545" y="1904999"/>
            <a:ext cx="2463384" cy="3509666"/>
            <a:chOff x="8449545" y="1904999"/>
            <a:chExt cx="2463384" cy="3509666"/>
          </a:xfrm>
        </p:grpSpPr>
        <p:sp>
          <p:nvSpPr>
            <p:cNvPr id="192" name="Google Shape;192;p22"/>
            <p:cNvSpPr/>
            <p:nvPr/>
          </p:nvSpPr>
          <p:spPr>
            <a:xfrm rot="-5400000">
              <a:off x="8157237" y="2681721"/>
              <a:ext cx="3048000" cy="1494557"/>
            </a:xfrm>
            <a:custGeom>
              <a:avLst/>
              <a:gdLst/>
              <a:ahLst/>
              <a:cxnLst/>
              <a:rect l="l" t="t" r="r" b="b"/>
              <a:pathLst>
                <a:path w="2024743" h="2024743" extrusionOk="0">
                  <a:moveTo>
                    <a:pt x="0" y="0"/>
                  </a:moveTo>
                  <a:lnTo>
                    <a:pt x="1404258" y="0"/>
                  </a:lnTo>
                  <a:lnTo>
                    <a:pt x="2024743" y="2024743"/>
                  </a:lnTo>
                  <a:lnTo>
                    <a:pt x="0" y="2024743"/>
                  </a:lnTo>
                  <a:lnTo>
                    <a:pt x="0" y="0"/>
                  </a:lnTo>
                  <a:close/>
                </a:path>
              </a:pathLst>
            </a:custGeom>
            <a:solidFill>
              <a:srgbClr val="D8E2F3"/>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3" name="Google Shape;193;p22"/>
            <p:cNvSpPr txBox="1"/>
            <p:nvPr/>
          </p:nvSpPr>
          <p:spPr>
            <a:xfrm>
              <a:off x="8449545" y="3597487"/>
              <a:ext cx="446314" cy="461665"/>
            </a:xfrm>
            <a:prstGeom prst="rect">
              <a:avLst/>
            </a:prstGeom>
            <a:blipFill rotWithShape="1">
              <a:blip r:embed="rId4" cstate="screen">
                <a:alphaModFix/>
                <a:extLst>
                  <a:ext uri="{28A0092B-C50C-407E-A947-70E740481C1C}">
                    <a14:useLocalDpi xmlns:a14="http://schemas.microsoft.com/office/drawing/2010/main"/>
                  </a:ext>
                </a:extLst>
              </a:blip>
              <a:stretch>
                <a:fillRect l="-4101" b="-1314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4" name="Google Shape;194;p22"/>
            <p:cNvSpPr txBox="1"/>
            <p:nvPr/>
          </p:nvSpPr>
          <p:spPr>
            <a:xfrm>
              <a:off x="10466615" y="3198166"/>
              <a:ext cx="446314" cy="461665"/>
            </a:xfrm>
            <a:prstGeom prst="rect">
              <a:avLst/>
            </a:prstGeom>
            <a:blipFill rotWithShape="1">
              <a:blip r:embed="rId5" cstate="screen">
                <a:alphaModFix/>
                <a:extLst>
                  <a:ext uri="{28A0092B-C50C-407E-A947-70E740481C1C}">
                    <a14:useLocalDpi xmlns:a14="http://schemas.microsoft.com/office/drawing/2010/main"/>
                  </a:ext>
                </a:extLst>
              </a:blip>
              <a:stretch>
                <a:fillRect l="-4102" r="-1360" b="-1332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5" name="Google Shape;195;p22"/>
            <p:cNvSpPr txBox="1"/>
            <p:nvPr/>
          </p:nvSpPr>
          <p:spPr>
            <a:xfrm>
              <a:off x="9448801" y="4953000"/>
              <a:ext cx="446314" cy="461665"/>
            </a:xfrm>
            <a:prstGeom prst="rect">
              <a:avLst/>
            </a:prstGeom>
            <a:blipFill rotWithShape="1">
              <a:blip r:embed="rId6" cstate="screen">
                <a:alphaModFix/>
                <a:extLst>
                  <a:ext uri="{28A0092B-C50C-407E-A947-70E740481C1C}">
                    <a14:useLocalDpi xmlns:a14="http://schemas.microsoft.com/office/drawing/2010/main"/>
                  </a:ext>
                </a:extLst>
              </a:blip>
              <a:stretch>
                <a:fillRect l="-2731" r="-1505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196" name="Google Shape;196;p22"/>
          <p:cNvSpPr txBox="1">
            <a:spLocks noGrp="1"/>
          </p:cNvSpPr>
          <p:nvPr>
            <p:ph type="body" idx="3"/>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3" descr="A curve on a graph. &#10;There are four trapeziums of equal width with base on the x-axis, horizontal touching sides, and diagonal top such that the two top corners touch the curve.&#10;One trapezium has two horizontal dashed lines, one each from each top corner to the y-axis. The first, lower line is labelled y i, the second higher line is labelled y i plus 1.&#10;The width of the trapezium is labelled delta x."/>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15669" y="2276378"/>
            <a:ext cx="3571461" cy="3294789"/>
          </a:xfrm>
          <a:prstGeom prst="rect">
            <a:avLst/>
          </a:prstGeom>
          <a:noFill/>
          <a:ln>
            <a:noFill/>
          </a:ln>
        </p:spPr>
      </p:pic>
      <p:sp>
        <p:nvSpPr>
          <p:cNvPr id="202" name="Google Shape;202;p23"/>
          <p:cNvSpPr txBox="1"/>
          <p:nvPr/>
        </p:nvSpPr>
        <p:spPr>
          <a:xfrm>
            <a:off x="1032463" y="5377832"/>
            <a:ext cx="10325172" cy="668516"/>
          </a:xfrm>
          <a:prstGeom prst="rect">
            <a:avLst/>
          </a:pr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3" name="Google Shape;20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1800"/>
              <a:buNone/>
            </a:pPr>
            <a:r>
              <a:rPr lang="en-GB"/>
              <a:t>Trapezoidal rule formula</a:t>
            </a:r>
            <a:endParaRPr/>
          </a:p>
        </p:txBody>
      </p:sp>
      <p:sp>
        <p:nvSpPr>
          <p:cNvPr id="204" name="Google Shape;204;p23" descr="We can write a rule for the sum of all the trapezium areas, which is an estimation of the area under the curve: &#10;Area is approximately equal to the sum of half delta x y 1 plus y 2, half delta x y 2 plus y 3, et cetera to, half delta x y n minus 1 plus y n&#10;&#10;Area is approximately equal to half delta x multiplied by the sum of y 1 plus y 2, y 2 plus y 3, et cetera to,  y n minus 1 plus y n&#10;&#10;Area is approximately equal to half delta x multiplied by y 1 plus the sum of all y i from i equals 2 to y equals n minus 1, plus y n.&#10;&#10;Area under curve is approximately equal to half the interval width multiplied by the sum of the first ordinate, 2 lots of the sum of the middle ordinates, and the last ordinate."/>
          <p:cNvSpPr txBox="1">
            <a:spLocks noGrp="1"/>
          </p:cNvSpPr>
          <p:nvPr>
            <p:ph type="body" idx="1"/>
          </p:nvPr>
        </p:nvSpPr>
        <p:spPr>
          <a:xfrm>
            <a:off x="838200" y="1825625"/>
            <a:ext cx="10515600" cy="4351338"/>
          </a:xfrm>
          <a:prstGeom prst="rect">
            <a:avLst/>
          </a:prstGeom>
          <a:blipFill rotWithShape="1">
            <a:blip r:embed="rId5">
              <a:alphaModFix/>
            </a:blip>
            <a:stretch>
              <a:fillRect/>
            </a:stretch>
          </a:blipFill>
          <a:ln>
            <a:noFill/>
          </a:ln>
        </p:spPr>
        <p:txBody>
          <a:bodyPr spcFirstLastPara="1" wrap="square" lIns="180000" tIns="180000" rIns="180000" bIns="180000" anchor="t" anchorCtr="0">
            <a:normAutofit/>
          </a:bodyPr>
          <a:lstStyle/>
          <a:p>
            <a:pPr marL="114300" lvl="0" indent="0" algn="l" rtl="0">
              <a:lnSpc>
                <a:spcPct val="108000"/>
              </a:lnSpc>
              <a:spcBef>
                <a:spcPts val="1000"/>
              </a:spcBef>
              <a:spcAft>
                <a:spcPts val="0"/>
              </a:spcAft>
              <a:buSzPts val="1800"/>
              <a:buNone/>
            </a:pPr>
            <a:r>
              <a:rPr lang="en-GB"/>
              <a:t>  </a:t>
            </a:r>
            <a:endParaRPr/>
          </a:p>
        </p:txBody>
      </p:sp>
      <p:sp>
        <p:nvSpPr>
          <p:cNvPr id="205" name="Google Shape;205;p23"/>
          <p:cNvSpPr/>
          <p:nvPr/>
        </p:nvSpPr>
        <p:spPr>
          <a:xfrm>
            <a:off x="962025" y="5374297"/>
            <a:ext cx="10391775" cy="694944"/>
          </a:xfrm>
          <a:prstGeom prst="rect">
            <a:avLst/>
          </a:prstGeom>
          <a:noFill/>
          <a:ln w="25400" cap="flat" cmpd="sng">
            <a:solidFill>
              <a:srgbClr val="EBDD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6" name="Google Shape;206;p23"/>
          <p:cNvSpPr/>
          <p:nvPr/>
        </p:nvSpPr>
        <p:spPr>
          <a:xfrm>
            <a:off x="8315669" y="818002"/>
            <a:ext cx="3387396" cy="1323439"/>
          </a:xfrm>
          <a:custGeom>
            <a:avLst/>
            <a:gdLst/>
            <a:ahLst/>
            <a:cxnLst/>
            <a:rect l="l" t="t" r="r" b="b"/>
            <a:pathLst>
              <a:path w="3387396" h="1323439" fill="none" extrusionOk="0">
                <a:moveTo>
                  <a:pt x="0" y="0"/>
                </a:moveTo>
                <a:cubicBezTo>
                  <a:pt x="179027" y="-24560"/>
                  <a:pt x="339504" y="-28634"/>
                  <a:pt x="609731" y="0"/>
                </a:cubicBezTo>
                <a:cubicBezTo>
                  <a:pt x="879958" y="28634"/>
                  <a:pt x="1036708" y="-3894"/>
                  <a:pt x="1185589" y="0"/>
                </a:cubicBezTo>
                <a:cubicBezTo>
                  <a:pt x="1334470" y="3894"/>
                  <a:pt x="1780112" y="14293"/>
                  <a:pt x="1930816" y="0"/>
                </a:cubicBezTo>
                <a:cubicBezTo>
                  <a:pt x="2081520" y="-14293"/>
                  <a:pt x="2523873" y="-26727"/>
                  <a:pt x="2676043" y="0"/>
                </a:cubicBezTo>
                <a:cubicBezTo>
                  <a:pt x="2828213" y="26727"/>
                  <a:pt x="3241595" y="-20057"/>
                  <a:pt x="3387396" y="0"/>
                </a:cubicBezTo>
                <a:cubicBezTo>
                  <a:pt x="3382627" y="202766"/>
                  <a:pt x="3369871" y="380586"/>
                  <a:pt x="3387396" y="622016"/>
                </a:cubicBezTo>
                <a:cubicBezTo>
                  <a:pt x="3404921" y="863446"/>
                  <a:pt x="3394396" y="1180634"/>
                  <a:pt x="3387396" y="1323439"/>
                </a:cubicBezTo>
                <a:cubicBezTo>
                  <a:pt x="3071265" y="1291076"/>
                  <a:pt x="2861706" y="1305583"/>
                  <a:pt x="2676043" y="1323439"/>
                </a:cubicBezTo>
                <a:cubicBezTo>
                  <a:pt x="2490380" y="1341295"/>
                  <a:pt x="2350325" y="1345175"/>
                  <a:pt x="2032438" y="1323439"/>
                </a:cubicBezTo>
                <a:cubicBezTo>
                  <a:pt x="1714551" y="1301703"/>
                  <a:pt x="1624767" y="1350350"/>
                  <a:pt x="1287210" y="1323439"/>
                </a:cubicBezTo>
                <a:cubicBezTo>
                  <a:pt x="949653" y="1296528"/>
                  <a:pt x="924218" y="1314007"/>
                  <a:pt x="643605" y="1323439"/>
                </a:cubicBezTo>
                <a:cubicBezTo>
                  <a:pt x="362992" y="1332871"/>
                  <a:pt x="267061" y="1318002"/>
                  <a:pt x="0" y="1323439"/>
                </a:cubicBezTo>
                <a:cubicBezTo>
                  <a:pt x="12484" y="1156810"/>
                  <a:pt x="-22487" y="812420"/>
                  <a:pt x="0" y="635251"/>
                </a:cubicBezTo>
                <a:cubicBezTo>
                  <a:pt x="22487" y="458082"/>
                  <a:pt x="-8531" y="170793"/>
                  <a:pt x="0" y="0"/>
                </a:cubicBezTo>
                <a:close/>
              </a:path>
              <a:path w="3387396" h="1323439" extrusionOk="0">
                <a:moveTo>
                  <a:pt x="0" y="0"/>
                </a:moveTo>
                <a:cubicBezTo>
                  <a:pt x="279219" y="24409"/>
                  <a:pt x="489527" y="3899"/>
                  <a:pt x="643605" y="0"/>
                </a:cubicBezTo>
                <a:cubicBezTo>
                  <a:pt x="797684" y="-3899"/>
                  <a:pt x="981839" y="17040"/>
                  <a:pt x="1219463" y="0"/>
                </a:cubicBezTo>
                <a:cubicBezTo>
                  <a:pt x="1457087" y="-17040"/>
                  <a:pt x="1788323" y="33898"/>
                  <a:pt x="1964690" y="0"/>
                </a:cubicBezTo>
                <a:cubicBezTo>
                  <a:pt x="2141057" y="-33898"/>
                  <a:pt x="2326309" y="14480"/>
                  <a:pt x="2642169" y="0"/>
                </a:cubicBezTo>
                <a:cubicBezTo>
                  <a:pt x="2958029" y="-14480"/>
                  <a:pt x="3068229" y="16999"/>
                  <a:pt x="3387396" y="0"/>
                </a:cubicBezTo>
                <a:cubicBezTo>
                  <a:pt x="3413877" y="202757"/>
                  <a:pt x="3397315" y="327857"/>
                  <a:pt x="3387396" y="622016"/>
                </a:cubicBezTo>
                <a:cubicBezTo>
                  <a:pt x="3377477" y="916175"/>
                  <a:pt x="3354583" y="1016805"/>
                  <a:pt x="3387396" y="1323439"/>
                </a:cubicBezTo>
                <a:cubicBezTo>
                  <a:pt x="3178146" y="1338483"/>
                  <a:pt x="2928854" y="1335733"/>
                  <a:pt x="2743791" y="1323439"/>
                </a:cubicBezTo>
                <a:cubicBezTo>
                  <a:pt x="2558728" y="1311145"/>
                  <a:pt x="2326114" y="1354674"/>
                  <a:pt x="2032438" y="1323439"/>
                </a:cubicBezTo>
                <a:cubicBezTo>
                  <a:pt x="1738762" y="1292204"/>
                  <a:pt x="1630324" y="1357018"/>
                  <a:pt x="1287210" y="1323439"/>
                </a:cubicBezTo>
                <a:cubicBezTo>
                  <a:pt x="944096" y="1289860"/>
                  <a:pt x="952837" y="1300884"/>
                  <a:pt x="711353" y="1323439"/>
                </a:cubicBezTo>
                <a:cubicBezTo>
                  <a:pt x="469869" y="1345994"/>
                  <a:pt x="274729" y="1332972"/>
                  <a:pt x="0" y="1323439"/>
                </a:cubicBezTo>
                <a:cubicBezTo>
                  <a:pt x="-10772" y="1100829"/>
                  <a:pt x="12877" y="828898"/>
                  <a:pt x="0" y="661720"/>
                </a:cubicBezTo>
                <a:cubicBezTo>
                  <a:pt x="-12877" y="494542"/>
                  <a:pt x="11394" y="148731"/>
                  <a:pt x="0" y="0"/>
                </a:cubicBezTo>
                <a:close/>
              </a:path>
            </a:pathLst>
          </a:custGeom>
          <a:blipFill rotWithShape="1">
            <a:blip r:embed="rId6" cstate="screen">
              <a:alphaModFix/>
              <a:extLst>
                <a:ext uri="{28A0092B-C50C-407E-A947-70E740481C1C}">
                  <a14:useLocalDpi xmlns:a14="http://schemas.microsoft.com/office/drawing/2010/main"/>
                </a:ext>
              </a:extLst>
            </a:blip>
            <a:stretch>
              <a:fillRect l="-1972" t="-2757" b="-7822"/>
            </a:stretch>
          </a:blipFill>
          <a:ln w="9525" cap="flat" cmpd="sng">
            <a:solidFill>
              <a:srgbClr val="43267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7" name="Google Shape;207;p23"/>
          <p:cNvSpPr/>
          <p:nvPr/>
        </p:nvSpPr>
        <p:spPr>
          <a:xfrm>
            <a:off x="9973929" y="162686"/>
            <a:ext cx="2078400" cy="365100"/>
          </a:xfrm>
          <a:prstGeom prst="flowChartAlternateProcess">
            <a:avLst/>
          </a:prstGeom>
          <a:solidFill>
            <a:srgbClr val="F1995D"/>
          </a:solidFill>
          <a:ln>
            <a:noFill/>
          </a:ln>
        </p:spPr>
        <p:txBody>
          <a:bodyPr spcFirstLastPara="1" wrap="square" lIns="91425" tIns="45700" rIns="91425" bIns="45700" anchor="t" anchorCtr="0">
            <a:noAutofit/>
          </a:bodyPr>
          <a:lstStyle/>
          <a:p>
            <a:pPr marL="0" marR="0" lvl="0" indent="0" algn="l" rtl="0">
              <a:lnSpc>
                <a:spcPct val="108000"/>
              </a:lnSpc>
              <a:spcBef>
                <a:spcPts val="0"/>
              </a:spcBef>
              <a:spcAft>
                <a:spcPts val="0"/>
              </a:spcAft>
              <a:buClr>
                <a:srgbClr val="534C29"/>
              </a:buClr>
              <a:buSzPts val="1400"/>
              <a:buFont typeface="Arial"/>
              <a:buNone/>
            </a:pPr>
            <a:r>
              <a:rPr lang="en-GB" sz="1400" b="1" i="0" u="none" strike="noStrike" cap="none">
                <a:solidFill>
                  <a:schemeClr val="lt1"/>
                </a:solidFill>
                <a:latin typeface="Arial Narrow"/>
                <a:ea typeface="Arial Narrow"/>
                <a:cs typeface="Arial Narrow"/>
                <a:sym typeface="Arial Narrow"/>
              </a:rPr>
              <a:t>Activity 1</a:t>
            </a:r>
            <a:endParaRPr sz="1400" b="0" i="0" u="none" strike="noStrike" cap="none">
              <a:solidFill>
                <a:srgbClr val="000000"/>
              </a:solidFill>
              <a:latin typeface="Arial"/>
              <a:ea typeface="Arial"/>
              <a:cs typeface="Arial"/>
              <a:sym typeface="Arial"/>
            </a:endParaRPr>
          </a:p>
        </p:txBody>
      </p:sp>
      <p:sp>
        <p:nvSpPr>
          <p:cNvPr id="208" name="Google Shape;208;p23"/>
          <p:cNvSpPr txBox="1">
            <a:spLocks noGrp="1"/>
          </p:cNvSpPr>
          <p:nvPr>
            <p:ph type="body" idx="4"/>
          </p:nvPr>
        </p:nvSpPr>
        <p:spPr>
          <a:xfrm>
            <a:off x="838200" y="6356350"/>
            <a:ext cx="5257800" cy="365125"/>
          </a:xfrm>
          <a:prstGeom prst="rect">
            <a:avLst/>
          </a:prstGeom>
          <a:noFill/>
          <a:ln>
            <a:noFill/>
          </a:ln>
        </p:spPr>
        <p:txBody>
          <a:bodyPr spcFirstLastPara="1" wrap="square" lIns="91425" tIns="45700" rIns="91425" bIns="45700" anchor="ctr" anchorCtr="0">
            <a:noAutofit/>
          </a:bodyPr>
          <a:lstStyle/>
          <a:p>
            <a:pPr marL="457200" lvl="0" indent="-228600" algn="l" rtl="0">
              <a:lnSpc>
                <a:spcPct val="108000"/>
              </a:lnSpc>
              <a:spcBef>
                <a:spcPts val="1000"/>
              </a:spcBef>
              <a:spcAft>
                <a:spcPts val="0"/>
              </a:spcAft>
              <a:buSzPts val="1200"/>
              <a:buNone/>
            </a:pPr>
            <a:r>
              <a:rPr lang="en-GB"/>
              <a:t>Lesson 2: Using the trapezoidal rule and Simpson’s rule in construction</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A75510-662A-40B8-917E-DF0E678AF1FE}"/>
</file>

<file path=customXml/itemProps2.xml><?xml version="1.0" encoding="utf-8"?>
<ds:datastoreItem xmlns:ds="http://schemas.openxmlformats.org/officeDocument/2006/customXml" ds:itemID="{697A77C4-B8BF-4148-BD9E-32AB89423625}"/>
</file>

<file path=customXml/itemProps3.xml><?xml version="1.0" encoding="utf-8"?>
<ds:datastoreItem xmlns:ds="http://schemas.openxmlformats.org/officeDocument/2006/customXml" ds:itemID="{C2681D05-DBC6-4C81-BA64-C65F389E57CF}"/>
</file>

<file path=docProps/app.xml><?xml version="1.0" encoding="utf-8"?>
<Properties xmlns="http://schemas.openxmlformats.org/officeDocument/2006/extended-properties" xmlns:vt="http://schemas.openxmlformats.org/officeDocument/2006/docPropsVTypes">
  <TotalTime>0</TotalTime>
  <Words>2556</Words>
  <Application>Microsoft Office PowerPoint</Application>
  <PresentationFormat>Widescreen</PresentationFormat>
  <Paragraphs>410</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Times New Roman</vt:lpstr>
      <vt:lpstr>Quattrocento Sans</vt:lpstr>
      <vt:lpstr>Arial Narrow</vt:lpstr>
      <vt:lpstr>Calibri</vt:lpstr>
      <vt:lpstr>Office Theme</vt:lpstr>
      <vt:lpstr>Construction</vt:lpstr>
      <vt:lpstr>In this lesson, we will:</vt:lpstr>
      <vt:lpstr>Activity: Mid-ordinate rule steps</vt:lpstr>
      <vt:lpstr>Answer: Mid-ordinate rule steps</vt:lpstr>
      <vt:lpstr>Recall: What is meant by an embankment? </vt:lpstr>
      <vt:lpstr>Recall: What is meant by cut and fill?</vt:lpstr>
      <vt:lpstr>The trapezoidal rule</vt:lpstr>
      <vt:lpstr>Area of a trapezium</vt:lpstr>
      <vt:lpstr>Trapezoidal rule formula</vt:lpstr>
      <vt:lpstr>Using the trapezoidal rule</vt:lpstr>
      <vt:lpstr> Worked example: Trapezium rule</vt:lpstr>
      <vt:lpstr> Worked example: Trapezium rule</vt:lpstr>
      <vt:lpstr> Worked example: Trapezium rule</vt:lpstr>
      <vt:lpstr> Worked example: Trapezium rule</vt:lpstr>
      <vt:lpstr> Worked example: Trapezium rule</vt:lpstr>
      <vt:lpstr> Worked example: Trapezium rule</vt:lpstr>
      <vt:lpstr> Worked example: Trapezium rule</vt:lpstr>
      <vt:lpstr>Using the trapezoidal rule</vt:lpstr>
      <vt:lpstr>Using the trapezoidal rule: practice</vt:lpstr>
      <vt:lpstr>Reflection questions</vt:lpstr>
      <vt:lpstr>Parabolic curves</vt:lpstr>
      <vt:lpstr>Parabolic curves</vt:lpstr>
      <vt:lpstr>Simpson’s rule</vt:lpstr>
      <vt:lpstr>Simpson’s rule formula</vt:lpstr>
      <vt:lpstr> Worked example: Simpson’s rule</vt:lpstr>
      <vt:lpstr> Worked example: Simpson’s rule</vt:lpstr>
      <vt:lpstr> Worked example: Simpson’s rule</vt:lpstr>
      <vt:lpstr> Worked example: Simpson’s rule</vt:lpstr>
      <vt:lpstr> Worked example: Simpson’s rule</vt:lpstr>
      <vt:lpstr> Worked example: Simpson’s rule</vt:lpstr>
      <vt:lpstr> Worked example: Simpson’s rule</vt:lpstr>
      <vt:lpstr>PowerPoint Presentation</vt:lpstr>
      <vt:lpstr>Simpson’s vs trapezoidal rule</vt:lpstr>
      <vt:lpstr>Using the Simpson’s rule: practice</vt:lpstr>
      <vt:lpstr>Comparing rules</vt:lpstr>
      <vt:lpstr>Comparing rules: answers</vt:lpstr>
      <vt:lpstr>In this lesson, we have:</vt:lpstr>
      <vt:lpstr>Consolidation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2025-09-03T08:14:14Z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