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Roboto Medium" panose="02000000000000000000" pitchFamily="2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FBB5F6-FFBD-4A62-8448-F32825E35CBD}">
  <a:tblStyle styleId="{15FBB5F6-FFBD-4A62-8448-F32825E35CB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g/Freedomz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11914156/70b6d7679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Image © Shutterstock/</a:t>
            </a:r>
            <a:r>
              <a:rPr lang="en-GB" b="0" i="0" u="sng" strike="noStrike">
                <a:solidFill>
                  <a:schemeClr val="hlink"/>
                </a:solidFill>
                <a:latin typeface="Roboto Medium"/>
                <a:ea typeface="Roboto Medium"/>
                <a:cs typeface="Roboto Medium"/>
                <a:sym typeface="Roboto"/>
                <a:hlinkClick r:id="rId3"/>
              </a:rPr>
              <a:t>Freedomz</a:t>
            </a:r>
            <a:endParaRPr u="none"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Use of calculus in the construction industry video: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https://vimeo.com/1111914156/70b6d7679b</a:t>
            </a:r>
            <a:endParaRPr dirty="0"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2" descr="Engineer and architect project meeting with engineering tools on model building and blueprint ">
            <a:extLst>
              <a:ext uri="{FF2B5EF4-FFF2-40B4-BE49-F238E27FC236}">
                <a16:creationId xmlns:a16="http://schemas.microsoft.com/office/drawing/2014/main" id="{1EB16B9C-AD13-FA55-F137-EDEB65BEEEBB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3"/>
          <a:stretch>
            <a:fillRect/>
          </a:stretch>
        </p:blipFill>
        <p:spPr>
          <a:xfrm>
            <a:off x="835" y="3593"/>
            <a:ext cx="12191165" cy="369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5" y="524510"/>
            <a:ext cx="12192000" cy="634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0283" y="1702445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A purple line art of a hammer and screwdriv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7738" y="2124272"/>
            <a:ext cx="975575" cy="9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829165" y="6255953"/>
            <a:ext cx="4114800" cy="62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6096000" y="28958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432673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" descr="A picture containing screenshot, graphics, pattern, circ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163" y="2280625"/>
            <a:ext cx="2049637" cy="86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2673"/>
              </a:buClr>
              <a:buSzPts val="5200"/>
              <a:buFont typeface="Arial"/>
              <a:buNone/>
              <a:defRPr sz="5200" b="1">
                <a:solidFill>
                  <a:srgbClr val="4326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EBDD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EBDDF4"/>
          </a:solidFill>
          <a:ln w="19050" cap="sq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 descr="A purple and black file fold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6"/>
            <a:ext cx="4635689" cy="52471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September 2025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1111914156?h=70b6d7679b&amp;amp;app_id=122963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810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GB"/>
              <a:t>Topic: Practical construction calculus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2"/>
          </p:nvPr>
        </p:nvSpPr>
        <p:spPr>
          <a:xfrm>
            <a:off x="6096000" y="28958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/>
              <a:t>Route: Construction</a:t>
            </a: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Construction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Analysing heat loss through a wall</a:t>
            </a: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704849" y="1690688"/>
            <a:ext cx="7085363" cy="4486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t" anchorCtr="0">
            <a:normAutofit lnSpcReduction="10000"/>
          </a:bodyPr>
          <a:lstStyle/>
          <a:p>
            <a:pPr marL="457200" lvl="0" indent="-342900" algn="l" rtl="0">
              <a:lnSpc>
                <a:spcPct val="128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dirty="0"/>
              <a:t>Locate a brick/block cavity wall and estimate the age of its construction. Look up its age in the reference table on the worksheet and determine its U-value.</a:t>
            </a:r>
            <a:endParaRPr sz="1800" dirty="0"/>
          </a:p>
          <a:p>
            <a:pPr marL="457200" lvl="0" indent="-342900" algn="l" rtl="0">
              <a:lnSpc>
                <a:spcPct val="128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dirty="0"/>
              <a:t>Measure the temperature on both the inside and outside of a wall every 20 minutes, at least 4–7 times.</a:t>
            </a:r>
            <a:endParaRPr sz="1800" dirty="0"/>
          </a:p>
          <a:p>
            <a:pPr marL="457200" lvl="0" indent="-342900" algn="l" rtl="0">
              <a:lnSpc>
                <a:spcPct val="128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dirty="0"/>
              <a:t>Enter the data into a spreadsheet and calculate the temperature difference between inside and outside at each time interval. </a:t>
            </a:r>
            <a:endParaRPr sz="1800" dirty="0"/>
          </a:p>
          <a:p>
            <a:pPr marL="457200" lvl="0" indent="-342900" algn="l" rtl="0">
              <a:lnSpc>
                <a:spcPct val="128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dirty="0"/>
              <a:t>Plot this data on a line graph and use the spreadsheet to generate a best fit line and display its equation. </a:t>
            </a:r>
            <a:endParaRPr sz="1800" dirty="0"/>
          </a:p>
          <a:p>
            <a:pPr marL="457200" lvl="0" indent="-342900" algn="l" rtl="0">
              <a:lnSpc>
                <a:spcPct val="128000"/>
              </a:lnSpc>
              <a:spcBef>
                <a:spcPts val="600"/>
              </a:spcBef>
              <a:spcAft>
                <a:spcPts val="0"/>
              </a:spcAft>
              <a:buClr>
                <a:srgbClr val="432673"/>
              </a:buClr>
              <a:buSzPts val="1800"/>
              <a:buChar char="•"/>
            </a:pPr>
            <a:r>
              <a:rPr lang="en-GB" sz="1800" dirty="0"/>
              <a:t>Integrate the equation to find the total heat loss over the time period studied.</a:t>
            </a:r>
            <a:endParaRPr sz="1800" dirty="0"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2"/>
          </p:nvPr>
        </p:nvSpPr>
        <p:spPr>
          <a:xfrm>
            <a:off x="8241956" y="1825625"/>
            <a:ext cx="3245193" cy="4351338"/>
          </a:xfrm>
          <a:prstGeom prst="rect">
            <a:avLst/>
          </a:prstGeom>
          <a:solidFill>
            <a:srgbClr val="EBDDF4"/>
          </a:solidFill>
          <a:ln w="19050" cap="sq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None/>
            </a:pPr>
            <a:r>
              <a:rPr lang="en-GB" b="1" dirty="0"/>
              <a:t>Resources needed</a:t>
            </a:r>
            <a:endParaRPr b="1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L4 Activity 2 worksheet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Thermometers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Excel spreadsheet</a:t>
            </a:r>
            <a:endParaRPr dirty="0"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B77408-7BDA-47CB-7DD0-34C0193048ED}"/>
                  </a:ext>
                </a:extLst>
              </p:cNvPr>
              <p:cNvSpPr txBox="1"/>
              <p:nvPr/>
            </p:nvSpPr>
            <p:spPr>
              <a:xfrm>
                <a:off x="838200" y="1893126"/>
                <a:ext cx="10515600" cy="3300345"/>
              </a:xfrm>
              <a:prstGeom prst="rect">
                <a:avLst/>
              </a:prstGeom>
              <a:solidFill>
                <a:srgbClr val="EBDDF4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indent="-342900">
                  <a:lnSpc>
                    <a:spcPct val="108000"/>
                  </a:lnSpc>
                  <a:spcBef>
                    <a:spcPts val="1000"/>
                  </a:spcBef>
                  <a:buClr>
                    <a:srgbClr val="432673"/>
                  </a:buClr>
                  <a:buSzPts val="2400"/>
                  <a:buChar char="•"/>
                  <a:defRPr sz="2400">
                    <a:solidFill>
                      <a:srgbClr val="262626"/>
                    </a:solidFill>
                  </a:defRPr>
                </a:lvl1pPr>
                <a:lvl2pPr marL="914400" indent="-342900">
                  <a:lnSpc>
                    <a:spcPct val="108000"/>
                  </a:lnSpc>
                  <a:spcBef>
                    <a:spcPts val="500"/>
                  </a:spcBef>
                  <a:buClr>
                    <a:srgbClr val="432673"/>
                  </a:buClr>
                  <a:buSzPts val="2400"/>
                  <a:buChar char="•"/>
                  <a:defRPr sz="2400" b="1">
                    <a:solidFill>
                      <a:srgbClr val="262626"/>
                    </a:solidFill>
                  </a:defRPr>
                </a:lvl2pPr>
                <a:lvl3pPr marL="1371600" indent="-342900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SzPts val="1800"/>
                  <a:buChar char="•"/>
                  <a:defRPr sz="1800">
                    <a:solidFill>
                      <a:srgbClr val="262626"/>
                    </a:solidFill>
                  </a:defRPr>
                </a:lvl3pPr>
                <a:lvl4pPr marL="1828800" indent="-342900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SzPts val="1800"/>
                  <a:buChar char="•"/>
                  <a:defRPr sz="1600">
                    <a:solidFill>
                      <a:srgbClr val="262626"/>
                    </a:solidFill>
                  </a:defRPr>
                </a:lvl4pPr>
                <a:lvl5pPr marL="2286000" indent="-342900">
                  <a:lnSpc>
                    <a:spcPct val="108000"/>
                  </a:lnSpc>
                  <a:spcBef>
                    <a:spcPts val="500"/>
                  </a:spcBef>
                  <a:buClr>
                    <a:srgbClr val="534C29"/>
                  </a:buClr>
                  <a:buSzPts val="1800"/>
                  <a:buChar char="•"/>
                  <a:defRPr sz="1600">
                    <a:solidFill>
                      <a:srgbClr val="262626"/>
                    </a:solidFill>
                  </a:defRPr>
                </a:lvl5pPr>
                <a:lvl6pPr marL="2743200" indent="-342900">
                  <a:lnSpc>
                    <a:spcPct val="90000"/>
                  </a:lnSpc>
                  <a:spcBef>
                    <a:spcPts val="500"/>
                  </a:spcBef>
                  <a:buClr>
                    <a:schemeClr val="dk1"/>
                  </a:buClr>
                  <a:buSzPts val="1800"/>
                  <a:buChar char="•"/>
                  <a:def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indent="-342900">
                  <a:lnSpc>
                    <a:spcPct val="90000"/>
                  </a:lnSpc>
                  <a:spcBef>
                    <a:spcPts val="500"/>
                  </a:spcBef>
                  <a:buClr>
                    <a:schemeClr val="dk1"/>
                  </a:buClr>
                  <a:buSzPts val="1800"/>
                  <a:buChar char="•"/>
                  <a:def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indent="-342900">
                  <a:lnSpc>
                    <a:spcPct val="90000"/>
                  </a:lnSpc>
                  <a:spcBef>
                    <a:spcPts val="500"/>
                  </a:spcBef>
                  <a:buClr>
                    <a:schemeClr val="dk1"/>
                  </a:buClr>
                  <a:buSzPts val="1800"/>
                  <a:buChar char="•"/>
                  <a:def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indent="-342900">
                  <a:lnSpc>
                    <a:spcPct val="90000"/>
                  </a:lnSpc>
                  <a:spcBef>
                    <a:spcPts val="500"/>
                  </a:spcBef>
                  <a:buClr>
                    <a:schemeClr val="dk1"/>
                  </a:buClr>
                  <a:buSzPts val="1800"/>
                  <a:buChar char="•"/>
                  <a:def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r>
                  <a:rPr lang="en-GB" dirty="0"/>
                  <a:t>Temperature data was collected for heat loss through a wall. </a:t>
                </a:r>
              </a:p>
              <a:p>
                <a:r>
                  <a:rPr lang="en-GB" dirty="0"/>
                  <a:t>The size of the wall was 8 m x 4 m</a:t>
                </a:r>
              </a:p>
              <a:p>
                <a:r>
                  <a:rPr lang="en-GB" dirty="0"/>
                  <a:t>The wall had a U-value of 1.6 W/m2 K</a:t>
                </a:r>
              </a:p>
              <a:p>
                <a:r>
                  <a:rPr lang="en-GB" dirty="0"/>
                  <a:t>Using the rate of heat loss formula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𝑈𝐴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, integrate the temperature data over a 1-hour period to find the total heat loss through the wall (H).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B77408-7BDA-47CB-7DD0-34C019304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93126"/>
                <a:ext cx="10515600" cy="3300345"/>
              </a:xfrm>
              <a:prstGeom prst="rect">
                <a:avLst/>
              </a:prstGeom>
              <a:blipFill>
                <a:blip r:embed="rId3"/>
                <a:stretch>
                  <a:fillRect r="-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graphicFrame>
        <p:nvGraphicFramePr>
          <p:cNvPr id="205" name="Google Shape;205;p25"/>
          <p:cNvGraphicFramePr/>
          <p:nvPr/>
        </p:nvGraphicFramePr>
        <p:xfrm>
          <a:off x="975360" y="1893127"/>
          <a:ext cx="10515600" cy="4023440"/>
        </p:xfrm>
        <a:graphic>
          <a:graphicData uri="http://schemas.openxmlformats.org/drawingml/2006/table">
            <a:tbl>
              <a:tblPr firstRow="1" bandRow="1">
                <a:noFill/>
                <a:tableStyleId>{15FBB5F6-FFBD-4A62-8448-F32825E35CBD}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432673"/>
                          </a:solidFill>
                        </a:rPr>
                        <a:t>Time </a:t>
                      </a:r>
                      <a:r>
                        <a:rPr lang="en-GB" sz="2400" b="1" i="1" u="none" strike="noStrike" cap="none">
                          <a:solidFill>
                            <a:srgbClr val="432673"/>
                          </a:solidFill>
                        </a:rPr>
                        <a:t>t</a:t>
                      </a:r>
                      <a:r>
                        <a:rPr lang="en-GB" sz="2400" b="1" u="none" strike="noStrike" cap="none">
                          <a:solidFill>
                            <a:srgbClr val="432673"/>
                          </a:solidFill>
                        </a:rPr>
                        <a:t> (minutes)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EB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432673"/>
                          </a:solidFill>
                        </a:rPr>
                        <a:t>Inside temperature (°C)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EB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432673"/>
                          </a:solidFill>
                        </a:rPr>
                        <a:t>Outside temperature (°C)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EB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>
                          <a:solidFill>
                            <a:srgbClr val="432673"/>
                          </a:solidFill>
                        </a:rPr>
                        <a:t> </a:t>
                      </a:r>
                      <a:r>
                        <a:rPr lang="en-GB" sz="2400" b="1" u="none" strike="noStrike" cap="none">
                          <a:solidFill>
                            <a:srgbClr val="432673"/>
                          </a:solidFill>
                        </a:rPr>
                        <a:t>∆T (°C)</a:t>
                      </a:r>
                      <a:endParaRPr sz="2400" b="1" u="none" strike="noStrike" cap="none">
                        <a:solidFill>
                          <a:srgbClr val="432673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EBD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26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/>
                        <a:t>11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15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10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0000"/>
                          </a:solidFill>
                        </a:rPr>
                        <a:t>26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/>
                        <a:t>12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14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20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0000"/>
                          </a:solidFill>
                        </a:rPr>
                        <a:t>26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/>
                        <a:t>14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12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30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0000"/>
                          </a:solidFill>
                        </a:rPr>
                        <a:t>26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/>
                        <a:t>16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11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40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0000"/>
                          </a:solidFill>
                        </a:rPr>
                        <a:t>26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/>
                        <a:t>18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50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0000"/>
                          </a:solidFill>
                        </a:rPr>
                        <a:t>26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/>
                        <a:t>19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/>
                        <a:t>60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0000"/>
                          </a:solidFill>
                        </a:rPr>
                        <a:t>26</a:t>
                      </a:r>
                      <a:endParaRPr sz="2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/>
                        <a:t>21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/>
                        <a:t>5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6" name="Google Shape;206;p25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Lesson 4: Using integration in construction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  <p:pic>
        <p:nvPicPr>
          <p:cNvPr id="216" name="Google Shape;216;p26" descr="A diagram of a heat loss, showing a temperature of 26 degrees Celsius inside dropping to 11 degrees Celsius outside after passing through a brick wall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38" t="8175" r="8679" b="7886"/>
          <a:stretch>
            <a:fillRect/>
          </a:stretch>
        </p:blipFill>
        <p:spPr>
          <a:xfrm>
            <a:off x="3553428" y="1344168"/>
            <a:ext cx="5359078" cy="496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2715228" cy="3795686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solidFill>
                  <a:srgbClr val="000000"/>
                </a:solidFill>
              </a:rPr>
              <a:t>Plotting the data for time and temperature difference, we can see the points are roughly linear.</a:t>
            </a:r>
            <a:endParaRPr sz="2400" b="1" dirty="0">
              <a:solidFill>
                <a:srgbClr val="000000"/>
              </a:solidFill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Lesson 4: Using integration in construction</a:t>
            </a:r>
            <a:endParaRPr dirty="0"/>
          </a:p>
        </p:txBody>
      </p:sp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  <p:pic>
        <p:nvPicPr>
          <p:cNvPr id="225" name="Google Shape;225;p27" descr="A graph with showing time on the x-axis and temperature difference on the y-axis.&#10;Points are marked according to the temperature difference data shown previously. A line of best fit passes through the points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7021" y="1604963"/>
            <a:ext cx="812903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  <p:sp>
        <p:nvSpPr>
          <p:cNvPr id="233" name="Google Shape;233;p28" descr="Change in temperature equals 15, when time equals 0&#10;Change in temperature equals 5, when time equals 60&#10;&#10;Assume that Change in temperature is a linear function of time, then we can write:&#10;Change in temperature equals m multiplied by time plus c."/>
          <p:cNvSpPr txBox="1"/>
          <p:nvPr/>
        </p:nvSpPr>
        <p:spPr>
          <a:xfrm>
            <a:off x="838199" y="3006227"/>
            <a:ext cx="10515600" cy="1535688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79774" b="-1035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421E5-651C-F5AC-BB6C-C82B720A434A}"/>
              </a:ext>
            </a:extLst>
          </p:cNvPr>
          <p:cNvSpPr txBox="1"/>
          <p:nvPr/>
        </p:nvSpPr>
        <p:spPr>
          <a:xfrm>
            <a:off x="838199" y="1874382"/>
            <a:ext cx="10515600" cy="1134647"/>
          </a:xfrm>
          <a:prstGeom prst="rect">
            <a:avLst/>
          </a:prstGeom>
          <a:solidFill>
            <a:srgbClr val="EBDDF4"/>
          </a:solidFill>
        </p:spPr>
        <p:txBody>
          <a:bodyPr wrap="square" tIns="72000" b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/>
              <a:t>Step 1: Derive the linear equation for temperature difference over time.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We can find the equation of the line of best fit. It goes from about: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C07F5-289C-D0DE-4F2F-3A6B60614D50}"/>
              </a:ext>
            </a:extLst>
          </p:cNvPr>
          <p:cNvSpPr txBox="1"/>
          <p:nvPr/>
        </p:nvSpPr>
        <p:spPr>
          <a:xfrm>
            <a:off x="838199" y="4541915"/>
            <a:ext cx="10515600" cy="1606127"/>
          </a:xfrm>
          <a:prstGeom prst="rect">
            <a:avLst/>
          </a:prstGeom>
          <a:solidFill>
            <a:srgbClr val="EBDDF4"/>
          </a:solidFill>
        </p:spPr>
        <p:txBody>
          <a:bodyPr wrap="square" tIns="72000" b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/>
              <a:t>Where:</a:t>
            </a:r>
          </a:p>
          <a:p>
            <a:pPr>
              <a:lnSpc>
                <a:spcPct val="150000"/>
              </a:lnSpc>
            </a:pPr>
            <a:r>
              <a:rPr lang="en-GB" sz="2200" i="1" dirty="0"/>
              <a:t>m</a:t>
            </a:r>
            <a:r>
              <a:rPr lang="en-GB" sz="2200" dirty="0"/>
              <a:t> is the gradient, the </a:t>
            </a:r>
            <a:r>
              <a:rPr lang="en-GB" sz="2200" b="1" dirty="0"/>
              <a:t>rate of change of temperature difference.</a:t>
            </a:r>
            <a:endParaRPr lang="en-GB" sz="2200" dirty="0"/>
          </a:p>
          <a:p>
            <a:pPr>
              <a:lnSpc>
                <a:spcPct val="150000"/>
              </a:lnSpc>
            </a:pPr>
            <a:r>
              <a:rPr lang="en-GB" sz="2200" i="1" dirty="0"/>
              <a:t>c </a:t>
            </a:r>
            <a:r>
              <a:rPr lang="en-GB" sz="2200" dirty="0"/>
              <a:t>is the intercept, the </a:t>
            </a:r>
            <a:r>
              <a:rPr lang="en-GB" sz="2200" b="1" dirty="0"/>
              <a:t>initial temperature difference. </a:t>
            </a:r>
            <a:endParaRPr lang="en-GB" sz="22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 descr="gradient equals  5 minus 15 over 60 minus 0 equals minus 10 over 60, which equals minus 1 over 6.&#10;&#10;So, m equals minus 1 over 6."/>
          <p:cNvSpPr txBox="1">
            <a:spLocks noGrp="1"/>
          </p:cNvSpPr>
          <p:nvPr>
            <p:ph type="body" idx="1"/>
          </p:nvPr>
        </p:nvSpPr>
        <p:spPr>
          <a:xfrm>
            <a:off x="838199" y="3582649"/>
            <a:ext cx="10515600" cy="2548328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2" t="-68949" b="-1804"/>
            </a:stretch>
          </a:blip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  </a:t>
            </a:r>
            <a:endParaRPr dirty="0"/>
          </a:p>
        </p:txBody>
      </p:sp>
      <p:sp>
        <p:nvSpPr>
          <p:cNvPr id="239" name="Google Shape;239;p29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9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A3D86-E679-6547-7564-70F7F85231F9}"/>
              </a:ext>
            </a:extLst>
          </p:cNvPr>
          <p:cNvSpPr txBox="1"/>
          <p:nvPr/>
        </p:nvSpPr>
        <p:spPr>
          <a:xfrm>
            <a:off x="838199" y="2087520"/>
            <a:ext cx="10515600" cy="1606127"/>
          </a:xfrm>
          <a:prstGeom prst="rect">
            <a:avLst/>
          </a:prstGeom>
          <a:solidFill>
            <a:srgbClr val="EBDDF4"/>
          </a:solidFill>
        </p:spPr>
        <p:txBody>
          <a:bodyPr wrap="square" tIns="72000" bIns="72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/>
              <a:t>Find the gradient, </a:t>
            </a:r>
            <a:r>
              <a:rPr lang="en-GB" sz="2200" i="1" dirty="0"/>
              <a:t>m: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We will find the slope from the first point (0, 15) to the final point (60, 5)</a:t>
            </a:r>
          </a:p>
          <a:p>
            <a:pPr>
              <a:lnSpc>
                <a:spcPct val="150000"/>
              </a:lnSpc>
            </a:pPr>
            <a:endParaRPr lang="en-GB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0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9B9215-32D2-20E7-8B46-F12114E0D6C7}"/>
                  </a:ext>
                </a:extLst>
              </p:cNvPr>
              <p:cNvSpPr txBox="1"/>
              <p:nvPr/>
            </p:nvSpPr>
            <p:spPr>
              <a:xfrm>
                <a:off x="838200" y="2089443"/>
                <a:ext cx="10515600" cy="3256579"/>
              </a:xfrm>
              <a:prstGeom prst="rect">
                <a:avLst/>
              </a:prstGeom>
              <a:solidFill>
                <a:srgbClr val="EBDDF4"/>
              </a:solidFill>
            </p:spPr>
            <p:txBody>
              <a:bodyPr wrap="square" tIns="72000" bIns="7200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200" dirty="0"/>
                  <a:t>Find the intercept, </a:t>
                </a:r>
                <a:r>
                  <a:rPr lang="en-GB" sz="2200" i="1" dirty="0"/>
                  <a:t>c</a:t>
                </a:r>
                <a:r>
                  <a:rPr lang="en-GB" sz="2200" dirty="0"/>
                  <a:t>: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sz="2200" dirty="0"/>
                  <a:t>The intercept, </a:t>
                </a:r>
                <a:r>
                  <a:rPr lang="en-GB" sz="2200" i="1" dirty="0"/>
                  <a:t>c</a:t>
                </a:r>
                <a:r>
                  <a:rPr lang="en-GB" sz="2200" dirty="0"/>
                  <a:t> is the initial temperature difference at </a:t>
                </a:r>
                <a:r>
                  <a:rPr lang="en-GB" sz="2200" i="1" dirty="0"/>
                  <a:t>t</a:t>
                </a:r>
                <a:r>
                  <a:rPr lang="en-GB" sz="2200" dirty="0"/>
                  <a:t> = 0. 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sz="2200" dirty="0"/>
                  <a:t>The initial temperature difference was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200" dirty="0"/>
                  <a:t> = 15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sz="2200" dirty="0"/>
                  <a:t>So, </a:t>
                </a:r>
                <a:r>
                  <a:rPr lang="en-GB" sz="2200" i="1" dirty="0"/>
                  <a:t>c</a:t>
                </a:r>
                <a:r>
                  <a:rPr lang="en-GB" sz="2200" dirty="0"/>
                  <a:t> = 15 </a:t>
                </a:r>
              </a:p>
              <a:p>
                <a:pPr>
                  <a:lnSpc>
                    <a:spcPct val="200000"/>
                  </a:lnSpc>
                </a:pPr>
                <a:endParaRPr lang="en-GB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9B9215-32D2-20E7-8B46-F12114E0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89443"/>
                <a:ext cx="10515600" cy="3256579"/>
              </a:xfrm>
              <a:prstGeom prst="rect">
                <a:avLst/>
              </a:prstGeom>
              <a:blipFill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1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  <p:sp>
        <p:nvSpPr>
          <p:cNvPr id="258" name="Google Shape;258;p31" descr="Change in temperature equals minus one sixth multiplied by time plus 15."/>
          <p:cNvSpPr txBox="1"/>
          <p:nvPr/>
        </p:nvSpPr>
        <p:spPr>
          <a:xfrm>
            <a:off x="735822" y="1825625"/>
            <a:ext cx="2919984" cy="3843655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So, the linear equation for the temperature difference is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1" descr="Delta T of t equals minus 1 over 6 multiplied by time plus 15"/>
          <p:cNvSpPr txBox="1">
            <a:spLocks noGrp="1"/>
          </p:cNvSpPr>
          <p:nvPr>
            <p:ph type="body" idx="1"/>
          </p:nvPr>
        </p:nvSpPr>
        <p:spPr>
          <a:xfrm>
            <a:off x="735822" y="4069080"/>
            <a:ext cx="2919984" cy="1005840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4095" t="-172766" r="-34675" b="-159722"/>
            </a:stretch>
          </a:blip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  </a:t>
            </a:r>
            <a:endParaRPr dirty="0"/>
          </a:p>
        </p:txBody>
      </p:sp>
      <p:pic>
        <p:nvPicPr>
          <p:cNvPr id="260" name="Google Shape;260;p31" descr="A graph with showing time on the x-axis and temperature difference on the y-axis.&#10;Points are marked according to the temperature difference data shown previously. A line of best fit passes through the points.&#10;The line is labelled change in temperature equals minus 0.17 multiplied by time plus 15.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7021" y="1466024"/>
            <a:ext cx="8129033" cy="456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 descr="Q equals U A delta T&#10;&#10;H equals U A multiplied by the integral of delta T with respect to time between 0 and 60&#10;&#10;U equals 1.6 Watts per metre squared Kelvin, A equals 8 multiplied by 4 equals 32 metres squared and Change in temperature equals minus 1 over 6 multiplied by time plus 15, so:&#10;&#10;H equals 1.6 multiplied by 32 multiplied by the integral between 0 and 60 of minus 1 over 6 multiplied by time plus 15, with respect to time"/>
          <p:cNvSpPr txBox="1">
            <a:spLocks noGrp="1"/>
          </p:cNvSpPr>
          <p:nvPr>
            <p:ph type="body" idx="1"/>
          </p:nvPr>
        </p:nvSpPr>
        <p:spPr>
          <a:xfrm>
            <a:off x="838200" y="3428999"/>
            <a:ext cx="10515600" cy="2747963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" t="-58348" r="-570"/>
            </a:stretch>
          </a:blip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  </a:t>
            </a:r>
            <a:endParaRPr dirty="0"/>
          </a:p>
        </p:txBody>
      </p:sp>
      <p:sp>
        <p:nvSpPr>
          <p:cNvPr id="266" name="Google Shape;266;p32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C589EE-03B5-62DF-C137-55838B46D4C1}"/>
                  </a:ext>
                </a:extLst>
              </p:cNvPr>
              <p:cNvSpPr txBox="1"/>
              <p:nvPr/>
            </p:nvSpPr>
            <p:spPr>
              <a:xfrm>
                <a:off x="838200" y="1893127"/>
                <a:ext cx="10515600" cy="1668900"/>
              </a:xfrm>
              <a:prstGeom prst="rect">
                <a:avLst/>
              </a:prstGeom>
              <a:solidFill>
                <a:srgbClr val="EBDDF4"/>
              </a:solidFill>
            </p:spPr>
            <p:txBody>
              <a:bodyPr wrap="square" tIns="72000" bIns="7200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200" b="1" dirty="0"/>
                  <a:t>Step 2: Setting up the integral for heat loss. </a:t>
                </a:r>
              </a:p>
              <a:p>
                <a:r>
                  <a:rPr lang="en-GB" sz="2200" dirty="0"/>
                  <a:t>We know that </a:t>
                </a:r>
                <a:r>
                  <a:rPr lang="en-GB" sz="2200" i="1" dirty="0"/>
                  <a:t>Q = UA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200" dirty="0"/>
                  <a:t>, so we can find the </a:t>
                </a:r>
                <a:r>
                  <a:rPr lang="en-GB" sz="2200" b="1" dirty="0"/>
                  <a:t>total heat loss, H</a:t>
                </a:r>
                <a:r>
                  <a:rPr lang="en-GB" sz="2200" dirty="0"/>
                  <a:t>, by integrating the temperature difference over the time period from 0 to 60 minutes. </a:t>
                </a:r>
              </a:p>
              <a:p>
                <a:endParaRPr lang="en-GB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C589EE-03B5-62DF-C137-55838B46D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93127"/>
                <a:ext cx="10515600" cy="1668900"/>
              </a:xfrm>
              <a:prstGeom prst="rect">
                <a:avLst/>
              </a:prstGeom>
              <a:blipFill>
                <a:blip r:embed="rId4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lesson, we will: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use integration to determine the area under a curve in various construction situations;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measure and analyse total heat loss through a wall;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use integration to calculate the total amount of heat lost through a wall in a specific time period.</a:t>
            </a:r>
            <a:endParaRPr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7530353" y="1449388"/>
            <a:ext cx="3823447" cy="481806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General competencies</a:t>
            </a:r>
            <a:endParaRPr sz="140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E2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Present information and ideas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E5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Synthesise information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Estimate, calculate and spot errors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M3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Proportion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M4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Use rules and formulae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M5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Process data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M8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Communicate using maths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</a:pPr>
            <a:r>
              <a:rPr lang="en-GB" sz="1400" b="1">
                <a:latin typeface="Arial"/>
                <a:ea typeface="Arial"/>
                <a:cs typeface="Arial"/>
                <a:sym typeface="Arial"/>
              </a:rPr>
              <a:t>D3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sz="1400"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116" name="Google Shape;116;p15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 descr="H equals 1.6 multiplied by 32 multiplied by the integral between 0 and 60 of minus 1 over 6 multiplied by time plus 15, with respect to time&#10;&#10;H equals 51.2 multiplied by one half multiplied by minus 1 over 6 multiplied t squared plus 15 t, between 0 and 60.&#10;&#10;H equals 51.2 multiplied by minus 1 over 12 multiplied t squared plus 15 t, between 0 and 60."/>
          <p:cNvSpPr txBox="1">
            <a:spLocks noGrp="1"/>
          </p:cNvSpPr>
          <p:nvPr>
            <p:ph type="body" idx="1"/>
          </p:nvPr>
        </p:nvSpPr>
        <p:spPr>
          <a:xfrm>
            <a:off x="838200" y="2578307"/>
            <a:ext cx="10515600" cy="3598655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2" t="-20916"/>
            </a:stretch>
          </a:blip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 </a:t>
            </a:r>
            <a:endParaRPr dirty="0"/>
          </a:p>
        </p:txBody>
      </p:sp>
      <p:sp>
        <p:nvSpPr>
          <p:cNvPr id="274" name="Google Shape;274;p33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5951F-21CF-B2CB-D980-D5B5042143F5}"/>
              </a:ext>
            </a:extLst>
          </p:cNvPr>
          <p:cNvSpPr txBox="1"/>
          <p:nvPr/>
        </p:nvSpPr>
        <p:spPr>
          <a:xfrm>
            <a:off x="843251" y="1883811"/>
            <a:ext cx="10515600" cy="735871"/>
          </a:xfrm>
          <a:prstGeom prst="rect">
            <a:avLst/>
          </a:prstGeom>
          <a:solidFill>
            <a:srgbClr val="EBDDF4"/>
          </a:solidFill>
        </p:spPr>
        <p:txBody>
          <a:bodyPr wrap="square" tIns="72000" bIns="21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/>
              <a:t>Step 3: Integrate the function.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 descr="H equals 51.2 multiplied by minus 1 over 12 multiplied t squared plus 15 t, between 0 and 60.&#10;&#10;At t equals 60, minus one twelfth 60 squared plus 15 multiplied by 60 equals minus 300 add 900, equals 600.&#10;&#10;At t equals 0, minus one twelfth 0 squared add 15 multiplied by 0 equals 0.&#10;&#10;So, H equals 51.2 multiplied by 600 minus 0, which equals 30,720 watt minutes."/>
          <p:cNvSpPr txBox="1">
            <a:spLocks noGrp="1"/>
          </p:cNvSpPr>
          <p:nvPr>
            <p:ph type="body" idx="1"/>
          </p:nvPr>
        </p:nvSpPr>
        <p:spPr>
          <a:xfrm>
            <a:off x="838199" y="2589087"/>
            <a:ext cx="10515600" cy="3587875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52" t="-21279" b="-1"/>
            </a:stretch>
          </a:blip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  </a:t>
            </a:r>
            <a:endParaRPr dirty="0"/>
          </a:p>
        </p:txBody>
      </p:sp>
      <p:sp>
        <p:nvSpPr>
          <p:cNvPr id="282" name="Google Shape;282;p34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F494A-D3BE-A54A-DEF8-16890A57F7D2}"/>
              </a:ext>
            </a:extLst>
          </p:cNvPr>
          <p:cNvSpPr txBox="1"/>
          <p:nvPr/>
        </p:nvSpPr>
        <p:spPr>
          <a:xfrm>
            <a:off x="838199" y="1893127"/>
            <a:ext cx="10515600" cy="735871"/>
          </a:xfrm>
          <a:prstGeom prst="rect">
            <a:avLst/>
          </a:prstGeom>
          <a:solidFill>
            <a:srgbClr val="EBDDF4"/>
          </a:solidFill>
        </p:spPr>
        <p:txBody>
          <a:bodyPr wrap="square" tIns="72000" bIns="21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/>
              <a:t>Step 4: Evaluate the definite integral to find total heat loss.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5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10078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3600"/>
              <a:t>Analysing heat loss through a wall: worked example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0EE6AC-5A3E-6283-29C5-5B8857C2FA11}"/>
                  </a:ext>
                </a:extLst>
              </p:cNvPr>
              <p:cNvSpPr txBox="1"/>
              <p:nvPr/>
            </p:nvSpPr>
            <p:spPr>
              <a:xfrm>
                <a:off x="838200" y="1893127"/>
                <a:ext cx="10515600" cy="3559721"/>
              </a:xfrm>
              <a:prstGeom prst="rect">
                <a:avLst/>
              </a:prstGeom>
              <a:solidFill>
                <a:srgbClr val="EBDDF4"/>
              </a:solidFill>
            </p:spPr>
            <p:txBody>
              <a:bodyPr wrap="square" tIns="72000" bIns="21600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200" dirty="0"/>
                  <a:t>Convert to watt hours (by dividing by 60): 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GB" sz="2200" i="1" dirty="0"/>
                  <a:t>H</a:t>
                </a:r>
                <a:r>
                  <a:rPr lang="en-GB" sz="2200" dirty="0"/>
                  <a:t> = 30,720 watt minutes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GB" sz="2200" i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30,720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200" i="1" dirty="0"/>
                  <a:t> </a:t>
                </a:r>
                <a:r>
                  <a:rPr lang="en-GB" sz="2200" dirty="0"/>
                  <a:t>watt hours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GB" sz="2200" b="1" i="1" u="sng" dirty="0"/>
                  <a:t>H</a:t>
                </a:r>
                <a:r>
                  <a:rPr lang="en-GB" sz="2200" b="1" u="sng" dirty="0"/>
                  <a:t> = 512 watt hours</a:t>
                </a:r>
                <a:endParaRPr lang="en-GB" sz="2200" b="1" i="1" u="sng" dirty="0"/>
              </a:p>
              <a:p>
                <a:pPr>
                  <a:lnSpc>
                    <a:spcPct val="150000"/>
                  </a:lnSpc>
                </a:pPr>
                <a:endParaRPr lang="en-GB" sz="22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0EE6AC-5A3E-6283-29C5-5B8857C2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93127"/>
                <a:ext cx="10515600" cy="3559721"/>
              </a:xfrm>
              <a:prstGeom prst="rect">
                <a:avLst/>
              </a:prstGeom>
              <a:blipFill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Multiple-choice questions</a:t>
            </a:r>
            <a:endParaRPr/>
          </a:p>
        </p:txBody>
      </p:sp>
      <p:sp>
        <p:nvSpPr>
          <p:cNvPr id="298" name="Google Shape;298;p3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 which scenario is integration most useful in construction?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calculating the area of a square room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estimating the total volume of earth to be removed from an excavation site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finding the length of a single straight beam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determining the number of bricks needed for a straight square wall</a:t>
            </a:r>
            <a:endParaRPr/>
          </a:p>
          <a:p>
            <a:pPr marL="514350" lvl="0" indent="-36195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None/>
            </a:pPr>
            <a:endParaRPr/>
          </a:p>
        </p:txBody>
      </p:sp>
      <p:sp>
        <p:nvSpPr>
          <p:cNvPr id="299" name="Google Shape;299;p3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Plenary</a:t>
            </a:r>
            <a:endParaRPr/>
          </a:p>
        </p:txBody>
      </p:sp>
      <p:sp>
        <p:nvSpPr>
          <p:cNvPr id="300" name="Google Shape;300;p36"/>
          <p:cNvSpPr txBox="1"/>
          <p:nvPr/>
        </p:nvSpPr>
        <p:spPr>
          <a:xfrm>
            <a:off x="3048000" y="3275112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6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Multiple-choice questions</a:t>
            </a:r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195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432673"/>
                </a:solidFill>
              </a:rPr>
              <a:t>B</a:t>
            </a:r>
            <a:r>
              <a:rPr lang="en-GB" sz="2400" b="1">
                <a:solidFill>
                  <a:srgbClr val="432673"/>
                </a:solidFill>
              </a:rPr>
              <a:t>. </a:t>
            </a:r>
            <a:r>
              <a:rPr lang="en-GB" sz="2400"/>
              <a:t>estimating the total volume of earth to be removed from an excavation site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08" name="Google Shape;308;p37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Answer</a:t>
            </a:r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 which scenario is integration most useful in construction?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calculating the area of a square room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estimating the total volume of earth to be removed from an excavation site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finding the length of a single straight beam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determining the number of bricks needed for a straight square wall</a:t>
            </a:r>
            <a:endParaRPr/>
          </a:p>
          <a:p>
            <a:pPr marL="514350" lvl="0" indent="-36195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Multiple-choice questions</a:t>
            </a:r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GB"/>
              <a:t>In which of the following situations would integration be most useful in construction?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calculating the number of roof tiles needed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estimating the total material required for a curved roof structure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determining the height of a single building column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finding the number of doors in a building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  <a:p>
            <a:pPr marL="514350" lvl="0" indent="-36195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None/>
            </a:pPr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319" name="Google Shape;319;p38"/>
          <p:cNvSpPr txBox="1"/>
          <p:nvPr/>
        </p:nvSpPr>
        <p:spPr>
          <a:xfrm>
            <a:off x="3048000" y="3275112"/>
            <a:ext cx="609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8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/>
              <a:t>Multiple-choice questions</a:t>
            </a:r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40742" cy="3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195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GB" sz="2400" b="1">
                <a:solidFill>
                  <a:srgbClr val="432673"/>
                </a:solidFill>
              </a:rPr>
              <a:t>B. </a:t>
            </a:r>
            <a:r>
              <a:rPr lang="en-GB" sz="2400">
                <a:solidFill>
                  <a:schemeClr val="dk1"/>
                </a:solidFill>
              </a:rPr>
              <a:t>estimating the total material required for a curved roof structure</a:t>
            </a:r>
            <a:endParaRPr sz="2400"/>
          </a:p>
        </p:txBody>
      </p:sp>
      <p:sp>
        <p:nvSpPr>
          <p:cNvPr id="327" name="Google Shape;327;p39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8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Answer</a:t>
            </a:r>
            <a:endParaRPr/>
          </a:p>
        </p:txBody>
      </p:sp>
      <p:sp>
        <p:nvSpPr>
          <p:cNvPr id="328" name="Google Shape;328;p39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GB"/>
              <a:t>In which of the following situations would integration be most useful in construction?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calculating the number of roof tiles needed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estimating the total material required for a curved roof structure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determining the height of a single building column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2673"/>
              </a:buClr>
              <a:buSzPts val="2400"/>
              <a:buFont typeface="Arial"/>
              <a:buAutoNum type="alphaUcPeriod"/>
            </a:pPr>
            <a:r>
              <a:rPr lang="en-GB"/>
              <a:t>finding the number of doors in a building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  <a:p>
            <a:pPr marL="514350" lvl="0" indent="-36195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 this lesson, we have:</a:t>
            </a:r>
            <a:endParaRPr/>
          </a:p>
        </p:txBody>
      </p:sp>
      <p:sp>
        <p:nvSpPr>
          <p:cNvPr id="336" name="Google Shape;336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used integration to determine the area under a curve in various construction situations;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measured and analysed heat loss through a wall;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used integration to calculate the amount of heat lost through a wall in a specific time period.</a:t>
            </a:r>
            <a:endParaRPr dirty="0"/>
          </a:p>
        </p:txBody>
      </p:sp>
      <p:sp>
        <p:nvSpPr>
          <p:cNvPr id="337" name="Google Shape;337;p40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338" name="Google Shape;338;p40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0"/>
          <p:cNvSpPr txBox="1">
            <a:spLocks noGrp="1"/>
          </p:cNvSpPr>
          <p:nvPr>
            <p:ph type="body" idx="2"/>
          </p:nvPr>
        </p:nvSpPr>
        <p:spPr>
          <a:xfrm>
            <a:off x="7530353" y="1449388"/>
            <a:ext cx="3823447" cy="481806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u="sng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General competencies</a:t>
            </a:r>
            <a:endParaRPr sz="140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English: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E2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Present information and ideas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E5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Synthesise information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Maths: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Estimate, calculate and spot errors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M3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Proportion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M4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Use rules and formulae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M5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Process data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M8</a:t>
            </a: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Communicate using maths</a:t>
            </a:r>
            <a:endParaRPr/>
          </a:p>
          <a:p>
            <a:pPr marL="266700" lvl="0" indent="-228600" algn="l" rtl="0">
              <a:lnSpc>
                <a:spcPct val="107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4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Digital:</a:t>
            </a:r>
            <a:endParaRPr/>
          </a:p>
          <a:p>
            <a:pPr marL="266700" lvl="0" indent="-228600" algn="l" rtl="0">
              <a:lnSpc>
                <a:spcPct val="108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</a:pPr>
            <a:r>
              <a:rPr lang="en-GB" sz="1400" b="1">
                <a:latin typeface="Arial"/>
                <a:ea typeface="Arial"/>
                <a:cs typeface="Arial"/>
                <a:sym typeface="Arial"/>
              </a:rPr>
              <a:t>D3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8008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Char char="•"/>
            </a:pPr>
            <a:r>
              <a:rPr lang="en-GB" sz="2800" dirty="0"/>
              <a:t>Complete a report of your practical activity.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Char char="•"/>
            </a:pPr>
            <a:r>
              <a:rPr lang="en-GB" sz="2800" dirty="0"/>
              <a:t>Practise some more calculations involving integration using the Consolidation Worksheet. 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800"/>
              <a:buChar char="•"/>
            </a:pPr>
            <a:r>
              <a:rPr lang="en-GB" sz="2800" dirty="0"/>
              <a:t>Then swap with a partner and use the worksheet answers to give your partner feedback.</a:t>
            </a:r>
            <a:endParaRPr dirty="0"/>
          </a:p>
        </p:txBody>
      </p:sp>
      <p:sp>
        <p:nvSpPr>
          <p:cNvPr id="346" name="Google Shape;346;p41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347" name="Google Shape;347;p4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Consolidation</a:t>
            </a:r>
            <a:endParaRPr/>
          </a:p>
        </p:txBody>
      </p:sp>
      <p:sp>
        <p:nvSpPr>
          <p:cNvPr id="348" name="Google Shape;348;p41"/>
          <p:cNvSpPr txBox="1"/>
          <p:nvPr/>
        </p:nvSpPr>
        <p:spPr>
          <a:xfrm>
            <a:off x="7979664" y="1690688"/>
            <a:ext cx="3624072" cy="4351338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 needed</a:t>
            </a: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Consolidation Worksheet</a:t>
            </a:r>
            <a:endParaRPr dirty="0"/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ct val="1000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Consolidation Worksheet answers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/>
              <a:t>Using integration in construction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540496" y="1825625"/>
            <a:ext cx="2813302" cy="248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you watch the video, make a list of different ways integration is used in the construction industry.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nline Media 1" title="Gatsby TEN 2025 Construction PCC Calculus V4">
            <a:hlinkClick r:id="" action="ppaction://media"/>
            <a:extLst>
              <a:ext uri="{FF2B5EF4-FFF2-40B4-BE49-F238E27FC236}">
                <a16:creationId xmlns:a16="http://schemas.microsoft.com/office/drawing/2014/main" id="{B34EB0F7-4431-CD7A-4CAD-F14A74310E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1861" y="1690688"/>
            <a:ext cx="7790688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Integration for the area under a curve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838200" y="1893127"/>
            <a:ext cx="6417039" cy="2308284"/>
          </a:xfrm>
          <a:prstGeom prst="rect">
            <a:avLst/>
          </a:prstGeom>
          <a:solidFill>
            <a:srgbClr val="EBDD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Integration can be used to calculate the area under a curve, for example, when working out how many bricks to use under a curved roof.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Follow along using the Activity 1 Worked example worksheet.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7" descr="A black and white drawing of a brick wall with an archway at the top.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230" y="1313064"/>
            <a:ext cx="3229981" cy="458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838200" y="2794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Integration</a:t>
            </a:r>
            <a:endParaRPr/>
          </a:p>
        </p:txBody>
      </p:sp>
      <p:sp>
        <p:nvSpPr>
          <p:cNvPr id="141" name="Google Shape;141;p18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3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pic>
        <p:nvPicPr>
          <p:cNvPr id="143" name="Google Shape;143;p18" descr="A black and white drawing of a brick wall with an archway at the top.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3148" y="1323847"/>
            <a:ext cx="3229981" cy="45893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A31C8-3E7F-88AE-25F0-CB69879AE57C}"/>
                  </a:ext>
                </a:extLst>
              </p:cNvPr>
              <p:cNvSpPr txBox="1"/>
              <p:nvPr/>
            </p:nvSpPr>
            <p:spPr>
              <a:xfrm>
                <a:off x="838200" y="1831356"/>
                <a:ext cx="6580386" cy="3919764"/>
              </a:xfrm>
              <a:prstGeom prst="rect">
                <a:avLst/>
              </a:prstGeom>
              <a:solidFill>
                <a:srgbClr val="EBDDF4"/>
              </a:solidFill>
            </p:spPr>
            <p:txBody>
              <a:bodyPr wrap="square" lIns="144000" tIns="108000" rIns="144000" bIns="108000" rtlCol="0">
                <a:spAutoFit/>
              </a:bodyPr>
              <a:lstStyle/>
              <a:p>
                <a:r>
                  <a:rPr lang="en-GB" sz="2400" dirty="0">
                    <a:latin typeface="+mn-lt"/>
                  </a:rPr>
                  <a:t>You are constructing a new roof for a factory similar to the shape shown in the image.</a:t>
                </a:r>
              </a:p>
              <a:p>
                <a:endParaRPr lang="en-GB" sz="2400" dirty="0">
                  <a:latin typeface="+mn-lt"/>
                </a:endParaRPr>
              </a:p>
              <a:p>
                <a:r>
                  <a:rPr lang="en-GB" sz="2400" dirty="0">
                    <a:latin typeface="+mn-lt"/>
                  </a:rPr>
                  <a:t>The proportions and roof line for an arch for the new building can be represented by the quadratic equation: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=−0.2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+mn-lt"/>
                </a:endParaRPr>
              </a:p>
              <a:p>
                <a:endParaRPr lang="en-GB" sz="2400" dirty="0">
                  <a:latin typeface="+mn-lt"/>
                </a:endParaRPr>
              </a:p>
              <a:p>
                <a:r>
                  <a:rPr lang="en-GB" sz="2400" b="1" dirty="0">
                    <a:latin typeface="+mn-lt"/>
                  </a:rPr>
                  <a:t>Calculate the area of brickwork that will be required to fill under the arch.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A31C8-3E7F-88AE-25F0-CB69879A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1356"/>
                <a:ext cx="6580386" cy="3919764"/>
              </a:xfrm>
              <a:prstGeom prst="rect">
                <a:avLst/>
              </a:prstGeom>
              <a:blipFill>
                <a:blip r:embed="rId4"/>
                <a:stretch>
                  <a:fillRect l="-649" b="-12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Integration</a:t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838198" y="1588441"/>
            <a:ext cx="5257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roof line is shown in the graph.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 descr="A is equal to the integral between 0 and 20 of minus 0.2 x squared add 4 x with respect to x."/>
          <p:cNvSpPr txBox="1"/>
          <p:nvPr/>
        </p:nvSpPr>
        <p:spPr>
          <a:xfrm>
            <a:off x="7879078" y="4825298"/>
            <a:ext cx="3313178" cy="981856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68786" b="-410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9" descr="A graph of the function y equals minus 0.2 x squared add 4 x.&#10;The x-axis goes from 0 to 20 and is labelled distance across width of building, m.&#10;The y axis goes from 0 to 25 and is labelled height from base of roof, m.&#10;&#10;The graph is a curve that looks like a smooth n shape. The bases of the n are at 0, 0 and 20, 0. The height of the curve is 20 metres.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9" y="2050106"/>
            <a:ext cx="7641334" cy="41422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09A345-D62F-1894-7267-45AE3445C7FD}"/>
              </a:ext>
            </a:extLst>
          </p:cNvPr>
          <p:cNvSpPr txBox="1"/>
          <p:nvPr/>
        </p:nvSpPr>
        <p:spPr>
          <a:xfrm>
            <a:off x="7879078" y="2050106"/>
            <a:ext cx="3313178" cy="2800767"/>
          </a:xfrm>
          <a:prstGeom prst="rect">
            <a:avLst/>
          </a:prstGeom>
          <a:solidFill>
            <a:srgbClr val="EBDDF4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The area, A, under the curve between </a:t>
            </a:r>
            <a:r>
              <a:rPr lang="en-GB" sz="2200" i="1" dirty="0"/>
              <a:t>x</a:t>
            </a:r>
            <a:r>
              <a:rPr lang="en-GB" sz="2200" dirty="0"/>
              <a:t> = 0 m and </a:t>
            </a:r>
            <a:r>
              <a:rPr lang="en-GB" sz="2200" i="1" dirty="0"/>
              <a:t>x</a:t>
            </a:r>
            <a:r>
              <a:rPr lang="en-GB" sz="2200" dirty="0"/>
              <a:t> = 20 m is to be determined. </a:t>
            </a:r>
          </a:p>
          <a:p>
            <a:endParaRPr lang="en-GB" sz="2200" dirty="0"/>
          </a:p>
          <a:p>
            <a:r>
              <a:rPr lang="en-GB" sz="2200" dirty="0"/>
              <a:t>Write this as an integration calculation:</a:t>
            </a:r>
          </a:p>
          <a:p>
            <a:endParaRPr lang="en-GB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Integration</a:t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838198" y="1588441"/>
            <a:ext cx="101163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1: Integrate each term.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4F6B3-AA6A-D32C-37D0-4598406E2304}"/>
              </a:ext>
            </a:extLst>
          </p:cNvPr>
          <p:cNvSpPr txBox="1"/>
          <p:nvPr/>
        </p:nvSpPr>
        <p:spPr>
          <a:xfrm>
            <a:off x="838198" y="2278505"/>
            <a:ext cx="10515600" cy="1553054"/>
          </a:xfrm>
          <a:prstGeom prst="rect">
            <a:avLst/>
          </a:prstGeom>
          <a:solidFill>
            <a:srgbClr val="EBDDF4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/>
              <a:t>This is a definite integral: use square brackets and add the limits to the top and bottom bracket. 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To integrate, </a:t>
            </a:r>
            <a:r>
              <a:rPr lang="en-GB" sz="2200" b="1" dirty="0"/>
              <a:t>add 1 to the power and divide by the new power. </a:t>
            </a:r>
            <a:endParaRPr lang="en-GB" sz="2200" dirty="0"/>
          </a:p>
        </p:txBody>
      </p:sp>
      <p:grpSp>
        <p:nvGrpSpPr>
          <p:cNvPr id="9" name="Group 8" descr="A is equal to the integral between 0 and 20 of minus 0.2 x squared add 4 x with respect to x, which is equal to minus 0.2 over 3 x cubed add 4 over 2 x squared between 0 and 20, which equals minus 0.067 x cubed add 2 x squared between 0 and 20.">
            <a:extLst>
              <a:ext uri="{FF2B5EF4-FFF2-40B4-BE49-F238E27FC236}">
                <a16:creationId xmlns:a16="http://schemas.microsoft.com/office/drawing/2014/main" id="{B9EF3B80-1234-7513-0F3F-92D5D8849AF9}"/>
              </a:ext>
            </a:extLst>
          </p:cNvPr>
          <p:cNvGrpSpPr/>
          <p:nvPr/>
        </p:nvGrpSpPr>
        <p:grpSpPr>
          <a:xfrm>
            <a:off x="838198" y="3831559"/>
            <a:ext cx="10515702" cy="2073627"/>
            <a:chOff x="838149" y="3110760"/>
            <a:chExt cx="10515702" cy="2073627"/>
          </a:xfrm>
        </p:grpSpPr>
        <p:pic>
          <p:nvPicPr>
            <p:cNvPr id="7" name="Picture 6" descr="A math problem with black text&#10;&#10;AI-generated content may be incorrect.">
              <a:extLst>
                <a:ext uri="{FF2B5EF4-FFF2-40B4-BE49-F238E27FC236}">
                  <a16:creationId xmlns:a16="http://schemas.microsoft.com/office/drawing/2014/main" id="{88A38C9D-00DB-4A5D-DDC7-907ADA5E5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8149" y="3110760"/>
              <a:ext cx="10515702" cy="2073627"/>
            </a:xfrm>
            <a:prstGeom prst="rect">
              <a:avLst/>
            </a:prstGeom>
          </p:spPr>
        </p:pic>
        <p:sp>
          <p:nvSpPr>
            <p:cNvPr id="8" name="Google Shape;164;p20"/>
            <p:cNvSpPr txBox="1"/>
            <p:nvPr/>
          </p:nvSpPr>
          <p:spPr>
            <a:xfrm>
              <a:off x="4490090" y="4166285"/>
              <a:ext cx="2752569" cy="528703"/>
            </a:xfrm>
            <a:prstGeom prst="rect">
              <a:avLst/>
            </a:prstGeom>
            <a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r="-121410" b="19315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432673"/>
                </a:solidFill>
              </a:rPr>
              <a:t> </a:t>
            </a:r>
            <a:r>
              <a:rPr lang="en-GB"/>
              <a:t>Worked example: Integration</a:t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838198" y="1588441"/>
            <a:ext cx="101163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2: Apply definite limits.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1" descr="A equals minus 0.067 x cubed add 2 x squared between 0 and 20.&#10;&#10;Evaluate the integral at each limit, x equals 20 and x equals 0, and find the difference.&#10;&#10;At x equals 20: A equals minus 0.067 multiplied by 20 cubed add 2 lots of 20 squared equals minus 536 add 800 equals 264&#10;&#10;At x equals 0: A equals minus 0.067 multiplied by 0 cubed add 2 lots of 0 squared equals minus 0 add 0 equals 0.&#10;&#10;Therefore, A equals minus 0.067 x cubed add 2 x squared between 0 and 20 which equals 264 minus 0 which equals 264 metres squared.&#10;&#10;Enough bricks are needed to cover an area of 264 metres squared."/>
          <p:cNvSpPr txBox="1"/>
          <p:nvPr/>
        </p:nvSpPr>
        <p:spPr>
          <a:xfrm>
            <a:off x="838198" y="2217107"/>
            <a:ext cx="10515600" cy="3709670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691" b="-32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800"/>
              <a:t>Integration for the area under a curve: practice</a:t>
            </a: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Complete the practice questions on the worksheet.</a:t>
            </a:r>
            <a:endParaRPr dirty="0"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2"/>
          </p:nvPr>
        </p:nvSpPr>
        <p:spPr>
          <a:xfrm>
            <a:off x="8229600" y="1825625"/>
            <a:ext cx="3228456" cy="4351338"/>
          </a:xfrm>
          <a:prstGeom prst="rect">
            <a:avLst/>
          </a:prstGeom>
          <a:solidFill>
            <a:srgbClr val="EBDDF4"/>
          </a:solidFill>
          <a:ln w="19050" cap="sq" cmpd="sng">
            <a:solidFill>
              <a:srgbClr val="4326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None/>
            </a:pPr>
            <a:r>
              <a:rPr lang="en-GB" b="1" dirty="0"/>
              <a:t>Resources needed</a:t>
            </a:r>
            <a:endParaRPr b="1"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L4 Activity 1 worksheet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L4 Activity 1 worksheet answers</a:t>
            </a:r>
            <a:endParaRPr dirty="0"/>
          </a:p>
          <a:p>
            <a:pPr marL="45720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32673"/>
              </a:buClr>
              <a:buSzPts val="2400"/>
              <a:buChar char="•"/>
            </a:pPr>
            <a:r>
              <a:rPr lang="en-GB" dirty="0"/>
              <a:t>Calculator</a:t>
            </a:r>
            <a:endParaRPr dirty="0"/>
          </a:p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/>
              <a:t>Lesson 4: Using integration in construction</a:t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18B927-24CF-4896-AA8D-EBDC76D9BC45}"/>
</file>

<file path=customXml/itemProps2.xml><?xml version="1.0" encoding="utf-8"?>
<ds:datastoreItem xmlns:ds="http://schemas.openxmlformats.org/officeDocument/2006/customXml" ds:itemID="{B46D7B8D-E776-4BCA-BD55-CD60A265D014}"/>
</file>

<file path=customXml/itemProps3.xml><?xml version="1.0" encoding="utf-8"?>
<ds:datastoreItem xmlns:ds="http://schemas.openxmlformats.org/officeDocument/2006/customXml" ds:itemID="{1A1AB2F5-3E61-4A9F-B8F2-1E46CAE2C3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1588</Words>
  <Application>Microsoft Office PowerPoint</Application>
  <PresentationFormat>Widescreen</PresentationFormat>
  <Paragraphs>249</Paragraphs>
  <Slides>28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Roboto Medium</vt:lpstr>
      <vt:lpstr>Arial Narrow</vt:lpstr>
      <vt:lpstr>Calibri</vt:lpstr>
      <vt:lpstr>Arial</vt:lpstr>
      <vt:lpstr>Cambria Math</vt:lpstr>
      <vt:lpstr>Office Theme</vt:lpstr>
      <vt:lpstr>Construction</vt:lpstr>
      <vt:lpstr>In this lesson, we will:</vt:lpstr>
      <vt:lpstr>Using integration in construction</vt:lpstr>
      <vt:lpstr>Integration for the area under a curve</vt:lpstr>
      <vt:lpstr> Worked example: Integration</vt:lpstr>
      <vt:lpstr> Worked example: Integration</vt:lpstr>
      <vt:lpstr> Worked example: Integration</vt:lpstr>
      <vt:lpstr> Worked example: Integration</vt:lpstr>
      <vt:lpstr>Integration for the area under a curve: practice</vt:lpstr>
      <vt:lpstr>Analysing heat loss through a wall</vt:lpstr>
      <vt:lpstr>Analysing heat loss through a wall: worked example</vt:lpstr>
      <vt:lpstr>Analysing heat loss through a wall: worked example</vt:lpstr>
      <vt:lpstr>Analysing heat loss through a wall: worked example</vt:lpstr>
      <vt:lpstr>Analysing heat loss through a wall: worked example</vt:lpstr>
      <vt:lpstr>Analysing heat loss through a wall: worked example</vt:lpstr>
      <vt:lpstr>Analysing heat loss through a wall: worked example</vt:lpstr>
      <vt:lpstr>Analysing heat loss through a wall: worked example</vt:lpstr>
      <vt:lpstr>Analysing heat loss through a wall: worked example</vt:lpstr>
      <vt:lpstr>Analysing heat loss through a wall: worked example</vt:lpstr>
      <vt:lpstr>Analysing heat loss through a wall: worked example</vt:lpstr>
      <vt:lpstr>Analysing heat loss through a wall: worked example</vt:lpstr>
      <vt:lpstr>Analysing heat loss through a wall: worked example</vt:lpstr>
      <vt:lpstr>Multiple-choice questions</vt:lpstr>
      <vt:lpstr>Multiple-choice questions</vt:lpstr>
      <vt:lpstr>Multiple-choice questions</vt:lpstr>
      <vt:lpstr>Multiple-choice questions</vt:lpstr>
      <vt:lpstr>In this lesson, we have: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2025-09-02T21:37:55Z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