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embeddedFontLs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879C01-A757-48BE-BF70-501B8AD28E65}">
  <a:tblStyle styleId="{78879C01-A757-48BE-BF70-501B8AD28E6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719"/>
  </p:normalViewPr>
  <p:slideViewPr>
    <p:cSldViewPr snapToGrid="0">
      <p:cViewPr varScale="1">
        <p:scale>
          <a:sx n="70" d="100"/>
          <a:sy n="70" d="100"/>
        </p:scale>
        <p:origin x="6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Image © Shutterstock/Freedomz</a:t>
            </a:r>
            <a:endParaRPr u="none"/>
          </a:p>
        </p:txBody>
      </p:sp>
      <p:sp>
        <p:nvSpPr>
          <p:cNvPr id="102" name="Google Shape;10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© Shutterstock/Mark I Walker</a:t>
            </a: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© Shutterstock/Irene Miller</a:t>
            </a:r>
            <a:endParaRPr/>
          </a:p>
        </p:txBody>
      </p:sp>
      <p:sp>
        <p:nvSpPr>
          <p:cNvPr id="294" name="Google Shape;2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© Shutterstock/Ivan Smuk</a:t>
            </a:r>
            <a:endParaRPr/>
          </a:p>
        </p:txBody>
      </p:sp>
      <p:sp>
        <p:nvSpPr>
          <p:cNvPr id="120" name="Google Shape;12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© Shutterstock/Ivan Smuk</a:t>
            </a:r>
            <a:endParaRPr/>
          </a:p>
        </p:txBody>
      </p:sp>
      <p:sp>
        <p:nvSpPr>
          <p:cNvPr id="138" name="Google Shape;13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2" descr="Engineer and architect project meeting with engineering tools on model building and blueprint ">
            <a:extLst>
              <a:ext uri="{FF2B5EF4-FFF2-40B4-BE49-F238E27FC236}">
                <a16:creationId xmlns:a16="http://schemas.microsoft.com/office/drawing/2014/main" id="{EFDF8ACA-F697-EBA8-919D-E0EA9539B489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3"/>
          <a:stretch>
            <a:fillRect/>
          </a:stretch>
        </p:blipFill>
        <p:spPr>
          <a:xfrm>
            <a:off x="-475" y="-7631"/>
            <a:ext cx="12191165" cy="369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5" y="524510"/>
            <a:ext cx="12192000" cy="6343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0283" y="1702445"/>
            <a:ext cx="1811433" cy="179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 descr="A purple line art of a hammer and screwdriv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07738" y="2124272"/>
            <a:ext cx="975575" cy="9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3829165" y="6255953"/>
            <a:ext cx="4114800" cy="62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6096000" y="289582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 u="none">
                <a:solidFill>
                  <a:srgbClr val="432673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2" descr="A picture containing screenshot, graphics, pattern, circl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3163" y="2280625"/>
            <a:ext cx="2049637" cy="8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5200"/>
              <a:buFont typeface="Arial"/>
              <a:buNone/>
              <a:defRPr sz="5200" b="1">
                <a:solidFill>
                  <a:srgbClr val="4326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4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2">
  <p:cSld name="Intro_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1_Activity_video+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>
            <a:spLocks noGrp="1"/>
          </p:cNvSpPr>
          <p:nvPr>
            <p:ph type="media" idx="2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>
  <p:cSld name="Activity_two box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box">
  <p:cSld name="Activity_text+box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BDDF4"/>
          </a:solidFill>
          <a:ln w="19050" cap="sq" cmpd="sng">
            <a:solidFill>
              <a:srgbClr val="4326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 descr="A purple and black file folder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6"/>
            <a:ext cx="4635689" cy="524713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 descr="A purple and black file folder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6"/>
            <a:ext cx="4635689" cy="524713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81000" algn="ctr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n-GB"/>
              <a:t>Topic: Practical construction calculus</a:t>
            </a:r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2"/>
          </p:nvPr>
        </p:nvSpPr>
        <p:spPr>
          <a:xfrm>
            <a:off x="6096000" y="289582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r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/>
              <a:t>Route: Construction</a:t>
            </a:r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ctr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Construction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Temperature scales</a:t>
            </a:r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This diagram shows how</a:t>
            </a:r>
            <a:br>
              <a:rPr lang="en-GB" dirty="0"/>
            </a:br>
            <a:r>
              <a:rPr lang="en-GB" dirty="0"/>
              <a:t>the Celsius and Kelvin scales </a:t>
            </a:r>
            <a:br>
              <a:rPr lang="en-GB" dirty="0"/>
            </a:br>
            <a:r>
              <a:rPr lang="en-GB" dirty="0"/>
              <a:t>compare.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Although the same temperature</a:t>
            </a:r>
            <a:br>
              <a:rPr lang="en-GB" dirty="0"/>
            </a:br>
            <a:r>
              <a:rPr lang="en-GB" dirty="0"/>
              <a:t>is represented by a different value</a:t>
            </a:r>
            <a:br>
              <a:rPr lang="en-GB" dirty="0"/>
            </a:br>
            <a:r>
              <a:rPr lang="en-GB" dirty="0"/>
              <a:t>on each scale, a change of 1°C</a:t>
            </a:r>
            <a:br>
              <a:rPr lang="en-GB" dirty="0"/>
            </a:br>
            <a:r>
              <a:rPr lang="en-GB" dirty="0"/>
              <a:t>is equivalent to a change of 1 K.</a:t>
            </a:r>
            <a:endParaRPr dirty="0"/>
          </a:p>
        </p:txBody>
      </p:sp>
      <p:sp>
        <p:nvSpPr>
          <p:cNvPr id="203" name="Google Shape;203;p23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3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  <p:pic>
        <p:nvPicPr>
          <p:cNvPr id="205" name="Google Shape;205;p23" descr="A diagram of thermometers showing the Celsius and Kelvin boiling point, freezing point and absolute zero point of water.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8504" y="1989614"/>
            <a:ext cx="4806086" cy="402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 U-values</a:t>
            </a:r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91800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600"/>
              <a:buChar char="•"/>
            </a:pPr>
            <a:r>
              <a:rPr lang="en-GB" sz="2600" dirty="0"/>
              <a:t>A U-value measures how well a material allows heat to pass through it. 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600"/>
              <a:buChar char="•"/>
            </a:pPr>
            <a:r>
              <a:rPr lang="en-GB" sz="2600" dirty="0"/>
              <a:t>It is the amount of heat which passes through 1 m</a:t>
            </a:r>
            <a:r>
              <a:rPr lang="en-GB" sz="2600" baseline="30000" dirty="0"/>
              <a:t>2</a:t>
            </a:r>
            <a:r>
              <a:rPr lang="en-GB" sz="2600" dirty="0"/>
              <a:t> of a building for a 1 K (1 Kelvin) temperature difference between the air on one side and the air on the other side.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600"/>
              <a:buChar char="•"/>
            </a:pPr>
            <a:r>
              <a:rPr lang="en-GB" sz="2600" dirty="0"/>
              <a:t>The units of U-values are watts per metre squared Kelvin (W/m</a:t>
            </a:r>
            <a:r>
              <a:rPr lang="en-GB" sz="2600" baseline="30000" dirty="0"/>
              <a:t>2</a:t>
            </a:r>
            <a:r>
              <a:rPr lang="en-GB" sz="2600" dirty="0"/>
              <a:t>K).</a:t>
            </a:r>
            <a:endParaRPr dirty="0"/>
          </a:p>
        </p:txBody>
      </p:sp>
      <p:sp>
        <p:nvSpPr>
          <p:cNvPr id="212" name="Google Shape;212;p24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4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U-values</a:t>
            </a:r>
            <a:endParaRPr/>
          </a:p>
        </p:txBody>
      </p:sp>
      <p:sp>
        <p:nvSpPr>
          <p:cNvPr id="219" name="Google Shape;219;p25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800"/>
              <a:buNone/>
            </a:pPr>
            <a:r>
              <a:rPr lang="en-GB" sz="2800" b="1" dirty="0"/>
              <a:t>High U-value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800"/>
              <a:buChar char="•"/>
            </a:pPr>
            <a:r>
              <a:rPr lang="en-GB" sz="2800" dirty="0"/>
              <a:t>The material lets heat through easily, causing more heat loss.</a:t>
            </a:r>
            <a:endParaRPr dirty="0"/>
          </a:p>
        </p:txBody>
      </p:sp>
      <p:sp>
        <p:nvSpPr>
          <p:cNvPr id="220" name="Google Shape;220;p25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800" b="1"/>
              <a:t>Low U-value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800"/>
              <a:buChar char="•"/>
            </a:pPr>
            <a:r>
              <a:rPr lang="en-GB" sz="2800"/>
              <a:t>The material is better at stopping heat from escaping, which makes it a good insulator. </a:t>
            </a:r>
            <a:endParaRPr/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800"/>
          </a:p>
        </p:txBody>
      </p:sp>
      <p:sp>
        <p:nvSpPr>
          <p:cNvPr id="221" name="Google Shape;221;p25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5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6" descr="A diagram of a cavity wall with no insulation. 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4705" y="3722245"/>
            <a:ext cx="2208340" cy="279593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6"/>
          <p:cNvSpPr txBox="1">
            <a:spLocks noGrp="1"/>
          </p:cNvSpPr>
          <p:nvPr>
            <p:ph type="title"/>
          </p:nvPr>
        </p:nvSpPr>
        <p:spPr>
          <a:xfrm>
            <a:off x="424542" y="320676"/>
            <a:ext cx="111034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b="0" dirty="0"/>
              <a:t>  Range of typical </a:t>
            </a:r>
            <a:r>
              <a:rPr lang="en-GB" dirty="0"/>
              <a:t>U-values</a:t>
            </a:r>
            <a:endParaRPr dirty="0"/>
          </a:p>
        </p:txBody>
      </p:sp>
      <p:graphicFrame>
        <p:nvGraphicFramePr>
          <p:cNvPr id="229" name="Google Shape;229;p26"/>
          <p:cNvGraphicFramePr/>
          <p:nvPr/>
        </p:nvGraphicFramePr>
        <p:xfrm>
          <a:off x="589147" y="1646239"/>
          <a:ext cx="3801950" cy="4688965"/>
        </p:xfrm>
        <a:graphic>
          <a:graphicData uri="http://schemas.openxmlformats.org/drawingml/2006/table">
            <a:tbl>
              <a:tblPr>
                <a:noFill/>
                <a:tableStyleId>{78879C01-A757-48BE-BF70-501B8AD28E65}</a:tableStyleId>
              </a:tblPr>
              <a:tblGrid>
                <a:gridCol w="258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000" b="1" u="none" strike="noStrike" cap="none">
                          <a:solidFill>
                            <a:srgbClr val="432673"/>
                          </a:solidFill>
                        </a:rPr>
                        <a:t>Material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rgbClr val="EBD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000" b="1" u="none" strike="noStrike" cap="none">
                          <a:solidFill>
                            <a:srgbClr val="432673"/>
                          </a:solidFill>
                        </a:rPr>
                        <a:t>U-value (W/m²K)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rgbClr val="EBD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chemeClr val="dk1"/>
                          </a:solidFill>
                        </a:rPr>
                        <a:t>Single-glazing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chemeClr val="dk1"/>
                          </a:solidFill>
                        </a:rPr>
                        <a:t>4.8 – 5.8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chemeClr val="dk1"/>
                          </a:solidFill>
                        </a:rPr>
                        <a:t>Solid timber door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000" u="none" strike="noStrike" cap="none"/>
                        <a:t>3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chemeClr val="dk1"/>
                          </a:solidFill>
                        </a:rPr>
                        <a:t>Solid brick wall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000" u="none" strike="noStrike" cap="none" dirty="0"/>
                        <a:t>2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chemeClr val="dk1"/>
                          </a:solidFill>
                        </a:rPr>
                        <a:t>Double-glazing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chemeClr val="dk1"/>
                          </a:solidFill>
                        </a:rPr>
                        <a:t>1.2 – 3.7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chemeClr val="dk1"/>
                          </a:solidFill>
                        </a:rPr>
                        <a:t>Cavity wall with no insulation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000" u="none" strike="noStrike" cap="none"/>
                        <a:t>1.5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chemeClr val="dk1"/>
                          </a:solidFill>
                        </a:rPr>
                        <a:t>Triple-glazing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000" u="none" strike="noStrike" cap="none"/>
                        <a:t>0.6 – 0.8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chemeClr val="dk1"/>
                          </a:solidFill>
                        </a:rPr>
                        <a:t>Insulated wall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000" u="none" strike="noStrike" cap="none" dirty="0"/>
                        <a:t>0.18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0" name="Google Shape;230;p26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26" descr="A diagram of a triple-glazed window.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7966" y="477923"/>
            <a:ext cx="2103122" cy="292839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 txBox="1"/>
          <p:nvPr/>
        </p:nvSpPr>
        <p:spPr>
          <a:xfrm>
            <a:off x="8960518" y="2097168"/>
            <a:ext cx="26180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U-value = 0.6 – 0.8 W/m</a:t>
            </a:r>
            <a:r>
              <a:rPr lang="en-GB" sz="16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26" descr="A diagram of a cavity wall with insulation.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8175" y="3539281"/>
            <a:ext cx="2564954" cy="279593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6"/>
          <p:cNvSpPr txBox="1"/>
          <p:nvPr/>
        </p:nvSpPr>
        <p:spPr>
          <a:xfrm>
            <a:off x="6870289" y="5479376"/>
            <a:ext cx="11758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U-value = 1.5 W/m</a:t>
            </a:r>
            <a:r>
              <a:rPr lang="en-GB" sz="16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10614863" y="5338386"/>
            <a:ext cx="11705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U-value = 0.8 W/m</a:t>
            </a:r>
            <a:r>
              <a:rPr lang="en-GB" sz="16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4608585" y="3543662"/>
            <a:ext cx="28752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Cavity wall with no insulation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9138973" y="3333656"/>
            <a:ext cx="28752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Cavity wall with insulation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8817318" y="1559715"/>
            <a:ext cx="28752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Triple-glazing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title"/>
          </p:nvPr>
        </p:nvSpPr>
        <p:spPr>
          <a:xfrm>
            <a:off x="424542" y="320676"/>
            <a:ext cx="11103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b="0"/>
              <a:t> </a:t>
            </a:r>
            <a:r>
              <a:rPr lang="en-GB"/>
              <a:t>Thermal resistance and U-values</a:t>
            </a:r>
            <a:endParaRPr/>
          </a:p>
        </p:txBody>
      </p:sp>
      <p:sp>
        <p:nvSpPr>
          <p:cNvPr id="246" name="Google Shape;246;p27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  <p:sp>
        <p:nvSpPr>
          <p:cNvPr id="247" name="Google Shape;247;p27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9385DD-7A97-DC05-9AFD-C3F98F935EC4}"/>
                  </a:ext>
                </a:extLst>
              </p:cNvPr>
              <p:cNvSpPr txBox="1"/>
              <p:nvPr/>
            </p:nvSpPr>
            <p:spPr>
              <a:xfrm>
                <a:off x="838200" y="1975628"/>
                <a:ext cx="9135729" cy="3876318"/>
              </a:xfrm>
              <a:prstGeom prst="rect">
                <a:avLst/>
              </a:prstGeom>
              <a:solidFill>
                <a:srgbClr val="EBDDF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The U-value of a material and its thermal resistance, R, are related. </a:t>
                </a:r>
              </a:p>
              <a:p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The U-value is the </a:t>
                </a:r>
                <a:r>
                  <a:rPr lang="en-GB" sz="2400" b="1" dirty="0"/>
                  <a:t>reciprocal</a:t>
                </a:r>
                <a:r>
                  <a:rPr lang="en-GB" sz="2400" dirty="0"/>
                  <a:t> of its thermal resistance, R:</a:t>
                </a:r>
              </a:p>
              <a:p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	</a:t>
                </a:r>
                <a:r>
                  <a:rPr lang="en-GB" sz="2400" i="1" dirty="0"/>
                  <a:t>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9385DD-7A97-DC05-9AFD-C3F98F935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75628"/>
                <a:ext cx="9135729" cy="3876318"/>
              </a:xfrm>
              <a:prstGeom prst="rect">
                <a:avLst/>
              </a:prstGeom>
              <a:blipFill>
                <a:blip r:embed="rId3"/>
                <a:stretch>
                  <a:fillRect l="-1068" t="-1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xfrm>
            <a:off x="696814" y="320676"/>
            <a:ext cx="11103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b="0" dirty="0"/>
              <a:t>Calculating U-values</a:t>
            </a:r>
            <a:endParaRPr dirty="0"/>
          </a:p>
        </p:txBody>
      </p:sp>
      <p:sp>
        <p:nvSpPr>
          <p:cNvPr id="253" name="Google Shape;253;p28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  <p:sp>
        <p:nvSpPr>
          <p:cNvPr id="254" name="Google Shape;254;p28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8"/>
          <p:cNvSpPr txBox="1"/>
          <p:nvPr/>
        </p:nvSpPr>
        <p:spPr>
          <a:xfrm>
            <a:off x="838201" y="1783830"/>
            <a:ext cx="5415642" cy="3603769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91425" tIns="144000" rIns="91425" bIns="45700" anchor="t" anchorCtr="0">
            <a:spAutoFit/>
          </a:bodyPr>
          <a:lstStyle/>
          <a:p>
            <a:pPr marL="11430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features of a building are made of different layers, for example a composite door or insulated cavity walls. 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find the thermal resistance, </a:t>
            </a:r>
            <a:r>
              <a:rPr lang="en-GB" sz="22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GB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of such a feature, sum all the separate thermal resistances of each material. 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calculate the reciprocal of the total to find the U-value. 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28" descr="A photo of a cavity wall with insulation. There are grey breeze blocks as the inside layer, cavity wall insulation, and then a red brick layer. 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1572" y="1783830"/>
            <a:ext cx="5188542" cy="350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Building choices</a:t>
            </a:r>
            <a:endParaRPr/>
          </a:p>
        </p:txBody>
      </p:sp>
      <p:sp>
        <p:nvSpPr>
          <p:cNvPr id="262" name="Google Shape;26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The U-value isn’t the only factor to be considered when deciding which building materials to use.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For example, RAAC is a bubble-filled concrete that was widely used as it was cheap, lightweight and a good thermal insulator. However, it was only designed to last 25–30 years, after which it no longer works, as cracks begin appearing in the material.</a:t>
            </a:r>
            <a:endParaRPr/>
          </a:p>
        </p:txBody>
      </p:sp>
      <p:sp>
        <p:nvSpPr>
          <p:cNvPr id="263" name="Google Shape;263;p29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BDDF4"/>
          </a:solidFill>
          <a:ln w="19050" cap="sq" cmpd="sng">
            <a:solidFill>
              <a:srgbClr val="4326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 fontScale="92500"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r>
              <a:rPr lang="en-GB" b="1"/>
              <a:t>Factors to consider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</a:pPr>
            <a:r>
              <a:rPr lang="en-GB"/>
              <a:t>Use of the material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</a:pPr>
            <a:r>
              <a:rPr lang="en-GB"/>
              <a:t>Cost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</a:pPr>
            <a:r>
              <a:rPr lang="en-GB"/>
              <a:t>Appearance/ design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</a:pPr>
            <a:r>
              <a:rPr lang="en-GB"/>
              <a:t>Building standards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</a:pPr>
            <a:r>
              <a:rPr lang="en-GB"/>
              <a:t>Durability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</a:pPr>
            <a:r>
              <a:rPr lang="en-GB"/>
              <a:t>U-value</a:t>
            </a:r>
            <a:endParaRPr/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endParaRPr/>
          </a:p>
        </p:txBody>
      </p:sp>
      <p:sp>
        <p:nvSpPr>
          <p:cNvPr id="264" name="Google Shape;264;p29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9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>
            <a:spLocks noGrp="1"/>
          </p:cNvSpPr>
          <p:nvPr>
            <p:ph type="title"/>
          </p:nvPr>
        </p:nvSpPr>
        <p:spPr>
          <a:xfrm>
            <a:off x="424542" y="320676"/>
            <a:ext cx="111034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b="0"/>
              <a:t> Calculating heat</a:t>
            </a:r>
            <a:r>
              <a:rPr lang="en-GB"/>
              <a:t> loss</a:t>
            </a:r>
            <a:endParaRPr/>
          </a:p>
        </p:txBody>
      </p:sp>
      <p:sp>
        <p:nvSpPr>
          <p:cNvPr id="272" name="Google Shape;272;p30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  <p:sp>
        <p:nvSpPr>
          <p:cNvPr id="277" name="Google Shape;277;p30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D0297E-CDF3-3B1D-2112-EC8C1C074846}"/>
                  </a:ext>
                </a:extLst>
              </p:cNvPr>
              <p:cNvSpPr txBox="1"/>
              <p:nvPr/>
            </p:nvSpPr>
            <p:spPr>
              <a:xfrm>
                <a:off x="714647" y="1646239"/>
                <a:ext cx="6547757" cy="4153316"/>
              </a:xfrm>
              <a:prstGeom prst="rect">
                <a:avLst/>
              </a:prstGeom>
              <a:solidFill>
                <a:srgbClr val="EBDDF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We’ve already seen that the heat loss formula can be written as:</a:t>
                </a:r>
              </a:p>
              <a:p>
                <a:endParaRPr lang="en-GB" sz="2400" dirty="0"/>
              </a:p>
              <a:p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Now we know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GB" sz="2400" dirty="0"/>
                  <a:t>  , we can write the formula again in its most common form: </a:t>
                </a:r>
              </a:p>
              <a:p>
                <a:endParaRPr lang="en-GB" sz="2400" dirty="0"/>
              </a:p>
              <a:p>
                <a:endParaRPr lang="en-GB" sz="2400" dirty="0"/>
              </a:p>
              <a:p>
                <a:endParaRPr lang="en-GB" sz="24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D0297E-CDF3-3B1D-2112-EC8C1C074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47" y="1646239"/>
                <a:ext cx="6547757" cy="4153316"/>
              </a:xfrm>
              <a:prstGeom prst="rect">
                <a:avLst/>
              </a:prstGeom>
              <a:blipFill>
                <a:blip r:embed="rId3"/>
                <a:stretch>
                  <a:fillRect l="-1397" t="-1028" r="-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 descr="Q equals U A delta T">
            <a:extLst>
              <a:ext uri="{FF2B5EF4-FFF2-40B4-BE49-F238E27FC236}">
                <a16:creationId xmlns:a16="http://schemas.microsoft.com/office/drawing/2014/main" id="{EA6E4FB9-E14E-5045-3B8F-F9FD285A84E9}"/>
              </a:ext>
            </a:extLst>
          </p:cNvPr>
          <p:cNvGrpSpPr/>
          <p:nvPr/>
        </p:nvGrpSpPr>
        <p:grpSpPr>
          <a:xfrm>
            <a:off x="1223173" y="4647902"/>
            <a:ext cx="2570480" cy="934720"/>
            <a:chOff x="8088669" y="5421629"/>
            <a:chExt cx="2570480" cy="934720"/>
          </a:xfrm>
        </p:grpSpPr>
        <p:sp>
          <p:nvSpPr>
            <p:cNvPr id="273" name="Google Shape;273;p30" descr="Q equals U A delta T"/>
            <p:cNvSpPr txBox="1"/>
            <p:nvPr/>
          </p:nvSpPr>
          <p:spPr>
            <a:xfrm>
              <a:off x="8088669" y="5658156"/>
              <a:ext cx="2570480" cy="461665"/>
            </a:xfrm>
            <a:prstGeom prst="rect">
              <a:avLst/>
            </a:prstGeom>
            <a:blipFill rotWithShape="1"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b="-1599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8322349" y="5421629"/>
              <a:ext cx="2103120" cy="934720"/>
            </a:xfrm>
            <a:prstGeom prst="rect">
              <a:avLst/>
            </a:prstGeom>
            <a:noFill/>
            <a:ln w="25400" cap="flat" cmpd="sng">
              <a:solidFill>
                <a:srgbClr val="1C30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30" descr="Q equals A multiplied by delta T divided by R"/>
          <p:cNvSpPr txBox="1"/>
          <p:nvPr/>
        </p:nvSpPr>
        <p:spPr>
          <a:xfrm>
            <a:off x="1456853" y="2578681"/>
            <a:ext cx="2103120" cy="850319"/>
          </a:xfrm>
          <a:prstGeom prst="rect">
            <a:avLst/>
          </a:prstGeom>
          <a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2222" b="753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EA0FAA-6353-1210-FC42-4354CE4A0367}"/>
                  </a:ext>
                </a:extLst>
              </p:cNvPr>
              <p:cNvSpPr txBox="1"/>
              <p:nvPr/>
            </p:nvSpPr>
            <p:spPr>
              <a:xfrm>
                <a:off x="7517898" y="1819219"/>
                <a:ext cx="3959455" cy="3728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720000">
                  <a:lnSpc>
                    <a:spcPct val="150000"/>
                  </a:lnSpc>
                </a:pPr>
                <a:r>
                  <a:rPr lang="en-GB" sz="2000" b="1" i="1" dirty="0"/>
                  <a:t>Q:</a:t>
                </a:r>
                <a:r>
                  <a:rPr lang="en-GB" sz="2000" dirty="0"/>
                  <a:t> rate of heat loss (watts)</a:t>
                </a:r>
              </a:p>
              <a:p>
                <a:pPr indent="-720000">
                  <a:lnSpc>
                    <a:spcPct val="150000"/>
                  </a:lnSpc>
                </a:pPr>
                <a:r>
                  <a:rPr lang="en-GB" sz="2000" b="1" i="1" dirty="0"/>
                  <a:t>A:</a:t>
                </a:r>
                <a:r>
                  <a:rPr lang="en-GB" sz="2000" dirty="0"/>
                  <a:t> surface through which heat is conducted (m</a:t>
                </a:r>
                <a:r>
                  <a:rPr lang="en-GB" sz="2000" baseline="30000" dirty="0"/>
                  <a:t>2</a:t>
                </a:r>
                <a:r>
                  <a:rPr lang="en-GB" sz="2000" dirty="0"/>
                  <a:t>)</a:t>
                </a:r>
              </a:p>
              <a:p>
                <a:pPr indent="-7200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en-GB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000" dirty="0"/>
                  <a:t> temperature difference between the sides of the wall (K)</a:t>
                </a:r>
              </a:p>
              <a:p>
                <a:pPr indent="-720000">
                  <a:lnSpc>
                    <a:spcPct val="150000"/>
                  </a:lnSpc>
                </a:pPr>
                <a:r>
                  <a:rPr lang="en-GB" sz="2000" b="1" i="1" dirty="0"/>
                  <a:t>U:</a:t>
                </a:r>
                <a:r>
                  <a:rPr lang="en-GB" sz="2000" dirty="0"/>
                  <a:t> U-value of the wall material (W/m</a:t>
                </a:r>
                <a:r>
                  <a:rPr lang="en-GB" sz="2000" baseline="30000" dirty="0"/>
                  <a:t>2</a:t>
                </a:r>
                <a:r>
                  <a:rPr lang="en-GB" sz="2000" dirty="0"/>
                  <a:t>K)</a:t>
                </a:r>
              </a:p>
              <a:p>
                <a:pPr indent="-720000">
                  <a:lnSpc>
                    <a:spcPct val="150000"/>
                  </a:lnSpc>
                </a:pPr>
                <a:r>
                  <a:rPr lang="en-GB" sz="2000" b="1" i="1" dirty="0"/>
                  <a:t>R:</a:t>
                </a:r>
                <a:r>
                  <a:rPr lang="en-GB" sz="2000" dirty="0"/>
                  <a:t> Thermal resistance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EA0FAA-6353-1210-FC42-4354CE4A0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898" y="1819219"/>
                <a:ext cx="3959455" cy="3728649"/>
              </a:xfrm>
              <a:prstGeom prst="rect">
                <a:avLst/>
              </a:prstGeom>
              <a:blipFill>
                <a:blip r:embed="rId6"/>
                <a:stretch>
                  <a:fillRect l="-1538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544285" y="162686"/>
            <a:ext cx="111034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b="0"/>
              <a:t> Heat loss and U-values: </a:t>
            </a:r>
            <a:r>
              <a:rPr lang="en-GB"/>
              <a:t>worked example</a:t>
            </a:r>
            <a:endParaRPr/>
          </a:p>
        </p:txBody>
      </p:sp>
      <p:sp>
        <p:nvSpPr>
          <p:cNvPr id="283" name="Google Shape;283;p31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  <p:sp>
        <p:nvSpPr>
          <p:cNvPr id="284" name="Google Shape;284;p31"/>
          <p:cNvSpPr txBox="1"/>
          <p:nvPr/>
        </p:nvSpPr>
        <p:spPr>
          <a:xfrm>
            <a:off x="6966094" y="1483364"/>
            <a:ext cx="4892935" cy="45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makeup of the cavity wall consists of: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1" descr="R equals the 0.18 add 0.18 add 1.25 add 0.15 add 0.06 add 0.12"/>
          <p:cNvSpPr txBox="1"/>
          <p:nvPr/>
        </p:nvSpPr>
        <p:spPr>
          <a:xfrm>
            <a:off x="692842" y="5104733"/>
            <a:ext cx="5184437" cy="365125"/>
          </a:xfrm>
          <a:prstGeom prst="rect">
            <a:avLst/>
          </a:pr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-57003" b="-10136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1" descr="U-value equals 1 over 1.94, equals 0.515 Watts per metre squared Kelvin"/>
          <p:cNvSpPr txBox="1"/>
          <p:nvPr/>
        </p:nvSpPr>
        <p:spPr>
          <a:xfrm>
            <a:off x="7172856" y="5259178"/>
            <a:ext cx="3957287" cy="602674"/>
          </a:xfrm>
          <a:prstGeom prst="rect">
            <a:avLst/>
          </a:prstGeom>
          <a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668" r="-138978" b="-84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7" name="Google Shape;287;p31"/>
          <p:cNvGraphicFramePr/>
          <p:nvPr/>
        </p:nvGraphicFramePr>
        <p:xfrm>
          <a:off x="7176304" y="2058781"/>
          <a:ext cx="4472525" cy="2445642"/>
        </p:xfrm>
        <a:graphic>
          <a:graphicData uri="http://schemas.openxmlformats.org/drawingml/2006/table">
            <a:tbl>
              <a:tblPr firstRow="1" firstCol="1" bandRow="1">
                <a:noFill/>
                <a:tableStyleId>{78879C01-A757-48BE-BF70-501B8AD28E65}</a:tableStyleId>
              </a:tblPr>
              <a:tblGrid>
                <a:gridCol w="379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1" u="none" strike="noStrike" cap="none">
                          <a:solidFill>
                            <a:srgbClr val="432673"/>
                          </a:solidFill>
                        </a:rPr>
                        <a:t>Material</a:t>
                      </a:r>
                      <a:endParaRPr sz="2000" b="1" u="none" strike="noStrike" cap="none">
                        <a:solidFill>
                          <a:srgbClr val="43267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solidFill>
                      <a:srgbClr val="EBD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1" i="1" u="none" strike="noStrike" cap="none">
                          <a:solidFill>
                            <a:srgbClr val="432673"/>
                          </a:solidFill>
                        </a:rPr>
                        <a:t>R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EBD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100 mm clay brick</a:t>
                      </a:r>
                      <a:endParaRPr sz="20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0.18 </a:t>
                      </a:r>
                      <a:endParaRPr sz="20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50 mm air gap</a:t>
                      </a:r>
                      <a:endParaRPr sz="20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0.18 </a:t>
                      </a:r>
                      <a:endParaRPr sz="20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50 mm expanded polystyrene board</a:t>
                      </a:r>
                      <a:endParaRPr sz="20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1.25</a:t>
                      </a:r>
                      <a:endParaRPr sz="20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100 mm concrete block</a:t>
                      </a:r>
                      <a:endParaRPr sz="20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0.15</a:t>
                      </a:r>
                      <a:endParaRPr sz="20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Outside surface resistance</a:t>
                      </a:r>
                      <a:endParaRPr sz="20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0.06</a:t>
                      </a:r>
                      <a:endParaRPr sz="20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Inside surface resistance</a:t>
                      </a:r>
                      <a:endParaRPr sz="20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/>
                        <a:t>0.12</a:t>
                      </a:r>
                      <a:endParaRPr sz="2000" u="none" strike="noStrike" cap="none" dirty="0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8" name="Google Shape;288;p31"/>
          <p:cNvSpPr txBox="1"/>
          <p:nvPr/>
        </p:nvSpPr>
        <p:spPr>
          <a:xfrm>
            <a:off x="543179" y="1591151"/>
            <a:ext cx="5093692" cy="208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065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Worked example –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 along using the Activity 1 Worked example.</a:t>
            </a:r>
            <a:endParaRPr sz="20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Calculate the heat loss by 1 m</a:t>
            </a:r>
            <a:r>
              <a:rPr lang="en-GB" sz="2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this cavity wall when the temperature difference either side of the wall is 10°C.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1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31" descr="R equals 1.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842" y="5716919"/>
            <a:ext cx="1421921" cy="510433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1"/>
          <p:cNvSpPr txBox="1"/>
          <p:nvPr/>
        </p:nvSpPr>
        <p:spPr>
          <a:xfrm>
            <a:off x="543179" y="4076746"/>
            <a:ext cx="4814633" cy="732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065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cavity wall has </a:t>
            </a:r>
            <a:r>
              <a:rPr lang="en-GB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equal to the sum of the </a:t>
            </a:r>
            <a:r>
              <a:rPr lang="en-GB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values of each of its parts.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 Heat loss and U-values: worked example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39CDBE-BF02-767F-5C97-146E2682A570}"/>
              </a:ext>
            </a:extLst>
          </p:cNvPr>
          <p:cNvSpPr txBox="1"/>
          <p:nvPr/>
        </p:nvSpPr>
        <p:spPr>
          <a:xfrm>
            <a:off x="838200" y="1690689"/>
            <a:ext cx="7061616" cy="4140486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42900">
              <a:lnSpc>
                <a:spcPct val="108000"/>
              </a:lnSpc>
              <a:spcBef>
                <a:spcPts val="1000"/>
              </a:spcBef>
              <a:buClr>
                <a:srgbClr val="432673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1pPr>
            <a:lvl2pPr marL="914400" indent="-3429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800"/>
              <a:buChar char="•"/>
              <a:defRPr sz="2000">
                <a:solidFill>
                  <a:srgbClr val="262626"/>
                </a:solidFill>
              </a:defRPr>
            </a:lvl2pPr>
            <a:lvl3pPr marL="1371600" indent="-3429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800"/>
              <a:buChar char="•"/>
              <a:defRPr sz="1800">
                <a:solidFill>
                  <a:srgbClr val="262626"/>
                </a:solidFill>
              </a:defRPr>
            </a:lvl3pPr>
            <a:lvl4pPr marL="1828800" indent="-3429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800"/>
              <a:buChar char="•"/>
              <a:defRPr sz="1600">
                <a:solidFill>
                  <a:srgbClr val="262626"/>
                </a:solidFill>
              </a:defRPr>
            </a:lvl4pPr>
            <a:lvl5pPr marL="2286000" indent="-3429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800"/>
              <a:buChar char="•"/>
              <a:defRPr sz="1600">
                <a:solidFill>
                  <a:srgbClr val="262626"/>
                </a:solidFill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The temperature difference from one side of the cavity wall to the other was 10°C, which is the same as 10 K. </a:t>
            </a:r>
          </a:p>
          <a:p>
            <a:r>
              <a:rPr lang="en-GB" dirty="0"/>
              <a:t>The heat loss for 1 m2 of this cavity wall would be:</a:t>
            </a:r>
          </a:p>
          <a:p>
            <a:endParaRPr lang="en-GB" dirty="0"/>
          </a:p>
        </p:txBody>
      </p:sp>
      <p:sp>
        <p:nvSpPr>
          <p:cNvPr id="297" name="Google Shape;297;p32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2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  <p:sp>
        <p:nvSpPr>
          <p:cNvPr id="299" name="Google Shape;299;p32" descr="Q equals U A delta T&#10;Q equals 0.515 multiplied by 1 multiplied by 10&#10;Q equals 5.15 Watts"/>
          <p:cNvSpPr txBox="1">
            <a:spLocks noGrp="1"/>
          </p:cNvSpPr>
          <p:nvPr>
            <p:ph type="body" idx="1"/>
          </p:nvPr>
        </p:nvSpPr>
        <p:spPr>
          <a:xfrm>
            <a:off x="3126386" y="4001294"/>
            <a:ext cx="2485243" cy="1619607"/>
          </a:xfrm>
          <a:prstGeom prst="rect">
            <a:avLst/>
          </a:pr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08333" t="-185010" r="-124963" b="-42036"/>
            </a:stretch>
          </a:blip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 </a:t>
            </a:r>
            <a:endParaRPr dirty="0"/>
          </a:p>
        </p:txBody>
      </p:sp>
      <p:pic>
        <p:nvPicPr>
          <p:cNvPr id="300" name="Google Shape;300;p32" descr="Photo of the cavity wall of a new build house with rock wool inside the wall cavity, between the breeze block layer and brick layer.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9107" y="1585263"/>
            <a:ext cx="3552214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In this lesson, we will:</a:t>
            </a:r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explain how heat is lost from a building and ways in which this can be minimised;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calculate U-values and heat loss through a structure;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use differential calculus to plan the construction of a house which minimises heat loss.</a:t>
            </a:r>
            <a:endParaRPr dirty="0"/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7508215" y="1606549"/>
            <a:ext cx="4194922" cy="45704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u="sng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General competencies</a:t>
            </a:r>
            <a:endParaRPr sz="140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English: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E2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Present information and ideas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E5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Synthesise information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Maths: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M2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Estimate, calculate and spot errors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M3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Proportion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M4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Use rules and formulae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M5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Process data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M8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Communicate using maths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Digital: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</a:pPr>
            <a:r>
              <a:rPr lang="en-GB" sz="1400" b="1">
                <a:latin typeface="Arial"/>
                <a:ea typeface="Arial"/>
                <a:cs typeface="Arial"/>
                <a:sym typeface="Arial"/>
              </a:rPr>
              <a:t>D3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 Communicate and collaborate</a:t>
            </a:r>
            <a:endParaRPr sz="1400"/>
          </a:p>
        </p:txBody>
      </p:sp>
      <p:sp>
        <p:nvSpPr>
          <p:cNvPr id="115" name="Google Shape;115;p15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Calculating heat loss: practice</a:t>
            </a:r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body" idx="1"/>
          </p:nvPr>
        </p:nvSpPr>
        <p:spPr>
          <a:xfrm>
            <a:off x="8507186" y="1825625"/>
            <a:ext cx="2846614" cy="4351338"/>
          </a:xfrm>
          <a:prstGeom prst="rect">
            <a:avLst/>
          </a:prstGeom>
          <a:solidFill>
            <a:srgbClr val="EBDDF4"/>
          </a:solidFill>
          <a:ln w="9525" cap="flat" cmpd="sng">
            <a:solidFill>
              <a:srgbClr val="4326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None/>
            </a:pPr>
            <a:r>
              <a:rPr lang="en-GB" b="1" dirty="0"/>
              <a:t>Resources needed</a:t>
            </a:r>
            <a:endParaRPr b="1"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L3 Activity 1 worksheet 1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Calculator</a:t>
            </a:r>
            <a:endParaRPr dirty="0"/>
          </a:p>
        </p:txBody>
      </p:sp>
      <p:sp>
        <p:nvSpPr>
          <p:cNvPr id="308" name="Google Shape;308;p33"/>
          <p:cNvSpPr txBox="1"/>
          <p:nvPr/>
        </p:nvSpPr>
        <p:spPr>
          <a:xfrm>
            <a:off x="3048000" y="3275112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3"/>
          <p:cNvSpPr txBox="1"/>
          <p:nvPr/>
        </p:nvSpPr>
        <p:spPr>
          <a:xfrm>
            <a:off x="838200" y="1893127"/>
            <a:ext cx="561975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Complete the practice questions on the worksheet.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3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3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Heat loss practice question answers</a:t>
            </a:r>
            <a:endParaRPr/>
          </a:p>
        </p:txBody>
      </p:sp>
      <p:sp>
        <p:nvSpPr>
          <p:cNvPr id="318" name="Google Shape;318;p34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4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  <p:sp>
        <p:nvSpPr>
          <p:cNvPr id="320" name="Google Shape;320;p34" descr="Exercise 2&#10;R equals 0.12 add 0.14 add 2.5 add 0.08 add 0.06 add 0.12 equals 3.02&#10;&#10;U equals 1 over R, equals 1 over 3.02, equals 0.331 Watts per metre squared Kelvin&#10;&#10;Area of floor, A equals 5 multiplied by 5 equals 25 metres squared.&#10;Temperature difference, Delta T equals 5 Kelvin&#10;&#10;Heat loss:&#10;Q equals U A delta T&#10;Q equals 0.331 multiplied by 25 multiplied by 5&#10;Q equals 41.375 Watts"/>
          <p:cNvSpPr txBox="1"/>
          <p:nvPr/>
        </p:nvSpPr>
        <p:spPr>
          <a:xfrm>
            <a:off x="6189019" y="1449597"/>
            <a:ext cx="4743069" cy="4767715"/>
          </a:xfrm>
          <a:prstGeom prst="rect">
            <a:avLst/>
          </a:pr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024" t="-76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4" descr="Exercise 1&#10;R equals 0.07 add 0.04 add 2.5 add 0.08 add 0.06 add 0.12 equals 2.87&#10;&#10;U equals 1 over R, equals 1 over 2.87, equals 0.348 Watts per metre squared Kelvin&#10;&#10;Area of roof, A equals 4 multiplied by 4 equals 16 metres squared.&#10;Temperature difference, Delta T equals 15 Kelvin&#10;&#10;Heat loss:&#10;Q equals U A delta T&#10;Q equals 0.348 multiplied by 16 multiplied by 15&#10;Q equals 83.5 Watts"/>
          <p:cNvSpPr txBox="1"/>
          <p:nvPr/>
        </p:nvSpPr>
        <p:spPr>
          <a:xfrm>
            <a:off x="838200" y="1449597"/>
            <a:ext cx="4743069" cy="4706160"/>
          </a:xfrm>
          <a:prstGeom prst="rect">
            <a:avLst/>
          </a:prstGeom>
          <a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154" t="-77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Minimising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heat loss</a:t>
            </a:r>
            <a:r>
              <a:rPr lang="en-GB" i="0" u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: practice</a:t>
            </a:r>
            <a:endParaRPr/>
          </a:p>
        </p:txBody>
      </p:sp>
      <p:sp>
        <p:nvSpPr>
          <p:cNvPr id="328" name="Google Shape;328;p35"/>
          <p:cNvSpPr txBox="1">
            <a:spLocks noGrp="1"/>
          </p:cNvSpPr>
          <p:nvPr>
            <p:ph type="body" idx="1"/>
          </p:nvPr>
        </p:nvSpPr>
        <p:spPr>
          <a:xfrm>
            <a:off x="8643255" y="1825625"/>
            <a:ext cx="2929619" cy="4351200"/>
          </a:xfrm>
          <a:prstGeom prst="rect">
            <a:avLst/>
          </a:prstGeom>
          <a:solidFill>
            <a:srgbClr val="EBDDF4"/>
          </a:solidFill>
          <a:ln w="9525" cap="flat" cmpd="sng">
            <a:solidFill>
              <a:srgbClr val="4326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b="1" i="0" u="none" strike="noStrik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r>
              <a:rPr lang="en-GB" sz="2000" b="1" dirty="0"/>
              <a:t> needed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000"/>
              <a:buChar char="•"/>
            </a:pPr>
            <a:r>
              <a:rPr lang="en-GB" sz="2000" b="0" i="0" u="none" strike="noStrik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L3 Activity 2 Worked example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000"/>
              <a:buChar char="•"/>
            </a:pPr>
            <a:r>
              <a:rPr lang="en-GB" sz="2000" b="0" i="0" u="none" strike="noStrik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L3 Activity </a:t>
            </a:r>
            <a:r>
              <a:rPr lang="en-GB" sz="2000" dirty="0"/>
              <a:t>2</a:t>
            </a:r>
            <a:r>
              <a:rPr lang="en-GB" sz="2000" b="0" i="0" u="none" strike="noStrik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worksheet 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000"/>
              <a:buChar char="•"/>
            </a:pPr>
            <a:r>
              <a:rPr lang="en-GB" sz="2000" dirty="0"/>
              <a:t>L3 Activity 2 worksheet answers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000"/>
              <a:buChar char="•"/>
            </a:pPr>
            <a:r>
              <a:rPr lang="en-GB" sz="2000" b="0" i="0" u="none" strike="noStrik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Calculator</a:t>
            </a:r>
            <a:endParaRPr sz="2000" dirty="0"/>
          </a:p>
        </p:txBody>
      </p:sp>
      <p:sp>
        <p:nvSpPr>
          <p:cNvPr id="329" name="Google Shape;329;p35"/>
          <p:cNvSpPr txBox="1"/>
          <p:nvPr/>
        </p:nvSpPr>
        <p:spPr>
          <a:xfrm>
            <a:off x="3048000" y="3275112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  <p:sp>
        <p:nvSpPr>
          <p:cNvPr id="331" name="Google Shape;331;p35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5"/>
          <p:cNvSpPr txBox="1"/>
          <p:nvPr/>
        </p:nvSpPr>
        <p:spPr>
          <a:xfrm>
            <a:off x="838200" y="1893127"/>
            <a:ext cx="7354824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We can use differential calculus to optimise the dimensions of a building so that as little heat is lost as possible.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Read through the Activity 2 Worked example handout.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Complete the practice questions on the worksheet.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 Discussion task</a:t>
            </a:r>
            <a:endParaRPr/>
          </a:p>
        </p:txBody>
      </p:sp>
      <p:sp>
        <p:nvSpPr>
          <p:cNvPr id="339" name="Google Shape;339;p36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Plenary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6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  <p:sp>
        <p:nvSpPr>
          <p:cNvPr id="341" name="Google Shape;341;p36"/>
          <p:cNvSpPr/>
          <p:nvPr/>
        </p:nvSpPr>
        <p:spPr>
          <a:xfrm>
            <a:off x="1009649" y="1753791"/>
            <a:ext cx="9268670" cy="1093027"/>
          </a:xfrm>
          <a:prstGeom prst="wedgeRoundRectCallout">
            <a:avLst>
              <a:gd name="adj1" fmla="val -38191"/>
              <a:gd name="adj2" fmla="val 83660"/>
              <a:gd name="adj3" fmla="val 16667"/>
            </a:avLst>
          </a:prstGeom>
          <a:solidFill>
            <a:srgbClr val="EBDDF4"/>
          </a:solidFill>
          <a:ln w="25400" cap="flat" cmpd="sng">
            <a:solidFill>
              <a:srgbClr val="4326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is it important to calculate heat loss and U-values?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6"/>
          <p:cNvSpPr/>
          <p:nvPr/>
        </p:nvSpPr>
        <p:spPr>
          <a:xfrm>
            <a:off x="1009649" y="4011182"/>
            <a:ext cx="10132300" cy="1189037"/>
          </a:xfrm>
          <a:prstGeom prst="wedgeRoundRectCallout">
            <a:avLst>
              <a:gd name="adj1" fmla="val 40419"/>
              <a:gd name="adj2" fmla="val 82117"/>
              <a:gd name="adj3" fmla="val 16667"/>
            </a:avLst>
          </a:prstGeom>
          <a:solidFill>
            <a:srgbClr val="EBDDF4"/>
          </a:solidFill>
          <a:ln w="25400" cap="flat" cmpd="sng">
            <a:solidFill>
              <a:srgbClr val="4326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are these calculations used in the construction industry?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Multiple-choice questions</a:t>
            </a:r>
            <a:endParaRPr/>
          </a:p>
        </p:txBody>
      </p:sp>
      <p:sp>
        <p:nvSpPr>
          <p:cNvPr id="348" name="Google Shape;348;p3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b="1">
                <a:solidFill>
                  <a:schemeClr val="dk1"/>
                </a:solidFill>
              </a:rPr>
              <a:t>Which of the following statements are correct?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The rate of heat transfer through a wall is: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000"/>
              <a:buFont typeface="Arial"/>
              <a:buAutoNum type="alphaUcPeriod"/>
            </a:pPr>
            <a:r>
              <a:rPr lang="en-GB" sz="2000">
                <a:solidFill>
                  <a:schemeClr val="dk1"/>
                </a:solidFill>
              </a:rPr>
              <a:t>proportional to the temperature difference between the inside and outside surface.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000"/>
              <a:buFont typeface="Arial"/>
              <a:buAutoNum type="alphaUcPeriod"/>
            </a:pPr>
            <a:r>
              <a:rPr lang="en-GB" sz="2000">
                <a:solidFill>
                  <a:schemeClr val="dk1"/>
                </a:solidFill>
              </a:rPr>
              <a:t>inversely proportional to the temperature difference between the inside and outside surface.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000"/>
              <a:buFont typeface="Arial"/>
              <a:buAutoNum type="alphaUcPeriod"/>
            </a:pPr>
            <a:r>
              <a:rPr lang="en-GB" sz="2000">
                <a:solidFill>
                  <a:schemeClr val="dk1"/>
                </a:solidFill>
              </a:rPr>
              <a:t>proportional to the thermal resistance of the material through which the heat is conducted.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000"/>
              <a:buFont typeface="Arial"/>
              <a:buAutoNum type="alphaUcPeriod"/>
            </a:pPr>
            <a:r>
              <a:rPr lang="en-GB" sz="2000">
                <a:solidFill>
                  <a:schemeClr val="dk1"/>
                </a:solidFill>
              </a:rPr>
              <a:t>inversely proportional to the thermal resistance</a:t>
            </a:r>
            <a:r>
              <a:rPr lang="en-GB" sz="2000" b="1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</a:rPr>
              <a:t>of the material through which the heat is conducted.</a:t>
            </a:r>
            <a:endParaRPr/>
          </a:p>
        </p:txBody>
      </p:sp>
      <p:sp>
        <p:nvSpPr>
          <p:cNvPr id="349" name="Google Shape;349;p3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350" name="Google Shape;350;p3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Multiple-choice questions</a:t>
            </a:r>
            <a:endParaRPr/>
          </a:p>
        </p:txBody>
      </p:sp>
      <p:sp>
        <p:nvSpPr>
          <p:cNvPr id="356" name="Google Shape;356;p38"/>
          <p:cNvSpPr txBox="1">
            <a:spLocks noGrp="1"/>
          </p:cNvSpPr>
          <p:nvPr>
            <p:ph type="body" idx="2"/>
          </p:nvPr>
        </p:nvSpPr>
        <p:spPr>
          <a:xfrm>
            <a:off x="8175008" y="2676323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 sz="1800">
                <a:solidFill>
                  <a:schemeClr val="dk1"/>
                </a:solidFill>
              </a:rPr>
              <a:t>The rate of heat transfer through a wall is:</a:t>
            </a:r>
            <a:endParaRPr/>
          </a:p>
          <a:p>
            <a:pPr marL="266700" lvl="0" indent="-266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 sz="1700" b="1">
                <a:solidFill>
                  <a:srgbClr val="432673"/>
                </a:solidFill>
              </a:rPr>
              <a:t>A. </a:t>
            </a:r>
            <a:r>
              <a:rPr lang="en-GB" sz="1700">
                <a:solidFill>
                  <a:schemeClr val="dk1"/>
                </a:solidFill>
              </a:rPr>
              <a:t>proportional to the temperature difference between the inside and outside surface.</a:t>
            </a:r>
            <a:endParaRPr/>
          </a:p>
          <a:p>
            <a:pPr marL="266700" lvl="0" indent="-266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1">
                <a:solidFill>
                  <a:srgbClr val="432673"/>
                </a:solidFill>
              </a:rPr>
              <a:t>D.</a:t>
            </a:r>
            <a:r>
              <a:rPr lang="en-GB" sz="1300" b="1">
                <a:solidFill>
                  <a:srgbClr val="432673"/>
                </a:solidFill>
              </a:rPr>
              <a:t> </a:t>
            </a:r>
            <a:r>
              <a:rPr lang="en-GB" sz="1700">
                <a:solidFill>
                  <a:schemeClr val="dk1"/>
                </a:solidFill>
              </a:rPr>
              <a:t>inversely proportional to the thermal resistance</a:t>
            </a:r>
            <a:r>
              <a:rPr lang="en-GB" sz="1700" b="1">
                <a:solidFill>
                  <a:schemeClr val="dk1"/>
                </a:solidFill>
              </a:rPr>
              <a:t> </a:t>
            </a:r>
            <a:r>
              <a:rPr lang="en-GB" sz="1700">
                <a:solidFill>
                  <a:schemeClr val="dk1"/>
                </a:solidFill>
              </a:rPr>
              <a:t>of the material through which the heat is conducted.</a:t>
            </a:r>
            <a:endParaRPr/>
          </a:p>
        </p:txBody>
      </p:sp>
      <p:sp>
        <p:nvSpPr>
          <p:cNvPr id="357" name="Google Shape;357;p38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Answers</a:t>
            </a:r>
            <a:endParaRPr/>
          </a:p>
        </p:txBody>
      </p:sp>
      <p:sp>
        <p:nvSpPr>
          <p:cNvPr id="358" name="Google Shape;358;p38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359" name="Google Shape;359;p38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  <p:sp>
        <p:nvSpPr>
          <p:cNvPr id="360" name="Google Shape;360;p3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b="1" dirty="0">
                <a:solidFill>
                  <a:schemeClr val="dk1"/>
                </a:solidFill>
              </a:rPr>
              <a:t>Which of the following statements are correct?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>
                <a:solidFill>
                  <a:schemeClr val="dk1"/>
                </a:solidFill>
              </a:rPr>
              <a:t>The rate of heat transfer through a wall is:</a:t>
            </a:r>
            <a:endParaRPr dirty="0"/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000"/>
              <a:buFont typeface="Arial"/>
              <a:buAutoNum type="alphaUcPeriod"/>
            </a:pPr>
            <a:r>
              <a:rPr lang="en-GB" sz="2000" dirty="0">
                <a:solidFill>
                  <a:schemeClr val="dk1"/>
                </a:solidFill>
              </a:rPr>
              <a:t>proportional to the temperature difference between the inside and outside surface.</a:t>
            </a:r>
            <a:endParaRPr dirty="0"/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000"/>
              <a:buFont typeface="Arial"/>
              <a:buAutoNum type="alphaUcPeriod"/>
            </a:pPr>
            <a:r>
              <a:rPr lang="en-GB" sz="2000" dirty="0">
                <a:solidFill>
                  <a:schemeClr val="dk1"/>
                </a:solidFill>
              </a:rPr>
              <a:t>inversely proportional to the temperature difference between the inside and outside surface.</a:t>
            </a:r>
            <a:endParaRPr dirty="0"/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000"/>
              <a:buFont typeface="Arial"/>
              <a:buAutoNum type="alphaUcPeriod"/>
            </a:pPr>
            <a:r>
              <a:rPr lang="en-GB" sz="2000" dirty="0">
                <a:solidFill>
                  <a:schemeClr val="dk1"/>
                </a:solidFill>
              </a:rPr>
              <a:t>proportional to the thermal resistance of the material through which the heat is conducted.</a:t>
            </a:r>
            <a:endParaRPr dirty="0"/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000"/>
              <a:buFont typeface="Arial"/>
              <a:buAutoNum type="alphaUcPeriod"/>
            </a:pPr>
            <a:r>
              <a:rPr lang="en-GB" sz="2000" dirty="0">
                <a:solidFill>
                  <a:schemeClr val="dk1"/>
                </a:solidFill>
              </a:rPr>
              <a:t>inversely proportional to the thermal resistance</a:t>
            </a:r>
            <a:r>
              <a:rPr lang="en-GB" sz="2000" b="1" dirty="0">
                <a:solidFill>
                  <a:schemeClr val="dk1"/>
                </a:solidFill>
              </a:rPr>
              <a:t> </a:t>
            </a:r>
            <a:r>
              <a:rPr lang="en-GB" sz="2000" dirty="0">
                <a:solidFill>
                  <a:schemeClr val="dk1"/>
                </a:solidFill>
              </a:rPr>
              <a:t>of the material through which the heat is conducted.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Multiple-choice questions</a:t>
            </a:r>
            <a:endParaRPr/>
          </a:p>
        </p:txBody>
      </p:sp>
      <p:sp>
        <p:nvSpPr>
          <p:cNvPr id="366" name="Google Shape;366;p3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Which </a:t>
            </a:r>
            <a:r>
              <a:rPr lang="en-GB" b="1">
                <a:solidFill>
                  <a:schemeClr val="dk1"/>
                </a:solidFill>
              </a:rPr>
              <a:t>one </a:t>
            </a:r>
            <a:r>
              <a:rPr lang="en-GB">
                <a:solidFill>
                  <a:schemeClr val="dk1"/>
                </a:solidFill>
              </a:rPr>
              <a:t>of the following materials will have the lowest U-value?</a:t>
            </a:r>
            <a:endParaRPr/>
          </a:p>
          <a:p>
            <a:pPr marL="447675" lvl="0" indent="-4476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>
                <a:solidFill>
                  <a:schemeClr val="dk1"/>
                </a:solidFill>
              </a:rPr>
              <a:t>double-glazed window pane</a:t>
            </a:r>
            <a:endParaRPr/>
          </a:p>
          <a:p>
            <a:pPr marL="447675" lvl="0" indent="-4476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>
                <a:solidFill>
                  <a:schemeClr val="dk1"/>
                </a:solidFill>
              </a:rPr>
              <a:t>solid timber door</a:t>
            </a:r>
            <a:endParaRPr/>
          </a:p>
          <a:p>
            <a:pPr marL="447675" lvl="0" indent="-4476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>
                <a:solidFill>
                  <a:schemeClr val="dk1"/>
                </a:solidFill>
              </a:rPr>
              <a:t>insulated cavity wall</a:t>
            </a:r>
            <a:endParaRPr/>
          </a:p>
          <a:p>
            <a:pPr marL="447675" lvl="0" indent="-4476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>
                <a:solidFill>
                  <a:schemeClr val="dk1"/>
                </a:solidFill>
              </a:rPr>
              <a:t>solid brick wall</a:t>
            </a:r>
            <a:endParaRPr/>
          </a:p>
        </p:txBody>
      </p:sp>
      <p:sp>
        <p:nvSpPr>
          <p:cNvPr id="367" name="Google Shape;367;p39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368" name="Google Shape;368;p39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Multiple-choice questions</a:t>
            </a:r>
            <a:endParaRPr/>
          </a:p>
        </p:txBody>
      </p:sp>
      <p:sp>
        <p:nvSpPr>
          <p:cNvPr id="374" name="Google Shape;374;p40"/>
          <p:cNvSpPr txBox="1">
            <a:spLocks noGrp="1"/>
          </p:cNvSpPr>
          <p:nvPr>
            <p:ph type="body" idx="2"/>
          </p:nvPr>
        </p:nvSpPr>
        <p:spPr>
          <a:xfrm>
            <a:off x="8175008" y="2676212"/>
            <a:ext cx="3507600" cy="3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>
                <a:solidFill>
                  <a:srgbClr val="432673"/>
                </a:solidFill>
              </a:rPr>
              <a:t>C. </a:t>
            </a:r>
            <a:r>
              <a:rPr lang="en-GB" sz="2400">
                <a:solidFill>
                  <a:schemeClr val="dk1"/>
                </a:solidFill>
              </a:rPr>
              <a:t>insulated cavity wall</a:t>
            </a:r>
            <a:endParaRPr/>
          </a:p>
        </p:txBody>
      </p:sp>
      <p:sp>
        <p:nvSpPr>
          <p:cNvPr id="375" name="Google Shape;375;p40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8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Answer</a:t>
            </a:r>
            <a:endParaRPr/>
          </a:p>
        </p:txBody>
      </p:sp>
      <p:sp>
        <p:nvSpPr>
          <p:cNvPr id="376" name="Google Shape;376;p40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377" name="Google Shape;377;p40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  <p:sp>
        <p:nvSpPr>
          <p:cNvPr id="378" name="Google Shape;378;p4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Which </a:t>
            </a:r>
            <a:r>
              <a:rPr lang="en-GB" b="1">
                <a:solidFill>
                  <a:schemeClr val="dk1"/>
                </a:solidFill>
              </a:rPr>
              <a:t>one </a:t>
            </a:r>
            <a:r>
              <a:rPr lang="en-GB">
                <a:solidFill>
                  <a:schemeClr val="dk1"/>
                </a:solidFill>
              </a:rPr>
              <a:t>of the following materials will have the lowest U-value?</a:t>
            </a:r>
            <a:endParaRPr/>
          </a:p>
          <a:p>
            <a:pPr marL="447675" lvl="0" indent="-4476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>
                <a:solidFill>
                  <a:schemeClr val="dk1"/>
                </a:solidFill>
              </a:rPr>
              <a:t>double-glazed window pane</a:t>
            </a:r>
            <a:endParaRPr/>
          </a:p>
          <a:p>
            <a:pPr marL="447675" lvl="0" indent="-4476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>
                <a:solidFill>
                  <a:schemeClr val="dk1"/>
                </a:solidFill>
              </a:rPr>
              <a:t>solid timber door</a:t>
            </a:r>
            <a:endParaRPr/>
          </a:p>
          <a:p>
            <a:pPr marL="447675" lvl="0" indent="-4476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>
                <a:solidFill>
                  <a:schemeClr val="dk1"/>
                </a:solidFill>
              </a:rPr>
              <a:t>insulated cavity wall</a:t>
            </a:r>
            <a:endParaRPr/>
          </a:p>
          <a:p>
            <a:pPr marL="447675" lvl="0" indent="-4476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>
                <a:solidFill>
                  <a:schemeClr val="dk1"/>
                </a:solidFill>
              </a:rPr>
              <a:t>solid brick wall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In this lesson, we have:</a:t>
            </a:r>
            <a:endParaRPr/>
          </a:p>
        </p:txBody>
      </p:sp>
      <p:sp>
        <p:nvSpPr>
          <p:cNvPr id="384" name="Google Shape;384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explained how heat is lost from a building and ways in which this can be minimised;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calculated U-values and heat loss through a structure;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used differential calculus to plan the construction of a house which minimises heat loss.</a:t>
            </a:r>
            <a:endParaRPr/>
          </a:p>
        </p:txBody>
      </p:sp>
      <p:sp>
        <p:nvSpPr>
          <p:cNvPr id="385" name="Google Shape;385;p41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386" name="Google Shape;386;p41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  <p:sp>
        <p:nvSpPr>
          <p:cNvPr id="387" name="Google Shape;387;p41"/>
          <p:cNvSpPr txBox="1">
            <a:spLocks noGrp="1"/>
          </p:cNvSpPr>
          <p:nvPr>
            <p:ph type="body" idx="2"/>
          </p:nvPr>
        </p:nvSpPr>
        <p:spPr>
          <a:xfrm>
            <a:off x="7508215" y="1606549"/>
            <a:ext cx="4194922" cy="45704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u="sng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General competencies</a:t>
            </a:r>
            <a:endParaRPr sz="140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English: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E2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Present information and ideas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E5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Synthesise information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Maths: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M2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Estimate, calculate and spot errors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M3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Proportion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M4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Use rules and formulae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M5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Process data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M8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Communicate using maths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Digital: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</a:pPr>
            <a:r>
              <a:rPr lang="en-GB" sz="1400" b="1">
                <a:latin typeface="Arial"/>
                <a:ea typeface="Arial"/>
                <a:cs typeface="Arial"/>
                <a:sym typeface="Arial"/>
              </a:rPr>
              <a:t>D3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 Communicate and collaborate</a:t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Before next lesson:</a:t>
            </a:r>
            <a:endParaRPr/>
          </a:p>
        </p:txBody>
      </p:sp>
      <p:sp>
        <p:nvSpPr>
          <p:cNvPr id="393" name="Google Shape;393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0182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800"/>
              <a:buChar char="•"/>
            </a:pPr>
            <a:r>
              <a:rPr lang="en-GB" sz="2800"/>
              <a:t>we will take some temperature measurements for use in a heat loss activity;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800"/>
              <a:buChar char="•"/>
            </a:pPr>
            <a:r>
              <a:rPr lang="en-GB" sz="2800"/>
              <a:t>we will measure the temperature inside and outside a wall every 20 minutes over a period of 1–2 hours;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800"/>
              <a:buChar char="•"/>
            </a:pPr>
            <a:r>
              <a:rPr lang="en-GB" sz="2800"/>
              <a:t>the data we collect will be used to calculate the total heat loss using integration.</a:t>
            </a:r>
            <a:endParaRPr/>
          </a:p>
          <a:p>
            <a:pPr marL="457200" lvl="0" indent="-1651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800"/>
              <a:buNone/>
            </a:pPr>
            <a:endParaRPr sz="2800"/>
          </a:p>
        </p:txBody>
      </p:sp>
      <p:sp>
        <p:nvSpPr>
          <p:cNvPr id="394" name="Google Shape;394;p42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395" name="Google Shape;395;p42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Where is heat lost from a building?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92500" lnSpcReduction="10000"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ct val="100000"/>
              <a:buNone/>
            </a:pPr>
            <a:r>
              <a:rPr lang="en-GB"/>
              <a:t>Heat loss through a building happens when warm air inside escapes to the cooler air outside. It also occurs because of conduction through the walls and other solid materials.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</a:pPr>
            <a:r>
              <a:rPr lang="en-GB"/>
              <a:t>Where are the main places heat is lost from a building?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</a:pPr>
            <a:r>
              <a:rPr lang="en-GB"/>
              <a:t>How can we prevent or reduce heat loss?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</a:pPr>
            <a:r>
              <a:rPr lang="en-GB"/>
              <a:t>Why is preventing heat loss important?</a:t>
            </a:r>
            <a:endParaRPr/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endParaRPr/>
          </a:p>
        </p:txBody>
      </p:sp>
      <p:pic>
        <p:nvPicPr>
          <p:cNvPr id="124" name="Google Shape;124;p16" descr="Recording heat loss from a building with an infrared thermal camera.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Consolidation</a:t>
            </a:r>
            <a:endParaRPr/>
          </a:p>
        </p:txBody>
      </p:sp>
      <p:sp>
        <p:nvSpPr>
          <p:cNvPr id="401" name="Google Shape;401;p4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750714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Using Consolidation worksheet 1, carry out some research into three different insulation materials.  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sz="2400" dirty="0"/>
              <a:t>Compare the materials based on their U-value, cost and environmental impact. 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sz="2400" dirty="0"/>
              <a:t>Summarise your findings in a table and then explain your findings. </a:t>
            </a:r>
            <a:br>
              <a:rPr lang="en-GB" sz="2400" dirty="0"/>
            </a:br>
            <a:endParaRPr dirty="0"/>
          </a:p>
          <a:p>
            <a:pPr marL="114300" lvl="0" indent="0">
              <a:buClr>
                <a:srgbClr val="432673"/>
              </a:buClr>
              <a:buSzPts val="2400"/>
              <a:buNone/>
            </a:pPr>
            <a:r>
              <a:rPr lang="en-GB" dirty="0"/>
              <a:t>Alternatively, complete the additional practice exercises in Consolidation worksheet 2 </a:t>
            </a:r>
            <a:r>
              <a:rPr lang="en-US" dirty="0"/>
              <a:t>and check your answers using the answer sheet provided.</a:t>
            </a:r>
            <a:endParaRPr dirty="0"/>
          </a:p>
        </p:txBody>
      </p:sp>
      <p:sp>
        <p:nvSpPr>
          <p:cNvPr id="402" name="Google Shape;402;p43"/>
          <p:cNvSpPr/>
          <p:nvPr/>
        </p:nvSpPr>
        <p:spPr>
          <a:xfrm>
            <a:off x="8605500" y="1790275"/>
            <a:ext cx="3054300" cy="3878700"/>
          </a:xfrm>
          <a:custGeom>
            <a:avLst/>
            <a:gdLst/>
            <a:ahLst/>
            <a:cxnLst/>
            <a:rect l="l" t="t" r="r" b="b"/>
            <a:pathLst>
              <a:path w="3054300" h="3878700" fill="none" extrusionOk="0">
                <a:moveTo>
                  <a:pt x="0" y="0"/>
                </a:moveTo>
                <a:cubicBezTo>
                  <a:pt x="169941" y="12140"/>
                  <a:pt x="366617" y="-23671"/>
                  <a:pt x="519231" y="0"/>
                </a:cubicBezTo>
                <a:cubicBezTo>
                  <a:pt x="671845" y="23671"/>
                  <a:pt x="882977" y="-5985"/>
                  <a:pt x="1099548" y="0"/>
                </a:cubicBezTo>
                <a:cubicBezTo>
                  <a:pt x="1316119" y="5985"/>
                  <a:pt x="1464400" y="4389"/>
                  <a:pt x="1618779" y="0"/>
                </a:cubicBezTo>
                <a:cubicBezTo>
                  <a:pt x="1773158" y="-4389"/>
                  <a:pt x="2003214" y="15659"/>
                  <a:pt x="2138010" y="0"/>
                </a:cubicBezTo>
                <a:cubicBezTo>
                  <a:pt x="2272806" y="-15659"/>
                  <a:pt x="2762882" y="-32516"/>
                  <a:pt x="3054300" y="0"/>
                </a:cubicBezTo>
                <a:cubicBezTo>
                  <a:pt x="3049940" y="138683"/>
                  <a:pt x="3080336" y="353505"/>
                  <a:pt x="3054300" y="568876"/>
                </a:cubicBezTo>
                <a:cubicBezTo>
                  <a:pt x="3028264" y="784247"/>
                  <a:pt x="3068064" y="1055404"/>
                  <a:pt x="3054300" y="1215326"/>
                </a:cubicBezTo>
                <a:cubicBezTo>
                  <a:pt x="3040537" y="1375248"/>
                  <a:pt x="3031081" y="1535989"/>
                  <a:pt x="3054300" y="1745415"/>
                </a:cubicBezTo>
                <a:cubicBezTo>
                  <a:pt x="3077519" y="1954841"/>
                  <a:pt x="3048262" y="2146954"/>
                  <a:pt x="3054300" y="2469439"/>
                </a:cubicBezTo>
                <a:cubicBezTo>
                  <a:pt x="3060338" y="2791924"/>
                  <a:pt x="3060083" y="2841016"/>
                  <a:pt x="3054300" y="2999528"/>
                </a:cubicBezTo>
                <a:cubicBezTo>
                  <a:pt x="3048517" y="3158040"/>
                  <a:pt x="3086311" y="3533358"/>
                  <a:pt x="3054300" y="3878700"/>
                </a:cubicBezTo>
                <a:cubicBezTo>
                  <a:pt x="2861163" y="3882642"/>
                  <a:pt x="2581158" y="3875763"/>
                  <a:pt x="2443440" y="3878700"/>
                </a:cubicBezTo>
                <a:cubicBezTo>
                  <a:pt x="2305722" y="3881637"/>
                  <a:pt x="2082881" y="3900666"/>
                  <a:pt x="1832580" y="3878700"/>
                </a:cubicBezTo>
                <a:cubicBezTo>
                  <a:pt x="1582279" y="3856734"/>
                  <a:pt x="1467243" y="3857254"/>
                  <a:pt x="1313349" y="3878700"/>
                </a:cubicBezTo>
                <a:cubicBezTo>
                  <a:pt x="1159455" y="3900146"/>
                  <a:pt x="878823" y="3859983"/>
                  <a:pt x="763575" y="3878700"/>
                </a:cubicBezTo>
                <a:cubicBezTo>
                  <a:pt x="648327" y="3897417"/>
                  <a:pt x="352732" y="3879868"/>
                  <a:pt x="0" y="3878700"/>
                </a:cubicBezTo>
                <a:cubicBezTo>
                  <a:pt x="26777" y="3639542"/>
                  <a:pt x="-30870" y="3377035"/>
                  <a:pt x="0" y="3193463"/>
                </a:cubicBezTo>
                <a:cubicBezTo>
                  <a:pt x="30870" y="3009891"/>
                  <a:pt x="-2314" y="2766785"/>
                  <a:pt x="0" y="2469439"/>
                </a:cubicBezTo>
                <a:cubicBezTo>
                  <a:pt x="2314" y="2172093"/>
                  <a:pt x="-19519" y="1915262"/>
                  <a:pt x="0" y="1745415"/>
                </a:cubicBezTo>
                <a:cubicBezTo>
                  <a:pt x="19519" y="1575568"/>
                  <a:pt x="21582" y="1373898"/>
                  <a:pt x="0" y="1176539"/>
                </a:cubicBezTo>
                <a:cubicBezTo>
                  <a:pt x="-21582" y="979180"/>
                  <a:pt x="2826" y="433157"/>
                  <a:pt x="0" y="0"/>
                </a:cubicBezTo>
                <a:close/>
              </a:path>
              <a:path w="3054300" h="3878700" extrusionOk="0">
                <a:moveTo>
                  <a:pt x="0" y="0"/>
                </a:moveTo>
                <a:cubicBezTo>
                  <a:pt x="117249" y="19329"/>
                  <a:pt x="350465" y="-10065"/>
                  <a:pt x="519231" y="0"/>
                </a:cubicBezTo>
                <a:cubicBezTo>
                  <a:pt x="687997" y="10065"/>
                  <a:pt x="812281" y="-20964"/>
                  <a:pt x="1099548" y="0"/>
                </a:cubicBezTo>
                <a:cubicBezTo>
                  <a:pt x="1386815" y="20964"/>
                  <a:pt x="1454715" y="-30607"/>
                  <a:pt x="1740951" y="0"/>
                </a:cubicBezTo>
                <a:cubicBezTo>
                  <a:pt x="2027187" y="30607"/>
                  <a:pt x="2171745" y="25605"/>
                  <a:pt x="2321268" y="0"/>
                </a:cubicBezTo>
                <a:cubicBezTo>
                  <a:pt x="2470791" y="-25605"/>
                  <a:pt x="2765120" y="-28481"/>
                  <a:pt x="3054300" y="0"/>
                </a:cubicBezTo>
                <a:cubicBezTo>
                  <a:pt x="3042819" y="215382"/>
                  <a:pt x="3086458" y="437740"/>
                  <a:pt x="3054300" y="685237"/>
                </a:cubicBezTo>
                <a:cubicBezTo>
                  <a:pt x="3022142" y="932734"/>
                  <a:pt x="3028593" y="1081649"/>
                  <a:pt x="3054300" y="1409261"/>
                </a:cubicBezTo>
                <a:cubicBezTo>
                  <a:pt x="3080007" y="1736873"/>
                  <a:pt x="3046481" y="1880080"/>
                  <a:pt x="3054300" y="2055711"/>
                </a:cubicBezTo>
                <a:cubicBezTo>
                  <a:pt x="3062120" y="2231342"/>
                  <a:pt x="3076101" y="2445483"/>
                  <a:pt x="3054300" y="2779735"/>
                </a:cubicBezTo>
                <a:cubicBezTo>
                  <a:pt x="3032499" y="3113987"/>
                  <a:pt x="3106605" y="3374335"/>
                  <a:pt x="3054300" y="3878700"/>
                </a:cubicBezTo>
                <a:cubicBezTo>
                  <a:pt x="2834042" y="3881757"/>
                  <a:pt x="2767772" y="3874218"/>
                  <a:pt x="2504526" y="3878700"/>
                </a:cubicBezTo>
                <a:cubicBezTo>
                  <a:pt x="2241280" y="3883182"/>
                  <a:pt x="2153492" y="3887730"/>
                  <a:pt x="1954752" y="3878700"/>
                </a:cubicBezTo>
                <a:cubicBezTo>
                  <a:pt x="1756012" y="3869670"/>
                  <a:pt x="1576582" y="3887133"/>
                  <a:pt x="1374435" y="3878700"/>
                </a:cubicBezTo>
                <a:cubicBezTo>
                  <a:pt x="1172288" y="3870267"/>
                  <a:pt x="925237" y="3901534"/>
                  <a:pt x="794118" y="3878700"/>
                </a:cubicBezTo>
                <a:cubicBezTo>
                  <a:pt x="662999" y="3855866"/>
                  <a:pt x="262952" y="3849672"/>
                  <a:pt x="0" y="3878700"/>
                </a:cubicBezTo>
                <a:cubicBezTo>
                  <a:pt x="9647" y="3734177"/>
                  <a:pt x="33907" y="3389615"/>
                  <a:pt x="0" y="3193463"/>
                </a:cubicBezTo>
                <a:cubicBezTo>
                  <a:pt x="-33907" y="2997311"/>
                  <a:pt x="18049" y="2894241"/>
                  <a:pt x="0" y="2624587"/>
                </a:cubicBezTo>
                <a:cubicBezTo>
                  <a:pt x="-18049" y="2354933"/>
                  <a:pt x="31649" y="2089846"/>
                  <a:pt x="0" y="1900563"/>
                </a:cubicBezTo>
                <a:cubicBezTo>
                  <a:pt x="-31649" y="1711280"/>
                  <a:pt x="7540" y="1413943"/>
                  <a:pt x="0" y="1254113"/>
                </a:cubicBezTo>
                <a:cubicBezTo>
                  <a:pt x="-7540" y="1094283"/>
                  <a:pt x="-11234" y="922316"/>
                  <a:pt x="0" y="724024"/>
                </a:cubicBezTo>
                <a:cubicBezTo>
                  <a:pt x="11234" y="525732"/>
                  <a:pt x="30372" y="157838"/>
                  <a:pt x="0" y="0"/>
                </a:cubicBezTo>
                <a:close/>
              </a:path>
            </a:pathLst>
          </a:custGeom>
          <a:solidFill>
            <a:srgbClr val="EBDDF4"/>
          </a:solidFill>
          <a:ln w="9525" cap="flat" cmpd="sng">
            <a:solidFill>
              <a:srgbClr val="4326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Resources needed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L3 Consolidation worksheet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L3 Consolidation worksheet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Calculator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262626"/>
                </a:solidFill>
              </a:rPr>
              <a:t>L3 Consolidation worksheet 2 answers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3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Consolidation</a:t>
            </a:r>
            <a:endParaRPr/>
          </a:p>
        </p:txBody>
      </p:sp>
      <p:sp>
        <p:nvSpPr>
          <p:cNvPr id="404" name="Google Shape;404;p43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How can heat be lost?</a:t>
            </a:r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Heat can be lost through walls in the following ways:</a:t>
            </a:r>
            <a:endParaRPr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sz="2400" b="1"/>
              <a:t>Conduction: </a:t>
            </a:r>
            <a:r>
              <a:rPr lang="en-GB" sz="2400"/>
              <a:t>Heat moves through solid materials, like the bricks or wood in the wall. If the material is not a good insulator, the heat can easily pass through.</a:t>
            </a:r>
            <a:endParaRPr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sz="2400" b="1"/>
              <a:t>Draughts: </a:t>
            </a:r>
            <a:r>
              <a:rPr lang="en-GB" sz="2400"/>
              <a:t>Warm air can leak out through air gaps or cracks in the wall.</a:t>
            </a:r>
            <a:endParaRPr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sz="2400" b="1"/>
              <a:t>Radiation: </a:t>
            </a:r>
            <a:r>
              <a:rPr lang="en-GB" sz="2400"/>
              <a:t>Heat is given off by walls when not properly insulated.</a:t>
            </a: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Where is heat lost from a building?</a:t>
            </a:r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660572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595"/>
              <a:buNone/>
            </a:pPr>
            <a:r>
              <a:rPr lang="en-GB" sz="20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Thermal imaging camera key: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595"/>
              <a:buNone/>
            </a:pPr>
            <a:r>
              <a:rPr lang="en-GB" sz="2000" dirty="0">
                <a:solidFill>
                  <a:srgbClr val="0D0D0D"/>
                </a:solidFill>
              </a:rPr>
              <a:t>r</a:t>
            </a:r>
            <a:r>
              <a:rPr lang="en-GB" sz="20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ed </a:t>
            </a:r>
            <a:endParaRPr sz="2000"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595"/>
              <a:buNone/>
            </a:pPr>
            <a:r>
              <a:rPr lang="en-GB" sz="20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orange       hottest or heat loss areas</a:t>
            </a:r>
            <a:endParaRPr sz="2000"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595"/>
              <a:buNone/>
            </a:pPr>
            <a:r>
              <a:rPr lang="en-GB" sz="2000" dirty="0">
                <a:solidFill>
                  <a:srgbClr val="0D0D0D"/>
                </a:solidFill>
              </a:rPr>
              <a:t>yellow</a:t>
            </a:r>
            <a:endParaRPr sz="2000"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595"/>
              <a:buNone/>
            </a:pPr>
            <a:r>
              <a:rPr lang="en-GB" sz="20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green </a:t>
            </a:r>
            <a:r>
              <a:rPr lang="en-GB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GB" sz="20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intermediate temperatures</a:t>
            </a:r>
            <a:endParaRPr sz="2000"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595"/>
              <a:buNone/>
            </a:pPr>
            <a:r>
              <a:rPr lang="en-GB" sz="2000" dirty="0">
                <a:solidFill>
                  <a:srgbClr val="0D0D0D"/>
                </a:solidFill>
              </a:rPr>
              <a:t>b</a:t>
            </a:r>
            <a:r>
              <a:rPr lang="en-GB" sz="20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lue </a:t>
            </a:r>
            <a:endParaRPr sz="2000"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595"/>
              <a:buNone/>
            </a:pPr>
            <a:r>
              <a:rPr lang="en-GB" sz="2000" dirty="0">
                <a:solidFill>
                  <a:srgbClr val="0D0D0D"/>
                </a:solidFill>
              </a:rPr>
              <a:t>p</a:t>
            </a:r>
            <a:r>
              <a:rPr lang="en-GB" sz="20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urple </a:t>
            </a:r>
            <a:endParaRPr sz="2000"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16"/>
              <a:buNone/>
            </a:pPr>
            <a:endParaRPr sz="1400" dirty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595"/>
              <a:buNone/>
            </a:pPr>
            <a:r>
              <a:rPr lang="en-GB" sz="20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Where </a:t>
            </a:r>
            <a:r>
              <a:rPr lang="en-GB" sz="2000" dirty="0">
                <a:solidFill>
                  <a:srgbClr val="0D0D0D"/>
                </a:solidFill>
              </a:rPr>
              <a:t>do</a:t>
            </a:r>
            <a:r>
              <a:rPr lang="en-GB" sz="20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you think the most heat is escaping? </a:t>
            </a:r>
            <a:endParaRPr sz="2000" dirty="0"/>
          </a:p>
        </p:txBody>
      </p:sp>
      <p:sp>
        <p:nvSpPr>
          <p:cNvPr id="142" name="Google Shape;142;p18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1839686" y="2600326"/>
            <a:ext cx="304800" cy="120015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687287" y="4446814"/>
            <a:ext cx="457200" cy="830036"/>
          </a:xfrm>
          <a:prstGeom prst="rightBrace">
            <a:avLst>
              <a:gd name="adj1" fmla="val 8333"/>
              <a:gd name="adj2" fmla="val 57486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2258786" y="4684909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coolest or well-insulated spots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8" descr="An infrared thermo-vision image showing areas of heat loss from a house.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3071" y="2321490"/>
            <a:ext cx="5039412" cy="3359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  <p:sp>
        <p:nvSpPr>
          <p:cNvPr id="153" name="Google Shape;153;p19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Calculating heat loss</a:t>
            </a: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1034321" y="1813810"/>
            <a:ext cx="353767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Which factors could increase and decrease the rate of heat loss across a material? 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19"/>
          <p:cNvGrpSpPr/>
          <p:nvPr/>
        </p:nvGrpSpPr>
        <p:grpSpPr>
          <a:xfrm>
            <a:off x="5728088" y="730225"/>
            <a:ext cx="5505248" cy="5302635"/>
            <a:chOff x="679838" y="83431"/>
            <a:chExt cx="5429592" cy="5229763"/>
          </a:xfrm>
        </p:grpSpPr>
        <p:sp>
          <p:nvSpPr>
            <p:cNvPr id="157" name="Google Shape;157;p19"/>
            <p:cNvSpPr/>
            <p:nvPr/>
          </p:nvSpPr>
          <p:spPr>
            <a:xfrm>
              <a:off x="2190053" y="1641284"/>
              <a:ext cx="2183496" cy="2136097"/>
            </a:xfrm>
            <a:prstGeom prst="ellipse">
              <a:avLst/>
            </a:prstGeom>
            <a:solidFill>
              <a:srgbClr val="432673">
                <a:alpha val="4000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9"/>
            <p:cNvSpPr txBox="1"/>
            <p:nvPr/>
          </p:nvSpPr>
          <p:spPr>
            <a:xfrm>
              <a:off x="2509819" y="1954108"/>
              <a:ext cx="1543964" cy="1510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GB" sz="2800" b="0" i="0" u="none" strike="noStrike" cap="none">
                  <a:solidFill>
                    <a:srgbClr val="432673"/>
                  </a:solidFill>
                  <a:latin typeface="Arial"/>
                  <a:ea typeface="Arial"/>
                  <a:cs typeface="Arial"/>
                  <a:sym typeface="Arial"/>
                </a:rPr>
                <a:t>Rate of heat loss factors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2530385" y="83431"/>
              <a:ext cx="1502833" cy="1502833"/>
            </a:xfrm>
            <a:prstGeom prst="ellipse">
              <a:avLst/>
            </a:prstGeom>
            <a:solidFill>
              <a:srgbClr val="EBDDF4"/>
            </a:solidFill>
            <a:ln w="25400" cap="flat" cmpd="sng">
              <a:solidFill>
                <a:srgbClr val="4326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9"/>
            <p:cNvSpPr txBox="1"/>
            <p:nvPr/>
          </p:nvSpPr>
          <p:spPr>
            <a:xfrm>
              <a:off x="2750470" y="303516"/>
              <a:ext cx="1062663" cy="1062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0" i="0" u="none" strike="noStrike" cap="none">
                  <a:solidFill>
                    <a:srgbClr val="432673"/>
                  </a:solidFill>
                  <a:latin typeface="Arial"/>
                  <a:ea typeface="Arial"/>
                  <a:cs typeface="Arial"/>
                  <a:sym typeface="Arial"/>
                </a:rPr>
                <a:t>Area of contact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4409215" y="1957916"/>
              <a:ext cx="1700215" cy="1502833"/>
            </a:xfrm>
            <a:prstGeom prst="ellipse">
              <a:avLst/>
            </a:prstGeom>
            <a:solidFill>
              <a:srgbClr val="EBDDF4"/>
            </a:solidFill>
            <a:ln w="25400" cap="flat" cmpd="sng">
              <a:solidFill>
                <a:srgbClr val="4326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9"/>
            <p:cNvSpPr txBox="1"/>
            <p:nvPr/>
          </p:nvSpPr>
          <p:spPr>
            <a:xfrm>
              <a:off x="4658206" y="2178001"/>
              <a:ext cx="1202233" cy="1062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0" i="0" u="none" strike="noStrike" cap="none">
                  <a:solidFill>
                    <a:srgbClr val="432673"/>
                  </a:solidFill>
                  <a:latin typeface="Arial"/>
                  <a:ea typeface="Arial"/>
                  <a:cs typeface="Arial"/>
                  <a:sym typeface="Arial"/>
                </a:rPr>
                <a:t>Temperature differential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2530385" y="3810361"/>
              <a:ext cx="1502833" cy="1502833"/>
            </a:xfrm>
            <a:prstGeom prst="ellipse">
              <a:avLst/>
            </a:prstGeom>
            <a:solidFill>
              <a:srgbClr val="EBDDF4"/>
            </a:solidFill>
            <a:ln w="25400" cap="flat" cmpd="sng">
              <a:solidFill>
                <a:srgbClr val="4326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9"/>
            <p:cNvSpPr txBox="1"/>
            <p:nvPr/>
          </p:nvSpPr>
          <p:spPr>
            <a:xfrm>
              <a:off x="2750470" y="4030446"/>
              <a:ext cx="1062663" cy="1062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>
                  <a:solidFill>
                    <a:srgbClr val="432673"/>
                  </a:solidFill>
                  <a:latin typeface="Arial"/>
                  <a:ea typeface="Arial"/>
                  <a:cs typeface="Arial"/>
                  <a:sym typeface="Arial"/>
                </a:rPr>
                <a:t>Insulation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679838" y="1957916"/>
              <a:ext cx="1502833" cy="1502833"/>
            </a:xfrm>
            <a:prstGeom prst="ellipse">
              <a:avLst/>
            </a:prstGeom>
            <a:solidFill>
              <a:srgbClr val="EBDDF4"/>
            </a:solidFill>
            <a:ln w="25400" cap="flat" cmpd="sng">
              <a:solidFill>
                <a:srgbClr val="4326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9"/>
            <p:cNvSpPr txBox="1"/>
            <p:nvPr/>
          </p:nvSpPr>
          <p:spPr>
            <a:xfrm>
              <a:off x="899923" y="2178001"/>
              <a:ext cx="1062663" cy="1062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0" i="0" u="none" strike="noStrike" cap="none">
                  <a:solidFill>
                    <a:srgbClr val="432673"/>
                  </a:solidFill>
                  <a:latin typeface="Arial"/>
                  <a:ea typeface="Arial"/>
                  <a:cs typeface="Arial"/>
                  <a:sym typeface="Arial"/>
                </a:rPr>
                <a:t>Thickness of material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 Heat loss formula</a:t>
            </a:r>
            <a:endParaRPr/>
          </a:p>
        </p:txBody>
      </p:sp>
      <p:sp>
        <p:nvSpPr>
          <p:cNvPr id="172" name="Google Shape;172;p20" descr="Q equals k A multiplied by delta T divided by x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838200" y="3533731"/>
            <a:ext cx="7171944" cy="2451953"/>
          </a:xfrm>
          <a:prstGeom prst="rect">
            <a:avLst/>
          </a:prstGeom>
          <a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929" t="-1237" b="-372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  <p:pic>
        <p:nvPicPr>
          <p:cNvPr id="176" name="Google Shape;176;p20" descr="A wall. On the left the temperature is T 1, on the right the temperature is T 2. There is a downward slanting arrow between the temperatures.&#10;&#10;There is a thick blue arrow from left of the wall to the right of the wall labelled Q.&#10;&#10;The area of the wall face is labelled A metres squared.&#10;&#10;The width of the wall is x.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6405" y="1240064"/>
            <a:ext cx="3356659" cy="4745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Thermal resistance</a:t>
            </a:r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Thermal resistance is how well a material can stop heat from passing through it. 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The higher the thermal resistance, the better the material is at keeping heat inside or outside.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The thermal resistance of a surface depends on the conduction, convection and radiation at that surface. </a:t>
            </a:r>
            <a:endParaRPr dirty="0"/>
          </a:p>
        </p:txBody>
      </p:sp>
      <p:sp>
        <p:nvSpPr>
          <p:cNvPr id="183" name="Google Shape;183;p21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1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Thermal resistance and heat loss formula</a:t>
            </a:r>
            <a:endParaRPr/>
          </a:p>
        </p:txBody>
      </p:sp>
      <p:sp>
        <p:nvSpPr>
          <p:cNvPr id="194" name="Google Shape;194;p22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2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Using differentiation in construction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4F6626-2881-9282-542F-72073D1FC83D}"/>
              </a:ext>
            </a:extLst>
          </p:cNvPr>
          <p:cNvSpPr txBox="1"/>
          <p:nvPr/>
        </p:nvSpPr>
        <p:spPr>
          <a:xfrm>
            <a:off x="838200" y="1975628"/>
            <a:ext cx="10515600" cy="3477875"/>
          </a:xfrm>
          <a:prstGeom prst="rect">
            <a:avLst/>
          </a:prstGeom>
          <a:solidFill>
            <a:srgbClr val="EBDDF4"/>
          </a:solidFill>
        </p:spPr>
        <p:txBody>
          <a:bodyPr wrap="square" rtlCol="0">
            <a:spAutoFit/>
          </a:bodyPr>
          <a:lstStyle/>
          <a:p>
            <a:r>
              <a:rPr lang="en-GB" sz="2200" dirty="0"/>
              <a:t>The thermal resistance, </a:t>
            </a:r>
            <a:r>
              <a:rPr lang="en-GB" sz="2200" i="1" dirty="0"/>
              <a:t>R</a:t>
            </a:r>
            <a:r>
              <a:rPr lang="en-GB" sz="2200" dirty="0"/>
              <a:t>, is related to the thermal conductivity, </a:t>
            </a:r>
            <a:r>
              <a:rPr lang="en-GB" sz="2200" i="1" dirty="0"/>
              <a:t>k</a:t>
            </a:r>
            <a:r>
              <a:rPr lang="en-GB" sz="2200" dirty="0"/>
              <a:t>, and the wall thickness, </a:t>
            </a:r>
            <a:r>
              <a:rPr lang="en-GB" sz="2200" i="1" dirty="0"/>
              <a:t>x</a:t>
            </a:r>
            <a:r>
              <a:rPr lang="en-GB" sz="2200" dirty="0"/>
              <a:t>.</a:t>
            </a:r>
            <a:br>
              <a:rPr lang="en-GB" sz="2200" dirty="0"/>
            </a:br>
            <a:r>
              <a:rPr lang="en-GB" sz="2200" dirty="0"/>
              <a:t>In fact, we can rewrite the formula for heat loss: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200" dirty="0"/>
              <a:t>The rate of heat loss, </a:t>
            </a:r>
            <a:r>
              <a:rPr lang="en-GB" sz="2200" i="1" dirty="0"/>
              <a:t>Q</a:t>
            </a:r>
            <a:r>
              <a:rPr lang="en-GB" sz="2200" dirty="0"/>
              <a:t>, is </a:t>
            </a:r>
            <a:r>
              <a:rPr lang="en-GB" sz="2200" b="1" dirty="0"/>
              <a:t>inversely proportional</a:t>
            </a:r>
            <a:r>
              <a:rPr lang="en-GB" sz="2200" dirty="0"/>
              <a:t> to the thermal resistance, </a:t>
            </a:r>
            <a:r>
              <a:rPr lang="en-GB" sz="2200" i="1" dirty="0"/>
              <a:t>R</a:t>
            </a:r>
            <a:r>
              <a:rPr lang="en-GB" sz="2200" dirty="0"/>
              <a:t>. </a:t>
            </a:r>
          </a:p>
        </p:txBody>
      </p:sp>
      <p:grpSp>
        <p:nvGrpSpPr>
          <p:cNvPr id="5" name="Group 4" descr="Q equals k A multiplied by delta T divided by x&#10;&#10;Q equals A multiplied by delta T divided by R">
            <a:extLst>
              <a:ext uri="{FF2B5EF4-FFF2-40B4-BE49-F238E27FC236}">
                <a16:creationId xmlns:a16="http://schemas.microsoft.com/office/drawing/2014/main" id="{E59F25DF-481A-939A-31F6-25BB55408D50}"/>
              </a:ext>
            </a:extLst>
          </p:cNvPr>
          <p:cNvGrpSpPr/>
          <p:nvPr/>
        </p:nvGrpSpPr>
        <p:grpSpPr>
          <a:xfrm>
            <a:off x="1087120" y="3546230"/>
            <a:ext cx="6117590" cy="786242"/>
            <a:chOff x="1087120" y="3546230"/>
            <a:chExt cx="6117590" cy="786242"/>
          </a:xfrm>
        </p:grpSpPr>
        <p:sp>
          <p:nvSpPr>
            <p:cNvPr id="191" name="Google Shape;191;p22" descr="Q equals k A multiplied by delta T divided by x&#10;&#10;Q equals A multiplied by delta T divided by R"/>
            <p:cNvSpPr txBox="1"/>
            <p:nvPr/>
          </p:nvSpPr>
          <p:spPr>
            <a:xfrm>
              <a:off x="1087120" y="3546231"/>
              <a:ext cx="2570480" cy="78624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2"/>
            <p:cNvSpPr txBox="1"/>
            <p:nvPr/>
          </p:nvSpPr>
          <p:spPr>
            <a:xfrm>
              <a:off x="4634230" y="3546230"/>
              <a:ext cx="2570480" cy="78624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3657600" y="3832671"/>
              <a:ext cx="976630" cy="21336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1C30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584B22-77D2-43E3-A9C2-8A697A7A4129}"/>
</file>

<file path=customXml/itemProps2.xml><?xml version="1.0" encoding="utf-8"?>
<ds:datastoreItem xmlns:ds="http://schemas.openxmlformats.org/officeDocument/2006/customXml" ds:itemID="{2BE70729-077A-42F8-8E92-1FD87DB3784F}"/>
</file>

<file path=customXml/itemProps3.xml><?xml version="1.0" encoding="utf-8"?>
<ds:datastoreItem xmlns:ds="http://schemas.openxmlformats.org/officeDocument/2006/customXml" ds:itemID="{4485138E-5541-4EFC-AE2C-1F0E432BD92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1963</Words>
  <Application>Microsoft Office PowerPoint</Application>
  <PresentationFormat>Widescreen</PresentationFormat>
  <Paragraphs>321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 Narrow</vt:lpstr>
      <vt:lpstr>Calibri</vt:lpstr>
      <vt:lpstr>Arial</vt:lpstr>
      <vt:lpstr>Cambria Math</vt:lpstr>
      <vt:lpstr>Times New Roman</vt:lpstr>
      <vt:lpstr>Office Theme</vt:lpstr>
      <vt:lpstr>Construction</vt:lpstr>
      <vt:lpstr>In this lesson, we will:</vt:lpstr>
      <vt:lpstr>Where is heat lost from a building?</vt:lpstr>
      <vt:lpstr>How can heat be lost?</vt:lpstr>
      <vt:lpstr>Where is heat lost from a building?</vt:lpstr>
      <vt:lpstr>Calculating heat loss</vt:lpstr>
      <vt:lpstr> Heat loss formula</vt:lpstr>
      <vt:lpstr>Thermal resistance</vt:lpstr>
      <vt:lpstr>Thermal resistance and heat loss formula</vt:lpstr>
      <vt:lpstr>Temperature scales</vt:lpstr>
      <vt:lpstr> U-values</vt:lpstr>
      <vt:lpstr>U-values</vt:lpstr>
      <vt:lpstr>  Range of typical U-values</vt:lpstr>
      <vt:lpstr> Thermal resistance and U-values</vt:lpstr>
      <vt:lpstr>Calculating U-values</vt:lpstr>
      <vt:lpstr>Building choices</vt:lpstr>
      <vt:lpstr> Calculating heat loss</vt:lpstr>
      <vt:lpstr> Heat loss and U-values: worked example</vt:lpstr>
      <vt:lpstr> Heat loss and U-values: worked example</vt:lpstr>
      <vt:lpstr>Calculating heat loss: practice</vt:lpstr>
      <vt:lpstr>Heat loss practice question answers</vt:lpstr>
      <vt:lpstr>Minimising heat loss: practice</vt:lpstr>
      <vt:lpstr> Discussion task</vt:lpstr>
      <vt:lpstr>Multiple-choice questions</vt:lpstr>
      <vt:lpstr>Multiple-choice questions</vt:lpstr>
      <vt:lpstr>Multiple-choice questions</vt:lpstr>
      <vt:lpstr>Multiple-choice questions</vt:lpstr>
      <vt:lpstr>In this lesson, we have:</vt:lpstr>
      <vt:lpstr>Before next lesson:</vt:lpstr>
      <vt:lpstr>Consolidation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2025-09-02T21:32:32Z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