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34.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5.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33.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64"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1" r:id="rId45"/>
    <p:sldId id="299" r:id="rId46"/>
    <p:sldId id="300" r:id="rId47"/>
    <p:sldId id="302" r:id="rId48"/>
    <p:sldId id="303" r:id="rId49"/>
  </p:sldIdLst>
  <p:sldSz cx="12192000" cy="6858000"/>
  <p:notesSz cx="6858000" cy="9144000"/>
  <p:embeddedFontLst>
    <p:embeddedFont>
      <p:font typeface="Arial Narrow" panose="020B060602020203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0876" autoAdjust="0"/>
  </p:normalViewPr>
  <p:slideViewPr>
    <p:cSldViewPr snapToGrid="0">
      <p:cViewPr varScale="1">
        <p:scale>
          <a:sx n="63" d="100"/>
          <a:sy n="63" d="100"/>
        </p:scale>
        <p:origin x="78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nhs.uk/conditions/stroke/recovery/"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b="0" i="0" u="none" strike="noStrike" cap="none" dirty="0">
                <a:solidFill>
                  <a:schemeClr val="dk1"/>
                </a:solidFill>
                <a:latin typeface="Arial"/>
                <a:ea typeface="Arial"/>
                <a:cs typeface="Arial"/>
                <a:sym typeface="Arial"/>
              </a:rPr>
              <a:t>Image © Shutterstock/</a:t>
            </a:r>
            <a:r>
              <a:rPr lang="en-GB" sz="1200" b="0" i="0" u="none" strike="noStrike" cap="none" dirty="0" err="1">
                <a:solidFill>
                  <a:schemeClr val="dk1"/>
                </a:solidFill>
                <a:latin typeface="Arial"/>
                <a:ea typeface="Arial"/>
                <a:cs typeface="Arial"/>
                <a:sym typeface="Arial"/>
              </a:rPr>
              <a:t>Pormezz</a:t>
            </a:r>
            <a:endParaRPr lang="en-GB" dirty="0"/>
          </a:p>
        </p:txBody>
      </p:sp>
      <p:sp>
        <p:nvSpPr>
          <p:cNvPr id="140" name="Google Shape;14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a:r>
              <a:rPr lang="en-GB" sz="1200" b="0" i="0" u="none" strike="noStrike" cap="none" dirty="0">
                <a:solidFill>
                  <a:schemeClr val="dk1"/>
                </a:solidFill>
                <a:effectLst/>
                <a:latin typeface="Arial"/>
                <a:ea typeface="Arial"/>
                <a:cs typeface="Arial"/>
                <a:sym typeface="Arial"/>
              </a:rPr>
              <a:t>Image © Shutterstock/Ground Picture</a:t>
            </a:r>
            <a:endParaRPr lang="en-GB" dirty="0">
              <a:effectLst/>
            </a:endParaRPr>
          </a:p>
        </p:txBody>
      </p:sp>
      <p:sp>
        <p:nvSpPr>
          <p:cNvPr id="224" name="Google Shape;22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a:r>
              <a:rPr lang="en-GB" sz="1200" b="0" i="0" u="none" strike="noStrike" cap="none" dirty="0">
                <a:solidFill>
                  <a:schemeClr val="dk1"/>
                </a:solidFill>
                <a:effectLst/>
                <a:latin typeface="Arial"/>
                <a:ea typeface="Arial"/>
                <a:cs typeface="Arial"/>
                <a:sym typeface="Arial"/>
              </a:rPr>
              <a:t>Image © Shutterstock/About time</a:t>
            </a:r>
            <a:endParaRPr lang="en-GB" dirty="0">
              <a:effectLst/>
            </a:endParaRPr>
          </a:p>
        </p:txBody>
      </p:sp>
      <p:sp>
        <p:nvSpPr>
          <p:cNvPr id="253" name="Google Shape;25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dirty="0">
                <a:solidFill>
                  <a:schemeClr val="dk1"/>
                </a:solidFill>
                <a:effectLst/>
                <a:latin typeface="Arial"/>
                <a:ea typeface="Arial"/>
                <a:cs typeface="Arial"/>
                <a:sym typeface="Arial"/>
              </a:rPr>
              <a:t>Image © Gatsby Technical Education Networks</a:t>
            </a:r>
            <a:endParaRPr lang="en-GB" dirty="0">
              <a:effectLst/>
            </a:endParaRPr>
          </a:p>
          <a:p>
            <a:pPr marL="0" lvl="0" indent="0" algn="l" rtl="0">
              <a:lnSpc>
                <a:spcPct val="100000"/>
              </a:lnSpc>
              <a:spcBef>
                <a:spcPts val="0"/>
              </a:spcBef>
              <a:spcAft>
                <a:spcPts val="0"/>
              </a:spcAft>
              <a:buSzPts val="1400"/>
              <a:buNone/>
            </a:pPr>
            <a:endParaRPr dirty="0"/>
          </a:p>
        </p:txBody>
      </p:sp>
      <p:sp>
        <p:nvSpPr>
          <p:cNvPr id="267" name="Google Shape;26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a:r>
              <a:rPr lang="en-GB" sz="1200" b="0" i="0" u="none" strike="noStrike" cap="none" dirty="0">
                <a:solidFill>
                  <a:schemeClr val="dk1"/>
                </a:solidFill>
                <a:effectLst/>
                <a:latin typeface="Arial"/>
                <a:ea typeface="Arial"/>
                <a:cs typeface="Arial"/>
                <a:sym typeface="Arial"/>
              </a:rPr>
              <a:t>Image © Shutterstock/</a:t>
            </a:r>
            <a:r>
              <a:rPr lang="en-GB" sz="1200" b="0" i="0" u="none" strike="noStrike" cap="none" dirty="0" err="1">
                <a:solidFill>
                  <a:schemeClr val="dk1"/>
                </a:solidFill>
                <a:effectLst/>
                <a:latin typeface="Arial"/>
                <a:ea typeface="Arial"/>
                <a:cs typeface="Arial"/>
                <a:sym typeface="Arial"/>
              </a:rPr>
              <a:t>Designua</a:t>
            </a:r>
            <a:endParaRPr lang="en-GB" dirty="0">
              <a:effectLst/>
            </a:endParaRPr>
          </a:p>
        </p:txBody>
      </p:sp>
      <p:sp>
        <p:nvSpPr>
          <p:cNvPr id="281" name="Google Shape;28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dirty="0">
                <a:solidFill>
                  <a:schemeClr val="dk1"/>
                </a:solidFill>
                <a:effectLst/>
                <a:latin typeface="Arial"/>
                <a:ea typeface="Arial"/>
                <a:cs typeface="Arial"/>
                <a:sym typeface="Arial"/>
              </a:rPr>
              <a:t>Image © Gatsby Technical Education Networks</a:t>
            </a:r>
            <a:endParaRPr lang="en-GB" dirty="0">
              <a:effectLst/>
            </a:endParaRPr>
          </a:p>
        </p:txBody>
      </p:sp>
      <p:sp>
        <p:nvSpPr>
          <p:cNvPr id="295" name="Google Shape;29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a:r>
              <a:rPr lang="en-GB" sz="1200" b="0" i="0" u="none" strike="noStrike" cap="none" dirty="0">
                <a:solidFill>
                  <a:schemeClr val="dk1"/>
                </a:solidFill>
                <a:effectLst/>
                <a:latin typeface="Arial"/>
                <a:ea typeface="Arial"/>
                <a:cs typeface="Arial"/>
                <a:sym typeface="Arial"/>
              </a:rPr>
              <a:t>Image © Shutterstock/</a:t>
            </a:r>
            <a:r>
              <a:rPr lang="en-GB" sz="1200" b="0" i="0" u="none" strike="noStrike" cap="none" dirty="0" err="1">
                <a:solidFill>
                  <a:schemeClr val="dk1"/>
                </a:solidFill>
                <a:effectLst/>
                <a:latin typeface="Arial"/>
                <a:ea typeface="Arial"/>
                <a:cs typeface="Arial"/>
                <a:sym typeface="Arial"/>
              </a:rPr>
              <a:t>Designua</a:t>
            </a:r>
            <a:endParaRPr lang="en-GB" dirty="0">
              <a:effectLst/>
            </a:endParaRPr>
          </a:p>
        </p:txBody>
      </p:sp>
      <p:sp>
        <p:nvSpPr>
          <p:cNvPr id="305" name="Google Shape;30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dirty="0">
                <a:solidFill>
                  <a:schemeClr val="dk1"/>
                </a:solidFill>
                <a:effectLst/>
                <a:latin typeface="Arial"/>
                <a:ea typeface="Arial"/>
                <a:cs typeface="Arial"/>
                <a:sym typeface="Arial"/>
              </a:rPr>
              <a:t>Image © </a:t>
            </a:r>
            <a:r>
              <a:rPr lang="en-GB" sz="1200" b="0" i="0" u="none" strike="noStrike" cap="none" dirty="0" err="1">
                <a:solidFill>
                  <a:schemeClr val="dk1"/>
                </a:solidFill>
                <a:effectLst/>
                <a:latin typeface="Arial"/>
                <a:ea typeface="Arial"/>
                <a:cs typeface="Arial"/>
                <a:sym typeface="Arial"/>
              </a:rPr>
              <a:t>Unsplash</a:t>
            </a:r>
            <a:r>
              <a:rPr lang="en-GB" sz="1200" b="0" i="0" u="none" strike="noStrike" cap="none" dirty="0">
                <a:solidFill>
                  <a:schemeClr val="dk1"/>
                </a:solidFill>
                <a:effectLst/>
                <a:latin typeface="Arial"/>
                <a:ea typeface="Arial"/>
                <a:cs typeface="Arial"/>
                <a:sym typeface="Arial"/>
              </a:rPr>
              <a:t>/</a:t>
            </a:r>
            <a:r>
              <a:rPr lang="en-GB" sz="1200" b="0" i="0" u="none" strike="noStrike" cap="none" dirty="0" err="1">
                <a:solidFill>
                  <a:schemeClr val="dk1"/>
                </a:solidFill>
                <a:effectLst/>
                <a:latin typeface="Arial"/>
                <a:ea typeface="Arial"/>
                <a:cs typeface="Arial"/>
                <a:sym typeface="Arial"/>
              </a:rPr>
              <a:t>Towfiqu</a:t>
            </a:r>
            <a:r>
              <a:rPr lang="en-GB" sz="1200" b="0" i="0" u="none" strike="noStrike" cap="none" dirty="0">
                <a:solidFill>
                  <a:schemeClr val="dk1"/>
                </a:solidFill>
                <a:effectLst/>
                <a:latin typeface="Arial"/>
                <a:ea typeface="Arial"/>
                <a:cs typeface="Arial"/>
                <a:sym typeface="Arial"/>
              </a:rPr>
              <a:t> </a:t>
            </a:r>
            <a:r>
              <a:rPr lang="en-GB" sz="1200" b="0" i="0" u="none" strike="noStrike" cap="none" dirty="0" err="1">
                <a:solidFill>
                  <a:schemeClr val="dk1"/>
                </a:solidFill>
                <a:effectLst/>
                <a:latin typeface="Arial"/>
                <a:ea typeface="Arial"/>
                <a:cs typeface="Arial"/>
                <a:sym typeface="Arial"/>
              </a:rPr>
              <a:t>barbhuiya</a:t>
            </a:r>
            <a:endParaRPr dirty="0"/>
          </a:p>
        </p:txBody>
      </p:sp>
      <p:sp>
        <p:nvSpPr>
          <p:cNvPr id="319" name="Google Shape;31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dirty="0">
                <a:solidFill>
                  <a:schemeClr val="dk1"/>
                </a:solidFill>
                <a:effectLst/>
                <a:latin typeface="Arial"/>
                <a:ea typeface="Arial"/>
                <a:cs typeface="Arial"/>
                <a:sym typeface="Arial"/>
              </a:rPr>
              <a:t>Image © Shutterstock/Fuss Sergey</a:t>
            </a:r>
            <a:endParaRPr dirty="0"/>
          </a:p>
        </p:txBody>
      </p:sp>
      <p:sp>
        <p:nvSpPr>
          <p:cNvPr id="329" name="Google Shape;32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dirty="0">
                <a:solidFill>
                  <a:schemeClr val="dk1"/>
                </a:solidFill>
                <a:effectLst/>
                <a:latin typeface="Arial"/>
                <a:ea typeface="Arial"/>
                <a:cs typeface="Arial"/>
                <a:sym typeface="Arial"/>
              </a:rPr>
              <a:t>Image © Shutterstock/</a:t>
            </a:r>
            <a:r>
              <a:rPr lang="en-GB" sz="1200" b="0" i="0" u="none" strike="noStrike" cap="none" dirty="0" err="1">
                <a:solidFill>
                  <a:schemeClr val="dk1"/>
                </a:solidFill>
                <a:effectLst/>
                <a:latin typeface="Arial"/>
                <a:ea typeface="Arial"/>
                <a:cs typeface="Arial"/>
                <a:sym typeface="Arial"/>
              </a:rPr>
              <a:t>oneinchpunch</a:t>
            </a:r>
            <a:endParaRPr dirty="0"/>
          </a:p>
        </p:txBody>
      </p:sp>
      <p:sp>
        <p:nvSpPr>
          <p:cNvPr id="339" name="Google Shape;33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dirty="0">
                <a:solidFill>
                  <a:schemeClr val="dk1"/>
                </a:solidFill>
                <a:effectLst/>
                <a:latin typeface="Arial"/>
                <a:ea typeface="Arial"/>
                <a:cs typeface="Arial"/>
                <a:sym typeface="Arial"/>
              </a:rPr>
              <a:t>Image © Shutterstock/</a:t>
            </a:r>
            <a:r>
              <a:rPr lang="en-GB" sz="1200" b="0" i="0" u="none" strike="noStrike" cap="none" dirty="0" err="1">
                <a:solidFill>
                  <a:schemeClr val="dk1"/>
                </a:solidFill>
                <a:effectLst/>
                <a:latin typeface="Arial"/>
                <a:ea typeface="Arial"/>
                <a:cs typeface="Arial"/>
                <a:sym typeface="Arial"/>
              </a:rPr>
              <a:t>bieszczady_wildlife</a:t>
            </a:r>
            <a:br>
              <a:rPr lang="en-GB" dirty="0"/>
            </a:br>
            <a:endParaRPr dirty="0"/>
          </a:p>
        </p:txBody>
      </p:sp>
      <p:sp>
        <p:nvSpPr>
          <p:cNvPr id="349" name="Google Shape;34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a:r>
              <a:rPr lang="en-GB" sz="1200" b="0" i="0" u="none" strike="noStrike" cap="none" dirty="0">
                <a:solidFill>
                  <a:schemeClr val="dk1"/>
                </a:solidFill>
                <a:effectLst/>
                <a:latin typeface="Arial"/>
                <a:ea typeface="Arial"/>
                <a:cs typeface="Arial"/>
                <a:sym typeface="Arial"/>
              </a:rPr>
              <a:t>Image © Shutterstock/Cessna152</a:t>
            </a:r>
            <a:endParaRPr lang="en-GB" dirty="0">
              <a:effectLst/>
            </a:endParaRPr>
          </a:p>
        </p:txBody>
      </p:sp>
      <p:sp>
        <p:nvSpPr>
          <p:cNvPr id="359" name="Google Shape;35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GB" sz="1200" b="0" i="0" u="none" strike="noStrike" cap="none" dirty="0">
                <a:solidFill>
                  <a:schemeClr val="dk1"/>
                </a:solidFill>
                <a:effectLst/>
                <a:latin typeface="Arial"/>
                <a:ea typeface="Arial"/>
                <a:cs typeface="Arial"/>
                <a:sym typeface="Arial"/>
              </a:rPr>
              <a:t>Image © Shutterstock/</a:t>
            </a:r>
            <a:r>
              <a:rPr lang="en-GB" sz="1200" b="0" i="0" u="none" strike="noStrike" cap="none" dirty="0" err="1">
                <a:solidFill>
                  <a:schemeClr val="dk1"/>
                </a:solidFill>
                <a:effectLst/>
                <a:latin typeface="Arial"/>
                <a:ea typeface="Arial"/>
                <a:cs typeface="Arial"/>
                <a:sym typeface="Arial"/>
              </a:rPr>
              <a:t>Pikovit</a:t>
            </a:r>
            <a:endParaRPr lang="en-GB" sz="1200" b="0" i="0" u="none" strike="noStrike" cap="none" dirty="0">
              <a:solidFill>
                <a:schemeClr val="dk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GB" sz="1200" b="0" i="0" u="none" strike="noStrike" cap="none" dirty="0">
                <a:solidFill>
                  <a:schemeClr val="dk1"/>
                </a:solidFill>
                <a:effectLst/>
                <a:latin typeface="Arial"/>
                <a:ea typeface="Arial"/>
                <a:cs typeface="Arial"/>
                <a:sym typeface="Arial"/>
              </a:rPr>
              <a:t>Image © Gatsby Technical Education Networks</a:t>
            </a:r>
            <a:endParaRPr lang="en-GB" dirty="0">
              <a:effectLst/>
            </a:endParaRPr>
          </a:p>
        </p:txBody>
      </p:sp>
      <p:sp>
        <p:nvSpPr>
          <p:cNvPr id="372" name="Google Shape;37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0" name="Google Shape;40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9" name="Google Shape;40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GB" sz="1200" b="0" i="0" u="none" strike="noStrike" cap="none" dirty="0">
                <a:solidFill>
                  <a:schemeClr val="dk1"/>
                </a:solidFill>
                <a:effectLst/>
                <a:latin typeface="Arial"/>
                <a:ea typeface="Arial"/>
                <a:cs typeface="Arial"/>
                <a:sym typeface="Arial"/>
              </a:rPr>
              <a:t>Image © Gatsby Technical Education Networks</a:t>
            </a:r>
            <a:endParaRPr lang="en-GB" dirty="0">
              <a:effectLst/>
            </a:endParaRPr>
          </a:p>
        </p:txBody>
      </p:sp>
      <p:sp>
        <p:nvSpPr>
          <p:cNvPr id="418" name="Google Shape;418;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dirty="0">
                <a:solidFill>
                  <a:schemeClr val="dk1"/>
                </a:solidFill>
                <a:effectLst/>
                <a:latin typeface="Arial"/>
                <a:ea typeface="Arial"/>
                <a:cs typeface="Arial"/>
                <a:sym typeface="Arial"/>
              </a:rPr>
              <a:t>Image © Gatsby Technical Education Networks</a:t>
            </a:r>
            <a:endParaRPr lang="en-GB" dirty="0">
              <a:effectLst/>
            </a:endParaRPr>
          </a:p>
        </p:txBody>
      </p:sp>
      <p:sp>
        <p:nvSpPr>
          <p:cNvPr id="438" name="Google Shape;43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dirty="0">
                <a:solidFill>
                  <a:schemeClr val="dk1"/>
                </a:solidFill>
                <a:effectLst/>
                <a:latin typeface="Arial"/>
                <a:ea typeface="Arial"/>
                <a:cs typeface="Arial"/>
                <a:sym typeface="Arial"/>
              </a:rPr>
              <a:t>Image © Gatsby Technical Education Networks</a:t>
            </a:r>
            <a:endParaRPr lang="en-GB" dirty="0">
              <a:effectLst/>
            </a:endParaRPr>
          </a:p>
        </p:txBody>
      </p:sp>
      <p:sp>
        <p:nvSpPr>
          <p:cNvPr id="450" name="Google Shape;450;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dirty="0">
                <a:solidFill>
                  <a:schemeClr val="dk1"/>
                </a:solidFill>
                <a:effectLst/>
                <a:latin typeface="Arial"/>
                <a:ea typeface="Arial"/>
                <a:cs typeface="Arial"/>
                <a:sym typeface="Arial"/>
              </a:rPr>
              <a:t>Image © Gatsby Technical Education Networks</a:t>
            </a:r>
            <a:endParaRPr lang="en-GB" dirty="0">
              <a:effectLst/>
            </a:endParaRPr>
          </a:p>
        </p:txBody>
      </p:sp>
      <p:sp>
        <p:nvSpPr>
          <p:cNvPr id="475" name="Google Shape;475;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eaLnBrk="1" fontAlgn="auto" latinLnBrk="0" hangingPunct="1"/>
            <a:r>
              <a:rPr lang="en-GB" sz="1200" b="0" i="0" u="none" strike="noStrike" cap="none" dirty="0">
                <a:solidFill>
                  <a:schemeClr val="dk1"/>
                </a:solidFill>
                <a:effectLst/>
                <a:latin typeface="Arial"/>
                <a:ea typeface="Arial"/>
                <a:cs typeface="Arial"/>
                <a:sym typeface="Arial"/>
              </a:rPr>
              <a:t>Image © Shutterstock/RJ22</a:t>
            </a:r>
            <a:endParaRPr lang="en-GB" dirty="0">
              <a:effectLst/>
            </a:endParaRPr>
          </a:p>
        </p:txBody>
      </p:sp>
      <p:sp>
        <p:nvSpPr>
          <p:cNvPr id="501" name="Google Shape;501;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eaLnBrk="1" fontAlgn="auto" latinLnBrk="0" hangingPunct="1"/>
            <a:r>
              <a:rPr lang="en-GB" sz="1200" b="0" i="0" u="none" strike="noStrike" cap="none" dirty="0">
                <a:solidFill>
                  <a:schemeClr val="dk1"/>
                </a:solidFill>
                <a:effectLst/>
                <a:latin typeface="Arial"/>
                <a:ea typeface="Arial"/>
                <a:cs typeface="Arial"/>
                <a:sym typeface="Arial"/>
              </a:rPr>
              <a:t>(from top) Image 1 © DHG Healthcare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dirty="0">
                <a:solidFill>
                  <a:schemeClr val="dk1"/>
                </a:solidFill>
                <a:effectLst/>
                <a:latin typeface="Arial"/>
                <a:ea typeface="Arial"/>
                <a:cs typeface="Arial"/>
                <a:sym typeface="Arial"/>
              </a:rPr>
              <a:t>Image 2 © Talley Group Limited</a:t>
            </a:r>
            <a:endParaRPr lang="en-GB" dirty="0">
              <a:effectLst/>
            </a:endParaRPr>
          </a:p>
        </p:txBody>
      </p:sp>
      <p:sp>
        <p:nvSpPr>
          <p:cNvPr id="511" name="Google Shape;511;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1" name="Google Shape;52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a:t>https://oska.uk.com/busting-myths-what-is-the-impact-of-body-weight-on-pressure-ulcer-risk/#:~:text=Obese%20and%20extremely%20obese%20people,for%20those%20caring%20for%20them. (Baumgarten et al, 2006 in Hyun et al, 2014)</a:t>
            </a:r>
            <a:endParaRPr/>
          </a:p>
          <a:p>
            <a:pPr marL="0" lvl="0" indent="0" algn="l" rtl="0">
              <a:lnSpc>
                <a:spcPct val="100000"/>
              </a:lnSpc>
              <a:spcBef>
                <a:spcPts val="0"/>
              </a:spcBef>
              <a:spcAft>
                <a:spcPts val="0"/>
              </a:spcAft>
              <a:buSzPts val="1400"/>
              <a:buNone/>
            </a:pPr>
            <a:endParaRPr/>
          </a:p>
        </p:txBody>
      </p:sp>
      <p:sp>
        <p:nvSpPr>
          <p:cNvPr id="531" name="Google Shape;531;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eaLnBrk="1" fontAlgn="auto" latinLnBrk="0" hangingPunct="1"/>
            <a:r>
              <a:rPr lang="en-GB" sz="1200" b="0" i="0" u="none" strike="noStrike" cap="none" dirty="0">
                <a:solidFill>
                  <a:schemeClr val="dk1"/>
                </a:solidFill>
                <a:effectLst/>
                <a:latin typeface="Arial"/>
                <a:ea typeface="Arial"/>
                <a:cs typeface="Arial"/>
                <a:sym typeface="Arial"/>
              </a:rPr>
              <a:t>Image © Shutterstock/</a:t>
            </a:r>
            <a:r>
              <a:rPr lang="en-GB" sz="1200" b="0" i="0" u="none" strike="noStrike" cap="none" dirty="0" err="1">
                <a:solidFill>
                  <a:schemeClr val="dk1"/>
                </a:solidFill>
                <a:effectLst/>
                <a:latin typeface="Arial"/>
                <a:ea typeface="Arial"/>
                <a:cs typeface="Arial"/>
                <a:sym typeface="Arial"/>
              </a:rPr>
              <a:t>FotoDuets</a:t>
            </a:r>
            <a:endParaRPr lang="en-GB" dirty="0">
              <a:effectLst/>
            </a:endParaRPr>
          </a:p>
        </p:txBody>
      </p:sp>
      <p:sp>
        <p:nvSpPr>
          <p:cNvPr id="540" name="Google Shape;540;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eaLnBrk="1" fontAlgn="auto" latinLnBrk="0" hangingPunct="1"/>
            <a:r>
              <a:rPr lang="en-GB" sz="1200" b="0" i="0" u="none" strike="noStrike" cap="none" dirty="0">
                <a:solidFill>
                  <a:schemeClr val="dk1"/>
                </a:solidFill>
                <a:effectLst/>
                <a:latin typeface="Arial"/>
                <a:ea typeface="Arial"/>
                <a:cs typeface="Arial"/>
                <a:sym typeface="Arial"/>
              </a:rPr>
              <a:t>Image © </a:t>
            </a:r>
            <a:r>
              <a:rPr lang="en-GB" sz="1200" b="0" i="0" u="none" strike="noStrike" cap="none" dirty="0" err="1">
                <a:solidFill>
                  <a:schemeClr val="dk1"/>
                </a:solidFill>
                <a:effectLst/>
                <a:latin typeface="Arial"/>
                <a:ea typeface="Arial"/>
                <a:cs typeface="Arial"/>
                <a:sym typeface="Arial"/>
              </a:rPr>
              <a:t>Pexels</a:t>
            </a:r>
            <a:r>
              <a:rPr lang="en-GB" sz="1200" b="0" i="0" u="none" strike="noStrike" cap="none" dirty="0">
                <a:solidFill>
                  <a:schemeClr val="dk1"/>
                </a:solidFill>
                <a:effectLst/>
                <a:latin typeface="Arial"/>
                <a:ea typeface="Arial"/>
                <a:cs typeface="Arial"/>
                <a:sym typeface="Arial"/>
              </a:rPr>
              <a:t>/Petar Starčević</a:t>
            </a:r>
            <a:endParaRPr lang="en-GB" dirty="0">
              <a:effectLst/>
            </a:endParaRPr>
          </a:p>
        </p:txBody>
      </p:sp>
      <p:sp>
        <p:nvSpPr>
          <p:cNvPr id="550" name="Google Shape;550;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eaLnBrk="1" fontAlgn="auto" latinLnBrk="0" hangingPunct="1"/>
            <a:r>
              <a:rPr lang="en-GB" sz="1200" b="0" i="0" u="none" strike="noStrike" cap="none" dirty="0">
                <a:solidFill>
                  <a:schemeClr val="dk1"/>
                </a:solidFill>
                <a:effectLst/>
                <a:latin typeface="Arial"/>
                <a:ea typeface="Arial"/>
                <a:cs typeface="Arial"/>
                <a:sym typeface="Arial"/>
              </a:rPr>
              <a:t>Image © Shutterstock/</a:t>
            </a:r>
            <a:r>
              <a:rPr lang="en-GB" sz="1200" b="0" i="0" u="none" strike="noStrike" cap="none" dirty="0" err="1">
                <a:solidFill>
                  <a:schemeClr val="dk1"/>
                </a:solidFill>
                <a:effectLst/>
                <a:latin typeface="Arial"/>
                <a:ea typeface="Arial"/>
                <a:cs typeface="Arial"/>
                <a:sym typeface="Arial"/>
              </a:rPr>
              <a:t>Pressmaster</a:t>
            </a:r>
            <a:endParaRPr lang="en-GB" dirty="0">
              <a:effectLst/>
            </a:endParaRPr>
          </a:p>
        </p:txBody>
      </p:sp>
      <p:sp>
        <p:nvSpPr>
          <p:cNvPr id="560" name="Google Shape;560;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eaLnBrk="1" fontAlgn="auto" latinLnBrk="0" hangingPunct="1"/>
            <a:r>
              <a:rPr lang="en-GB" sz="1200" b="0" i="0" u="none" strike="noStrike" cap="none" dirty="0">
                <a:solidFill>
                  <a:schemeClr val="dk1"/>
                </a:solidFill>
                <a:effectLst/>
                <a:latin typeface="Arial"/>
                <a:ea typeface="Arial"/>
                <a:cs typeface="Arial"/>
                <a:sym typeface="Arial"/>
              </a:rPr>
              <a:t>Image © Shutterstock/CC7</a:t>
            </a:r>
            <a:endParaRPr lang="en-GB" dirty="0">
              <a:effectLst/>
            </a:endParaRPr>
          </a:p>
        </p:txBody>
      </p:sp>
      <p:sp>
        <p:nvSpPr>
          <p:cNvPr id="570" name="Google Shape;570;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eaLnBrk="1" fontAlgn="auto" latinLnBrk="0" hangingPunct="1"/>
            <a:r>
              <a:rPr lang="en-GB" sz="1200" b="0" i="0" u="none" strike="noStrike" cap="none" dirty="0">
                <a:solidFill>
                  <a:schemeClr val="dk1"/>
                </a:solidFill>
                <a:effectLst/>
                <a:latin typeface="Arial"/>
                <a:ea typeface="Arial"/>
                <a:cs typeface="Arial"/>
                <a:sym typeface="Arial"/>
              </a:rPr>
              <a:t>Image © Shutterstock/Iryna Imago</a:t>
            </a:r>
            <a:endParaRPr lang="en-GB" dirty="0">
              <a:effectLst/>
            </a:endParaRPr>
          </a:p>
        </p:txBody>
      </p:sp>
      <p:sp>
        <p:nvSpPr>
          <p:cNvPr id="580" name="Google Shape;580;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b="0" i="0" u="none" strike="noStrike" cap="none" dirty="0">
                <a:solidFill>
                  <a:schemeClr val="dk1"/>
                </a:solidFill>
                <a:latin typeface="Arial"/>
                <a:ea typeface="Arial"/>
                <a:cs typeface="Arial"/>
                <a:sym typeface="Arial"/>
              </a:rPr>
              <a:t>Image © Pexels/Kaboompics.com</a:t>
            </a:r>
            <a:endParaRPr lang="en-GB" dirty="0"/>
          </a:p>
        </p:txBody>
      </p:sp>
      <p:sp>
        <p:nvSpPr>
          <p:cNvPr id="167" name="Google Shape;16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eaLnBrk="1" fontAlgn="auto" latinLnBrk="0" hangingPunct="1"/>
            <a:r>
              <a:rPr lang="en-GB" sz="1200" b="0" i="0" u="none" strike="noStrike" cap="none" dirty="0">
                <a:solidFill>
                  <a:schemeClr val="dk1"/>
                </a:solidFill>
                <a:effectLst/>
                <a:latin typeface="Arial"/>
                <a:ea typeface="Arial"/>
                <a:cs typeface="Arial"/>
                <a:sym typeface="Arial"/>
              </a:rPr>
              <a:t>Image © Gatsby Technical Education Networks</a:t>
            </a:r>
            <a:endParaRPr lang="en-GB" dirty="0">
              <a:effectLst/>
            </a:endParaRPr>
          </a:p>
        </p:txBody>
      </p:sp>
      <p:sp>
        <p:nvSpPr>
          <p:cNvPr id="590" name="Google Shape;590;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eaLnBrk="1" fontAlgn="auto" latinLnBrk="0" hangingPunct="1"/>
            <a:r>
              <a:rPr lang="en-GB" sz="1200" b="0" i="0" u="none" strike="noStrike" cap="none" dirty="0">
                <a:solidFill>
                  <a:schemeClr val="dk1"/>
                </a:solidFill>
                <a:effectLst/>
                <a:latin typeface="Arial"/>
                <a:ea typeface="Arial"/>
                <a:cs typeface="Arial"/>
                <a:sym typeface="Arial"/>
              </a:rPr>
              <a:t>Image © Gatsby Technical Education Networks</a:t>
            </a:r>
            <a:endParaRPr lang="en-GB" dirty="0">
              <a:effectLst/>
            </a:endParaRPr>
          </a:p>
        </p:txBody>
      </p:sp>
      <p:sp>
        <p:nvSpPr>
          <p:cNvPr id="601" name="Google Shape;601;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2" name="Google Shape;632;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eaLnBrk="1" fontAlgn="auto" latinLnBrk="0" hangingPunct="1"/>
            <a:r>
              <a:rPr lang="en-GB" sz="1200" b="0" i="0" u="none" strike="noStrike" cap="none" dirty="0">
                <a:solidFill>
                  <a:schemeClr val="dk1"/>
                </a:solidFill>
                <a:effectLst/>
                <a:latin typeface="Arial"/>
                <a:ea typeface="Arial"/>
                <a:cs typeface="Arial"/>
                <a:sym typeface="Arial"/>
              </a:rPr>
              <a:t>Image © Shutterstock/</a:t>
            </a:r>
            <a:r>
              <a:rPr lang="en-GB" sz="1200" b="0" i="0" u="none" strike="noStrike" cap="none" dirty="0" err="1">
                <a:solidFill>
                  <a:schemeClr val="dk1"/>
                </a:solidFill>
                <a:effectLst/>
                <a:latin typeface="Arial"/>
                <a:ea typeface="Arial"/>
                <a:cs typeface="Arial"/>
                <a:sym typeface="Arial"/>
              </a:rPr>
              <a:t>MilosMomcilovic</a:t>
            </a:r>
            <a:endParaRPr lang="en-GB" dirty="0">
              <a:effectLst/>
            </a:endParaRPr>
          </a:p>
        </p:txBody>
      </p:sp>
      <p:sp>
        <p:nvSpPr>
          <p:cNvPr id="641" name="Google Shape;641;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0" name="Google Shape;670;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671" name="Google Shape;671;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Arial"/>
                <a:ea typeface="Arial"/>
                <a:cs typeface="Arial"/>
                <a:sym typeface="Arial"/>
              </a:rPr>
              <a:t>44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eaLnBrk="1" fontAlgn="auto" latinLnBrk="0" hangingPunct="1"/>
            <a:r>
              <a:rPr lang="en-GB" sz="1200" b="0" i="0" u="none" strike="noStrike" cap="none" dirty="0">
                <a:solidFill>
                  <a:schemeClr val="dk1"/>
                </a:solidFill>
                <a:effectLst/>
                <a:latin typeface="Arial"/>
                <a:ea typeface="Arial"/>
                <a:cs typeface="Arial"/>
                <a:sym typeface="Arial"/>
              </a:rPr>
              <a:t>Image © NHS</a:t>
            </a:r>
          </a:p>
          <a:p>
            <a:pPr rtl="0" eaLnBrk="1" fontAlgn="auto" latinLnBrk="0" hangingPunct="1"/>
            <a:r>
              <a:rPr lang="en-GB" dirty="0">
                <a:effectLst/>
              </a:rPr>
              <a:t>Jim’s story – NHS </a:t>
            </a:r>
            <a:r>
              <a:rPr lang="en-GB" dirty="0">
                <a:hlinkClick r:id="rId3"/>
              </a:rPr>
              <a:t>https://www.nhs.uk/conditions/stroke/recovery/</a:t>
            </a:r>
            <a:endParaRPr lang="en-GB" dirty="0">
              <a:effectLst/>
            </a:endParaRPr>
          </a:p>
        </p:txBody>
      </p:sp>
      <p:sp>
        <p:nvSpPr>
          <p:cNvPr id="651" name="Google Shape;651;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0" name="Google Shape;660;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eaLnBrk="1" fontAlgn="auto" latinLnBrk="0" hangingPunct="1"/>
            <a:r>
              <a:rPr lang="en-GB" sz="1200" b="0" i="0" u="none" strike="noStrike" cap="none" dirty="0">
                <a:solidFill>
                  <a:schemeClr val="dk1"/>
                </a:solidFill>
                <a:effectLst/>
                <a:latin typeface="Arial"/>
                <a:ea typeface="Arial"/>
                <a:cs typeface="Arial"/>
                <a:sym typeface="Arial"/>
              </a:rPr>
              <a:t>Image © Shutterstock/</a:t>
            </a:r>
            <a:r>
              <a:rPr lang="en-GB" sz="1200" b="0" i="0" u="none" strike="noStrike" cap="none" dirty="0" err="1">
                <a:solidFill>
                  <a:schemeClr val="dk1"/>
                </a:solidFill>
                <a:effectLst/>
                <a:latin typeface="Arial"/>
                <a:ea typeface="Arial"/>
                <a:cs typeface="Arial"/>
                <a:sym typeface="Arial"/>
              </a:rPr>
              <a:t>stockpexel</a:t>
            </a:r>
            <a:endParaRPr lang="en-GB" dirty="0">
              <a:effectLst/>
            </a:endParaRPr>
          </a:p>
        </p:txBody>
      </p:sp>
      <p:sp>
        <p:nvSpPr>
          <p:cNvPr id="661" name="Google Shape;661;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2" name="Google Shape;68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48:notes"/>
          <p:cNvSpPr txBox="1">
            <a:spLocks noGrp="1"/>
          </p:cNvSpPr>
          <p:nvPr>
            <p:ph type="body" idx="1"/>
          </p:nvPr>
        </p:nvSpPr>
        <p:spPr>
          <a:xfrm>
            <a:off x="688658" y="4821506"/>
            <a:ext cx="5509260" cy="3944868"/>
          </a:xfrm>
          <a:prstGeom prst="rect">
            <a:avLst/>
          </a:prstGeom>
          <a:noFill/>
          <a:ln>
            <a:noFill/>
          </a:ln>
        </p:spPr>
        <p:txBody>
          <a:bodyPr spcFirstLastPara="1" wrap="square" lIns="96575" tIns="48275" rIns="96575" bIns="48275" anchor="t" anchorCtr="0">
            <a:noAutofit/>
          </a:bodyPr>
          <a:lstStyle/>
          <a:p>
            <a:pPr rtl="0" eaLnBrk="1" fontAlgn="auto" latinLnBrk="0" hangingPunct="1"/>
            <a:r>
              <a:rPr lang="en-GB" sz="1200" b="0" i="0" u="none" strike="noStrike" cap="none" dirty="0">
                <a:solidFill>
                  <a:schemeClr val="dk1"/>
                </a:solidFill>
                <a:effectLst/>
                <a:latin typeface="Arial"/>
                <a:ea typeface="Arial"/>
                <a:cs typeface="Arial"/>
                <a:sym typeface="Arial"/>
              </a:rPr>
              <a:t>Image © </a:t>
            </a:r>
            <a:r>
              <a:rPr lang="en-GB" sz="1200" b="0" i="0" u="none" strike="noStrike" cap="none" dirty="0" err="1">
                <a:solidFill>
                  <a:schemeClr val="dk1"/>
                </a:solidFill>
                <a:effectLst/>
                <a:latin typeface="Arial"/>
                <a:ea typeface="Arial"/>
                <a:cs typeface="Arial"/>
                <a:sym typeface="Arial"/>
              </a:rPr>
              <a:t>Pexels</a:t>
            </a:r>
            <a:r>
              <a:rPr lang="en-GB" sz="1200" b="0" i="0" u="none" strike="noStrike" cap="none" dirty="0">
                <a:solidFill>
                  <a:schemeClr val="dk1"/>
                </a:solidFill>
                <a:effectLst/>
                <a:latin typeface="Arial"/>
                <a:ea typeface="Arial"/>
                <a:cs typeface="Arial"/>
                <a:sym typeface="Arial"/>
              </a:rPr>
              <a:t>/Andrea Piacquadio</a:t>
            </a:r>
            <a:endParaRPr lang="en-GB" b="0" dirty="0">
              <a:effectLst/>
            </a:endParaRPr>
          </a:p>
        </p:txBody>
      </p:sp>
      <p:sp>
        <p:nvSpPr>
          <p:cNvPr id="691" name="Google Shape;691;p48:notes"/>
          <p:cNvSpPr>
            <a:spLocks noGrp="1" noRot="1" noChangeAspect="1"/>
          </p:cNvSpPr>
          <p:nvPr>
            <p:ph type="sldImg" idx="2"/>
          </p:nvPr>
        </p:nvSpPr>
        <p:spPr>
          <a:xfrm>
            <a:off x="438150"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b="0" i="0" u="none" strike="noStrike" cap="none" dirty="0">
                <a:solidFill>
                  <a:schemeClr val="dk1"/>
                </a:solidFill>
                <a:latin typeface="Arial"/>
                <a:ea typeface="Arial"/>
                <a:cs typeface="Arial"/>
                <a:sym typeface="Arial"/>
              </a:rPr>
              <a:t>Image © </a:t>
            </a:r>
            <a:r>
              <a:rPr lang="en-GB" sz="1200" b="0" i="0" u="none" strike="noStrike" cap="none" dirty="0" err="1">
                <a:solidFill>
                  <a:schemeClr val="dk1"/>
                </a:solidFill>
                <a:latin typeface="Arial"/>
                <a:ea typeface="Arial"/>
                <a:cs typeface="Arial"/>
                <a:sym typeface="Arial"/>
              </a:rPr>
              <a:t>Unsplash</a:t>
            </a:r>
            <a:r>
              <a:rPr lang="en-GB" sz="1200" b="0" i="0" u="none" strike="noStrike" cap="none" dirty="0">
                <a:solidFill>
                  <a:schemeClr val="dk1"/>
                </a:solidFill>
                <a:latin typeface="Arial"/>
                <a:ea typeface="Arial"/>
                <a:cs typeface="Arial"/>
                <a:sym typeface="Arial"/>
              </a:rPr>
              <a:t>/</a:t>
            </a:r>
            <a:r>
              <a:rPr lang="en-GB" sz="1200" b="0" i="0" u="none" strike="noStrike" cap="none" dirty="0" err="1">
                <a:solidFill>
                  <a:schemeClr val="dk1"/>
                </a:solidFill>
                <a:latin typeface="Arial"/>
                <a:ea typeface="Arial"/>
                <a:cs typeface="Arial"/>
                <a:sym typeface="Arial"/>
              </a:rPr>
              <a:t>Chuttersnap</a:t>
            </a:r>
            <a:endParaRPr lang="en-GB" dirty="0"/>
          </a:p>
        </p:txBody>
      </p:sp>
      <p:sp>
        <p:nvSpPr>
          <p:cNvPr id="186" name="Google Shape;18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a:r>
              <a:rPr lang="en-GB" sz="1200" b="0" i="0" u="none" strike="noStrike" cap="none" dirty="0">
                <a:solidFill>
                  <a:schemeClr val="dk1"/>
                </a:solidFill>
                <a:effectLst/>
                <a:latin typeface="Arial"/>
                <a:ea typeface="Arial"/>
                <a:cs typeface="Arial"/>
                <a:sym typeface="Arial"/>
              </a:rPr>
              <a:t>Image © </a:t>
            </a:r>
            <a:r>
              <a:rPr lang="en-GB" sz="1200" b="0" i="0" u="none" strike="noStrike" cap="none" dirty="0" err="1">
                <a:solidFill>
                  <a:schemeClr val="dk1"/>
                </a:solidFill>
                <a:effectLst/>
                <a:latin typeface="Arial"/>
                <a:ea typeface="Arial"/>
                <a:cs typeface="Arial"/>
                <a:sym typeface="Arial"/>
              </a:rPr>
              <a:t>Unsplash</a:t>
            </a:r>
            <a:r>
              <a:rPr lang="en-GB" sz="1200" b="0" i="0" u="none" strike="noStrike" cap="none" dirty="0">
                <a:solidFill>
                  <a:schemeClr val="dk1"/>
                </a:solidFill>
                <a:effectLst/>
                <a:latin typeface="Arial"/>
                <a:ea typeface="Arial"/>
                <a:cs typeface="Arial"/>
                <a:sym typeface="Arial"/>
              </a:rPr>
              <a:t>/Nathan Dumlao</a:t>
            </a:r>
            <a:endParaRPr lang="en-GB" dirty="0">
              <a:effectLst/>
            </a:endParaRPr>
          </a:p>
        </p:txBody>
      </p:sp>
      <p:sp>
        <p:nvSpPr>
          <p:cNvPr id="205" name="Google Shape;20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2"/>
        <p:cNvGrpSpPr/>
        <p:nvPr/>
      </p:nvGrpSpPr>
      <p:grpSpPr>
        <a:xfrm>
          <a:off x="0" y="0"/>
          <a:ext cx="0" cy="0"/>
          <a:chOff x="0" y="0"/>
          <a:chExt cx="0" cy="0"/>
        </a:xfrm>
      </p:grpSpPr>
      <p:pic>
        <p:nvPicPr>
          <p:cNvPr id="3" name="Picture 2" descr="A doctor writing on a clipboard&#10;&#10;AI-generated content may be incorrect.">
            <a:extLst>
              <a:ext uri="{FF2B5EF4-FFF2-40B4-BE49-F238E27FC236}">
                <a16:creationId xmlns:a16="http://schemas.microsoft.com/office/drawing/2014/main" id="{5C85E6C9-2B1E-9C76-0932-E9537CC225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1"/>
            <a:ext cx="12192000" cy="4055415"/>
          </a:xfrm>
          <a:prstGeom prst="rect">
            <a:avLst/>
          </a:prstGeom>
        </p:spPr>
      </p:pic>
      <p:pic>
        <p:nvPicPr>
          <p:cNvPr id="14" name="Google Shape;14;p2" descr="A picture containing screenshot, design&#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2236916"/>
            <a:ext cx="12192000" cy="4621084"/>
          </a:xfrm>
          <a:prstGeom prst="rect">
            <a:avLst/>
          </a:prstGeom>
          <a:noFill/>
          <a:ln>
            <a:noFill/>
          </a:ln>
        </p:spPr>
      </p:pic>
      <p:sp>
        <p:nvSpPr>
          <p:cNvPr id="15" name="Google Shape;15;p2"/>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August 2025</a:t>
            </a:r>
            <a:endParaRPr sz="1200" b="0" i="0" u="none" strike="noStrike" cap="none" dirty="0">
              <a:solidFill>
                <a:srgbClr val="888888"/>
              </a:solidFill>
              <a:latin typeface="Arial"/>
              <a:ea typeface="Arial"/>
              <a:cs typeface="Arial"/>
              <a:sym typeface="Arial"/>
            </a:endParaRPr>
          </a:p>
        </p:txBody>
      </p:sp>
      <p:pic>
        <p:nvPicPr>
          <p:cNvPr id="16" name="Google Shape;16;p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190283" y="1892944"/>
            <a:ext cx="1811434" cy="1800000"/>
          </a:xfrm>
          <a:prstGeom prst="rect">
            <a:avLst/>
          </a:prstGeom>
          <a:noFill/>
          <a:ln>
            <a:noFill/>
          </a:ln>
        </p:spPr>
      </p:pic>
      <p:pic>
        <p:nvPicPr>
          <p:cNvPr id="17" name="Google Shape;17;p2" descr="A heart with a pulse line&#10;&#10;Description automatically generated with low confidence"/>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467945" y="2435277"/>
            <a:ext cx="1134190" cy="879365"/>
          </a:xfrm>
          <a:prstGeom prst="rect">
            <a:avLst/>
          </a:prstGeom>
          <a:noFill/>
          <a:ln>
            <a:noFill/>
          </a:ln>
        </p:spPr>
      </p:pic>
      <p:sp>
        <p:nvSpPr>
          <p:cNvPr id="18" name="Google Shape;18;p2"/>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466318"/>
              </a:buClr>
              <a:buSzPts val="5200"/>
              <a:buFont typeface="Arial"/>
              <a:buNone/>
              <a:defRPr sz="5200" b="1">
                <a:solidFill>
                  <a:srgbClr val="46631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1524000" y="4846039"/>
            <a:ext cx="9144000" cy="583211"/>
          </a:xfrm>
          <a:prstGeom prst="rect">
            <a:avLst/>
          </a:prstGeom>
          <a:noFill/>
          <a:ln>
            <a:noFill/>
          </a:ln>
        </p:spPr>
        <p:txBody>
          <a:bodyPr spcFirstLastPara="1" wrap="square" lIns="91425" tIns="45700" rIns="91425" bIns="45700" anchor="t" anchorCtr="0">
            <a:noAutofit/>
          </a:bodyPr>
          <a:lstStyle>
            <a:lvl1pPr lvl="0" algn="ctr">
              <a:lnSpc>
                <a:spcPct val="108000"/>
              </a:lnSpc>
              <a:spcBef>
                <a:spcPts val="1000"/>
              </a:spcBef>
              <a:spcAft>
                <a:spcPts val="0"/>
              </a:spcAft>
              <a:buClr>
                <a:srgbClr val="595959"/>
              </a:buClr>
              <a:buSzPts val="2800"/>
              <a:buNone/>
              <a:defRPr sz="2800">
                <a:solidFill>
                  <a:srgbClr val="595959"/>
                </a:solidFill>
              </a:defRPr>
            </a:lvl1pPr>
            <a:lvl2pPr lvl="1" algn="ctr">
              <a:lnSpc>
                <a:spcPct val="108000"/>
              </a:lnSpc>
              <a:spcBef>
                <a:spcPts val="500"/>
              </a:spcBef>
              <a:spcAft>
                <a:spcPts val="0"/>
              </a:spcAft>
              <a:buClr>
                <a:schemeClr val="dk1"/>
              </a:buClr>
              <a:buSzPts val="2000"/>
              <a:buNone/>
              <a:defRPr sz="2000"/>
            </a:lvl2pPr>
            <a:lvl3pPr lvl="2" algn="ctr">
              <a:lnSpc>
                <a:spcPct val="108000"/>
              </a:lnSpc>
              <a:spcBef>
                <a:spcPts val="500"/>
              </a:spcBef>
              <a:spcAft>
                <a:spcPts val="0"/>
              </a:spcAft>
              <a:buClr>
                <a:schemeClr val="dk1"/>
              </a:buClr>
              <a:buSzPts val="1800"/>
              <a:buNone/>
              <a:defRPr sz="1800"/>
            </a:lvl3pPr>
            <a:lvl4pPr lvl="3" algn="ctr">
              <a:lnSpc>
                <a:spcPct val="108000"/>
              </a:lnSpc>
              <a:spcBef>
                <a:spcPts val="500"/>
              </a:spcBef>
              <a:spcAft>
                <a:spcPts val="0"/>
              </a:spcAft>
              <a:buClr>
                <a:schemeClr val="dk1"/>
              </a:buClr>
              <a:buSzPts val="1600"/>
              <a:buNone/>
              <a:defRPr sz="1600"/>
            </a:lvl4pPr>
            <a:lvl5pPr lvl="4" algn="ctr">
              <a:lnSpc>
                <a:spcPct val="108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
          <p:cNvSpPr txBox="1">
            <a:spLocks noGrp="1"/>
          </p:cNvSpPr>
          <p:nvPr>
            <p:ph type="body" idx="2"/>
          </p:nvPr>
        </p:nvSpPr>
        <p:spPr>
          <a:xfrm>
            <a:off x="6096000" y="3105374"/>
            <a:ext cx="5623668" cy="534189"/>
          </a:xfrm>
          <a:prstGeom prst="rect">
            <a:avLst/>
          </a:prstGeom>
          <a:noFill/>
          <a:ln>
            <a:noFill/>
          </a:ln>
        </p:spPr>
        <p:txBody>
          <a:bodyPr spcFirstLastPara="1" wrap="square" lIns="91425" tIns="45700" rIns="91425" bIns="45700" anchor="t" anchorCtr="0">
            <a:noAutofit/>
          </a:bodyPr>
          <a:lstStyle>
            <a:lvl1pPr marL="457200" lvl="0" indent="-228600" algn="r">
              <a:lnSpc>
                <a:spcPct val="108000"/>
              </a:lnSpc>
              <a:spcBef>
                <a:spcPts val="1000"/>
              </a:spcBef>
              <a:spcAft>
                <a:spcPts val="0"/>
              </a:spcAft>
              <a:buClr>
                <a:srgbClr val="466318"/>
              </a:buClr>
              <a:buSzPts val="2000"/>
              <a:buNone/>
              <a:defRPr sz="2000" b="1" i="0" u="none">
                <a:solidFill>
                  <a:srgbClr val="466318"/>
                </a:solidFill>
              </a:defRPr>
            </a:lvl1pPr>
            <a:lvl2pPr marL="914400" lvl="1" indent="-228600" algn="l">
              <a:lnSpc>
                <a:spcPct val="108000"/>
              </a:lnSpc>
              <a:spcBef>
                <a:spcPts val="500"/>
              </a:spcBef>
              <a:spcAft>
                <a:spcPts val="0"/>
              </a:spcAft>
              <a:buClr>
                <a:schemeClr val="dk1"/>
              </a:buClr>
              <a:buSzPts val="1400"/>
              <a:buNone/>
              <a:defRPr sz="1400"/>
            </a:lvl2pPr>
            <a:lvl3pPr marL="1371600" lvl="2" indent="-228600" algn="l">
              <a:lnSpc>
                <a:spcPct val="108000"/>
              </a:lnSpc>
              <a:spcBef>
                <a:spcPts val="500"/>
              </a:spcBef>
              <a:spcAft>
                <a:spcPts val="0"/>
              </a:spcAft>
              <a:buClr>
                <a:schemeClr val="dk1"/>
              </a:buClr>
              <a:buSzPts val="1400"/>
              <a:buNone/>
              <a:defRPr sz="1400"/>
            </a:lvl3pPr>
            <a:lvl4pPr marL="1828800" lvl="3" indent="-228600" algn="l">
              <a:lnSpc>
                <a:spcPct val="108000"/>
              </a:lnSpc>
              <a:spcBef>
                <a:spcPts val="500"/>
              </a:spcBef>
              <a:spcAft>
                <a:spcPts val="0"/>
              </a:spcAft>
              <a:buClr>
                <a:schemeClr val="dk1"/>
              </a:buClr>
              <a:buSzPts val="1400"/>
              <a:buNone/>
              <a:defRPr sz="1400"/>
            </a:lvl4pPr>
            <a:lvl5pPr marL="2286000" lvl="4" indent="-228600" algn="l">
              <a:lnSpc>
                <a:spcPct val="108000"/>
              </a:lnSpc>
              <a:spcBef>
                <a:spcPts val="500"/>
              </a:spcBef>
              <a:spcAft>
                <a:spcPts val="0"/>
              </a:spcAft>
              <a:buClr>
                <a:schemeClr val="dk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
          <p:cNvSpPr txBox="1">
            <a:spLocks noGrp="1"/>
          </p:cNvSpPr>
          <p:nvPr>
            <p:ph type="body" idx="3"/>
          </p:nvPr>
        </p:nvSpPr>
        <p:spPr>
          <a:xfrm>
            <a:off x="1524000" y="5587763"/>
            <a:ext cx="9144000" cy="458004"/>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rgbClr val="262626"/>
              </a:buClr>
              <a:buSzPts val="2400"/>
              <a:buNone/>
              <a:defRPr sz="2400">
                <a:solidFill>
                  <a:srgbClr val="262626"/>
                </a:solidFill>
              </a:defRPr>
            </a:lvl1pPr>
            <a:lvl2pPr marL="914400" lvl="1" indent="-342900" algn="l">
              <a:lnSpc>
                <a:spcPct val="108000"/>
              </a:lnSpc>
              <a:spcBef>
                <a:spcPts val="500"/>
              </a:spcBef>
              <a:spcAft>
                <a:spcPts val="0"/>
              </a:spcAft>
              <a:buClr>
                <a:schemeClr val="dk1"/>
              </a:buClr>
              <a:buSzPts val="1800"/>
              <a:buChar char="•"/>
              <a:defRPr/>
            </a:lvl2pPr>
            <a:lvl3pPr marL="1371600" lvl="2" indent="-342900" algn="l">
              <a:lnSpc>
                <a:spcPct val="108000"/>
              </a:lnSpc>
              <a:spcBef>
                <a:spcPts val="500"/>
              </a:spcBef>
              <a:spcAft>
                <a:spcPts val="0"/>
              </a:spcAft>
              <a:buClr>
                <a:schemeClr val="dk1"/>
              </a:buClr>
              <a:buSzPts val="1800"/>
              <a:buChar char="•"/>
              <a:defRPr/>
            </a:lvl3pPr>
            <a:lvl4pPr marL="1828800" lvl="3" indent="-342900" algn="l">
              <a:lnSpc>
                <a:spcPct val="108000"/>
              </a:lnSpc>
              <a:spcBef>
                <a:spcPts val="500"/>
              </a:spcBef>
              <a:spcAft>
                <a:spcPts val="0"/>
              </a:spcAft>
              <a:buClr>
                <a:schemeClr val="dk1"/>
              </a:buClr>
              <a:buSzPts val="1800"/>
              <a:buChar char="•"/>
              <a:defRPr/>
            </a:lvl4pPr>
            <a:lvl5pPr marL="2286000" lvl="4" indent="-342900" algn="l">
              <a:lnSpc>
                <a:spcPct val="108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2" descr="A picture containing screenshot, graphics, pattern, circle&#10;&#10;Description automatically generate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03163" y="2490175"/>
            <a:ext cx="2049637" cy="86048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esson pause">
  <p:cSld name="Lesson pause">
    <p:spTree>
      <p:nvGrpSpPr>
        <p:cNvPr id="1" name="Shape 80"/>
        <p:cNvGrpSpPr/>
        <p:nvPr/>
      </p:nvGrpSpPr>
      <p:grpSpPr>
        <a:xfrm>
          <a:off x="0" y="0"/>
          <a:ext cx="0" cy="0"/>
          <a:chOff x="0" y="0"/>
          <a:chExt cx="0" cy="0"/>
        </a:xfrm>
      </p:grpSpPr>
      <p:pic>
        <p:nvPicPr>
          <p:cNvPr id="81" name="Google Shape;81;p1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82" name="Google Shape;82;p11"/>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August 2025</a:t>
            </a:r>
            <a:endParaRPr sz="1200" b="0" i="0" u="none" strike="noStrike" cap="none" dirty="0">
              <a:solidFill>
                <a:srgbClr val="888888"/>
              </a:solidFill>
              <a:latin typeface="Arial"/>
              <a:ea typeface="Arial"/>
              <a:cs typeface="Arial"/>
              <a:sym typeface="Arial"/>
            </a:endParaRPr>
          </a:p>
        </p:txBody>
      </p:sp>
      <p:sp>
        <p:nvSpPr>
          <p:cNvPr id="83" name="Google Shape;83;p11"/>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466318"/>
              </a:buClr>
              <a:buSzPts val="5200"/>
              <a:buFont typeface="Arial"/>
              <a:buNone/>
              <a:defRPr sz="5200" b="1">
                <a:solidFill>
                  <a:srgbClr val="46631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1"/>
          <p:cNvSpPr txBox="1">
            <a:spLocks noGrp="1"/>
          </p:cNvSpPr>
          <p:nvPr>
            <p:ph type="subTitle" idx="1"/>
          </p:nvPr>
        </p:nvSpPr>
        <p:spPr>
          <a:xfrm>
            <a:off x="1524000" y="4903189"/>
            <a:ext cx="9144000" cy="1316636"/>
          </a:xfrm>
          <a:prstGeom prst="rect">
            <a:avLst/>
          </a:prstGeom>
          <a:noFill/>
          <a:ln>
            <a:noFill/>
          </a:ln>
        </p:spPr>
        <p:txBody>
          <a:bodyPr spcFirstLastPara="1" wrap="square" lIns="91425" tIns="45700" rIns="91425" bIns="45700" anchor="t" anchorCtr="0">
            <a:noAutofit/>
          </a:bodyPr>
          <a:lstStyle>
            <a:lvl1pPr lvl="0" algn="ctr">
              <a:lnSpc>
                <a:spcPct val="108000"/>
              </a:lnSpc>
              <a:spcBef>
                <a:spcPts val="1000"/>
              </a:spcBef>
              <a:spcAft>
                <a:spcPts val="0"/>
              </a:spcAft>
              <a:buSzPts val="2800"/>
              <a:buNone/>
              <a:defRPr sz="2800">
                <a:solidFill>
                  <a:srgbClr val="595959"/>
                </a:solidFill>
              </a:defRPr>
            </a:lvl1pPr>
            <a:lvl2pPr lvl="1" algn="ctr">
              <a:lnSpc>
                <a:spcPct val="108000"/>
              </a:lnSpc>
              <a:spcBef>
                <a:spcPts val="500"/>
              </a:spcBef>
              <a:spcAft>
                <a:spcPts val="0"/>
              </a:spcAft>
              <a:buSzPts val="2000"/>
              <a:buNone/>
              <a:defRPr sz="2000"/>
            </a:lvl2pPr>
            <a:lvl3pPr lvl="2" algn="ctr">
              <a:lnSpc>
                <a:spcPct val="108000"/>
              </a:lnSpc>
              <a:spcBef>
                <a:spcPts val="500"/>
              </a:spcBef>
              <a:spcAft>
                <a:spcPts val="0"/>
              </a:spcAft>
              <a:buSzPts val="1800"/>
              <a:buNone/>
              <a:defRPr sz="1800"/>
            </a:lvl3pPr>
            <a:lvl4pPr lvl="3" algn="ctr">
              <a:lnSpc>
                <a:spcPct val="108000"/>
              </a:lnSpc>
              <a:spcBef>
                <a:spcPts val="500"/>
              </a:spcBef>
              <a:spcAft>
                <a:spcPts val="0"/>
              </a:spcAft>
              <a:buSzPts val="1600"/>
              <a:buNone/>
              <a:defRPr sz="1600"/>
            </a:lvl4pPr>
            <a:lvl5pPr lvl="4" algn="ctr">
              <a:lnSpc>
                <a:spcPct val="108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85" name="Google Shape;85;p11" descr="A picture containing screenshot, graphics, pattern, circle&#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483453" y="491318"/>
            <a:ext cx="2178305" cy="914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ctivity_video">
  <p:cSld name="Activity_video">
    <p:spTree>
      <p:nvGrpSpPr>
        <p:cNvPr id="1" name="Shape 86"/>
        <p:cNvGrpSpPr/>
        <p:nvPr/>
      </p:nvGrpSpPr>
      <p:grpSpPr>
        <a:xfrm>
          <a:off x="0" y="0"/>
          <a:ext cx="0" cy="0"/>
          <a:chOff x="0" y="0"/>
          <a:chExt cx="0" cy="0"/>
        </a:xfrm>
      </p:grpSpPr>
      <p:sp>
        <p:nvSpPr>
          <p:cNvPr id="87" name="Google Shape;87;p12"/>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2"/>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August 2025</a:t>
            </a:r>
            <a:endParaRPr sz="1200" b="0" i="0" u="none" strike="noStrike" cap="none" dirty="0">
              <a:solidFill>
                <a:srgbClr val="888888"/>
              </a:solidFill>
              <a:latin typeface="Arial"/>
              <a:ea typeface="Arial"/>
              <a:cs typeface="Arial"/>
              <a:sym typeface="Arial"/>
            </a:endParaRPr>
          </a:p>
        </p:txBody>
      </p:sp>
      <p:sp>
        <p:nvSpPr>
          <p:cNvPr id="90" name="Google Shape;90;p12"/>
          <p:cNvSpPr txBox="1">
            <a:spLocks noGrp="1"/>
          </p:cNvSpPr>
          <p:nvPr>
            <p:ph type="body" idx="2"/>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12"/>
          <p:cNvSpPr>
            <a:spLocks noGrp="1"/>
          </p:cNvSpPr>
          <p:nvPr>
            <p:ph type="media" idx="3"/>
          </p:nvPr>
        </p:nvSpPr>
        <p:spPr>
          <a:xfrm>
            <a:off x="1345277" y="1825625"/>
            <a:ext cx="2863468"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2"/>
          <p:cNvSpPr>
            <a:spLocks noGrp="1"/>
          </p:cNvSpPr>
          <p:nvPr>
            <p:ph type="media" idx="4"/>
          </p:nvPr>
        </p:nvSpPr>
        <p:spPr>
          <a:xfrm>
            <a:off x="4913252" y="1825625"/>
            <a:ext cx="2868020"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2"/>
          <p:cNvSpPr>
            <a:spLocks noGrp="1"/>
          </p:cNvSpPr>
          <p:nvPr>
            <p:ph type="media" idx="5"/>
          </p:nvPr>
        </p:nvSpPr>
        <p:spPr>
          <a:xfrm>
            <a:off x="8485779" y="1825625"/>
            <a:ext cx="2868020"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12"/>
          <p:cNvSpPr>
            <a:spLocks noGrp="1"/>
          </p:cNvSpPr>
          <p:nvPr>
            <p:ph type="media" idx="6"/>
          </p:nvPr>
        </p:nvSpPr>
        <p:spPr>
          <a:xfrm>
            <a:off x="3128522" y="4046026"/>
            <a:ext cx="2869506"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 name="Google Shape;95;p12"/>
          <p:cNvSpPr>
            <a:spLocks noGrp="1"/>
          </p:cNvSpPr>
          <p:nvPr>
            <p:ph type="media" idx="7"/>
          </p:nvPr>
        </p:nvSpPr>
        <p:spPr>
          <a:xfrm>
            <a:off x="6701049" y="4046026"/>
            <a:ext cx="2869506"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 name="Google Shape;96;p12"/>
          <p:cNvSpPr/>
          <p:nvPr/>
        </p:nvSpPr>
        <p:spPr>
          <a:xfrm>
            <a:off x="838200" y="1825625"/>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97" name="Google Shape;97;p12"/>
          <p:cNvSpPr/>
          <p:nvPr/>
        </p:nvSpPr>
        <p:spPr>
          <a:xfrm>
            <a:off x="4406175" y="1825625"/>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98" name="Google Shape;98;p12"/>
          <p:cNvSpPr/>
          <p:nvPr/>
        </p:nvSpPr>
        <p:spPr>
          <a:xfrm>
            <a:off x="7983254" y="1825625"/>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99" name="Google Shape;99;p12"/>
          <p:cNvSpPr/>
          <p:nvPr/>
        </p:nvSpPr>
        <p:spPr>
          <a:xfrm>
            <a:off x="2621445" y="4046026"/>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100" name="Google Shape;100;p12"/>
          <p:cNvSpPr/>
          <p:nvPr/>
        </p:nvSpPr>
        <p:spPr>
          <a:xfrm>
            <a:off x="6193974" y="4046026"/>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ctivity_answers">
  <p:cSld name="Activity_answers">
    <p:spTree>
      <p:nvGrpSpPr>
        <p:cNvPr id="1" name="Shape 101"/>
        <p:cNvGrpSpPr/>
        <p:nvPr/>
      </p:nvGrpSpPr>
      <p:grpSpPr>
        <a:xfrm>
          <a:off x="0" y="0"/>
          <a:ext cx="0" cy="0"/>
          <a:chOff x="0" y="0"/>
          <a:chExt cx="0" cy="0"/>
        </a:xfrm>
      </p:grpSpPr>
      <p:pic>
        <p:nvPicPr>
          <p:cNvPr id="102" name="Google Shape;102;p13"/>
          <p:cNvPicPr preferRelativeResize="0"/>
          <p:nvPr/>
        </p:nvPicPr>
        <p:blipFill rotWithShape="1">
          <a:blip r:embed="rId2" cstate="screen">
            <a:alphaModFix/>
            <a:extLst>
              <a:ext uri="{28A0092B-C50C-407E-A947-70E740481C1C}">
                <a14:useLocalDpi xmlns:a14="http://schemas.microsoft.com/office/drawing/2010/main"/>
              </a:ext>
            </a:extLst>
          </a:blip>
          <a:srcRect r="61978"/>
          <a:stretch/>
        </p:blipFill>
        <p:spPr>
          <a:xfrm>
            <a:off x="7556311" y="1"/>
            <a:ext cx="4635689" cy="6857999"/>
          </a:xfrm>
          <a:prstGeom prst="rect">
            <a:avLst/>
          </a:prstGeom>
          <a:noFill/>
          <a:ln>
            <a:noFill/>
          </a:ln>
        </p:spPr>
      </p:pic>
      <p:sp>
        <p:nvSpPr>
          <p:cNvPr id="103" name="Google Shape;103;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3"/>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13"/>
          <p:cNvSpPr txBox="1">
            <a:spLocks noGrp="1"/>
          </p:cNvSpPr>
          <p:nvPr>
            <p:ph type="body" idx="2"/>
          </p:nvPr>
        </p:nvSpPr>
        <p:spPr>
          <a:xfrm>
            <a:off x="8175008" y="2892829"/>
            <a:ext cx="3507474" cy="3284134"/>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2000"/>
              <a:buNone/>
              <a:defRPr sz="2000">
                <a:solidFill>
                  <a:srgbClr val="10283A"/>
                </a:solidFill>
              </a:defRPr>
            </a:lvl1pPr>
            <a:lvl2pPr marL="914400" lvl="1" indent="-228600" algn="l">
              <a:lnSpc>
                <a:spcPct val="108000"/>
              </a:lnSpc>
              <a:spcBef>
                <a:spcPts val="500"/>
              </a:spcBef>
              <a:spcAft>
                <a:spcPts val="0"/>
              </a:spcAft>
              <a:buSzPts val="2000"/>
              <a:buNone/>
              <a:defRPr sz="2000">
                <a:solidFill>
                  <a:srgbClr val="10283A"/>
                </a:solidFill>
              </a:defRPr>
            </a:lvl2pPr>
            <a:lvl3pPr marL="1371600" lvl="2" indent="-228600" algn="l">
              <a:lnSpc>
                <a:spcPct val="108000"/>
              </a:lnSpc>
              <a:spcBef>
                <a:spcPts val="500"/>
              </a:spcBef>
              <a:spcAft>
                <a:spcPts val="0"/>
              </a:spcAft>
              <a:buSzPts val="2000"/>
              <a:buNone/>
              <a:defRPr sz="2000">
                <a:solidFill>
                  <a:srgbClr val="10283A"/>
                </a:solidFill>
              </a:defRPr>
            </a:lvl3pPr>
            <a:lvl4pPr marL="1828800" lvl="3" indent="-228600" algn="l">
              <a:lnSpc>
                <a:spcPct val="108000"/>
              </a:lnSpc>
              <a:spcBef>
                <a:spcPts val="500"/>
              </a:spcBef>
              <a:spcAft>
                <a:spcPts val="0"/>
              </a:spcAft>
              <a:buSzPts val="2000"/>
              <a:buNone/>
              <a:defRPr sz="2000">
                <a:solidFill>
                  <a:srgbClr val="10283A"/>
                </a:solidFill>
              </a:defRPr>
            </a:lvl4pPr>
            <a:lvl5pPr marL="2286000" lvl="4" indent="-228600" algn="l">
              <a:lnSpc>
                <a:spcPct val="108000"/>
              </a:lnSpc>
              <a:spcBef>
                <a:spcPts val="500"/>
              </a:spcBef>
              <a:spcAft>
                <a:spcPts val="0"/>
              </a:spcAft>
              <a:buSzPts val="2000"/>
              <a:buNone/>
              <a:defRPr sz="2000">
                <a:solidFill>
                  <a:srgbClr val="10283A"/>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3"/>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August 2025</a:t>
            </a:r>
            <a:endParaRPr sz="1200" b="0" i="0" u="none" strike="noStrike" cap="none" dirty="0">
              <a:solidFill>
                <a:srgbClr val="888888"/>
              </a:solidFill>
              <a:latin typeface="Arial"/>
              <a:ea typeface="Arial"/>
              <a:cs typeface="Arial"/>
              <a:sym typeface="Arial"/>
            </a:endParaRPr>
          </a:p>
        </p:txBody>
      </p:sp>
      <p:sp>
        <p:nvSpPr>
          <p:cNvPr id="107" name="Google Shape;107;p13"/>
          <p:cNvSpPr txBox="1">
            <a:spLocks noGrp="1"/>
          </p:cNvSpPr>
          <p:nvPr>
            <p:ph type="body" idx="3"/>
          </p:nvPr>
        </p:nvSpPr>
        <p:spPr>
          <a:xfrm>
            <a:off x="8175008" y="2055812"/>
            <a:ext cx="2689727" cy="620511"/>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2800"/>
              <a:buNone/>
              <a:defRPr sz="2800" b="1">
                <a:solidFill>
                  <a:srgbClr val="10283A"/>
                </a:solidFill>
              </a:defRPr>
            </a:lvl1pPr>
            <a:lvl2pPr marL="914400" lvl="1" indent="-228600" algn="l">
              <a:lnSpc>
                <a:spcPct val="108000"/>
              </a:lnSpc>
              <a:spcBef>
                <a:spcPts val="500"/>
              </a:spcBef>
              <a:spcAft>
                <a:spcPts val="0"/>
              </a:spcAft>
              <a:buSzPts val="2000"/>
              <a:buNone/>
              <a:defRPr sz="2000">
                <a:solidFill>
                  <a:srgbClr val="FF0000"/>
                </a:solidFill>
              </a:defRPr>
            </a:lvl2pPr>
            <a:lvl3pPr marL="1371600" lvl="2" indent="-228600" algn="l">
              <a:lnSpc>
                <a:spcPct val="108000"/>
              </a:lnSpc>
              <a:spcBef>
                <a:spcPts val="500"/>
              </a:spcBef>
              <a:spcAft>
                <a:spcPts val="0"/>
              </a:spcAft>
              <a:buSzPts val="2000"/>
              <a:buNone/>
              <a:defRPr sz="2000">
                <a:solidFill>
                  <a:srgbClr val="FF0000"/>
                </a:solidFill>
              </a:defRPr>
            </a:lvl3pPr>
            <a:lvl4pPr marL="1828800" lvl="3" indent="-228600" algn="l">
              <a:lnSpc>
                <a:spcPct val="108000"/>
              </a:lnSpc>
              <a:spcBef>
                <a:spcPts val="500"/>
              </a:spcBef>
              <a:spcAft>
                <a:spcPts val="0"/>
              </a:spcAft>
              <a:buSzPts val="2000"/>
              <a:buNone/>
              <a:defRPr sz="2000">
                <a:solidFill>
                  <a:srgbClr val="FF0000"/>
                </a:solidFill>
              </a:defRPr>
            </a:lvl4pPr>
            <a:lvl5pPr marL="2286000" lvl="4" indent="-228600" algn="l">
              <a:lnSpc>
                <a:spcPct val="108000"/>
              </a:lnSpc>
              <a:spcBef>
                <a:spcPts val="500"/>
              </a:spcBef>
              <a:spcAft>
                <a:spcPts val="0"/>
              </a:spcAft>
              <a:buSzPts val="2000"/>
              <a:buNone/>
              <a:defRPr sz="2000">
                <a:solidFill>
                  <a:srgbClr val="FF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13"/>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13"/>
          <p:cNvSpPr txBox="1">
            <a:spLocks noGrp="1"/>
          </p:cNvSpPr>
          <p:nvPr>
            <p:ph type="body" idx="5"/>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ctivity_text+image">
  <p:cSld name="Activity_text+image">
    <p:spTree>
      <p:nvGrpSpPr>
        <p:cNvPr id="1" name="Shape 110"/>
        <p:cNvGrpSpPr/>
        <p:nvPr/>
      </p:nvGrpSpPr>
      <p:grpSpPr>
        <a:xfrm>
          <a:off x="0" y="0"/>
          <a:ext cx="0" cy="0"/>
          <a:chOff x="0" y="0"/>
          <a:chExt cx="0" cy="0"/>
        </a:xfrm>
      </p:grpSpPr>
      <p:sp>
        <p:nvSpPr>
          <p:cNvPr id="111" name="Google Shape;111;p14"/>
          <p:cNvSpPr txBox="1">
            <a:spLocks noGrp="1"/>
          </p:cNvSpPr>
          <p:nvPr>
            <p:ph type="body" idx="1"/>
          </p:nvPr>
        </p:nvSpPr>
        <p:spPr>
          <a:xfrm>
            <a:off x="839788" y="1872343"/>
            <a:ext cx="3932238" cy="3988707"/>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14"/>
          <p:cNvSpPr txBox="1">
            <a:spLocks noGrp="1"/>
          </p:cNvSpPr>
          <p:nvPr>
            <p:ph type="title"/>
          </p:nvPr>
        </p:nvSpPr>
        <p:spPr>
          <a:xfrm>
            <a:off x="839788" y="457200"/>
            <a:ext cx="3932237" cy="12554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4"/>
          <p:cNvSpPr>
            <a:spLocks noGrp="1"/>
          </p:cNvSpPr>
          <p:nvPr>
            <p:ph type="pic" idx="2"/>
          </p:nvPr>
        </p:nvSpPr>
        <p:spPr>
          <a:xfrm>
            <a:off x="5183188" y="1284514"/>
            <a:ext cx="5762398" cy="4576536"/>
          </a:xfrm>
          <a:prstGeom prst="rect">
            <a:avLst/>
          </a:prstGeom>
          <a:noFill/>
          <a:ln>
            <a:noFill/>
          </a:ln>
        </p:spPr>
      </p:sp>
      <p:sp>
        <p:nvSpPr>
          <p:cNvPr id="114" name="Google Shape;114;p14"/>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August 2025</a:t>
            </a:r>
            <a:endParaRPr sz="1200" b="0" i="0" u="none" strike="noStrike" cap="none" dirty="0">
              <a:solidFill>
                <a:srgbClr val="888888"/>
              </a:solidFill>
              <a:latin typeface="Arial"/>
              <a:ea typeface="Arial"/>
              <a:cs typeface="Arial"/>
              <a:sym typeface="Arial"/>
            </a:endParaRPr>
          </a:p>
        </p:txBody>
      </p:sp>
      <p:sp>
        <p:nvSpPr>
          <p:cNvPr id="115" name="Google Shape;115;p14"/>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14"/>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Activity_two box">
  <p:cSld name="Activity_two box">
    <p:spTree>
      <p:nvGrpSpPr>
        <p:cNvPr id="1" name="Shape 117"/>
        <p:cNvGrpSpPr/>
        <p:nvPr/>
      </p:nvGrpSpPr>
      <p:grpSpPr>
        <a:xfrm>
          <a:off x="0" y="0"/>
          <a:ext cx="0" cy="0"/>
          <a:chOff x="0" y="0"/>
          <a:chExt cx="0" cy="0"/>
        </a:xfrm>
      </p:grpSpPr>
      <p:sp>
        <p:nvSpPr>
          <p:cNvPr id="118" name="Google Shape;11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5"/>
          <p:cNvSpPr txBox="1"/>
          <p:nvPr/>
        </p:nvSpPr>
        <p:spPr>
          <a:xfrm>
            <a:off x="7251192"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August 2025</a:t>
            </a:r>
            <a:endParaRPr sz="1200" b="0" i="0" u="none" strike="noStrike" cap="none" dirty="0">
              <a:solidFill>
                <a:srgbClr val="888888"/>
              </a:solidFill>
              <a:latin typeface="Arial"/>
              <a:ea typeface="Arial"/>
              <a:cs typeface="Arial"/>
              <a:sym typeface="Arial"/>
            </a:endParaRPr>
          </a:p>
        </p:txBody>
      </p:sp>
      <p:sp>
        <p:nvSpPr>
          <p:cNvPr id="120" name="Google Shape;120;p15"/>
          <p:cNvSpPr txBox="1">
            <a:spLocks noGrp="1"/>
          </p:cNvSpPr>
          <p:nvPr>
            <p:ph type="body" idx="1"/>
          </p:nvPr>
        </p:nvSpPr>
        <p:spPr>
          <a:xfrm>
            <a:off x="838200" y="1978025"/>
            <a:ext cx="5196840" cy="4351338"/>
          </a:xfrm>
          <a:prstGeom prst="rect">
            <a:avLst/>
          </a:prstGeom>
          <a:noFill/>
          <a:ln w="28575" cap="flat" cmpd="sng">
            <a:solidFill>
              <a:srgbClr val="E2EEBE"/>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15"/>
          <p:cNvSpPr txBox="1">
            <a:spLocks noGrp="1"/>
          </p:cNvSpPr>
          <p:nvPr>
            <p:ph type="body" idx="2"/>
          </p:nvPr>
        </p:nvSpPr>
        <p:spPr>
          <a:xfrm>
            <a:off x="6168046" y="1978025"/>
            <a:ext cx="5196840" cy="4351338"/>
          </a:xfrm>
          <a:prstGeom prst="rect">
            <a:avLst/>
          </a:prstGeom>
          <a:noFill/>
          <a:ln w="28575" cap="flat" cmpd="sng">
            <a:solidFill>
              <a:srgbClr val="E2EEBE"/>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15"/>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15"/>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Activity_text+box">
  <p:cSld name="Activity_text+box">
    <p:spTree>
      <p:nvGrpSpPr>
        <p:cNvPr id="1" name="Shape 124"/>
        <p:cNvGrpSpPr/>
        <p:nvPr/>
      </p:nvGrpSpPr>
      <p:grpSpPr>
        <a:xfrm>
          <a:off x="0" y="0"/>
          <a:ext cx="0" cy="0"/>
          <a:chOff x="0" y="0"/>
          <a:chExt cx="0" cy="0"/>
        </a:xfrm>
      </p:grpSpPr>
      <p:sp>
        <p:nvSpPr>
          <p:cNvPr id="125" name="Google Shape;125;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16"/>
          <p:cNvSpPr txBox="1">
            <a:spLocks noGrp="1"/>
          </p:cNvSpPr>
          <p:nvPr>
            <p:ph type="body" idx="1"/>
          </p:nvPr>
        </p:nvSpPr>
        <p:spPr>
          <a:xfrm>
            <a:off x="838200" y="1825625"/>
            <a:ext cx="7083829" cy="4351338"/>
          </a:xfrm>
          <a:prstGeom prst="rect">
            <a:avLst/>
          </a:prstGeom>
          <a:solidFill>
            <a:schemeClr val="lt1"/>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16"/>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August 2025</a:t>
            </a:r>
            <a:endParaRPr sz="1200" b="0" i="0" u="none" strike="noStrike" cap="none" dirty="0">
              <a:solidFill>
                <a:srgbClr val="888888"/>
              </a:solidFill>
              <a:latin typeface="Arial"/>
              <a:ea typeface="Arial"/>
              <a:cs typeface="Arial"/>
              <a:sym typeface="Arial"/>
            </a:endParaRPr>
          </a:p>
        </p:txBody>
      </p:sp>
      <p:sp>
        <p:nvSpPr>
          <p:cNvPr id="128" name="Google Shape;128;p16"/>
          <p:cNvSpPr txBox="1">
            <a:spLocks noGrp="1"/>
          </p:cNvSpPr>
          <p:nvPr>
            <p:ph type="body" idx="2"/>
          </p:nvPr>
        </p:nvSpPr>
        <p:spPr>
          <a:xfrm>
            <a:off x="8179724" y="1825625"/>
            <a:ext cx="3174076" cy="4351338"/>
          </a:xfrm>
          <a:prstGeom prst="rect">
            <a:avLst/>
          </a:prstGeom>
          <a:solidFill>
            <a:srgbClr val="E2EEBE"/>
          </a:solidFill>
          <a:ln w="19050" cap="sq" cmpd="sng">
            <a:solidFill>
              <a:srgbClr val="466318"/>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16"/>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16"/>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solidation">
  <p:cSld name="Consolidation">
    <p:spTree>
      <p:nvGrpSpPr>
        <p:cNvPr id="1" name="Shape 131"/>
        <p:cNvGrpSpPr/>
        <p:nvPr/>
      </p:nvGrpSpPr>
      <p:grpSpPr>
        <a:xfrm>
          <a:off x="0" y="0"/>
          <a:ext cx="0" cy="0"/>
          <a:chOff x="0" y="0"/>
          <a:chExt cx="0" cy="0"/>
        </a:xfrm>
      </p:grpSpPr>
      <p:sp>
        <p:nvSpPr>
          <p:cNvPr id="132" name="Google Shape;132;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17"/>
          <p:cNvSpPr txBox="1">
            <a:spLocks noGrp="1"/>
          </p:cNvSpPr>
          <p:nvPr>
            <p:ph type="body" idx="1"/>
          </p:nvPr>
        </p:nvSpPr>
        <p:spPr>
          <a:xfrm>
            <a:off x="838199" y="1825625"/>
            <a:ext cx="10515599"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17"/>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August 2025</a:t>
            </a:r>
            <a:endParaRPr sz="1200" b="0" i="0" u="none" strike="noStrike" cap="none" dirty="0">
              <a:solidFill>
                <a:srgbClr val="888888"/>
              </a:solidFill>
              <a:latin typeface="Arial"/>
              <a:ea typeface="Arial"/>
              <a:cs typeface="Arial"/>
              <a:sym typeface="Arial"/>
            </a:endParaRPr>
          </a:p>
        </p:txBody>
      </p:sp>
      <p:sp>
        <p:nvSpPr>
          <p:cNvPr id="135" name="Google Shape;135;p17"/>
          <p:cNvSpPr>
            <a:spLocks noGrp="1"/>
          </p:cNvSpPr>
          <p:nvPr>
            <p:ph type="body" idx="2"/>
          </p:nvPr>
        </p:nvSpPr>
        <p:spPr>
          <a:xfrm>
            <a:off x="9973929" y="162686"/>
            <a:ext cx="2078545" cy="365125"/>
          </a:xfrm>
          <a:prstGeom prst="flowChartAlternateProcess">
            <a:avLst/>
          </a:prstGeom>
          <a:solidFill>
            <a:srgbClr val="8E53E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17"/>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_1">
  <p:cSld name="Intro_1">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August 2025</a:t>
            </a:r>
            <a:endParaRPr sz="1200" b="0" i="0" u="none" strike="noStrike" cap="none" dirty="0">
              <a:solidFill>
                <a:srgbClr val="888888"/>
              </a:solidFill>
              <a:latin typeface="Arial"/>
              <a:ea typeface="Arial"/>
              <a:cs typeface="Arial"/>
              <a:sym typeface="Arial"/>
            </a:endParaRPr>
          </a:p>
        </p:txBody>
      </p:sp>
      <p:sp>
        <p:nvSpPr>
          <p:cNvPr id="27" name="Google Shape;27;p3"/>
          <p:cNvSpPr txBox="1">
            <a:spLocks noGrp="1"/>
          </p:cNvSpPr>
          <p:nvPr>
            <p:ph type="body" idx="2"/>
          </p:nvPr>
        </p:nvSpPr>
        <p:spPr>
          <a:xfrm>
            <a:off x="7530353" y="1825625"/>
            <a:ext cx="3823447" cy="4351338"/>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Autofit/>
          </a:bodyPr>
          <a:lstStyle>
            <a:lvl1pPr marL="457200" lvl="0" indent="-228600" algn="l">
              <a:lnSpc>
                <a:spcPct val="108000"/>
              </a:lnSpc>
              <a:spcBef>
                <a:spcPts val="1000"/>
              </a:spcBef>
              <a:spcAft>
                <a:spcPts val="0"/>
              </a:spcAft>
              <a:buSzPts val="1800"/>
              <a:buNone/>
              <a:defRPr sz="1800"/>
            </a:lvl1pPr>
            <a:lvl2pPr marL="914400" lvl="1" indent="-228600" algn="l">
              <a:lnSpc>
                <a:spcPct val="108000"/>
              </a:lnSpc>
              <a:spcBef>
                <a:spcPts val="500"/>
              </a:spcBef>
              <a:spcAft>
                <a:spcPts val="0"/>
              </a:spcAft>
              <a:buSzPts val="1800"/>
              <a:buNone/>
              <a:defRPr sz="1800"/>
            </a:lvl2pPr>
            <a:lvl3pPr marL="1371600" lvl="2" indent="-228600" algn="l">
              <a:lnSpc>
                <a:spcPct val="108000"/>
              </a:lnSpc>
              <a:spcBef>
                <a:spcPts val="500"/>
              </a:spcBef>
              <a:spcAft>
                <a:spcPts val="0"/>
              </a:spcAft>
              <a:buSzPts val="1800"/>
              <a:buNone/>
              <a:defRPr sz="1800"/>
            </a:lvl3pPr>
            <a:lvl4pPr marL="1828800" lvl="3" indent="-228600" algn="l">
              <a:lnSpc>
                <a:spcPct val="108000"/>
              </a:lnSpc>
              <a:spcBef>
                <a:spcPts val="500"/>
              </a:spcBef>
              <a:spcAft>
                <a:spcPts val="0"/>
              </a:spcAft>
              <a:buSzPts val="1800"/>
              <a:buNone/>
              <a:defRPr sz="1800"/>
            </a:lvl4pPr>
            <a:lvl5pPr marL="2286000" lvl="4" indent="-228600" algn="l">
              <a:lnSpc>
                <a:spcPct val="108000"/>
              </a:lnSpc>
              <a:spcBef>
                <a:spcPts val="500"/>
              </a:spcBef>
              <a:spcAft>
                <a:spcPts val="0"/>
              </a:spcAft>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ro_4">
  <p:cSld name="Intro_4">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838200" y="1825625"/>
            <a:ext cx="10515600" cy="4351338"/>
          </a:xfrm>
          <a:prstGeom prst="rect">
            <a:avLst/>
          </a:prstGeom>
          <a:noFill/>
          <a:ln w="28575" cap="flat" cmpd="sng">
            <a:solidFill>
              <a:srgbClr val="E2EEBE"/>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August 2025</a:t>
            </a:r>
            <a:endParaRPr sz="1200" b="0" i="0" u="none" strike="noStrike" cap="none" dirty="0">
              <a:solidFill>
                <a:srgbClr val="888888"/>
              </a:solidFill>
              <a:latin typeface="Arial"/>
              <a:ea typeface="Arial"/>
              <a:cs typeface="Arial"/>
              <a:sym typeface="Arial"/>
            </a:endParaRPr>
          </a:p>
        </p:txBody>
      </p:sp>
      <p:sp>
        <p:nvSpPr>
          <p:cNvPr id="34" name="Google Shape;34;p4"/>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ro_3">
  <p:cSld name="Intro_3">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838199" y="1825625"/>
            <a:ext cx="5921829" cy="4351338"/>
          </a:xfrm>
          <a:prstGeom prst="rect">
            <a:avLst/>
          </a:prstGeom>
          <a:solidFill>
            <a:srgbClr val="E2EEBE"/>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August 2025</a:t>
            </a:r>
            <a:endParaRPr sz="1200" b="0" i="0" u="none" strike="noStrike" cap="none" dirty="0">
              <a:solidFill>
                <a:srgbClr val="888888"/>
              </a:solidFill>
              <a:latin typeface="Arial"/>
              <a:ea typeface="Arial"/>
              <a:cs typeface="Arial"/>
              <a:sym typeface="Arial"/>
            </a:endParaRPr>
          </a:p>
        </p:txBody>
      </p:sp>
      <p:sp>
        <p:nvSpPr>
          <p:cNvPr id="40" name="Google Shape;40;p5"/>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
          <p:cNvSpPr>
            <a:spLocks noGrp="1"/>
          </p:cNvSpPr>
          <p:nvPr>
            <p:ph type="pic" idx="3"/>
          </p:nvPr>
        </p:nvSpPr>
        <p:spPr>
          <a:xfrm>
            <a:off x="6989083" y="1825625"/>
            <a:ext cx="4364717" cy="4351338"/>
          </a:xfrm>
          <a:prstGeom prst="rect">
            <a:avLst/>
          </a:prstGeom>
          <a:noFill/>
          <a:ln>
            <a:noFill/>
          </a:ln>
        </p:spPr>
      </p:sp>
      <p:sp>
        <p:nvSpPr>
          <p:cNvPr id="42" name="Google Shape;42;p5"/>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ctivity_questions">
  <p:cSld name="Activity_questions">
    <p:spTree>
      <p:nvGrpSpPr>
        <p:cNvPr id="1" name="Shape 43"/>
        <p:cNvGrpSpPr/>
        <p:nvPr/>
      </p:nvGrpSpPr>
      <p:grpSpPr>
        <a:xfrm>
          <a:off x="0" y="0"/>
          <a:ext cx="0" cy="0"/>
          <a:chOff x="0" y="0"/>
          <a:chExt cx="0" cy="0"/>
        </a:xfrm>
      </p:grpSpPr>
      <p:pic>
        <p:nvPicPr>
          <p:cNvPr id="44" name="Google Shape;44;p6"/>
          <p:cNvPicPr preferRelativeResize="0"/>
          <p:nvPr/>
        </p:nvPicPr>
        <p:blipFill rotWithShape="1">
          <a:blip r:embed="rId2" cstate="screen">
            <a:alphaModFix/>
            <a:extLst>
              <a:ext uri="{28A0092B-C50C-407E-A947-70E740481C1C}">
                <a14:useLocalDpi xmlns:a14="http://schemas.microsoft.com/office/drawing/2010/main"/>
              </a:ext>
            </a:extLst>
          </a:blip>
          <a:srcRect r="61978"/>
          <a:stretch/>
        </p:blipFill>
        <p:spPr>
          <a:xfrm>
            <a:off x="7556311" y="1"/>
            <a:ext cx="4635689" cy="6857999"/>
          </a:xfrm>
          <a:prstGeom prst="rect">
            <a:avLst/>
          </a:prstGeom>
          <a:noFill/>
          <a:ln>
            <a:noFill/>
          </a:ln>
        </p:spPr>
      </p:pic>
      <p:sp>
        <p:nvSpPr>
          <p:cNvPr id="45" name="Google Shape;45;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6"/>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August 2025</a:t>
            </a:r>
            <a:endParaRPr sz="1200" b="0" i="0" u="none" strike="noStrike" cap="none" dirty="0">
              <a:solidFill>
                <a:srgbClr val="888888"/>
              </a:solidFill>
              <a:latin typeface="Arial"/>
              <a:ea typeface="Arial"/>
              <a:cs typeface="Arial"/>
              <a:sym typeface="Arial"/>
            </a:endParaRPr>
          </a:p>
        </p:txBody>
      </p:sp>
      <p:sp>
        <p:nvSpPr>
          <p:cNvPr id="48" name="Google Shape;48;p6"/>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tro_2">
  <p:cSld name="Intro_2">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body" idx="1"/>
          </p:nvPr>
        </p:nvSpPr>
        <p:spPr>
          <a:xfrm>
            <a:off x="838200" y="1825625"/>
            <a:ext cx="10515600" cy="4351338"/>
          </a:xfrm>
          <a:prstGeom prst="rect">
            <a:avLst/>
          </a:prstGeom>
          <a:solidFill>
            <a:srgbClr val="E2EEBE"/>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7"/>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August 2025</a:t>
            </a:r>
            <a:endParaRPr sz="1200" b="0" i="0" u="none" strike="noStrike" cap="none" dirty="0">
              <a:solidFill>
                <a:srgbClr val="888888"/>
              </a:solidFill>
              <a:latin typeface="Arial"/>
              <a:ea typeface="Arial"/>
              <a:cs typeface="Arial"/>
              <a:sym typeface="Arial"/>
            </a:endParaRPr>
          </a:p>
        </p:txBody>
      </p:sp>
      <p:sp>
        <p:nvSpPr>
          <p:cNvPr id="54" name="Google Shape;54;p7"/>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7"/>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Activity_video+caption">
  <p:cSld name="1_Activity_video+caption">
    <p:spTree>
      <p:nvGrpSpPr>
        <p:cNvPr id="1" name="Shape 56"/>
        <p:cNvGrpSpPr/>
        <p:nvPr/>
      </p:nvGrpSpPr>
      <p:grpSpPr>
        <a:xfrm>
          <a:off x="0" y="0"/>
          <a:ext cx="0" cy="0"/>
          <a:chOff x="0" y="0"/>
          <a:chExt cx="0" cy="0"/>
        </a:xfrm>
      </p:grpSpPr>
      <p:sp>
        <p:nvSpPr>
          <p:cNvPr id="57" name="Google Shape;57;p8"/>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August 2025</a:t>
            </a:r>
            <a:endParaRPr sz="1200" b="0" i="0" u="none" strike="noStrike" cap="none" dirty="0">
              <a:solidFill>
                <a:srgbClr val="888888"/>
              </a:solidFill>
              <a:latin typeface="Arial"/>
              <a:ea typeface="Arial"/>
              <a:cs typeface="Arial"/>
              <a:sym typeface="Arial"/>
            </a:endParaRPr>
          </a:p>
        </p:txBody>
      </p:sp>
      <p:sp>
        <p:nvSpPr>
          <p:cNvPr id="60" name="Google Shape;60;p8"/>
          <p:cNvSpPr txBox="1">
            <a:spLocks noGrp="1"/>
          </p:cNvSpPr>
          <p:nvPr>
            <p:ph type="body" idx="2"/>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8"/>
          <p:cNvSpPr>
            <a:spLocks noGrp="1"/>
          </p:cNvSpPr>
          <p:nvPr>
            <p:ph type="media" idx="3"/>
          </p:nvPr>
        </p:nvSpPr>
        <p:spPr>
          <a:xfrm>
            <a:off x="838200" y="1825625"/>
            <a:ext cx="10515600" cy="3714142"/>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8"/>
          <p:cNvSpPr txBox="1">
            <a:spLocks noGrp="1"/>
          </p:cNvSpPr>
          <p:nvPr>
            <p:ph type="body" idx="4"/>
          </p:nvPr>
        </p:nvSpPr>
        <p:spPr>
          <a:xfrm>
            <a:off x="838199" y="5744095"/>
            <a:ext cx="10515599" cy="432867"/>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800"/>
              <a:buNone/>
              <a:defRPr sz="1800"/>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solidation">
  <p:cSld name="1_Consolidation">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body" idx="1"/>
          </p:nvPr>
        </p:nvSpPr>
        <p:spPr>
          <a:xfrm>
            <a:off x="838199" y="1825625"/>
            <a:ext cx="10515599"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9"/>
          <p:cNvSpPr txBox="1"/>
          <p:nvPr/>
        </p:nvSpPr>
        <p:spPr>
          <a:xfrm>
            <a:off x="7068312" y="6356351"/>
            <a:ext cx="4285488" cy="33896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		                Version 1, August 2025</a:t>
            </a:r>
            <a:endParaRPr sz="1200" b="0" i="0" u="none" strike="noStrike" cap="none" dirty="0">
              <a:solidFill>
                <a:srgbClr val="888888"/>
              </a:solidFill>
              <a:latin typeface="Arial"/>
              <a:ea typeface="Arial"/>
              <a:cs typeface="Arial"/>
              <a:sym typeface="Arial"/>
            </a:endParaRPr>
          </a:p>
        </p:txBody>
      </p:sp>
      <p:sp>
        <p:nvSpPr>
          <p:cNvPr id="67" name="Google Shape;67;p9"/>
          <p:cNvSpPr>
            <a:spLocks noGrp="1"/>
          </p:cNvSpPr>
          <p:nvPr>
            <p:ph type="body" idx="2"/>
          </p:nvPr>
        </p:nvSpPr>
        <p:spPr>
          <a:xfrm>
            <a:off x="9973929" y="162686"/>
            <a:ext cx="2078545" cy="365125"/>
          </a:xfrm>
          <a:prstGeom prst="flowChartAlternateProcess">
            <a:avLst/>
          </a:prstGeom>
          <a:solidFill>
            <a:srgbClr val="8E53E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9"/>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9"/>
        <p:cNvGrpSpPr/>
        <p:nvPr/>
      </p:nvGrpSpPr>
      <p:grpSpPr>
        <a:xfrm>
          <a:off x="0" y="0"/>
          <a:ext cx="0" cy="0"/>
          <a:chOff x="0" y="0"/>
          <a:chExt cx="0" cy="0"/>
        </a:xfrm>
      </p:grpSpPr>
      <p:pic>
        <p:nvPicPr>
          <p:cNvPr id="70" name="Google Shape;70;p1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21771"/>
            <a:ext cx="12192000" cy="3461657"/>
          </a:xfrm>
          <a:prstGeom prst="rect">
            <a:avLst/>
          </a:prstGeom>
          <a:noFill/>
          <a:ln>
            <a:noFill/>
          </a:ln>
        </p:spPr>
      </p:pic>
      <p:pic>
        <p:nvPicPr>
          <p:cNvPr id="71" name="Google Shape;71;p10" descr="A picture containing screenshot, design&#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608266"/>
            <a:ext cx="12192000" cy="5247132"/>
          </a:xfrm>
          <a:prstGeom prst="rect">
            <a:avLst/>
          </a:prstGeom>
          <a:noFill/>
          <a:ln>
            <a:noFill/>
          </a:ln>
        </p:spPr>
      </p:pic>
      <p:sp>
        <p:nvSpPr>
          <p:cNvPr id="72" name="Google Shape;72;p10"/>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 August 2025</a:t>
            </a:r>
            <a:endParaRPr sz="1200" b="0" i="0" u="none" strike="noStrike" cap="none" dirty="0">
              <a:solidFill>
                <a:srgbClr val="888888"/>
              </a:solidFill>
              <a:latin typeface="Arial"/>
              <a:ea typeface="Arial"/>
              <a:cs typeface="Arial"/>
              <a:sym typeface="Arial"/>
            </a:endParaRPr>
          </a:p>
        </p:txBody>
      </p:sp>
      <p:pic>
        <p:nvPicPr>
          <p:cNvPr id="73" name="Google Shape;73;p1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190283" y="1283344"/>
            <a:ext cx="1811434" cy="1800000"/>
          </a:xfrm>
          <a:prstGeom prst="rect">
            <a:avLst/>
          </a:prstGeom>
          <a:noFill/>
          <a:ln>
            <a:noFill/>
          </a:ln>
        </p:spPr>
      </p:pic>
      <p:pic>
        <p:nvPicPr>
          <p:cNvPr id="74" name="Google Shape;74;p10" descr="A heart with a pulse line&#10;&#10;Description automatically generated with low confidence"/>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467945" y="1806627"/>
            <a:ext cx="1134190" cy="879365"/>
          </a:xfrm>
          <a:prstGeom prst="rect">
            <a:avLst/>
          </a:prstGeom>
          <a:noFill/>
          <a:ln>
            <a:noFill/>
          </a:ln>
        </p:spPr>
      </p:pic>
      <p:sp>
        <p:nvSpPr>
          <p:cNvPr id="75" name="Google Shape;75;p10"/>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466318"/>
              </a:buClr>
              <a:buSzPts val="5200"/>
              <a:buFont typeface="Arial"/>
              <a:buNone/>
              <a:defRPr sz="5200" b="1">
                <a:solidFill>
                  <a:srgbClr val="46631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0"/>
          <p:cNvSpPr txBox="1">
            <a:spLocks noGrp="1"/>
          </p:cNvSpPr>
          <p:nvPr>
            <p:ph type="subTitle" idx="1"/>
          </p:nvPr>
        </p:nvSpPr>
        <p:spPr>
          <a:xfrm>
            <a:off x="1524000" y="4903189"/>
            <a:ext cx="9144000" cy="583211"/>
          </a:xfrm>
          <a:prstGeom prst="rect">
            <a:avLst/>
          </a:prstGeom>
          <a:noFill/>
          <a:ln>
            <a:noFill/>
          </a:ln>
        </p:spPr>
        <p:txBody>
          <a:bodyPr spcFirstLastPara="1" wrap="square" lIns="91425" tIns="45700" rIns="91425" bIns="45700" anchor="t" anchorCtr="0">
            <a:noAutofit/>
          </a:bodyPr>
          <a:lstStyle>
            <a:lvl1pPr lvl="0" algn="ctr">
              <a:lnSpc>
                <a:spcPct val="108000"/>
              </a:lnSpc>
              <a:spcBef>
                <a:spcPts val="1000"/>
              </a:spcBef>
              <a:spcAft>
                <a:spcPts val="0"/>
              </a:spcAft>
              <a:buSzPts val="2800"/>
              <a:buNone/>
              <a:defRPr sz="2800">
                <a:solidFill>
                  <a:srgbClr val="595959"/>
                </a:solidFill>
              </a:defRPr>
            </a:lvl1pPr>
            <a:lvl2pPr lvl="1" algn="ctr">
              <a:lnSpc>
                <a:spcPct val="108000"/>
              </a:lnSpc>
              <a:spcBef>
                <a:spcPts val="500"/>
              </a:spcBef>
              <a:spcAft>
                <a:spcPts val="0"/>
              </a:spcAft>
              <a:buSzPts val="2000"/>
              <a:buNone/>
              <a:defRPr sz="2000"/>
            </a:lvl2pPr>
            <a:lvl3pPr lvl="2" algn="ctr">
              <a:lnSpc>
                <a:spcPct val="108000"/>
              </a:lnSpc>
              <a:spcBef>
                <a:spcPts val="500"/>
              </a:spcBef>
              <a:spcAft>
                <a:spcPts val="0"/>
              </a:spcAft>
              <a:buSzPts val="1800"/>
              <a:buNone/>
              <a:defRPr sz="1800"/>
            </a:lvl3pPr>
            <a:lvl4pPr lvl="3" algn="ctr">
              <a:lnSpc>
                <a:spcPct val="108000"/>
              </a:lnSpc>
              <a:spcBef>
                <a:spcPts val="500"/>
              </a:spcBef>
              <a:spcAft>
                <a:spcPts val="0"/>
              </a:spcAft>
              <a:buSzPts val="1600"/>
              <a:buNone/>
              <a:defRPr sz="1600"/>
            </a:lvl4pPr>
            <a:lvl5pPr lvl="4" algn="ctr">
              <a:lnSpc>
                <a:spcPct val="108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7" name="Google Shape;77;p10"/>
          <p:cNvSpPr txBox="1">
            <a:spLocks noGrp="1"/>
          </p:cNvSpPr>
          <p:nvPr>
            <p:ph type="body" idx="2"/>
          </p:nvPr>
        </p:nvSpPr>
        <p:spPr>
          <a:xfrm>
            <a:off x="6096000" y="2476724"/>
            <a:ext cx="5623668" cy="534189"/>
          </a:xfrm>
          <a:prstGeom prst="rect">
            <a:avLst/>
          </a:prstGeom>
          <a:noFill/>
          <a:ln>
            <a:noFill/>
          </a:ln>
        </p:spPr>
        <p:txBody>
          <a:bodyPr spcFirstLastPara="1" wrap="square" lIns="91425" tIns="45700" rIns="91425" bIns="45700" anchor="t" anchorCtr="0">
            <a:noAutofit/>
          </a:bodyPr>
          <a:lstStyle>
            <a:lvl1pPr marL="457200" lvl="0" indent="-228600" algn="r">
              <a:lnSpc>
                <a:spcPct val="108000"/>
              </a:lnSpc>
              <a:spcBef>
                <a:spcPts val="1000"/>
              </a:spcBef>
              <a:spcAft>
                <a:spcPts val="0"/>
              </a:spcAft>
              <a:buSzPts val="2000"/>
              <a:buNone/>
              <a:defRPr sz="2000" b="1" i="0" u="none">
                <a:solidFill>
                  <a:srgbClr val="466318"/>
                </a:solidFill>
              </a:defRPr>
            </a:lvl1pPr>
            <a:lvl2pPr marL="914400" lvl="1" indent="-228600" algn="l">
              <a:lnSpc>
                <a:spcPct val="108000"/>
              </a:lnSpc>
              <a:spcBef>
                <a:spcPts val="500"/>
              </a:spcBef>
              <a:spcAft>
                <a:spcPts val="0"/>
              </a:spcAft>
              <a:buSzPts val="1400"/>
              <a:buNone/>
              <a:defRPr sz="1400"/>
            </a:lvl2pPr>
            <a:lvl3pPr marL="1371600" lvl="2" indent="-228600" algn="l">
              <a:lnSpc>
                <a:spcPct val="108000"/>
              </a:lnSpc>
              <a:spcBef>
                <a:spcPts val="500"/>
              </a:spcBef>
              <a:spcAft>
                <a:spcPts val="0"/>
              </a:spcAft>
              <a:buSzPts val="1400"/>
              <a:buNone/>
              <a:defRPr sz="1400"/>
            </a:lvl3pPr>
            <a:lvl4pPr marL="1828800" lvl="3" indent="-228600" algn="l">
              <a:lnSpc>
                <a:spcPct val="108000"/>
              </a:lnSpc>
              <a:spcBef>
                <a:spcPts val="500"/>
              </a:spcBef>
              <a:spcAft>
                <a:spcPts val="0"/>
              </a:spcAft>
              <a:buSzPts val="1400"/>
              <a:buNone/>
              <a:defRPr sz="1400"/>
            </a:lvl4pPr>
            <a:lvl5pPr marL="2286000" lvl="4" indent="-228600" algn="l">
              <a:lnSpc>
                <a:spcPct val="108000"/>
              </a:lnSpc>
              <a:spcBef>
                <a:spcPts val="500"/>
              </a:spcBef>
              <a:spcAft>
                <a:spcPts val="0"/>
              </a:spcAft>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0"/>
          <p:cNvSpPr txBox="1">
            <a:spLocks noGrp="1"/>
          </p:cNvSpPr>
          <p:nvPr>
            <p:ph type="body" idx="3"/>
          </p:nvPr>
        </p:nvSpPr>
        <p:spPr>
          <a:xfrm>
            <a:off x="1524000" y="5625863"/>
            <a:ext cx="9144000" cy="458004"/>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SzPts val="2400"/>
              <a:buNone/>
              <a:defRPr sz="2400">
                <a:solidFill>
                  <a:srgbClr val="262626"/>
                </a:solidFill>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9" name="Google Shape;79;p10" descr="A picture containing screenshot, graphics, pattern, circle&#10;&#10;Description automatically generate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03163" y="1861525"/>
            <a:ext cx="2049637" cy="86048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4000"/>
              <a:buFont typeface="Arial"/>
              <a:buNone/>
              <a:defRPr sz="4000" b="0" i="0" u="none" strike="noStrike" cap="none">
                <a:solidFill>
                  <a:srgbClr val="26262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L="914400" marR="0" lvl="1" indent="-355600"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30200"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L="2286000" marR="0" lvl="4" indent="-330200"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s://www.nhs.uk/conditions/stroke/recovery/"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8"/>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466318"/>
              </a:buClr>
              <a:buSzPts val="5200"/>
              <a:buFont typeface="Arial"/>
              <a:buNone/>
            </a:pPr>
            <a:r>
              <a:rPr lang="en-GB"/>
              <a:t>Health</a:t>
            </a:r>
            <a:endParaRPr/>
          </a:p>
        </p:txBody>
      </p:sp>
      <p:sp>
        <p:nvSpPr>
          <p:cNvPr id="143" name="Google Shape;143;p18"/>
          <p:cNvSpPr txBox="1">
            <a:spLocks noGrp="1"/>
          </p:cNvSpPr>
          <p:nvPr>
            <p:ph type="subTitle" idx="1"/>
          </p:nvPr>
        </p:nvSpPr>
        <p:spPr>
          <a:xfrm>
            <a:off x="1524000" y="4846039"/>
            <a:ext cx="9144000" cy="583211"/>
          </a:xfrm>
          <a:prstGeom prst="rect">
            <a:avLst/>
          </a:prstGeom>
          <a:noFill/>
          <a:ln>
            <a:noFill/>
          </a:ln>
        </p:spPr>
        <p:txBody>
          <a:bodyPr spcFirstLastPara="1" wrap="square" lIns="91425" tIns="45700" rIns="91425" bIns="45700" anchor="t" anchorCtr="0">
            <a:normAutofit/>
          </a:bodyPr>
          <a:lstStyle/>
          <a:p>
            <a:pPr marL="0" lvl="0" indent="0" algn="ctr" rtl="0">
              <a:lnSpc>
                <a:spcPct val="108000"/>
              </a:lnSpc>
              <a:spcBef>
                <a:spcPts val="0"/>
              </a:spcBef>
              <a:spcAft>
                <a:spcPts val="0"/>
              </a:spcAft>
              <a:buSzPts val="2800"/>
              <a:buNone/>
            </a:pPr>
            <a:r>
              <a:rPr lang="en-GB">
                <a:latin typeface="Arial"/>
                <a:ea typeface="Arial"/>
                <a:cs typeface="Arial"/>
                <a:sym typeface="Arial"/>
              </a:rPr>
              <a:t>Topic: Skin integrity</a:t>
            </a:r>
            <a:endParaRPr>
              <a:latin typeface="Arial"/>
              <a:ea typeface="Arial"/>
              <a:cs typeface="Arial"/>
              <a:sym typeface="Arial"/>
            </a:endParaRPr>
          </a:p>
        </p:txBody>
      </p:sp>
      <p:sp>
        <p:nvSpPr>
          <p:cNvPr id="144" name="Google Shape;144;p18"/>
          <p:cNvSpPr txBox="1">
            <a:spLocks noGrp="1"/>
          </p:cNvSpPr>
          <p:nvPr>
            <p:ph type="body" idx="2"/>
          </p:nvPr>
        </p:nvSpPr>
        <p:spPr>
          <a:xfrm>
            <a:off x="6096000" y="3105374"/>
            <a:ext cx="5623668" cy="534189"/>
          </a:xfrm>
          <a:prstGeom prst="rect">
            <a:avLst/>
          </a:prstGeom>
          <a:noFill/>
          <a:ln>
            <a:noFill/>
          </a:ln>
        </p:spPr>
        <p:txBody>
          <a:bodyPr spcFirstLastPara="1" wrap="square" lIns="91425" tIns="45700" rIns="91425" bIns="45700" anchor="t" anchorCtr="0">
            <a:noAutofit/>
          </a:bodyPr>
          <a:lstStyle/>
          <a:p>
            <a:pPr marL="0" lvl="0" indent="0" algn="r" rtl="0">
              <a:lnSpc>
                <a:spcPct val="108000"/>
              </a:lnSpc>
              <a:spcBef>
                <a:spcPts val="0"/>
              </a:spcBef>
              <a:spcAft>
                <a:spcPts val="0"/>
              </a:spcAft>
              <a:buSzPts val="2000"/>
              <a:buNone/>
            </a:pPr>
            <a:r>
              <a:rPr lang="en-GB"/>
              <a:t>Route: Health &amp; Science</a:t>
            </a:r>
            <a:endParaRPr/>
          </a:p>
        </p:txBody>
      </p:sp>
      <p:sp>
        <p:nvSpPr>
          <p:cNvPr id="145" name="Google Shape;145;p18"/>
          <p:cNvSpPr txBox="1">
            <a:spLocks noGrp="1"/>
          </p:cNvSpPr>
          <p:nvPr>
            <p:ph type="body" idx="3"/>
          </p:nvPr>
        </p:nvSpPr>
        <p:spPr>
          <a:xfrm>
            <a:off x="1524000" y="5587763"/>
            <a:ext cx="9144000" cy="458004"/>
          </a:xfrm>
          <a:prstGeom prst="rect">
            <a:avLst/>
          </a:prstGeom>
          <a:noFill/>
          <a:ln>
            <a:noFill/>
          </a:ln>
        </p:spPr>
        <p:txBody>
          <a:bodyPr spcFirstLastPara="1" wrap="square" lIns="91425" tIns="45700" rIns="91425" bIns="45700" anchor="t" anchorCtr="0">
            <a:noAutofit/>
          </a:bodyPr>
          <a:lstStyle/>
          <a:p>
            <a:pPr marL="0" lvl="0" indent="0" algn="ctr" rtl="0">
              <a:lnSpc>
                <a:spcPct val="108000"/>
              </a:lnSpc>
              <a:spcBef>
                <a:spcPts val="0"/>
              </a:spcBef>
              <a:spcAft>
                <a:spcPts val="0"/>
              </a:spcAft>
              <a:buSzPts val="2400"/>
              <a:buNone/>
            </a:pPr>
            <a:r>
              <a:rPr lang="en-GB"/>
              <a:t>Introductory lesson: Pressure injuries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Skin quiz</a:t>
            </a:r>
            <a:endParaRPr/>
          </a:p>
        </p:txBody>
      </p:sp>
      <p:sp>
        <p:nvSpPr>
          <p:cNvPr id="227" name="Google Shape;227;p27"/>
          <p:cNvSpPr txBox="1">
            <a:spLocks noGrp="1"/>
          </p:cNvSpPr>
          <p:nvPr>
            <p:ph type="body" idx="1"/>
          </p:nvPr>
        </p:nvSpPr>
        <p:spPr>
          <a:xfrm>
            <a:off x="838198" y="1825625"/>
            <a:ext cx="5961600" cy="4351338"/>
          </a:xfrm>
          <a:prstGeom prst="rect">
            <a:avLst/>
          </a:prstGeom>
          <a:solidFill>
            <a:srgbClr val="E2EEBE"/>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dirty="0"/>
              <a:t>4. Which of these happens when the body gets too cold?</a:t>
            </a:r>
            <a:endParaRPr dirty="0"/>
          </a:p>
          <a:p>
            <a:pPr marL="0" lvl="0" indent="0" algn="l" rtl="0">
              <a:lnSpc>
                <a:spcPct val="108000"/>
              </a:lnSpc>
              <a:spcBef>
                <a:spcPts val="1000"/>
              </a:spcBef>
              <a:spcAft>
                <a:spcPts val="0"/>
              </a:spcAft>
              <a:buSzPts val="2400"/>
              <a:buNone/>
            </a:pPr>
            <a:r>
              <a:rPr lang="en-GB" b="1" dirty="0"/>
              <a:t>A  </a:t>
            </a:r>
            <a:r>
              <a:rPr lang="en-GB" dirty="0"/>
              <a:t>Sweating and vasoconstriction</a:t>
            </a:r>
            <a:endParaRPr b="1" dirty="0"/>
          </a:p>
          <a:p>
            <a:pPr marL="0" lvl="0" indent="0" algn="l" rtl="0">
              <a:lnSpc>
                <a:spcPct val="108000"/>
              </a:lnSpc>
              <a:spcBef>
                <a:spcPts val="1000"/>
              </a:spcBef>
              <a:spcAft>
                <a:spcPts val="0"/>
              </a:spcAft>
              <a:buSzPts val="2400"/>
              <a:buNone/>
            </a:pPr>
            <a:r>
              <a:rPr lang="en-GB" b="1" dirty="0"/>
              <a:t>B</a:t>
            </a:r>
            <a:r>
              <a:rPr lang="en-GB" dirty="0"/>
              <a:t>  Shivering and vasodilation</a:t>
            </a:r>
            <a:endParaRPr dirty="0"/>
          </a:p>
          <a:p>
            <a:pPr marL="0" lvl="0" indent="0" algn="l" rtl="0">
              <a:lnSpc>
                <a:spcPct val="108000"/>
              </a:lnSpc>
              <a:spcBef>
                <a:spcPts val="1000"/>
              </a:spcBef>
              <a:spcAft>
                <a:spcPts val="0"/>
              </a:spcAft>
              <a:buSzPts val="2400"/>
              <a:buNone/>
            </a:pPr>
            <a:r>
              <a:rPr lang="en-GB" b="1" dirty="0"/>
              <a:t>C  </a:t>
            </a:r>
            <a:r>
              <a:rPr lang="en-GB" dirty="0"/>
              <a:t>Sweating and vasodilation</a:t>
            </a:r>
            <a:endParaRPr dirty="0"/>
          </a:p>
          <a:p>
            <a:pPr marL="0" lvl="0" indent="0" algn="l" rtl="0">
              <a:lnSpc>
                <a:spcPct val="108000"/>
              </a:lnSpc>
              <a:spcBef>
                <a:spcPts val="1000"/>
              </a:spcBef>
              <a:spcAft>
                <a:spcPts val="0"/>
              </a:spcAft>
              <a:buSzPts val="2400"/>
              <a:buNone/>
            </a:pPr>
            <a:r>
              <a:rPr lang="en-GB" b="1" dirty="0"/>
              <a:t>D  </a:t>
            </a:r>
            <a:r>
              <a:rPr lang="en-GB" dirty="0"/>
              <a:t>Shivering and vasoconstriction</a:t>
            </a:r>
            <a:endParaRPr dirty="0"/>
          </a:p>
          <a:p>
            <a:pPr marL="0" lvl="0" indent="0" algn="l" rtl="0">
              <a:lnSpc>
                <a:spcPct val="108000"/>
              </a:lnSpc>
              <a:spcBef>
                <a:spcPts val="1000"/>
              </a:spcBef>
              <a:spcAft>
                <a:spcPts val="0"/>
              </a:spcAft>
              <a:buSzPts val="2400"/>
              <a:buNone/>
            </a:pPr>
            <a:endParaRPr dirty="0"/>
          </a:p>
        </p:txBody>
      </p:sp>
      <p:sp>
        <p:nvSpPr>
          <p:cNvPr id="228" name="Google Shape;228;p27"/>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sp>
        <p:nvSpPr>
          <p:cNvPr id="229" name="Google Shape;229;p27"/>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pic>
        <p:nvPicPr>
          <p:cNvPr id="3" name="Picture 2">
            <a:extLst>
              <a:ext uri="{FF2B5EF4-FFF2-40B4-BE49-F238E27FC236}">
                <a16:creationId xmlns:a16="http://schemas.microsoft.com/office/drawing/2014/main" id="{C0D9FA59-5711-431F-ECA7-80E48110B19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219576" y="1825625"/>
            <a:ext cx="4134224" cy="435133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Skin quiz</a:t>
            </a:r>
            <a:endParaRPr/>
          </a:p>
        </p:txBody>
      </p:sp>
      <p:sp>
        <p:nvSpPr>
          <p:cNvPr id="236" name="Google Shape;236;p28"/>
          <p:cNvSpPr txBox="1">
            <a:spLocks noGrp="1"/>
          </p:cNvSpPr>
          <p:nvPr>
            <p:ph type="body" idx="1"/>
          </p:nvPr>
        </p:nvSpPr>
        <p:spPr>
          <a:xfrm>
            <a:off x="838198" y="1825625"/>
            <a:ext cx="5961600" cy="4351338"/>
          </a:xfrm>
          <a:prstGeom prst="rect">
            <a:avLst/>
          </a:prstGeom>
          <a:solidFill>
            <a:srgbClr val="E2EEBE"/>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a:t>4. Which happens when the body gets too cold?</a:t>
            </a:r>
            <a:endParaRPr/>
          </a:p>
          <a:p>
            <a:pPr marL="0" lvl="0" indent="0" algn="l" rtl="0">
              <a:lnSpc>
                <a:spcPct val="108000"/>
              </a:lnSpc>
              <a:spcBef>
                <a:spcPts val="1000"/>
              </a:spcBef>
              <a:spcAft>
                <a:spcPts val="0"/>
              </a:spcAft>
              <a:buSzPts val="2400"/>
              <a:buNone/>
            </a:pPr>
            <a:r>
              <a:rPr lang="en-GB" b="1"/>
              <a:t>A  </a:t>
            </a:r>
            <a:r>
              <a:rPr lang="en-GB"/>
              <a:t>Sweating and vasoconstriction</a:t>
            </a:r>
            <a:endParaRPr b="1"/>
          </a:p>
          <a:p>
            <a:pPr marL="0" lvl="0" indent="0" algn="l" rtl="0">
              <a:lnSpc>
                <a:spcPct val="108000"/>
              </a:lnSpc>
              <a:spcBef>
                <a:spcPts val="1000"/>
              </a:spcBef>
              <a:spcAft>
                <a:spcPts val="0"/>
              </a:spcAft>
              <a:buSzPts val="2400"/>
              <a:buNone/>
            </a:pPr>
            <a:r>
              <a:rPr lang="en-GB" b="1"/>
              <a:t>B</a:t>
            </a:r>
            <a:r>
              <a:rPr lang="en-GB"/>
              <a:t>  Shivering and vasodilation</a:t>
            </a:r>
            <a:endParaRPr/>
          </a:p>
          <a:p>
            <a:pPr marL="0" lvl="0" indent="0" algn="l" rtl="0">
              <a:lnSpc>
                <a:spcPct val="108000"/>
              </a:lnSpc>
              <a:spcBef>
                <a:spcPts val="1000"/>
              </a:spcBef>
              <a:spcAft>
                <a:spcPts val="0"/>
              </a:spcAft>
              <a:buSzPts val="2400"/>
              <a:buNone/>
            </a:pPr>
            <a:r>
              <a:rPr lang="en-GB" b="1"/>
              <a:t>C  </a:t>
            </a:r>
            <a:r>
              <a:rPr lang="en-GB"/>
              <a:t>Sweating and vasodilation</a:t>
            </a:r>
            <a:endParaRPr/>
          </a:p>
          <a:p>
            <a:pPr marL="0" lvl="0" indent="0" algn="l" rtl="0">
              <a:lnSpc>
                <a:spcPct val="108000"/>
              </a:lnSpc>
              <a:spcBef>
                <a:spcPts val="1000"/>
              </a:spcBef>
              <a:spcAft>
                <a:spcPts val="0"/>
              </a:spcAft>
              <a:buSzPts val="2400"/>
              <a:buNone/>
            </a:pPr>
            <a:r>
              <a:rPr lang="en-GB" b="1">
                <a:solidFill>
                  <a:schemeClr val="dk1"/>
                </a:solidFill>
              </a:rPr>
              <a:t>D  Shivering and vasoconstriction</a:t>
            </a:r>
            <a:endParaRPr b="1">
              <a:solidFill>
                <a:schemeClr val="dk1"/>
              </a:solidFill>
            </a:endParaRPr>
          </a:p>
          <a:p>
            <a:pPr marL="0" lvl="0" indent="0" algn="l" rtl="0">
              <a:lnSpc>
                <a:spcPct val="108000"/>
              </a:lnSpc>
              <a:spcBef>
                <a:spcPts val="1000"/>
              </a:spcBef>
              <a:spcAft>
                <a:spcPts val="0"/>
              </a:spcAft>
              <a:buSzPts val="2400"/>
              <a:buNone/>
            </a:pPr>
            <a:endParaRPr/>
          </a:p>
        </p:txBody>
      </p:sp>
      <p:sp>
        <p:nvSpPr>
          <p:cNvPr id="237" name="Google Shape;237;p28"/>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sp>
        <p:nvSpPr>
          <p:cNvPr id="238" name="Google Shape;238;p28"/>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sp>
        <p:nvSpPr>
          <p:cNvPr id="239" name="Google Shape;239;p28"/>
          <p:cNvSpPr txBox="1"/>
          <p:nvPr/>
        </p:nvSpPr>
        <p:spPr>
          <a:xfrm>
            <a:off x="7218556" y="1696559"/>
            <a:ext cx="4340032" cy="44627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1200"/>
              </a:spcAft>
              <a:buClr>
                <a:srgbClr val="000000"/>
              </a:buClr>
              <a:buSzPts val="2400"/>
              <a:buFont typeface="Arial"/>
              <a:buNone/>
            </a:pPr>
            <a:r>
              <a:rPr lang="en-GB" sz="2200" b="1" i="0" u="none" strike="noStrike" cap="none" dirty="0">
                <a:solidFill>
                  <a:schemeClr val="dk1"/>
                </a:solidFill>
                <a:latin typeface="Arial"/>
                <a:ea typeface="Arial"/>
                <a:cs typeface="Arial"/>
                <a:sym typeface="Arial"/>
              </a:rPr>
              <a:t>Shivering</a:t>
            </a:r>
            <a:r>
              <a:rPr lang="en-GB" sz="2200" b="0" i="0" u="none" strike="noStrike" cap="none" dirty="0">
                <a:solidFill>
                  <a:schemeClr val="dk1"/>
                </a:solidFill>
                <a:latin typeface="Arial"/>
                <a:ea typeface="Arial"/>
                <a:cs typeface="Arial"/>
                <a:sym typeface="Arial"/>
              </a:rPr>
              <a:t> involves rapid, involuntary muscle contractions that generate heat as a by-product of energy use (thermogenesis), helping warm the body.</a:t>
            </a:r>
            <a:endParaRPr sz="2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1200"/>
              </a:spcAft>
              <a:buClr>
                <a:srgbClr val="000000"/>
              </a:buClr>
              <a:buSzPts val="2400"/>
              <a:buFont typeface="Arial"/>
              <a:buNone/>
            </a:pPr>
            <a:r>
              <a:rPr lang="en-GB" sz="2200" b="1" i="0" u="none" strike="noStrike" cap="none" dirty="0">
                <a:solidFill>
                  <a:schemeClr val="dk1"/>
                </a:solidFill>
                <a:latin typeface="Arial"/>
                <a:ea typeface="Arial"/>
                <a:cs typeface="Arial"/>
                <a:sym typeface="Arial"/>
              </a:rPr>
              <a:t>Vasoconstriction</a:t>
            </a:r>
            <a:r>
              <a:rPr lang="en-GB" sz="2200" b="0" i="0" u="none" strike="noStrike" cap="none" dirty="0">
                <a:solidFill>
                  <a:schemeClr val="dk1"/>
                </a:solidFill>
                <a:latin typeface="Arial"/>
                <a:ea typeface="Arial"/>
                <a:cs typeface="Arial"/>
                <a:sym typeface="Arial"/>
              </a:rPr>
              <a:t> narrows blood vessels near the skin, reducing blood flow to the surface. This minimises heat loss and redirects warm blood to the core, protecting vital organs.</a:t>
            </a:r>
            <a:endParaRPr sz="22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Functions of the skin</a:t>
            </a:r>
            <a:endParaRPr/>
          </a:p>
        </p:txBody>
      </p:sp>
      <p:sp>
        <p:nvSpPr>
          <p:cNvPr id="245" name="Google Shape;245;p29"/>
          <p:cNvSpPr txBox="1">
            <a:spLocks noGrp="1"/>
          </p:cNvSpPr>
          <p:nvPr>
            <p:ph type="body" idx="1"/>
          </p:nvPr>
        </p:nvSpPr>
        <p:spPr>
          <a:xfrm>
            <a:off x="838199" y="1825625"/>
            <a:ext cx="6400801" cy="4351338"/>
          </a:xfrm>
          <a:prstGeom prst="rect">
            <a:avLst/>
          </a:prstGeom>
          <a:solidFill>
            <a:srgbClr val="E2EEBE"/>
          </a:solidFill>
          <a:ln>
            <a:noFill/>
          </a:ln>
        </p:spPr>
        <p:txBody>
          <a:bodyPr spcFirstLastPara="1" wrap="square" lIns="180000" tIns="180000" rIns="180000" bIns="180000" anchor="t" anchorCtr="0">
            <a:normAutofit fontScale="92500" lnSpcReduction="20000"/>
          </a:bodyPr>
          <a:lstStyle/>
          <a:p>
            <a:pPr marL="228600" lvl="0" indent="-228600" algn="l" rtl="0">
              <a:lnSpc>
                <a:spcPct val="108000"/>
              </a:lnSpc>
              <a:spcBef>
                <a:spcPts val="0"/>
              </a:spcBef>
              <a:spcAft>
                <a:spcPts val="0"/>
              </a:spcAft>
              <a:buSzPct val="108108"/>
              <a:buChar char="•"/>
            </a:pPr>
            <a:r>
              <a:rPr lang="en-GB" dirty="0"/>
              <a:t>Forms a protective barrier against microbes.</a:t>
            </a:r>
            <a:endParaRPr dirty="0"/>
          </a:p>
          <a:p>
            <a:pPr marL="228600" lvl="0" indent="-228600" algn="l" rtl="0">
              <a:lnSpc>
                <a:spcPct val="108000"/>
              </a:lnSpc>
              <a:spcBef>
                <a:spcPts val="1000"/>
              </a:spcBef>
              <a:spcAft>
                <a:spcPts val="0"/>
              </a:spcAft>
              <a:buSzPct val="108108"/>
              <a:buChar char="•"/>
            </a:pPr>
            <a:r>
              <a:rPr lang="en-GB" dirty="0"/>
              <a:t>Regulates body temperature.</a:t>
            </a:r>
            <a:endParaRPr dirty="0"/>
          </a:p>
          <a:p>
            <a:pPr marL="228600" lvl="0" indent="-228600" algn="l" rtl="0">
              <a:lnSpc>
                <a:spcPct val="108000"/>
              </a:lnSpc>
              <a:spcBef>
                <a:spcPts val="1000"/>
              </a:spcBef>
              <a:spcAft>
                <a:spcPts val="0"/>
              </a:spcAft>
              <a:buSzPct val="108108"/>
              <a:buChar char="•"/>
            </a:pPr>
            <a:r>
              <a:rPr lang="en-GB" dirty="0"/>
              <a:t>Prevents the loss of vital body fluids.</a:t>
            </a:r>
            <a:endParaRPr dirty="0"/>
          </a:p>
          <a:p>
            <a:pPr marL="228600" lvl="0" indent="-228600" algn="l" rtl="0">
              <a:lnSpc>
                <a:spcPct val="108000"/>
              </a:lnSpc>
              <a:spcBef>
                <a:spcPts val="1000"/>
              </a:spcBef>
              <a:spcAft>
                <a:spcPts val="0"/>
              </a:spcAft>
              <a:buSzPct val="108108"/>
              <a:buChar char="•"/>
            </a:pPr>
            <a:r>
              <a:rPr lang="en-GB" dirty="0"/>
              <a:t>Shields the body from mechanical, physical and hazardous substances.</a:t>
            </a:r>
            <a:endParaRPr dirty="0"/>
          </a:p>
          <a:p>
            <a:pPr marL="228600" lvl="0" indent="-228600" algn="l" rtl="0">
              <a:lnSpc>
                <a:spcPct val="108000"/>
              </a:lnSpc>
              <a:spcBef>
                <a:spcPts val="1000"/>
              </a:spcBef>
              <a:spcAft>
                <a:spcPts val="0"/>
              </a:spcAft>
              <a:buSzPct val="108108"/>
              <a:buChar char="•"/>
            </a:pPr>
            <a:r>
              <a:rPr lang="en-GB" dirty="0"/>
              <a:t>Protects against harmful sun exposure and radiation.</a:t>
            </a:r>
            <a:endParaRPr dirty="0"/>
          </a:p>
          <a:p>
            <a:pPr marL="228600" lvl="0" indent="-228600" algn="l" rtl="0">
              <a:lnSpc>
                <a:spcPct val="108000"/>
              </a:lnSpc>
              <a:spcBef>
                <a:spcPts val="1000"/>
              </a:spcBef>
              <a:spcAft>
                <a:spcPts val="0"/>
              </a:spcAft>
              <a:buSzPct val="108108"/>
              <a:buChar char="•"/>
            </a:pPr>
            <a:r>
              <a:rPr lang="en-GB" dirty="0"/>
              <a:t>Removes toxins through sweat.</a:t>
            </a:r>
            <a:endParaRPr dirty="0"/>
          </a:p>
          <a:p>
            <a:pPr marL="228600" lvl="0" indent="-228600" algn="l" rtl="0">
              <a:lnSpc>
                <a:spcPct val="108000"/>
              </a:lnSpc>
              <a:spcBef>
                <a:spcPts val="1000"/>
              </a:spcBef>
              <a:spcAft>
                <a:spcPts val="0"/>
              </a:spcAft>
              <a:buSzPct val="108108"/>
              <a:buChar char="•"/>
            </a:pPr>
            <a:r>
              <a:rPr lang="en-GB" dirty="0"/>
              <a:t>Detects sensations like touch, heat and cold.</a:t>
            </a:r>
            <a:endParaRPr dirty="0"/>
          </a:p>
          <a:p>
            <a:pPr marL="228600" lvl="0" indent="-228600" algn="l" rtl="0">
              <a:lnSpc>
                <a:spcPct val="108000"/>
              </a:lnSpc>
              <a:spcBef>
                <a:spcPts val="1000"/>
              </a:spcBef>
              <a:spcAft>
                <a:spcPts val="0"/>
              </a:spcAft>
              <a:buSzPct val="108108"/>
              <a:buChar char="•"/>
            </a:pPr>
            <a:r>
              <a:rPr lang="en-GB" dirty="0"/>
              <a:t>Facilitates vitamin D production.</a:t>
            </a:r>
            <a:endParaRPr dirty="0"/>
          </a:p>
          <a:p>
            <a:pPr marL="228600" lvl="0" indent="-76200" algn="l" rtl="0">
              <a:lnSpc>
                <a:spcPct val="108000"/>
              </a:lnSpc>
              <a:spcBef>
                <a:spcPts val="1000"/>
              </a:spcBef>
              <a:spcAft>
                <a:spcPts val="0"/>
              </a:spcAft>
              <a:buSzPct val="108108"/>
              <a:buNone/>
            </a:pPr>
            <a:endParaRPr dirty="0"/>
          </a:p>
        </p:txBody>
      </p:sp>
      <p:sp>
        <p:nvSpPr>
          <p:cNvPr id="246" name="Google Shape;246;p29"/>
          <p:cNvSpPr>
            <a:spLocks noGrp="1"/>
          </p:cNvSpPr>
          <p:nvPr>
            <p:ph type="body" idx="2"/>
          </p:nvPr>
        </p:nvSpPr>
        <p:spPr>
          <a:xfrm>
            <a:off x="9973929" y="162686"/>
            <a:ext cx="2078545" cy="365125"/>
          </a:xfrm>
          <a:prstGeom prst="flowChartAlternateProcess">
            <a:avLst/>
          </a:prstGeom>
          <a:solidFill>
            <a:schemeClr val="accent2"/>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1</a:t>
            </a:r>
            <a:endParaRPr/>
          </a:p>
          <a:p>
            <a:pPr marL="0" lvl="0" indent="0" algn="l" rtl="0">
              <a:lnSpc>
                <a:spcPct val="108000"/>
              </a:lnSpc>
              <a:spcBef>
                <a:spcPts val="1000"/>
              </a:spcBef>
              <a:spcAft>
                <a:spcPts val="0"/>
              </a:spcAft>
              <a:buSzPts val="1400"/>
              <a:buNone/>
            </a:pPr>
            <a:endParaRPr/>
          </a:p>
        </p:txBody>
      </p:sp>
      <p:sp>
        <p:nvSpPr>
          <p:cNvPr id="247" name="Google Shape;247;p29"/>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sp>
        <p:nvSpPr>
          <p:cNvPr id="248" name="Google Shape;248;p29"/>
          <p:cNvSpPr/>
          <p:nvPr/>
        </p:nvSpPr>
        <p:spPr>
          <a:xfrm>
            <a:off x="0" y="-323165"/>
            <a:ext cx="184731" cy="64633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9" name="Google Shape;249;p29"/>
          <p:cNvSpPr txBox="1"/>
          <p:nvPr/>
        </p:nvSpPr>
        <p:spPr>
          <a:xfrm>
            <a:off x="8024368" y="2413337"/>
            <a:ext cx="309880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dirty="0">
                <a:solidFill>
                  <a:srgbClr val="000000"/>
                </a:solidFill>
                <a:latin typeface="Arial"/>
                <a:ea typeface="Arial"/>
                <a:cs typeface="Arial"/>
                <a:sym typeface="Arial"/>
              </a:rPr>
              <a:t>Resources needed: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rgbClr val="000000"/>
                </a:solidFill>
                <a:latin typeface="Arial"/>
                <a:ea typeface="Arial"/>
                <a:cs typeface="Arial"/>
                <a:sym typeface="Arial"/>
              </a:rPr>
              <a:t>Activity 1 Worksheet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Skin layers</a:t>
            </a:r>
            <a:endParaRPr/>
          </a:p>
        </p:txBody>
      </p:sp>
      <p:sp>
        <p:nvSpPr>
          <p:cNvPr id="256" name="Google Shape;256;p30"/>
          <p:cNvSpPr txBox="1">
            <a:spLocks noGrp="1"/>
          </p:cNvSpPr>
          <p:nvPr>
            <p:ph type="body" idx="1"/>
          </p:nvPr>
        </p:nvSpPr>
        <p:spPr>
          <a:xfrm>
            <a:off x="838199" y="1825625"/>
            <a:ext cx="4530597" cy="4351338"/>
          </a:xfrm>
          <a:prstGeom prst="rect">
            <a:avLst/>
          </a:prstGeom>
          <a:solidFill>
            <a:srgbClr val="E2EEBE"/>
          </a:solidFill>
          <a:ln>
            <a:noFill/>
          </a:ln>
        </p:spPr>
        <p:txBody>
          <a:bodyPr spcFirstLastPara="1" wrap="square" lIns="180000" tIns="180000" rIns="180000" bIns="180000" anchor="t" anchorCtr="0">
            <a:normAutofit/>
          </a:bodyPr>
          <a:lstStyle/>
          <a:p>
            <a:pPr marL="228600" lvl="0" indent="-228600" algn="l" rtl="0">
              <a:lnSpc>
                <a:spcPct val="108000"/>
              </a:lnSpc>
              <a:spcBef>
                <a:spcPts val="0"/>
              </a:spcBef>
              <a:spcAft>
                <a:spcPts val="0"/>
              </a:spcAft>
              <a:buSzPts val="2400"/>
              <a:buChar char="•"/>
            </a:pPr>
            <a:r>
              <a:rPr lang="en-GB" dirty="0"/>
              <a:t>There are three layers of tissue that make up the skin:</a:t>
            </a:r>
            <a:endParaRPr dirty="0"/>
          </a:p>
          <a:p>
            <a:pPr lvl="1" indent="-457200" algn="l" rtl="0">
              <a:lnSpc>
                <a:spcPct val="108000"/>
              </a:lnSpc>
              <a:spcBef>
                <a:spcPts val="500"/>
              </a:spcBef>
              <a:spcAft>
                <a:spcPts val="0"/>
              </a:spcAft>
              <a:buSzPts val="2400"/>
              <a:buFont typeface="+mj-lt"/>
              <a:buAutoNum type="arabicPeriod"/>
            </a:pPr>
            <a:r>
              <a:rPr lang="en-GB" sz="2400" dirty="0"/>
              <a:t>Epidermis</a:t>
            </a:r>
            <a:endParaRPr dirty="0"/>
          </a:p>
          <a:p>
            <a:pPr lvl="1" indent="-457200" algn="l" rtl="0">
              <a:lnSpc>
                <a:spcPct val="108000"/>
              </a:lnSpc>
              <a:spcBef>
                <a:spcPts val="500"/>
              </a:spcBef>
              <a:spcAft>
                <a:spcPts val="0"/>
              </a:spcAft>
              <a:buSzPts val="2400"/>
              <a:buFont typeface="+mj-lt"/>
              <a:buAutoNum type="arabicPeriod"/>
            </a:pPr>
            <a:r>
              <a:rPr lang="en-GB" sz="2400" dirty="0"/>
              <a:t>Dermis</a:t>
            </a:r>
            <a:endParaRPr dirty="0"/>
          </a:p>
          <a:p>
            <a:pPr lvl="1" indent="-457200" algn="l" rtl="0">
              <a:lnSpc>
                <a:spcPct val="108000"/>
              </a:lnSpc>
              <a:spcBef>
                <a:spcPts val="500"/>
              </a:spcBef>
              <a:spcAft>
                <a:spcPts val="0"/>
              </a:spcAft>
              <a:buSzPts val="2400"/>
              <a:buFont typeface="+mj-lt"/>
              <a:buAutoNum type="arabicPeriod"/>
            </a:pPr>
            <a:r>
              <a:rPr lang="en-GB" sz="2400" dirty="0"/>
              <a:t>Hypodermis/</a:t>
            </a:r>
            <a:br>
              <a:rPr lang="en-GB" sz="2400" dirty="0"/>
            </a:br>
            <a:r>
              <a:rPr lang="en-GB" sz="2400" dirty="0"/>
              <a:t>subcutaneous layer</a:t>
            </a:r>
            <a:endParaRPr sz="2400" dirty="0"/>
          </a:p>
          <a:p>
            <a:pPr marL="228600" lvl="0" indent="-228600" algn="l" rtl="0">
              <a:lnSpc>
                <a:spcPct val="108000"/>
              </a:lnSpc>
              <a:spcBef>
                <a:spcPts val="1000"/>
              </a:spcBef>
              <a:spcAft>
                <a:spcPts val="0"/>
              </a:spcAft>
              <a:buSzPts val="2400"/>
              <a:buChar char="•"/>
            </a:pPr>
            <a:r>
              <a:rPr lang="en-GB" dirty="0"/>
              <a:t>Underneath these skin layers is muscle.</a:t>
            </a:r>
            <a:endParaRPr dirty="0"/>
          </a:p>
        </p:txBody>
      </p:sp>
      <p:sp>
        <p:nvSpPr>
          <p:cNvPr id="257" name="Google Shape;257;p30"/>
          <p:cNvSpPr>
            <a:spLocks noGrp="1"/>
          </p:cNvSpPr>
          <p:nvPr>
            <p:ph type="body" idx="2"/>
          </p:nvPr>
        </p:nvSpPr>
        <p:spPr>
          <a:xfrm>
            <a:off x="9973929" y="162686"/>
            <a:ext cx="2078545" cy="365125"/>
          </a:xfrm>
          <a:prstGeom prst="flowChartAlternateProcess">
            <a:avLst/>
          </a:prstGeom>
          <a:solidFill>
            <a:schemeClr val="accent2"/>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1</a:t>
            </a:r>
            <a:endParaRPr/>
          </a:p>
          <a:p>
            <a:pPr marL="0" lvl="0" indent="0" algn="l" rtl="0">
              <a:lnSpc>
                <a:spcPct val="108000"/>
              </a:lnSpc>
              <a:spcBef>
                <a:spcPts val="1000"/>
              </a:spcBef>
              <a:spcAft>
                <a:spcPts val="0"/>
              </a:spcAft>
              <a:buSzPts val="1400"/>
              <a:buNone/>
            </a:pPr>
            <a:endParaRPr/>
          </a:p>
        </p:txBody>
      </p:sp>
      <p:sp>
        <p:nvSpPr>
          <p:cNvPr id="258" name="Google Shape;258;p30"/>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grpSp>
        <p:nvGrpSpPr>
          <p:cNvPr id="4" name="Group 3" descr="An illustrative diagram of the skin structure, including the epidermis, dermis, hypodermis / subcutaneous layer, and muscle.">
            <a:extLst>
              <a:ext uri="{FF2B5EF4-FFF2-40B4-BE49-F238E27FC236}">
                <a16:creationId xmlns:a16="http://schemas.microsoft.com/office/drawing/2014/main" id="{418D5235-ED1A-C659-8F91-45CA095CD7ED}"/>
              </a:ext>
            </a:extLst>
          </p:cNvPr>
          <p:cNvGrpSpPr/>
          <p:nvPr/>
        </p:nvGrpSpPr>
        <p:grpSpPr>
          <a:xfrm>
            <a:off x="5506836" y="1825625"/>
            <a:ext cx="6685164" cy="4351338"/>
            <a:chOff x="5399774" y="1758156"/>
            <a:chExt cx="6892476" cy="4486276"/>
          </a:xfrm>
        </p:grpSpPr>
        <p:sp>
          <p:nvSpPr>
            <p:cNvPr id="260" name="Google Shape;260;p30"/>
            <p:cNvSpPr txBox="1"/>
            <p:nvPr/>
          </p:nvSpPr>
          <p:spPr>
            <a:xfrm>
              <a:off x="10578211" y="2562933"/>
              <a:ext cx="1280162" cy="391477"/>
            </a:xfrm>
            <a:prstGeom prst="rect">
              <a:avLst/>
            </a:prstGeom>
            <a:noFill/>
            <a:ln>
              <a:noFill/>
            </a:ln>
          </p:spPr>
          <p:txBody>
            <a:bodyPr spcFirstLastPara="1" wrap="square" lIns="91425" tIns="45700" rIns="91425" bIns="45700" anchor="t" anchorCtr="0">
              <a:spAutoFit/>
            </a:bodyPr>
            <a:lstStyle/>
            <a:p>
              <a:pPr marL="0" marR="0" lvl="0" indent="0" algn="l" rtl="0">
                <a:lnSpc>
                  <a:spcPct val="108000"/>
                </a:lnSpc>
                <a:spcBef>
                  <a:spcPts val="0"/>
                </a:spcBef>
                <a:spcAft>
                  <a:spcPts val="0"/>
                </a:spcAft>
                <a:buClr>
                  <a:srgbClr val="000000"/>
                </a:buClr>
                <a:buSzPts val="1800"/>
                <a:buFont typeface="Arial"/>
                <a:buNone/>
              </a:pPr>
              <a:r>
                <a:rPr lang="en-GB" sz="1800" b="0" i="0" u="none" strike="noStrike" cap="none" dirty="0">
                  <a:solidFill>
                    <a:srgbClr val="000000"/>
                  </a:solidFill>
                  <a:latin typeface="Arial"/>
                  <a:ea typeface="Arial"/>
                  <a:cs typeface="Arial"/>
                  <a:sym typeface="Arial"/>
                </a:rPr>
                <a:t>Epidermis</a:t>
              </a:r>
              <a:endParaRPr sz="1400" b="0" i="0" u="none" strike="noStrike" cap="none" dirty="0">
                <a:solidFill>
                  <a:srgbClr val="000000"/>
                </a:solidFill>
                <a:latin typeface="Arial"/>
                <a:ea typeface="Arial"/>
                <a:cs typeface="Arial"/>
                <a:sym typeface="Arial"/>
              </a:endParaRPr>
            </a:p>
          </p:txBody>
        </p:sp>
        <p:sp>
          <p:nvSpPr>
            <p:cNvPr id="261" name="Google Shape;261;p30"/>
            <p:cNvSpPr txBox="1"/>
            <p:nvPr/>
          </p:nvSpPr>
          <p:spPr>
            <a:xfrm>
              <a:off x="10578211" y="3759187"/>
              <a:ext cx="964100" cy="391477"/>
            </a:xfrm>
            <a:prstGeom prst="rect">
              <a:avLst/>
            </a:prstGeom>
            <a:noFill/>
            <a:ln>
              <a:noFill/>
            </a:ln>
          </p:spPr>
          <p:txBody>
            <a:bodyPr spcFirstLastPara="1" wrap="square" lIns="91425" tIns="45700" rIns="91425" bIns="45700" anchor="t" anchorCtr="0">
              <a:spAutoFit/>
            </a:bodyPr>
            <a:lstStyle/>
            <a:p>
              <a:pPr marL="0" marR="0" lvl="0" indent="0" algn="l" rtl="0">
                <a:lnSpc>
                  <a:spcPct val="108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Dermis</a:t>
              </a:r>
              <a:endParaRPr sz="1400" b="0" i="0" u="none" strike="noStrike" cap="none">
                <a:solidFill>
                  <a:srgbClr val="000000"/>
                </a:solidFill>
                <a:latin typeface="Arial"/>
                <a:ea typeface="Arial"/>
                <a:cs typeface="Arial"/>
                <a:sym typeface="Arial"/>
              </a:endParaRPr>
            </a:p>
          </p:txBody>
        </p:sp>
        <p:sp>
          <p:nvSpPr>
            <p:cNvPr id="262" name="Google Shape;262;p30"/>
            <p:cNvSpPr txBox="1"/>
            <p:nvPr/>
          </p:nvSpPr>
          <p:spPr>
            <a:xfrm>
              <a:off x="10543690" y="4597967"/>
              <a:ext cx="1748560" cy="989846"/>
            </a:xfrm>
            <a:prstGeom prst="rect">
              <a:avLst/>
            </a:prstGeom>
            <a:noFill/>
            <a:ln>
              <a:noFill/>
            </a:ln>
          </p:spPr>
          <p:txBody>
            <a:bodyPr spcFirstLastPara="1" wrap="square" lIns="91425" tIns="45700" rIns="91425" bIns="45700" anchor="t" anchorCtr="0">
              <a:spAutoFit/>
            </a:bodyPr>
            <a:lstStyle/>
            <a:p>
              <a:pPr marL="0" marR="0" lvl="0" indent="0" algn="l" rtl="0">
                <a:lnSpc>
                  <a:spcPct val="108000"/>
                </a:lnSpc>
                <a:spcBef>
                  <a:spcPts val="0"/>
                </a:spcBef>
                <a:spcAft>
                  <a:spcPts val="0"/>
                </a:spcAft>
                <a:buClr>
                  <a:srgbClr val="000000"/>
                </a:buClr>
                <a:buSzPts val="1800"/>
                <a:buFont typeface="Arial"/>
                <a:buNone/>
              </a:pPr>
              <a:r>
                <a:rPr lang="en-GB" sz="1800" b="0" i="0" u="none" strike="noStrike" cap="none" dirty="0">
                  <a:solidFill>
                    <a:srgbClr val="000000"/>
                  </a:solidFill>
                  <a:latin typeface="Arial"/>
                  <a:ea typeface="Arial"/>
                  <a:cs typeface="Arial"/>
                  <a:sym typeface="Arial"/>
                </a:rPr>
                <a:t>Hypodermis/</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subcutaneous layer</a:t>
              </a:r>
              <a:endParaRPr sz="1400" b="0" i="0" u="none" strike="noStrike" cap="none" dirty="0">
                <a:solidFill>
                  <a:srgbClr val="000000"/>
                </a:solidFill>
                <a:latin typeface="Arial"/>
                <a:ea typeface="Arial"/>
                <a:cs typeface="Arial"/>
                <a:sym typeface="Arial"/>
              </a:endParaRPr>
            </a:p>
          </p:txBody>
        </p:sp>
        <p:sp>
          <p:nvSpPr>
            <p:cNvPr id="263" name="Google Shape;263;p30"/>
            <p:cNvSpPr txBox="1"/>
            <p:nvPr/>
          </p:nvSpPr>
          <p:spPr>
            <a:xfrm>
              <a:off x="10543690" y="5530459"/>
              <a:ext cx="998621" cy="390580"/>
            </a:xfrm>
            <a:prstGeom prst="rect">
              <a:avLst/>
            </a:prstGeom>
            <a:noFill/>
            <a:ln>
              <a:noFill/>
            </a:ln>
          </p:spPr>
          <p:txBody>
            <a:bodyPr spcFirstLastPara="1" wrap="square" lIns="91425" tIns="45700" rIns="91425" bIns="45700" anchor="t" anchorCtr="0">
              <a:spAutoFit/>
            </a:bodyPr>
            <a:lstStyle/>
            <a:p>
              <a:pPr marL="0" marR="0" lvl="0" indent="0" algn="l" rtl="0">
                <a:lnSpc>
                  <a:spcPct val="108000"/>
                </a:lnSpc>
                <a:spcBef>
                  <a:spcPts val="0"/>
                </a:spcBef>
                <a:spcAft>
                  <a:spcPts val="0"/>
                </a:spcAft>
                <a:buClr>
                  <a:srgbClr val="000000"/>
                </a:buClr>
                <a:buSzPts val="1800"/>
                <a:buFont typeface="Arial"/>
                <a:buNone/>
              </a:pPr>
              <a:r>
                <a:rPr lang="en-GB" sz="1800" b="0" i="0" u="none" strike="noStrike" cap="none" dirty="0">
                  <a:solidFill>
                    <a:srgbClr val="000000"/>
                  </a:solidFill>
                  <a:latin typeface="Arial"/>
                  <a:ea typeface="Arial"/>
                  <a:cs typeface="Arial"/>
                  <a:sym typeface="Arial"/>
                </a:rPr>
                <a:t>Muscle</a:t>
              </a:r>
              <a:endParaRPr sz="1400" b="0" i="0" u="none" strike="noStrike" cap="none" dirty="0">
                <a:solidFill>
                  <a:srgbClr val="000000"/>
                </a:solidFill>
                <a:latin typeface="Arial"/>
                <a:ea typeface="Arial"/>
                <a:cs typeface="Arial"/>
                <a:sym typeface="Arial"/>
              </a:endParaRPr>
            </a:p>
          </p:txBody>
        </p:sp>
        <p:pic>
          <p:nvPicPr>
            <p:cNvPr id="3" name="Picture 2" descr="A diagram of skin layers, featuring the Epidermis, Dermis, Hypodermis/subcutaneous layer and muscle. ">
              <a:extLst>
                <a:ext uri="{FF2B5EF4-FFF2-40B4-BE49-F238E27FC236}">
                  <a16:creationId xmlns:a16="http://schemas.microsoft.com/office/drawing/2014/main" id="{022D2349-FF21-4643-378A-68FB6A7778C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399774" y="1758156"/>
              <a:ext cx="5188017" cy="4486276"/>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Epidermis</a:t>
            </a:r>
            <a:endParaRPr/>
          </a:p>
        </p:txBody>
      </p:sp>
      <p:sp>
        <p:nvSpPr>
          <p:cNvPr id="270" name="Google Shape;270;p31"/>
          <p:cNvSpPr txBox="1">
            <a:spLocks noGrp="1"/>
          </p:cNvSpPr>
          <p:nvPr>
            <p:ph type="body" idx="1"/>
          </p:nvPr>
        </p:nvSpPr>
        <p:spPr>
          <a:xfrm>
            <a:off x="838199" y="1825625"/>
            <a:ext cx="4906993" cy="4351338"/>
          </a:xfrm>
          <a:prstGeom prst="rect">
            <a:avLst/>
          </a:prstGeom>
          <a:solidFill>
            <a:srgbClr val="E2EEBE"/>
          </a:solidFill>
          <a:ln>
            <a:noFill/>
          </a:ln>
        </p:spPr>
        <p:txBody>
          <a:bodyPr spcFirstLastPara="1" wrap="square" lIns="180000" tIns="180000" rIns="180000" bIns="180000" anchor="t" anchorCtr="0">
            <a:normAutofit/>
          </a:bodyPr>
          <a:lstStyle/>
          <a:p>
            <a:pPr marL="228600" lvl="0" indent="-228600" algn="l" rtl="0">
              <a:lnSpc>
                <a:spcPct val="108000"/>
              </a:lnSpc>
              <a:spcBef>
                <a:spcPts val="0"/>
              </a:spcBef>
              <a:spcAft>
                <a:spcPts val="0"/>
              </a:spcAft>
              <a:buSzPts val="2400"/>
              <a:buChar char="•"/>
            </a:pPr>
            <a:r>
              <a:rPr lang="en-GB" dirty="0"/>
              <a:t>The epidermis contains dead cells.</a:t>
            </a:r>
            <a:endParaRPr dirty="0"/>
          </a:p>
          <a:p>
            <a:pPr marL="228600" lvl="0" indent="-228600" algn="l" rtl="0">
              <a:lnSpc>
                <a:spcPct val="108000"/>
              </a:lnSpc>
              <a:spcBef>
                <a:spcPts val="1000"/>
              </a:spcBef>
              <a:spcAft>
                <a:spcPts val="0"/>
              </a:spcAft>
              <a:buSzPts val="2400"/>
              <a:buChar char="•"/>
            </a:pPr>
            <a:r>
              <a:rPr lang="en-GB" dirty="0"/>
              <a:t>It is avascular – it contains no blood vessels.</a:t>
            </a:r>
            <a:endParaRPr dirty="0"/>
          </a:p>
          <a:p>
            <a:pPr marL="228600" lvl="0" indent="-228600" algn="l" rtl="0">
              <a:lnSpc>
                <a:spcPct val="108000"/>
              </a:lnSpc>
              <a:spcBef>
                <a:spcPts val="1000"/>
              </a:spcBef>
              <a:spcAft>
                <a:spcPts val="0"/>
              </a:spcAft>
              <a:buSzPts val="2400"/>
              <a:buChar char="•"/>
            </a:pPr>
            <a:r>
              <a:rPr lang="en-GB" dirty="0"/>
              <a:t>It provides a waterproof barrier.</a:t>
            </a:r>
            <a:endParaRPr dirty="0"/>
          </a:p>
          <a:p>
            <a:pPr marL="228600" lvl="0" indent="-228600" algn="l" rtl="0">
              <a:lnSpc>
                <a:spcPct val="108000"/>
              </a:lnSpc>
              <a:spcBef>
                <a:spcPts val="1000"/>
              </a:spcBef>
              <a:spcAft>
                <a:spcPts val="0"/>
              </a:spcAft>
              <a:buSzPts val="2400"/>
              <a:buChar char="•"/>
            </a:pPr>
            <a:r>
              <a:rPr lang="en-GB" dirty="0"/>
              <a:t>It contains the pigment melanin, which creates the skin tone. </a:t>
            </a:r>
            <a:endParaRPr dirty="0"/>
          </a:p>
        </p:txBody>
      </p:sp>
      <p:sp>
        <p:nvSpPr>
          <p:cNvPr id="271" name="Google Shape;271;p31"/>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1</a:t>
            </a:r>
            <a:endParaRPr/>
          </a:p>
          <a:p>
            <a:pPr marL="0" lvl="0" indent="0" algn="l" rtl="0">
              <a:lnSpc>
                <a:spcPct val="108000"/>
              </a:lnSpc>
              <a:spcBef>
                <a:spcPts val="1000"/>
              </a:spcBef>
              <a:spcAft>
                <a:spcPts val="0"/>
              </a:spcAft>
              <a:buSzPts val="1400"/>
              <a:buNone/>
            </a:pPr>
            <a:endParaRPr/>
          </a:p>
        </p:txBody>
      </p:sp>
      <p:sp>
        <p:nvSpPr>
          <p:cNvPr id="272" name="Google Shape;272;p31"/>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pic>
        <p:nvPicPr>
          <p:cNvPr id="273" name="Google Shape;273;p31" descr="An illustration of the structure of skin with brown spots showing the top layer of dead cells, and the bottom later of epidermis. "/>
          <p:cNvPicPr preferRelativeResize="0"/>
          <p:nvPr/>
        </p:nvPicPr>
        <p:blipFill rotWithShape="1">
          <a:blip r:embed="rId3" cstate="screen">
            <a:alphaModFix/>
            <a:extLst>
              <a:ext uri="{28A0092B-C50C-407E-A947-70E740481C1C}">
                <a14:useLocalDpi xmlns:a14="http://schemas.microsoft.com/office/drawing/2010/main"/>
              </a:ext>
            </a:extLst>
          </a:blip>
          <a:srcRect l="9817" t="20910" r="9367" b="31200"/>
          <a:stretch/>
        </p:blipFill>
        <p:spPr>
          <a:xfrm>
            <a:off x="5992570" y="2235296"/>
            <a:ext cx="5873808" cy="2835994"/>
          </a:xfrm>
          <a:prstGeom prst="rect">
            <a:avLst/>
          </a:prstGeom>
          <a:noFill/>
          <a:ln>
            <a:noFill/>
          </a:ln>
        </p:spPr>
      </p:pic>
      <p:sp>
        <p:nvSpPr>
          <p:cNvPr id="274" name="Google Shape;274;p31"/>
          <p:cNvSpPr txBox="1"/>
          <p:nvPr/>
        </p:nvSpPr>
        <p:spPr>
          <a:xfrm>
            <a:off x="8458626" y="1903807"/>
            <a:ext cx="2650750" cy="668516"/>
          </a:xfrm>
          <a:prstGeom prst="rect">
            <a:avLst/>
          </a:prstGeom>
          <a:noFill/>
          <a:ln>
            <a:noFill/>
          </a:ln>
        </p:spPr>
        <p:txBody>
          <a:bodyPr spcFirstLastPara="1" wrap="square" lIns="91425" tIns="45700" rIns="91425" bIns="45700" anchor="t" anchorCtr="0">
            <a:spAutoFit/>
          </a:bodyPr>
          <a:lstStyle/>
          <a:p>
            <a:pPr marL="0" marR="0" lvl="0" indent="0" algn="l" rtl="0">
              <a:lnSpc>
                <a:spcPct val="108000"/>
              </a:lnSpc>
              <a:spcBef>
                <a:spcPts val="0"/>
              </a:spcBef>
              <a:spcAft>
                <a:spcPts val="0"/>
              </a:spcAft>
              <a:buClr>
                <a:srgbClr val="000000"/>
              </a:buClr>
              <a:buSzPts val="1800"/>
              <a:buFont typeface="Arial"/>
              <a:buNone/>
            </a:pPr>
            <a:r>
              <a:rPr lang="en-GB" sz="1800" b="0" i="0" u="none" strike="noStrike" cap="none" dirty="0">
                <a:solidFill>
                  <a:srgbClr val="000000"/>
                </a:solidFill>
                <a:latin typeface="Arial"/>
                <a:ea typeface="Arial"/>
                <a:cs typeface="Arial"/>
                <a:sym typeface="Arial"/>
              </a:rPr>
              <a:t>Top layer of dead cells continuously shed</a:t>
            </a:r>
            <a:endParaRPr sz="1400" b="0" i="0" u="none" strike="noStrike" cap="none" dirty="0">
              <a:solidFill>
                <a:srgbClr val="000000"/>
              </a:solidFill>
              <a:latin typeface="Arial"/>
              <a:ea typeface="Arial"/>
              <a:cs typeface="Arial"/>
              <a:sym typeface="Arial"/>
            </a:endParaRPr>
          </a:p>
        </p:txBody>
      </p:sp>
      <p:sp>
        <p:nvSpPr>
          <p:cNvPr id="275" name="Google Shape;275;p31"/>
          <p:cNvSpPr txBox="1"/>
          <p:nvPr/>
        </p:nvSpPr>
        <p:spPr>
          <a:xfrm>
            <a:off x="7007985" y="5364691"/>
            <a:ext cx="3690023" cy="690662"/>
          </a:xfrm>
          <a:prstGeom prst="rect">
            <a:avLst/>
          </a:prstGeom>
          <a:noFill/>
          <a:ln>
            <a:noFill/>
          </a:ln>
        </p:spPr>
        <p:txBody>
          <a:bodyPr spcFirstLastPara="1" wrap="square" lIns="91425" tIns="45700" rIns="91425" bIns="45700" anchor="t" anchorCtr="0">
            <a:spAutoFit/>
          </a:bodyPr>
          <a:lstStyle/>
          <a:p>
            <a:pPr marL="0" marR="0" lvl="0" indent="0" algn="l" rtl="0">
              <a:lnSpc>
                <a:spcPct val="108000"/>
              </a:lnSpc>
              <a:spcBef>
                <a:spcPts val="0"/>
              </a:spcBef>
              <a:spcAft>
                <a:spcPts val="0"/>
              </a:spcAft>
              <a:buClr>
                <a:srgbClr val="000000"/>
              </a:buClr>
              <a:buSzPts val="1800"/>
              <a:buFont typeface="Arial"/>
              <a:buNone/>
            </a:pPr>
            <a:r>
              <a:rPr lang="en-GB" sz="1800" b="0" i="0" u="none" strike="noStrike" cap="none" dirty="0">
                <a:solidFill>
                  <a:srgbClr val="000000"/>
                </a:solidFill>
                <a:latin typeface="Arial"/>
                <a:ea typeface="Arial"/>
                <a:cs typeface="Arial"/>
                <a:sym typeface="Arial"/>
              </a:rPr>
              <a:t>Bottom layer of epidermis where the healthy cells are made</a:t>
            </a:r>
            <a:endParaRPr sz="1400" b="0" i="0" u="none" strike="noStrike" cap="none" dirty="0">
              <a:solidFill>
                <a:srgbClr val="000000"/>
              </a:solidFill>
              <a:latin typeface="Arial"/>
              <a:ea typeface="Arial"/>
              <a:cs typeface="Arial"/>
              <a:sym typeface="Arial"/>
            </a:endParaRPr>
          </a:p>
        </p:txBody>
      </p:sp>
      <p:cxnSp>
        <p:nvCxnSpPr>
          <p:cNvPr id="276" name="Google Shape;276;p31"/>
          <p:cNvCxnSpPr>
            <a:cxnSpLocks/>
          </p:cNvCxnSpPr>
          <p:nvPr/>
        </p:nvCxnSpPr>
        <p:spPr>
          <a:xfrm flipH="1">
            <a:off x="8752053" y="2637430"/>
            <a:ext cx="434810" cy="583313"/>
          </a:xfrm>
          <a:prstGeom prst="straightConnector1">
            <a:avLst/>
          </a:prstGeom>
          <a:noFill/>
          <a:ln w="12700" cap="flat" cmpd="sng">
            <a:solidFill>
              <a:schemeClr val="dk1"/>
            </a:solidFill>
            <a:prstDash val="solid"/>
            <a:round/>
            <a:headEnd type="none" w="sm" len="sm"/>
            <a:tailEnd type="triangle" w="med" len="med"/>
          </a:ln>
        </p:spPr>
      </p:cxnSp>
      <p:cxnSp>
        <p:nvCxnSpPr>
          <p:cNvPr id="277" name="Google Shape;277;p31"/>
          <p:cNvCxnSpPr/>
          <p:nvPr/>
        </p:nvCxnSpPr>
        <p:spPr>
          <a:xfrm rot="10800000" flipH="1">
            <a:off x="8165200" y="4681182"/>
            <a:ext cx="586853" cy="683509"/>
          </a:xfrm>
          <a:prstGeom prst="straightConnector1">
            <a:avLst/>
          </a:prstGeom>
          <a:noFill/>
          <a:ln w="12700" cap="flat" cmpd="sng">
            <a:solidFill>
              <a:schemeClr val="dk1"/>
            </a:solidFill>
            <a:prstDash val="solid"/>
            <a:round/>
            <a:headEnd type="none" w="sm" len="sm"/>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Dermis</a:t>
            </a:r>
            <a:endParaRPr/>
          </a:p>
        </p:txBody>
      </p:sp>
      <p:sp>
        <p:nvSpPr>
          <p:cNvPr id="284" name="Google Shape;284;p32"/>
          <p:cNvSpPr txBox="1">
            <a:spLocks noGrp="1"/>
          </p:cNvSpPr>
          <p:nvPr>
            <p:ph type="body" idx="1"/>
          </p:nvPr>
        </p:nvSpPr>
        <p:spPr>
          <a:xfrm>
            <a:off x="838199" y="1825625"/>
            <a:ext cx="4906993" cy="4351338"/>
          </a:xfrm>
          <a:prstGeom prst="rect">
            <a:avLst/>
          </a:prstGeom>
          <a:solidFill>
            <a:srgbClr val="E2EEBE"/>
          </a:solidFill>
          <a:ln>
            <a:noFill/>
          </a:ln>
        </p:spPr>
        <p:txBody>
          <a:bodyPr spcFirstLastPara="1" wrap="square" lIns="180000" tIns="180000" rIns="180000" bIns="180000" anchor="t" anchorCtr="0">
            <a:normAutofit fontScale="92500"/>
          </a:bodyPr>
          <a:lstStyle/>
          <a:p>
            <a:pPr marL="228600" lvl="0" indent="-228600" algn="l" rtl="0">
              <a:lnSpc>
                <a:spcPct val="108000"/>
              </a:lnSpc>
              <a:spcBef>
                <a:spcPts val="0"/>
              </a:spcBef>
              <a:spcAft>
                <a:spcPts val="0"/>
              </a:spcAft>
              <a:buSzPct val="108108"/>
              <a:buChar char="•"/>
            </a:pPr>
            <a:r>
              <a:rPr lang="en-GB"/>
              <a:t>The dermis is vascular. It contains </a:t>
            </a:r>
            <a:r>
              <a:rPr lang="en-GB" sz="2400" b="0" i="0" u="none" strike="noStrike" cap="none">
                <a:solidFill>
                  <a:schemeClr val="dk1"/>
                </a:solidFill>
                <a:latin typeface="Arial"/>
                <a:ea typeface="Arial"/>
                <a:cs typeface="Arial"/>
                <a:sym typeface="Arial"/>
              </a:rPr>
              <a:t>blood vessels that nourish the epidermis and regulate body temperature.</a:t>
            </a:r>
            <a:endParaRPr/>
          </a:p>
          <a:p>
            <a:pPr marL="228600" lvl="0" indent="-228600" algn="l" rtl="0">
              <a:lnSpc>
                <a:spcPct val="108000"/>
              </a:lnSpc>
              <a:spcBef>
                <a:spcPts val="1000"/>
              </a:spcBef>
              <a:spcAft>
                <a:spcPts val="0"/>
              </a:spcAft>
              <a:buSzPct val="108108"/>
              <a:buChar char="•"/>
            </a:pPr>
            <a:r>
              <a:rPr lang="en-GB"/>
              <a:t>It contains </a:t>
            </a:r>
            <a:r>
              <a:rPr lang="en-GB" sz="2400" b="0" i="0" u="none" strike="noStrike" cap="none">
                <a:solidFill>
                  <a:schemeClr val="dk1"/>
                </a:solidFill>
                <a:latin typeface="Arial"/>
                <a:ea typeface="Arial"/>
                <a:cs typeface="Arial"/>
                <a:sym typeface="Arial"/>
              </a:rPr>
              <a:t>collagen and elastin fibres, which provide structural support, elasticity and strength to the skin.</a:t>
            </a:r>
            <a:endParaRPr/>
          </a:p>
          <a:p>
            <a:pPr marL="228600" lvl="0" indent="-228600" algn="l" rtl="0">
              <a:lnSpc>
                <a:spcPct val="108000"/>
              </a:lnSpc>
              <a:spcBef>
                <a:spcPts val="1000"/>
              </a:spcBef>
              <a:spcAft>
                <a:spcPts val="0"/>
              </a:spcAft>
              <a:buSzPct val="108108"/>
              <a:buChar char="•"/>
            </a:pPr>
            <a:r>
              <a:rPr lang="en-GB"/>
              <a:t>It also contains hair follicles, sweat glands and nerve endings.</a:t>
            </a:r>
            <a:endParaRPr/>
          </a:p>
        </p:txBody>
      </p:sp>
      <p:sp>
        <p:nvSpPr>
          <p:cNvPr id="285" name="Google Shape;285;p32"/>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1</a:t>
            </a:r>
            <a:endParaRPr/>
          </a:p>
          <a:p>
            <a:pPr marL="0" lvl="0" indent="0" algn="l" rtl="0">
              <a:lnSpc>
                <a:spcPct val="108000"/>
              </a:lnSpc>
              <a:spcBef>
                <a:spcPts val="1000"/>
              </a:spcBef>
              <a:spcAft>
                <a:spcPts val="0"/>
              </a:spcAft>
              <a:buSzPts val="1400"/>
              <a:buNone/>
            </a:pPr>
            <a:endParaRPr/>
          </a:p>
        </p:txBody>
      </p:sp>
      <p:sp>
        <p:nvSpPr>
          <p:cNvPr id="286" name="Google Shape;286;p32"/>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sp>
        <p:nvSpPr>
          <p:cNvPr id="288" name="Google Shape;288;p32"/>
          <p:cNvSpPr/>
          <p:nvPr/>
        </p:nvSpPr>
        <p:spPr>
          <a:xfrm>
            <a:off x="10403322" y="2854712"/>
            <a:ext cx="817756" cy="29290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5" name="Group 4" descr="An illustrative diagram of the skin structure, including the epidermis, dermis, and hypodermis / subcutaneous layer, showing the location of other aspects such as hair follicles and blood vessels. ">
            <a:extLst>
              <a:ext uri="{FF2B5EF4-FFF2-40B4-BE49-F238E27FC236}">
                <a16:creationId xmlns:a16="http://schemas.microsoft.com/office/drawing/2014/main" id="{15C7A0A2-8CE9-4652-EEB5-219CF7977E64}"/>
              </a:ext>
            </a:extLst>
          </p:cNvPr>
          <p:cNvGrpSpPr/>
          <p:nvPr/>
        </p:nvGrpSpPr>
        <p:grpSpPr>
          <a:xfrm>
            <a:off x="5820304" y="1386038"/>
            <a:ext cx="6371696" cy="4970311"/>
            <a:chOff x="5820304" y="1386038"/>
            <a:chExt cx="6371696" cy="4970311"/>
          </a:xfrm>
        </p:grpSpPr>
        <p:pic>
          <p:nvPicPr>
            <p:cNvPr id="3" name="Picture 2" descr="A diagram of skin anatomy&#10;&#10;AI-generated content may be incorrect.">
              <a:extLst>
                <a:ext uri="{FF2B5EF4-FFF2-40B4-BE49-F238E27FC236}">
                  <a16:creationId xmlns:a16="http://schemas.microsoft.com/office/drawing/2014/main" id="{D85E89CC-0CF1-477C-007B-81A215CDC18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820304" y="1386038"/>
              <a:ext cx="5954923" cy="4970311"/>
            </a:xfrm>
            <a:prstGeom prst="rect">
              <a:avLst/>
            </a:prstGeom>
          </p:spPr>
        </p:pic>
        <p:sp>
          <p:nvSpPr>
            <p:cNvPr id="289" name="Google Shape;289;p32"/>
            <p:cNvSpPr txBox="1"/>
            <p:nvPr/>
          </p:nvSpPr>
          <p:spPr>
            <a:xfrm>
              <a:off x="10710999" y="2526935"/>
              <a:ext cx="1291703" cy="369291"/>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dirty="0">
                  <a:solidFill>
                    <a:schemeClr val="dk1"/>
                  </a:solidFill>
                </a:rPr>
                <a:t>E</a:t>
              </a:r>
              <a:r>
                <a:rPr lang="en-GB" sz="1800" b="0" i="0" u="none" strike="noStrike" cap="none" dirty="0">
                  <a:solidFill>
                    <a:schemeClr val="dk1"/>
                  </a:solidFill>
                  <a:latin typeface="Arial"/>
                  <a:ea typeface="Arial"/>
                  <a:cs typeface="Arial"/>
                  <a:sym typeface="Arial"/>
                </a:rPr>
                <a:t>pidermis</a:t>
              </a:r>
              <a:endParaRPr sz="1800" b="0" i="0" u="none" strike="noStrike" cap="none" dirty="0">
                <a:solidFill>
                  <a:schemeClr val="dk1"/>
                </a:solidFill>
                <a:latin typeface="Arial"/>
                <a:ea typeface="Arial"/>
                <a:cs typeface="Arial"/>
                <a:sym typeface="Arial"/>
              </a:endParaRPr>
            </a:p>
          </p:txBody>
        </p:sp>
        <p:sp>
          <p:nvSpPr>
            <p:cNvPr id="290" name="Google Shape;290;p32"/>
            <p:cNvSpPr txBox="1"/>
            <p:nvPr/>
          </p:nvSpPr>
          <p:spPr>
            <a:xfrm>
              <a:off x="10708938" y="3724426"/>
              <a:ext cx="1114414" cy="369291"/>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dirty="0">
                  <a:solidFill>
                    <a:schemeClr val="dk1"/>
                  </a:solidFill>
                </a:rPr>
                <a:t>D</a:t>
              </a:r>
              <a:r>
                <a:rPr lang="en-GB" sz="1800" b="0" i="0" u="none" strike="noStrike" cap="none" dirty="0">
                  <a:solidFill>
                    <a:schemeClr val="dk1"/>
                  </a:solidFill>
                  <a:latin typeface="Arial"/>
                  <a:ea typeface="Arial"/>
                  <a:cs typeface="Arial"/>
                  <a:sym typeface="Arial"/>
                </a:rPr>
                <a:t>ermis</a:t>
              </a:r>
              <a:endParaRPr sz="1800" b="0" i="0" u="none" strike="noStrike" cap="none" dirty="0">
                <a:solidFill>
                  <a:schemeClr val="dk1"/>
                </a:solidFill>
                <a:latin typeface="Arial"/>
                <a:ea typeface="Arial"/>
                <a:cs typeface="Arial"/>
                <a:sym typeface="Arial"/>
              </a:endParaRPr>
            </a:p>
          </p:txBody>
        </p:sp>
        <p:sp>
          <p:nvSpPr>
            <p:cNvPr id="291" name="Google Shape;291;p32"/>
            <p:cNvSpPr txBox="1"/>
            <p:nvPr/>
          </p:nvSpPr>
          <p:spPr>
            <a:xfrm>
              <a:off x="10710999" y="4860436"/>
              <a:ext cx="1481001" cy="830956"/>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GB" sz="1600" b="0" i="0" u="none" strike="noStrike" cap="none" dirty="0">
                  <a:solidFill>
                    <a:schemeClr val="dk1"/>
                  </a:solidFill>
                  <a:latin typeface="Arial"/>
                  <a:ea typeface="Arial"/>
                  <a:cs typeface="Arial"/>
                  <a:sym typeface="Arial"/>
                </a:rPr>
                <a:t>Hypodermis/ subcutaneous layer</a:t>
              </a:r>
              <a:endParaRPr sz="1600" b="0" i="0" u="none" strike="noStrike" cap="none" dirty="0">
                <a:solidFill>
                  <a:schemeClr val="dk1"/>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Cutaneous sensations</a:t>
            </a:r>
            <a:endParaRPr/>
          </a:p>
        </p:txBody>
      </p:sp>
      <p:sp>
        <p:nvSpPr>
          <p:cNvPr id="298" name="Google Shape;298;p33"/>
          <p:cNvSpPr txBox="1">
            <a:spLocks noGrp="1"/>
          </p:cNvSpPr>
          <p:nvPr>
            <p:ph type="body" idx="1"/>
          </p:nvPr>
        </p:nvSpPr>
        <p:spPr>
          <a:xfrm>
            <a:off x="838199" y="1825625"/>
            <a:ext cx="3319915" cy="4351338"/>
          </a:xfrm>
          <a:prstGeom prst="rect">
            <a:avLst/>
          </a:prstGeom>
          <a:solidFill>
            <a:srgbClr val="E2EEBE"/>
          </a:solidFill>
          <a:ln>
            <a:noFill/>
          </a:ln>
        </p:spPr>
        <p:txBody>
          <a:bodyPr spcFirstLastPara="1" wrap="square" lIns="180000" tIns="180000" rIns="180000" bIns="180000" anchor="t" anchorCtr="0">
            <a:normAutofit/>
          </a:bodyPr>
          <a:lstStyle/>
          <a:p>
            <a:pPr marL="228600" lvl="0" indent="-228600" algn="l" rtl="0">
              <a:lnSpc>
                <a:spcPct val="108000"/>
              </a:lnSpc>
              <a:spcBef>
                <a:spcPts val="0"/>
              </a:spcBef>
              <a:spcAft>
                <a:spcPts val="0"/>
              </a:spcAft>
              <a:buSzPts val="2400"/>
              <a:buChar char="•"/>
            </a:pPr>
            <a:r>
              <a:rPr lang="en-GB"/>
              <a:t>The dermis has nerve endings responsible for detecting cutaneous sensation.</a:t>
            </a:r>
            <a:endParaRPr/>
          </a:p>
        </p:txBody>
      </p:sp>
      <p:sp>
        <p:nvSpPr>
          <p:cNvPr id="299" name="Google Shape;299;p33"/>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1</a:t>
            </a:r>
            <a:endParaRPr/>
          </a:p>
          <a:p>
            <a:pPr marL="0" lvl="0" indent="0" algn="l" rtl="0">
              <a:lnSpc>
                <a:spcPct val="108000"/>
              </a:lnSpc>
              <a:spcBef>
                <a:spcPts val="1000"/>
              </a:spcBef>
              <a:spcAft>
                <a:spcPts val="0"/>
              </a:spcAft>
              <a:buSzPts val="1400"/>
              <a:buNone/>
            </a:pPr>
            <a:endParaRPr/>
          </a:p>
        </p:txBody>
      </p:sp>
      <p:sp>
        <p:nvSpPr>
          <p:cNvPr id="300" name="Google Shape;300;p33"/>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pic>
        <p:nvPicPr>
          <p:cNvPr id="301" name="Google Shape;301;p33" descr="Five illustrative diagrams of the skin structure, when exposed to cold, heat, itching, pain and touch. "/>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480238" y="1397486"/>
            <a:ext cx="7222899" cy="486917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Hypodermis/</a:t>
            </a:r>
            <a:r>
              <a:rPr lang="en-GB" sz="4000"/>
              <a:t>subcutaneous layer</a:t>
            </a:r>
            <a:endParaRPr/>
          </a:p>
        </p:txBody>
      </p:sp>
      <p:sp>
        <p:nvSpPr>
          <p:cNvPr id="308" name="Google Shape;308;p34"/>
          <p:cNvSpPr txBox="1">
            <a:spLocks noGrp="1"/>
          </p:cNvSpPr>
          <p:nvPr>
            <p:ph type="body" idx="1"/>
          </p:nvPr>
        </p:nvSpPr>
        <p:spPr>
          <a:xfrm>
            <a:off x="838199" y="1825625"/>
            <a:ext cx="4906993" cy="4351338"/>
          </a:xfrm>
          <a:prstGeom prst="rect">
            <a:avLst/>
          </a:prstGeom>
          <a:solidFill>
            <a:srgbClr val="E2EEBE"/>
          </a:solidFill>
          <a:ln>
            <a:noFill/>
          </a:ln>
        </p:spPr>
        <p:txBody>
          <a:bodyPr spcFirstLastPara="1" wrap="square" lIns="180000" tIns="180000" rIns="180000" bIns="180000" anchor="t" anchorCtr="0">
            <a:normAutofit/>
          </a:bodyPr>
          <a:lstStyle/>
          <a:p>
            <a:pPr marL="228600" lvl="0" indent="-228600" algn="l" rtl="0">
              <a:lnSpc>
                <a:spcPct val="108000"/>
              </a:lnSpc>
              <a:spcBef>
                <a:spcPts val="0"/>
              </a:spcBef>
              <a:spcAft>
                <a:spcPts val="0"/>
              </a:spcAft>
              <a:buSzPts val="2400"/>
              <a:buChar char="•"/>
            </a:pPr>
            <a:r>
              <a:rPr lang="en-GB"/>
              <a:t>Is responsible for fat storage.</a:t>
            </a:r>
            <a:endParaRPr/>
          </a:p>
          <a:p>
            <a:pPr marL="228600" lvl="0" indent="-228600" algn="l" rtl="0">
              <a:lnSpc>
                <a:spcPct val="108000"/>
              </a:lnSpc>
              <a:spcBef>
                <a:spcPts val="1000"/>
              </a:spcBef>
              <a:spcAft>
                <a:spcPts val="0"/>
              </a:spcAft>
              <a:buSzPts val="2400"/>
              <a:buChar char="•"/>
            </a:pPr>
            <a:r>
              <a:rPr lang="en-GB"/>
              <a:t>It provides insulation, cushioning and a protective layer.</a:t>
            </a:r>
            <a:endParaRPr/>
          </a:p>
          <a:p>
            <a:pPr marL="228600" lvl="0" indent="-228600" algn="l" rtl="0">
              <a:lnSpc>
                <a:spcPct val="108000"/>
              </a:lnSpc>
              <a:spcBef>
                <a:spcPts val="1000"/>
              </a:spcBef>
              <a:spcAft>
                <a:spcPts val="0"/>
              </a:spcAft>
              <a:buSzPts val="2400"/>
              <a:buChar char="•"/>
            </a:pPr>
            <a:r>
              <a:rPr lang="en-GB"/>
              <a:t>It contains larger blood vessels that serve those in the dermis. It also plays a role in temperature regulation by adjusting blood flow to the skin.</a:t>
            </a:r>
            <a:endParaRPr/>
          </a:p>
        </p:txBody>
      </p:sp>
      <p:sp>
        <p:nvSpPr>
          <p:cNvPr id="309" name="Google Shape;309;p34"/>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1</a:t>
            </a:r>
            <a:endParaRPr/>
          </a:p>
          <a:p>
            <a:pPr marL="0" lvl="0" indent="0" algn="l" rtl="0">
              <a:lnSpc>
                <a:spcPct val="108000"/>
              </a:lnSpc>
              <a:spcBef>
                <a:spcPts val="1000"/>
              </a:spcBef>
              <a:spcAft>
                <a:spcPts val="0"/>
              </a:spcAft>
              <a:buSzPts val="1400"/>
              <a:buNone/>
            </a:pPr>
            <a:endParaRPr/>
          </a:p>
        </p:txBody>
      </p:sp>
      <p:sp>
        <p:nvSpPr>
          <p:cNvPr id="310" name="Google Shape;310;p34"/>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sp>
        <p:nvSpPr>
          <p:cNvPr id="312" name="Google Shape;312;p34"/>
          <p:cNvSpPr/>
          <p:nvPr/>
        </p:nvSpPr>
        <p:spPr>
          <a:xfrm>
            <a:off x="10403322" y="2854712"/>
            <a:ext cx="817756" cy="29290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 name="Group 1" descr="An illustrative diagram of the skin structure, including the epidermis, dermis, and hypodermis / subcutaneous layer, showing the location of other aspects such as hair follicles and blood vessels. ">
            <a:extLst>
              <a:ext uri="{FF2B5EF4-FFF2-40B4-BE49-F238E27FC236}">
                <a16:creationId xmlns:a16="http://schemas.microsoft.com/office/drawing/2014/main" id="{4FC966B0-1DB5-D69E-6F34-6359C7C52932}"/>
              </a:ext>
            </a:extLst>
          </p:cNvPr>
          <p:cNvGrpSpPr/>
          <p:nvPr/>
        </p:nvGrpSpPr>
        <p:grpSpPr>
          <a:xfrm>
            <a:off x="5820304" y="1617044"/>
            <a:ext cx="6232170" cy="4739305"/>
            <a:chOff x="5820304" y="1386038"/>
            <a:chExt cx="6371696" cy="4970311"/>
          </a:xfrm>
        </p:grpSpPr>
        <p:pic>
          <p:nvPicPr>
            <p:cNvPr id="3" name="Picture 2" descr="A diagram of skin anatomy&#10;&#10;AI-generated content may be incorrect.">
              <a:extLst>
                <a:ext uri="{FF2B5EF4-FFF2-40B4-BE49-F238E27FC236}">
                  <a16:creationId xmlns:a16="http://schemas.microsoft.com/office/drawing/2014/main" id="{E2FDB00B-AF2B-A79A-BD67-0197B9686AE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820304" y="1386038"/>
              <a:ext cx="5954923" cy="4970311"/>
            </a:xfrm>
            <a:prstGeom prst="rect">
              <a:avLst/>
            </a:prstGeom>
          </p:spPr>
        </p:pic>
        <p:sp>
          <p:nvSpPr>
            <p:cNvPr id="4" name="Google Shape;289;p32">
              <a:extLst>
                <a:ext uri="{FF2B5EF4-FFF2-40B4-BE49-F238E27FC236}">
                  <a16:creationId xmlns:a16="http://schemas.microsoft.com/office/drawing/2014/main" id="{0D64F234-F10A-B65F-FD55-C865D6F8A37F}"/>
                </a:ext>
              </a:extLst>
            </p:cNvPr>
            <p:cNvSpPr txBox="1"/>
            <p:nvPr/>
          </p:nvSpPr>
          <p:spPr>
            <a:xfrm>
              <a:off x="10710999" y="2526935"/>
              <a:ext cx="1291703" cy="369291"/>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dirty="0">
                  <a:solidFill>
                    <a:schemeClr val="dk1"/>
                  </a:solidFill>
                </a:rPr>
                <a:t>E</a:t>
              </a:r>
              <a:r>
                <a:rPr lang="en-GB" sz="1800" b="0" i="0" u="none" strike="noStrike" cap="none" dirty="0">
                  <a:solidFill>
                    <a:schemeClr val="dk1"/>
                  </a:solidFill>
                  <a:latin typeface="Arial"/>
                  <a:ea typeface="Arial"/>
                  <a:cs typeface="Arial"/>
                  <a:sym typeface="Arial"/>
                </a:rPr>
                <a:t>pidermis</a:t>
              </a:r>
              <a:endParaRPr sz="1800" b="0" i="0" u="none" strike="noStrike" cap="none" dirty="0">
                <a:solidFill>
                  <a:schemeClr val="dk1"/>
                </a:solidFill>
                <a:latin typeface="Arial"/>
                <a:ea typeface="Arial"/>
                <a:cs typeface="Arial"/>
                <a:sym typeface="Arial"/>
              </a:endParaRPr>
            </a:p>
          </p:txBody>
        </p:sp>
        <p:sp>
          <p:nvSpPr>
            <p:cNvPr id="5" name="Google Shape;290;p32">
              <a:extLst>
                <a:ext uri="{FF2B5EF4-FFF2-40B4-BE49-F238E27FC236}">
                  <a16:creationId xmlns:a16="http://schemas.microsoft.com/office/drawing/2014/main" id="{93CF3A75-41BB-38B7-0BCD-A139CCAA93C2}"/>
                </a:ext>
              </a:extLst>
            </p:cNvPr>
            <p:cNvSpPr txBox="1"/>
            <p:nvPr/>
          </p:nvSpPr>
          <p:spPr>
            <a:xfrm>
              <a:off x="10708938" y="3724426"/>
              <a:ext cx="1114414" cy="369291"/>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dirty="0">
                  <a:solidFill>
                    <a:schemeClr val="dk1"/>
                  </a:solidFill>
                </a:rPr>
                <a:t>D</a:t>
              </a:r>
              <a:r>
                <a:rPr lang="en-GB" sz="1800" b="0" i="0" u="none" strike="noStrike" cap="none" dirty="0">
                  <a:solidFill>
                    <a:schemeClr val="dk1"/>
                  </a:solidFill>
                  <a:latin typeface="Arial"/>
                  <a:ea typeface="Arial"/>
                  <a:cs typeface="Arial"/>
                  <a:sym typeface="Arial"/>
                </a:rPr>
                <a:t>ermis</a:t>
              </a:r>
              <a:endParaRPr sz="1800" b="0" i="0" u="none" strike="noStrike" cap="none" dirty="0">
                <a:solidFill>
                  <a:schemeClr val="dk1"/>
                </a:solidFill>
                <a:latin typeface="Arial"/>
                <a:ea typeface="Arial"/>
                <a:cs typeface="Arial"/>
                <a:sym typeface="Arial"/>
              </a:endParaRPr>
            </a:p>
          </p:txBody>
        </p:sp>
        <p:sp>
          <p:nvSpPr>
            <p:cNvPr id="6" name="Google Shape;291;p32">
              <a:extLst>
                <a:ext uri="{FF2B5EF4-FFF2-40B4-BE49-F238E27FC236}">
                  <a16:creationId xmlns:a16="http://schemas.microsoft.com/office/drawing/2014/main" id="{B10987C2-AFA8-7BAC-5C82-6E7D67F96361}"/>
                </a:ext>
              </a:extLst>
            </p:cNvPr>
            <p:cNvSpPr txBox="1"/>
            <p:nvPr/>
          </p:nvSpPr>
          <p:spPr>
            <a:xfrm>
              <a:off x="10710999" y="4860436"/>
              <a:ext cx="1481001" cy="830956"/>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GB" sz="1600" b="0" i="0" u="none" strike="noStrike" cap="none" dirty="0">
                  <a:solidFill>
                    <a:schemeClr val="dk1"/>
                  </a:solidFill>
                  <a:latin typeface="Arial"/>
                  <a:ea typeface="Arial"/>
                  <a:cs typeface="Arial"/>
                  <a:sym typeface="Arial"/>
                </a:rPr>
                <a:t>Hypodermis/ subcutaneous layer</a:t>
              </a:r>
              <a:endParaRPr sz="1600" b="0" i="0" u="none" strike="noStrike" cap="none" dirty="0">
                <a:solidFill>
                  <a:schemeClr val="dk1"/>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Skin scenarios</a:t>
            </a:r>
            <a:endParaRPr/>
          </a:p>
        </p:txBody>
      </p:sp>
      <p:sp>
        <p:nvSpPr>
          <p:cNvPr id="322" name="Google Shape;322;p35"/>
          <p:cNvSpPr txBox="1">
            <a:spLocks noGrp="1"/>
          </p:cNvSpPr>
          <p:nvPr>
            <p:ph type="body" idx="1"/>
          </p:nvPr>
        </p:nvSpPr>
        <p:spPr>
          <a:xfrm>
            <a:off x="838199" y="1825625"/>
            <a:ext cx="4906993" cy="4351338"/>
          </a:xfrm>
          <a:prstGeom prst="rect">
            <a:avLst/>
          </a:prstGeom>
          <a:solidFill>
            <a:srgbClr val="E2EEBE"/>
          </a:solidFill>
          <a:ln>
            <a:noFill/>
          </a:ln>
        </p:spPr>
        <p:txBody>
          <a:bodyPr spcFirstLastPara="1" wrap="square" lIns="180000" tIns="180000" rIns="180000" bIns="180000" anchor="t" anchorCtr="0">
            <a:normAutofit/>
          </a:bodyPr>
          <a:lstStyle/>
          <a:p>
            <a:pPr marL="228600" lvl="0" indent="0" algn="l" rtl="0">
              <a:lnSpc>
                <a:spcPct val="108000"/>
              </a:lnSpc>
              <a:spcBef>
                <a:spcPts val="0"/>
              </a:spcBef>
              <a:spcAft>
                <a:spcPts val="0"/>
              </a:spcAft>
              <a:buSzPts val="2400"/>
              <a:buNone/>
            </a:pPr>
            <a:r>
              <a:rPr lang="en-GB" b="1" i="0" u="none" strike="noStrike">
                <a:solidFill>
                  <a:srgbClr val="000000"/>
                </a:solidFill>
              </a:rPr>
              <a:t>Multiple </a:t>
            </a:r>
            <a:r>
              <a:rPr lang="en-GB" b="1">
                <a:solidFill>
                  <a:srgbClr val="000000"/>
                </a:solidFill>
              </a:rPr>
              <a:t>S</a:t>
            </a:r>
            <a:r>
              <a:rPr lang="en-GB" b="1" i="0" u="none" strike="noStrike">
                <a:solidFill>
                  <a:srgbClr val="000000"/>
                </a:solidFill>
              </a:rPr>
              <a:t>clerosis (MS) </a:t>
            </a:r>
            <a:r>
              <a:rPr lang="en-GB" b="0" i="0" u="none" strike="noStrike">
                <a:solidFill>
                  <a:srgbClr val="000000"/>
                </a:solidFill>
              </a:rPr>
              <a:t>can cause a person to have altered sensations (pins and needles, burning or crawling sensations, numbness or tightness). </a:t>
            </a:r>
            <a:endParaRPr/>
          </a:p>
          <a:p>
            <a:pPr marL="228600" lvl="0" indent="0" algn="l" rtl="0">
              <a:lnSpc>
                <a:spcPct val="108000"/>
              </a:lnSpc>
              <a:spcBef>
                <a:spcPts val="1000"/>
              </a:spcBef>
              <a:spcAft>
                <a:spcPts val="0"/>
              </a:spcAft>
              <a:buSzPts val="2400"/>
              <a:buNone/>
            </a:pPr>
            <a:endParaRPr b="1" i="0" u="none" strike="noStrike">
              <a:solidFill>
                <a:srgbClr val="000000"/>
              </a:solidFill>
            </a:endParaRPr>
          </a:p>
          <a:p>
            <a:pPr marL="228600" lvl="0" indent="0" algn="l" rtl="0">
              <a:lnSpc>
                <a:spcPct val="108000"/>
              </a:lnSpc>
              <a:spcBef>
                <a:spcPts val="1000"/>
              </a:spcBef>
              <a:spcAft>
                <a:spcPts val="0"/>
              </a:spcAft>
              <a:buSzPts val="2400"/>
              <a:buNone/>
            </a:pPr>
            <a:r>
              <a:rPr lang="en-GB" b="1" i="0" u="none" strike="noStrike">
                <a:solidFill>
                  <a:srgbClr val="000000"/>
                </a:solidFill>
              </a:rPr>
              <a:t>What causes this? </a:t>
            </a:r>
            <a:br>
              <a:rPr lang="en-GB"/>
            </a:br>
            <a:endParaRPr/>
          </a:p>
        </p:txBody>
      </p:sp>
      <p:sp>
        <p:nvSpPr>
          <p:cNvPr id="323" name="Google Shape;323;p35"/>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a:p>
            <a:pPr marL="0" lvl="0" indent="0" algn="l" rtl="0">
              <a:lnSpc>
                <a:spcPct val="108000"/>
              </a:lnSpc>
              <a:spcBef>
                <a:spcPts val="1000"/>
              </a:spcBef>
              <a:spcAft>
                <a:spcPts val="0"/>
              </a:spcAft>
              <a:buSzPts val="1400"/>
              <a:buNone/>
            </a:pPr>
            <a:endParaRPr/>
          </a:p>
        </p:txBody>
      </p:sp>
      <p:sp>
        <p:nvSpPr>
          <p:cNvPr id="324" name="Google Shape;324;p35"/>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pic>
        <p:nvPicPr>
          <p:cNvPr id="3" name="Picture 2">
            <a:extLst>
              <a:ext uri="{FF2B5EF4-FFF2-40B4-BE49-F238E27FC236}">
                <a16:creationId xmlns:a16="http://schemas.microsoft.com/office/drawing/2014/main" id="{76CA6DAA-A055-C0B6-AEB5-F58C7D443DE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096000" y="1825625"/>
            <a:ext cx="5257800" cy="435133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Skin scenarios</a:t>
            </a:r>
            <a:endParaRPr/>
          </a:p>
        </p:txBody>
      </p:sp>
      <p:sp>
        <p:nvSpPr>
          <p:cNvPr id="332" name="Google Shape;332;p36"/>
          <p:cNvSpPr txBox="1">
            <a:spLocks noGrp="1"/>
          </p:cNvSpPr>
          <p:nvPr>
            <p:ph type="body" idx="1"/>
          </p:nvPr>
        </p:nvSpPr>
        <p:spPr>
          <a:xfrm>
            <a:off x="838199" y="1825625"/>
            <a:ext cx="4906993" cy="4351338"/>
          </a:xfrm>
          <a:prstGeom prst="rect">
            <a:avLst/>
          </a:prstGeom>
          <a:solidFill>
            <a:srgbClr val="E2EEBE"/>
          </a:solidFill>
          <a:ln>
            <a:noFill/>
          </a:ln>
        </p:spPr>
        <p:txBody>
          <a:bodyPr spcFirstLastPara="1" wrap="square" lIns="180000" tIns="180000" rIns="180000" bIns="180000" anchor="t" anchorCtr="0">
            <a:normAutofit/>
          </a:bodyPr>
          <a:lstStyle/>
          <a:p>
            <a:pPr marL="228600" lvl="0" indent="0" algn="l" rtl="0">
              <a:lnSpc>
                <a:spcPct val="108000"/>
              </a:lnSpc>
              <a:spcBef>
                <a:spcPts val="0"/>
              </a:spcBef>
              <a:spcAft>
                <a:spcPts val="0"/>
              </a:spcAft>
              <a:buSzPts val="2400"/>
              <a:buNone/>
            </a:pPr>
            <a:r>
              <a:rPr lang="en-GB" b="1"/>
              <a:t>Psoriasis</a:t>
            </a:r>
            <a:r>
              <a:rPr lang="en-GB"/>
              <a:t> is a chronic condition where epidermal skin cells multiply too quickly.</a:t>
            </a:r>
            <a:endParaRPr/>
          </a:p>
          <a:p>
            <a:pPr marL="228600" lvl="0" indent="0" algn="l" rtl="0">
              <a:lnSpc>
                <a:spcPct val="108000"/>
              </a:lnSpc>
              <a:spcBef>
                <a:spcPts val="1000"/>
              </a:spcBef>
              <a:spcAft>
                <a:spcPts val="0"/>
              </a:spcAft>
              <a:buSzPts val="2400"/>
              <a:buNone/>
            </a:pPr>
            <a:endParaRPr b="1"/>
          </a:p>
          <a:p>
            <a:pPr marL="228600" lvl="0" indent="0" algn="l" rtl="0">
              <a:lnSpc>
                <a:spcPct val="108000"/>
              </a:lnSpc>
              <a:spcBef>
                <a:spcPts val="1000"/>
              </a:spcBef>
              <a:spcAft>
                <a:spcPts val="0"/>
              </a:spcAft>
              <a:buSzPts val="2400"/>
              <a:buNone/>
            </a:pPr>
            <a:r>
              <a:rPr lang="en-GB" b="1"/>
              <a:t>What is the main symptom it causes? </a:t>
            </a:r>
            <a:endParaRPr b="1"/>
          </a:p>
        </p:txBody>
      </p:sp>
      <p:sp>
        <p:nvSpPr>
          <p:cNvPr id="333" name="Google Shape;333;p36"/>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a:p>
            <a:pPr marL="0" lvl="0" indent="0" algn="l" rtl="0">
              <a:lnSpc>
                <a:spcPct val="108000"/>
              </a:lnSpc>
              <a:spcBef>
                <a:spcPts val="1000"/>
              </a:spcBef>
              <a:spcAft>
                <a:spcPts val="0"/>
              </a:spcAft>
              <a:buSzPts val="1400"/>
              <a:buNone/>
            </a:pPr>
            <a:endParaRPr/>
          </a:p>
        </p:txBody>
      </p:sp>
      <p:sp>
        <p:nvSpPr>
          <p:cNvPr id="334" name="Google Shape;334;p36"/>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pic>
        <p:nvPicPr>
          <p:cNvPr id="3" name="Picture 2" descr="Acute psoriasis on the elbows is an autoimmune incurable dermatological skin disease. A large red, inflamed, flaky rash on the elbows. Joints affected by psoriatic arthritis.">
            <a:extLst>
              <a:ext uri="{FF2B5EF4-FFF2-40B4-BE49-F238E27FC236}">
                <a16:creationId xmlns:a16="http://schemas.microsoft.com/office/drawing/2014/main" id="{830222F3-770E-9F94-5B5C-C5FE42B1746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095999" y="1825625"/>
            <a:ext cx="5257801" cy="435133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In this lesson, we will:</a:t>
            </a:r>
            <a:endParaRPr/>
          </a:p>
        </p:txBody>
      </p:sp>
      <p:sp>
        <p:nvSpPr>
          <p:cNvPr id="151" name="Google Shape;151;p19"/>
          <p:cNvSpPr txBox="1">
            <a:spLocks noGrp="1"/>
          </p:cNvSpPr>
          <p:nvPr>
            <p:ph type="body" idx="1"/>
          </p:nvPr>
        </p:nvSpPr>
        <p:spPr>
          <a:xfrm>
            <a:off x="838200" y="1825625"/>
            <a:ext cx="622475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8000"/>
              </a:lnSpc>
              <a:spcBef>
                <a:spcPts val="0"/>
              </a:spcBef>
              <a:spcAft>
                <a:spcPts val="0"/>
              </a:spcAft>
              <a:buSzPts val="2400"/>
              <a:buChar char="•"/>
            </a:pPr>
            <a:r>
              <a:rPr lang="en-GB"/>
              <a:t>Summarise the function and structure of the skin</a:t>
            </a:r>
            <a:endParaRPr/>
          </a:p>
          <a:p>
            <a:pPr marL="228600" lvl="0" indent="-228600" algn="l" rtl="0">
              <a:lnSpc>
                <a:spcPct val="108000"/>
              </a:lnSpc>
              <a:spcBef>
                <a:spcPts val="1000"/>
              </a:spcBef>
              <a:spcAft>
                <a:spcPts val="0"/>
              </a:spcAft>
              <a:buSzPts val="2400"/>
              <a:buChar char="•"/>
            </a:pPr>
            <a:r>
              <a:rPr lang="en-GB"/>
              <a:t>Define skin integrity and pressure injury</a:t>
            </a:r>
            <a:endParaRPr/>
          </a:p>
          <a:p>
            <a:pPr marL="228600" lvl="0" indent="-228600" algn="l" rtl="0">
              <a:lnSpc>
                <a:spcPct val="108000"/>
              </a:lnSpc>
              <a:spcBef>
                <a:spcPts val="1000"/>
              </a:spcBef>
              <a:spcAft>
                <a:spcPts val="0"/>
              </a:spcAft>
              <a:buSzPts val="2400"/>
              <a:buChar char="•"/>
            </a:pPr>
            <a:r>
              <a:rPr lang="en-GB"/>
              <a:t>Explain how ageing changes the structure of the skin</a:t>
            </a:r>
            <a:endParaRPr/>
          </a:p>
          <a:p>
            <a:pPr marL="228600" lvl="0" indent="-228600" algn="l" rtl="0">
              <a:lnSpc>
                <a:spcPct val="108000"/>
              </a:lnSpc>
              <a:spcBef>
                <a:spcPts val="1000"/>
              </a:spcBef>
              <a:spcAft>
                <a:spcPts val="0"/>
              </a:spcAft>
              <a:buSzPts val="2400"/>
              <a:buChar char="•"/>
            </a:pPr>
            <a:r>
              <a:rPr lang="en-GB"/>
              <a:t>Explain risk factors for pressure injuries</a:t>
            </a:r>
            <a:endParaRPr/>
          </a:p>
        </p:txBody>
      </p:sp>
      <p:sp>
        <p:nvSpPr>
          <p:cNvPr id="152" name="Google Shape;152;p19"/>
          <p:cNvSpPr txBox="1">
            <a:spLocks noGrp="1"/>
          </p:cNvSpPr>
          <p:nvPr>
            <p:ph type="body" idx="2"/>
          </p:nvPr>
        </p:nvSpPr>
        <p:spPr>
          <a:xfrm>
            <a:off x="7530353" y="1825625"/>
            <a:ext cx="3823447" cy="4351338"/>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rmAutofit fontScale="92500" lnSpcReduction="10000"/>
          </a:bodyPr>
          <a:lstStyle/>
          <a:p>
            <a:pPr marL="0" lvl="0" indent="0" algn="l" rtl="0">
              <a:lnSpc>
                <a:spcPct val="108000"/>
              </a:lnSpc>
              <a:spcBef>
                <a:spcPts val="0"/>
              </a:spcBef>
              <a:spcAft>
                <a:spcPts val="0"/>
              </a:spcAft>
              <a:buSzPct val="100000"/>
              <a:buNone/>
            </a:pPr>
            <a:r>
              <a:rPr lang="en-GB" b="1"/>
              <a:t>Skills:</a:t>
            </a:r>
            <a:endParaRPr/>
          </a:p>
          <a:p>
            <a:pPr marL="0" lvl="0" indent="0" algn="l" rtl="0">
              <a:lnSpc>
                <a:spcPct val="108000"/>
              </a:lnSpc>
              <a:spcBef>
                <a:spcPts val="1000"/>
              </a:spcBef>
              <a:spcAft>
                <a:spcPts val="0"/>
              </a:spcAft>
              <a:buSzPct val="100000"/>
              <a:buNone/>
            </a:pPr>
            <a:r>
              <a:rPr lang="en-GB"/>
              <a:t>CS5.1. Apply research skills </a:t>
            </a:r>
            <a:endParaRPr/>
          </a:p>
          <a:p>
            <a:pPr marL="0" lvl="0" indent="0" algn="l" rtl="0">
              <a:lnSpc>
                <a:spcPct val="108000"/>
              </a:lnSpc>
              <a:spcBef>
                <a:spcPts val="1000"/>
              </a:spcBef>
              <a:spcAft>
                <a:spcPts val="0"/>
              </a:spcAft>
              <a:buSzPct val="100000"/>
              <a:buNone/>
            </a:pPr>
            <a:r>
              <a:rPr lang="en-GB" b="1"/>
              <a:t>General competencies:</a:t>
            </a:r>
            <a:endParaRPr/>
          </a:p>
          <a:p>
            <a:pPr marL="0" lvl="0" indent="0" algn="l" rtl="0">
              <a:lnSpc>
                <a:spcPct val="108000"/>
              </a:lnSpc>
              <a:spcBef>
                <a:spcPts val="1000"/>
              </a:spcBef>
              <a:spcAft>
                <a:spcPts val="0"/>
              </a:spcAft>
              <a:buSzPct val="100000"/>
              <a:buNone/>
            </a:pPr>
            <a:r>
              <a:rPr lang="en-GB"/>
              <a:t>English: </a:t>
            </a:r>
            <a:endParaRPr/>
          </a:p>
          <a:p>
            <a:pPr marL="0" lvl="0" indent="0" algn="l" rtl="0">
              <a:lnSpc>
                <a:spcPct val="108000"/>
              </a:lnSpc>
              <a:spcBef>
                <a:spcPts val="1000"/>
              </a:spcBef>
              <a:spcAft>
                <a:spcPts val="0"/>
              </a:spcAft>
              <a:buSzPct val="100000"/>
              <a:buNone/>
            </a:pPr>
            <a:r>
              <a:rPr lang="en-GB"/>
              <a:t>GEC2 Present information and ideas</a:t>
            </a:r>
            <a:endParaRPr/>
          </a:p>
          <a:p>
            <a:pPr marL="0" lvl="0" indent="0" algn="l" rtl="0">
              <a:lnSpc>
                <a:spcPct val="108000"/>
              </a:lnSpc>
              <a:spcBef>
                <a:spcPts val="1000"/>
              </a:spcBef>
              <a:spcAft>
                <a:spcPts val="0"/>
              </a:spcAft>
              <a:buSzPct val="100000"/>
              <a:buNone/>
            </a:pPr>
            <a:r>
              <a:rPr lang="en-GB"/>
              <a:t>GEC4 Summarise information/ideas</a:t>
            </a:r>
            <a:endParaRPr/>
          </a:p>
          <a:p>
            <a:pPr marL="0" lvl="0" indent="0" algn="l" rtl="0">
              <a:lnSpc>
                <a:spcPct val="108000"/>
              </a:lnSpc>
              <a:spcBef>
                <a:spcPts val="1000"/>
              </a:spcBef>
              <a:spcAft>
                <a:spcPts val="0"/>
              </a:spcAft>
              <a:buSzPct val="100000"/>
              <a:buNone/>
            </a:pPr>
            <a:r>
              <a:rPr lang="en-GB"/>
              <a:t>GEC5 Synthesise information</a:t>
            </a:r>
            <a:endParaRPr/>
          </a:p>
          <a:p>
            <a:pPr marL="0" lvl="0" indent="0" algn="l" rtl="0">
              <a:lnSpc>
                <a:spcPct val="108000"/>
              </a:lnSpc>
              <a:spcBef>
                <a:spcPts val="1000"/>
              </a:spcBef>
              <a:spcAft>
                <a:spcPts val="0"/>
              </a:spcAft>
              <a:buSzPct val="100000"/>
              <a:buNone/>
            </a:pPr>
            <a:r>
              <a:rPr lang="en-GB"/>
              <a:t>Digital:</a:t>
            </a:r>
            <a:endParaRPr/>
          </a:p>
          <a:p>
            <a:pPr marL="0" lvl="0" indent="0" algn="l" rtl="0">
              <a:lnSpc>
                <a:spcPct val="108000"/>
              </a:lnSpc>
              <a:spcBef>
                <a:spcPts val="1000"/>
              </a:spcBef>
              <a:spcAft>
                <a:spcPts val="0"/>
              </a:spcAft>
              <a:buSzPct val="100000"/>
              <a:buNone/>
            </a:pPr>
            <a:r>
              <a:rPr lang="en-GB"/>
              <a:t>GDC1 Use digital technology and media effectively</a:t>
            </a:r>
            <a:endParaRPr/>
          </a:p>
        </p:txBody>
      </p:sp>
      <p:sp>
        <p:nvSpPr>
          <p:cNvPr id="153" name="Google Shape;153;p19"/>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sp>
        <p:nvSpPr>
          <p:cNvPr id="154" name="Google Shape;154;p19"/>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Skin scenarios</a:t>
            </a:r>
            <a:endParaRPr/>
          </a:p>
        </p:txBody>
      </p:sp>
      <p:sp>
        <p:nvSpPr>
          <p:cNvPr id="342" name="Google Shape;342;p37"/>
          <p:cNvSpPr txBox="1">
            <a:spLocks noGrp="1"/>
          </p:cNvSpPr>
          <p:nvPr>
            <p:ph type="body" idx="1"/>
          </p:nvPr>
        </p:nvSpPr>
        <p:spPr>
          <a:xfrm>
            <a:off x="838199" y="1825625"/>
            <a:ext cx="6791326" cy="4351338"/>
          </a:xfrm>
          <a:prstGeom prst="rect">
            <a:avLst/>
          </a:prstGeom>
          <a:solidFill>
            <a:srgbClr val="E2EEBE"/>
          </a:solidFill>
          <a:ln>
            <a:noFill/>
          </a:ln>
        </p:spPr>
        <p:txBody>
          <a:bodyPr spcFirstLastPara="1" wrap="square" lIns="180000" tIns="180000" rIns="180000" bIns="180000" anchor="t" anchorCtr="0">
            <a:normAutofit/>
          </a:bodyPr>
          <a:lstStyle/>
          <a:p>
            <a:pPr marL="228600" lvl="0" indent="0" algn="l" rtl="0">
              <a:lnSpc>
                <a:spcPct val="108000"/>
              </a:lnSpc>
              <a:spcBef>
                <a:spcPts val="0"/>
              </a:spcBef>
              <a:spcAft>
                <a:spcPts val="0"/>
              </a:spcAft>
              <a:buSzPts val="2400"/>
              <a:buNone/>
            </a:pPr>
            <a:r>
              <a:rPr lang="en-GB" b="1" dirty="0"/>
              <a:t>Vitiligo</a:t>
            </a:r>
            <a:r>
              <a:rPr lang="en-GB" dirty="0"/>
              <a:t> is an autoimmune disorder that causes loss of skin colour in patches.</a:t>
            </a:r>
            <a:endParaRPr dirty="0"/>
          </a:p>
          <a:p>
            <a:pPr marL="228600" lvl="0" indent="0" algn="l" rtl="0">
              <a:lnSpc>
                <a:spcPct val="108000"/>
              </a:lnSpc>
              <a:spcBef>
                <a:spcPts val="1000"/>
              </a:spcBef>
              <a:spcAft>
                <a:spcPts val="0"/>
              </a:spcAft>
              <a:buSzPts val="2400"/>
              <a:buNone/>
            </a:pPr>
            <a:endParaRPr b="1" dirty="0"/>
          </a:p>
          <a:p>
            <a:pPr marL="228600" lvl="0" indent="0" algn="l" rtl="0">
              <a:lnSpc>
                <a:spcPct val="108000"/>
              </a:lnSpc>
              <a:spcBef>
                <a:spcPts val="1000"/>
              </a:spcBef>
              <a:spcAft>
                <a:spcPts val="0"/>
              </a:spcAft>
              <a:buSzPts val="2400"/>
              <a:buNone/>
            </a:pPr>
            <a:r>
              <a:rPr lang="en-GB" b="1" dirty="0"/>
              <a:t>What cells in the epidermis are being attacked by the immune system?</a:t>
            </a:r>
            <a:endParaRPr b="1" dirty="0"/>
          </a:p>
        </p:txBody>
      </p:sp>
      <p:sp>
        <p:nvSpPr>
          <p:cNvPr id="343" name="Google Shape;343;p37"/>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a:p>
            <a:pPr marL="0" lvl="0" indent="0" algn="l" rtl="0">
              <a:lnSpc>
                <a:spcPct val="108000"/>
              </a:lnSpc>
              <a:spcBef>
                <a:spcPts val="1000"/>
              </a:spcBef>
              <a:spcAft>
                <a:spcPts val="0"/>
              </a:spcAft>
              <a:buSzPts val="1400"/>
              <a:buNone/>
            </a:pPr>
            <a:endParaRPr/>
          </a:p>
        </p:txBody>
      </p:sp>
      <p:sp>
        <p:nvSpPr>
          <p:cNvPr id="344" name="Google Shape;344;p37"/>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pic>
        <p:nvPicPr>
          <p:cNvPr id="3" name="Picture 2" descr="A woman's face with vitligo patches around her eyes and mouth. ">
            <a:extLst>
              <a:ext uri="{FF2B5EF4-FFF2-40B4-BE49-F238E27FC236}">
                <a16:creationId xmlns:a16="http://schemas.microsoft.com/office/drawing/2014/main" id="{73CD4925-4044-A814-14D7-D3B9515FB7FA}"/>
              </a:ext>
            </a:extLst>
          </p:cNvPr>
          <p:cNvPicPr>
            <a:picLocks noChangeAspect="1"/>
          </p:cNvPicPr>
          <p:nvPr/>
        </p:nvPicPr>
        <p:blipFill>
          <a:blip r:embed="rId3" cstate="screen">
            <a:extLst>
              <a:ext uri="{28A0092B-C50C-407E-A947-70E740481C1C}">
                <a14:useLocalDpi xmlns:a14="http://schemas.microsoft.com/office/drawing/2010/main"/>
              </a:ext>
            </a:extLst>
          </a:blip>
          <a:srcRect l="-430"/>
          <a:stretch>
            <a:fillRect/>
          </a:stretch>
        </p:blipFill>
        <p:spPr>
          <a:xfrm>
            <a:off x="8015288" y="1825625"/>
            <a:ext cx="3338511" cy="435133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2" name="Google Shape;352;p38"/>
          <p:cNvSpPr txBox="1">
            <a:spLocks noGrp="1"/>
          </p:cNvSpPr>
          <p:nvPr>
            <p:ph type="body" idx="1"/>
          </p:nvPr>
        </p:nvSpPr>
        <p:spPr>
          <a:xfrm>
            <a:off x="838199" y="1825625"/>
            <a:ext cx="6791326" cy="4351338"/>
          </a:xfrm>
          <a:prstGeom prst="rect">
            <a:avLst/>
          </a:prstGeom>
          <a:solidFill>
            <a:srgbClr val="E2EEBE"/>
          </a:solidFill>
          <a:ln>
            <a:noFill/>
          </a:ln>
        </p:spPr>
        <p:txBody>
          <a:bodyPr spcFirstLastPara="1" wrap="square" lIns="180000" tIns="180000" rIns="180000" bIns="180000" anchor="t" anchorCtr="0">
            <a:normAutofit/>
          </a:bodyPr>
          <a:lstStyle/>
          <a:p>
            <a:pPr marL="228600" lvl="0" indent="0" algn="l" rtl="0">
              <a:lnSpc>
                <a:spcPct val="108000"/>
              </a:lnSpc>
              <a:spcBef>
                <a:spcPts val="0"/>
              </a:spcBef>
              <a:spcAft>
                <a:spcPts val="0"/>
              </a:spcAft>
              <a:buSzPts val="2400"/>
              <a:buNone/>
            </a:pPr>
            <a:r>
              <a:rPr lang="en-GB" b="1" dirty="0"/>
              <a:t>Raynaud's disease </a:t>
            </a:r>
            <a:r>
              <a:rPr lang="en-GB" dirty="0"/>
              <a:t>primarily affects the small blood vessels in the fingers and toes, causing them to constrict in response to cold or stress.</a:t>
            </a:r>
            <a:endParaRPr dirty="0"/>
          </a:p>
          <a:p>
            <a:pPr marL="228600" lvl="0" indent="0" algn="l" rtl="0">
              <a:lnSpc>
                <a:spcPct val="108000"/>
              </a:lnSpc>
              <a:spcBef>
                <a:spcPts val="1000"/>
              </a:spcBef>
              <a:spcAft>
                <a:spcPts val="0"/>
              </a:spcAft>
              <a:buSzPts val="2400"/>
              <a:buNone/>
            </a:pPr>
            <a:endParaRPr b="1" dirty="0"/>
          </a:p>
          <a:p>
            <a:pPr marL="228600" lvl="0" indent="0" algn="l" rtl="0">
              <a:lnSpc>
                <a:spcPct val="108000"/>
              </a:lnSpc>
              <a:spcBef>
                <a:spcPts val="1000"/>
              </a:spcBef>
              <a:spcAft>
                <a:spcPts val="0"/>
              </a:spcAft>
              <a:buSzPts val="2400"/>
              <a:buNone/>
            </a:pPr>
            <a:r>
              <a:rPr lang="en-GB" b="1" dirty="0"/>
              <a:t>Why can this lead to tissue damage?</a:t>
            </a:r>
            <a:endParaRPr dirty="0"/>
          </a:p>
        </p:txBody>
      </p:sp>
      <p:sp>
        <p:nvSpPr>
          <p:cNvPr id="351" name="Google Shape;351;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Skin scenarios</a:t>
            </a:r>
            <a:endParaRPr/>
          </a:p>
        </p:txBody>
      </p:sp>
      <p:sp>
        <p:nvSpPr>
          <p:cNvPr id="353" name="Google Shape;353;p38"/>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a:p>
            <a:pPr marL="0" lvl="0" indent="0" algn="l" rtl="0">
              <a:lnSpc>
                <a:spcPct val="108000"/>
              </a:lnSpc>
              <a:spcBef>
                <a:spcPts val="1000"/>
              </a:spcBef>
              <a:spcAft>
                <a:spcPts val="0"/>
              </a:spcAft>
              <a:buSzPts val="1400"/>
              <a:buNone/>
            </a:pPr>
            <a:endParaRPr/>
          </a:p>
        </p:txBody>
      </p:sp>
      <p:sp>
        <p:nvSpPr>
          <p:cNvPr id="354" name="Google Shape;354;p38"/>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pic>
        <p:nvPicPr>
          <p:cNvPr id="4" name="Picture 3" descr="A woman's face with vitligo patches around her eyes and mouth. ">
            <a:extLst>
              <a:ext uri="{FF2B5EF4-FFF2-40B4-BE49-F238E27FC236}">
                <a16:creationId xmlns:a16="http://schemas.microsoft.com/office/drawing/2014/main" id="{CE0CC7DC-E10E-BF3A-0859-15DCC8AA433B}"/>
              </a:ext>
            </a:extLst>
          </p:cNvPr>
          <p:cNvPicPr>
            <a:picLocks noChangeAspect="1"/>
          </p:cNvPicPr>
          <p:nvPr/>
        </p:nvPicPr>
        <p:blipFill>
          <a:blip r:embed="rId3" cstate="screen">
            <a:extLst>
              <a:ext uri="{28A0092B-C50C-407E-A947-70E740481C1C}">
                <a14:useLocalDpi xmlns:a14="http://schemas.microsoft.com/office/drawing/2010/main"/>
              </a:ext>
            </a:extLst>
          </a:blip>
          <a:srcRect l="-430"/>
          <a:stretch>
            <a:fillRect/>
          </a:stretch>
        </p:blipFill>
        <p:spPr>
          <a:xfrm>
            <a:off x="8015288" y="1825625"/>
            <a:ext cx="3338511" cy="4351338"/>
          </a:xfrm>
          <a:prstGeom prst="rect">
            <a:avLst/>
          </a:prstGeom>
        </p:spPr>
      </p:pic>
      <p:pic>
        <p:nvPicPr>
          <p:cNvPr id="3" name="Picture 2" descr="A male hand with Raynaud's syndrome, Raynaud's phenomenon or Raynaud's disease, showing restricted blood flow towards the end of the fingertips.">
            <a:extLst>
              <a:ext uri="{FF2B5EF4-FFF2-40B4-BE49-F238E27FC236}">
                <a16:creationId xmlns:a16="http://schemas.microsoft.com/office/drawing/2014/main" id="{A9FBD3AE-9F28-ECEC-994C-63A91ABA542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6200000">
            <a:off x="7508877" y="2332040"/>
            <a:ext cx="4351335" cy="333851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Ageing skin: Collagen production</a:t>
            </a:r>
            <a:endParaRPr/>
          </a:p>
        </p:txBody>
      </p:sp>
      <p:sp>
        <p:nvSpPr>
          <p:cNvPr id="362" name="Google Shape;362;p39"/>
          <p:cNvSpPr txBox="1">
            <a:spLocks noGrp="1"/>
          </p:cNvSpPr>
          <p:nvPr>
            <p:ph type="body" idx="1"/>
          </p:nvPr>
        </p:nvSpPr>
        <p:spPr>
          <a:xfrm>
            <a:off x="838201" y="1690689"/>
            <a:ext cx="4845092" cy="2722432"/>
          </a:xfrm>
          <a:prstGeom prst="rect">
            <a:avLst/>
          </a:prstGeom>
          <a:solidFill>
            <a:srgbClr val="E2EEBE"/>
          </a:solidFill>
          <a:ln>
            <a:noFill/>
          </a:ln>
        </p:spPr>
        <p:txBody>
          <a:bodyPr spcFirstLastPara="1" wrap="square" lIns="180000" tIns="180000" rIns="180000" bIns="180000" anchor="t" anchorCtr="0">
            <a:noAutofit/>
          </a:bodyPr>
          <a:lstStyle/>
          <a:p>
            <a:pPr marL="0" lvl="0" indent="0" algn="l" rtl="0">
              <a:lnSpc>
                <a:spcPct val="108000"/>
              </a:lnSpc>
              <a:spcBef>
                <a:spcPts val="0"/>
              </a:spcBef>
              <a:spcAft>
                <a:spcPts val="0"/>
              </a:spcAft>
              <a:buSzPts val="2400"/>
              <a:buNone/>
            </a:pPr>
            <a:r>
              <a:rPr lang="en-GB" sz="2200" dirty="0"/>
              <a:t>As we age, the body produces less collagen (the main structural protein in the dermis, which gives the skin firmness, strength and elasticity). </a:t>
            </a:r>
            <a:endParaRPr sz="2200" dirty="0"/>
          </a:p>
          <a:p>
            <a:pPr marL="0" lvl="0" indent="0" algn="l" rtl="0">
              <a:lnSpc>
                <a:spcPct val="108000"/>
              </a:lnSpc>
              <a:spcBef>
                <a:spcPts val="1000"/>
              </a:spcBef>
              <a:spcAft>
                <a:spcPts val="0"/>
              </a:spcAft>
              <a:buSzPts val="2400"/>
              <a:buNone/>
            </a:pPr>
            <a:endParaRPr sz="2200" b="1" dirty="0"/>
          </a:p>
          <a:p>
            <a:pPr marL="0" lvl="0" indent="0" algn="l" rtl="0">
              <a:lnSpc>
                <a:spcPct val="108000"/>
              </a:lnSpc>
              <a:spcBef>
                <a:spcPts val="1000"/>
              </a:spcBef>
              <a:spcAft>
                <a:spcPts val="0"/>
              </a:spcAft>
              <a:buSzPts val="2400"/>
              <a:buNone/>
            </a:pPr>
            <a:r>
              <a:rPr lang="en-GB" sz="2200" b="1" dirty="0"/>
              <a:t>What are the effects?</a:t>
            </a:r>
            <a:endParaRPr sz="2200" b="1" dirty="0"/>
          </a:p>
        </p:txBody>
      </p:sp>
      <p:sp>
        <p:nvSpPr>
          <p:cNvPr id="363" name="Google Shape;363;p39"/>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364" name="Google Shape;364;p39"/>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sp>
        <p:nvSpPr>
          <p:cNvPr id="366" name="Google Shape;366;p39"/>
          <p:cNvSpPr txBox="1"/>
          <p:nvPr/>
        </p:nvSpPr>
        <p:spPr>
          <a:xfrm>
            <a:off x="783955" y="4957464"/>
            <a:ext cx="9001489" cy="110795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000"/>
              <a:buFont typeface="Arial"/>
              <a:buChar char="•"/>
            </a:pPr>
            <a:r>
              <a:rPr lang="en-GB" sz="2200" b="0" i="0" u="none" strike="noStrike" cap="none" dirty="0">
                <a:solidFill>
                  <a:schemeClr val="dk1"/>
                </a:solidFill>
                <a:latin typeface="Arial"/>
                <a:ea typeface="Arial"/>
                <a:cs typeface="Arial"/>
                <a:sym typeface="Arial"/>
              </a:rPr>
              <a:t>Reduction in epidermis skin cells size causing wrinkles, sagging, thinning and moisture loss. </a:t>
            </a:r>
            <a:endParaRPr sz="22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GB" sz="2200" b="0" i="0" u="none" strike="noStrike" cap="none" dirty="0">
                <a:solidFill>
                  <a:schemeClr val="dk1"/>
                </a:solidFill>
                <a:latin typeface="Arial"/>
                <a:ea typeface="Arial"/>
                <a:cs typeface="Arial"/>
                <a:sym typeface="Arial"/>
              </a:rPr>
              <a:t>Reduced blood flow leading to a slower healing rate.</a:t>
            </a:r>
            <a:endParaRPr sz="2200" b="0" i="0" u="none" strike="noStrike" cap="none" dirty="0">
              <a:solidFill>
                <a:srgbClr val="000000"/>
              </a:solidFill>
              <a:latin typeface="Arial"/>
              <a:ea typeface="Arial"/>
              <a:cs typeface="Arial"/>
              <a:sym typeface="Arial"/>
            </a:endParaRPr>
          </a:p>
        </p:txBody>
      </p:sp>
      <p:sp>
        <p:nvSpPr>
          <p:cNvPr id="367" name="Google Shape;367;p39"/>
          <p:cNvSpPr txBox="1"/>
          <p:nvPr/>
        </p:nvSpPr>
        <p:spPr>
          <a:xfrm>
            <a:off x="6096000" y="4229781"/>
            <a:ext cx="2044149"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Arial"/>
                <a:ea typeface="Arial"/>
                <a:cs typeface="Arial"/>
                <a:sym typeface="Arial"/>
              </a:rPr>
              <a:t>Younger skin</a:t>
            </a:r>
            <a:endParaRPr sz="1800" b="0" i="0" u="none" strike="noStrike" cap="none" dirty="0">
              <a:solidFill>
                <a:srgbClr val="000000"/>
              </a:solidFill>
              <a:latin typeface="Arial"/>
              <a:ea typeface="Arial"/>
              <a:cs typeface="Arial"/>
              <a:sym typeface="Arial"/>
            </a:endParaRPr>
          </a:p>
        </p:txBody>
      </p:sp>
      <p:sp>
        <p:nvSpPr>
          <p:cNvPr id="368" name="Google Shape;368;p39"/>
          <p:cNvSpPr txBox="1"/>
          <p:nvPr/>
        </p:nvSpPr>
        <p:spPr>
          <a:xfrm>
            <a:off x="9452525" y="4229781"/>
            <a:ext cx="2044149"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Arial"/>
                <a:ea typeface="Arial"/>
                <a:cs typeface="Arial"/>
                <a:sym typeface="Arial"/>
              </a:rPr>
              <a:t>Older skin</a:t>
            </a:r>
            <a:endParaRPr sz="1800" b="0" i="0" u="none" strike="noStrike" cap="none" dirty="0">
              <a:solidFill>
                <a:srgbClr val="000000"/>
              </a:solidFill>
              <a:latin typeface="Arial"/>
              <a:ea typeface="Arial"/>
              <a:cs typeface="Arial"/>
              <a:sym typeface="Arial"/>
            </a:endParaRPr>
          </a:p>
        </p:txBody>
      </p:sp>
      <p:pic>
        <p:nvPicPr>
          <p:cNvPr id="3" name="Picture 2" descr="A diagram of the skin layers showing how collagen depletes in older skin, compared to younger skin.">
            <a:extLst>
              <a:ext uri="{FF2B5EF4-FFF2-40B4-BE49-F238E27FC236}">
                <a16:creationId xmlns:a16="http://schemas.microsoft.com/office/drawing/2014/main" id="{259E5751-8C0A-53A5-CE3E-675AAEC96D4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096000" y="1609725"/>
            <a:ext cx="5813381" cy="27224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cxnSp>
        <p:nvCxnSpPr>
          <p:cNvPr id="375" name="Google Shape;375;p40"/>
          <p:cNvCxnSpPr/>
          <p:nvPr/>
        </p:nvCxnSpPr>
        <p:spPr>
          <a:xfrm>
            <a:off x="4371830" y="3223529"/>
            <a:ext cx="2850773" cy="0"/>
          </a:xfrm>
          <a:prstGeom prst="straightConnector1">
            <a:avLst/>
          </a:prstGeom>
          <a:noFill/>
          <a:ln w="9525" cap="flat" cmpd="sng">
            <a:solidFill>
              <a:schemeClr val="dk1"/>
            </a:solidFill>
            <a:prstDash val="solid"/>
            <a:round/>
            <a:headEnd type="none" w="sm" len="sm"/>
            <a:tailEnd type="none" w="sm" len="sm"/>
          </a:ln>
        </p:spPr>
      </p:cxnSp>
      <p:cxnSp>
        <p:nvCxnSpPr>
          <p:cNvPr id="376" name="Google Shape;376;p40"/>
          <p:cNvCxnSpPr/>
          <p:nvPr/>
        </p:nvCxnSpPr>
        <p:spPr>
          <a:xfrm>
            <a:off x="4383204" y="2443328"/>
            <a:ext cx="2839399" cy="0"/>
          </a:xfrm>
          <a:prstGeom prst="straightConnector1">
            <a:avLst/>
          </a:prstGeom>
          <a:noFill/>
          <a:ln w="9525" cap="flat" cmpd="sng">
            <a:solidFill>
              <a:schemeClr val="dk1"/>
            </a:solidFill>
            <a:prstDash val="solid"/>
            <a:round/>
            <a:headEnd type="none" w="sm" len="sm"/>
            <a:tailEnd type="none" w="sm" len="sm"/>
          </a:ln>
        </p:spPr>
      </p:cxnSp>
      <p:cxnSp>
        <p:nvCxnSpPr>
          <p:cNvPr id="377" name="Google Shape;377;p40"/>
          <p:cNvCxnSpPr/>
          <p:nvPr/>
        </p:nvCxnSpPr>
        <p:spPr>
          <a:xfrm>
            <a:off x="4435522" y="1854197"/>
            <a:ext cx="2787081" cy="0"/>
          </a:xfrm>
          <a:prstGeom prst="straightConnector1">
            <a:avLst/>
          </a:prstGeom>
          <a:noFill/>
          <a:ln w="9525" cap="flat" cmpd="sng">
            <a:solidFill>
              <a:schemeClr val="dk1"/>
            </a:solidFill>
            <a:prstDash val="solid"/>
            <a:round/>
            <a:headEnd type="none" w="sm" len="sm"/>
            <a:tailEnd type="none" w="sm" len="sm"/>
          </a:ln>
        </p:spPr>
      </p:cxnSp>
      <p:sp>
        <p:nvSpPr>
          <p:cNvPr id="378" name="Google Shape;378;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Ageing skin: Subcutaneous fat</a:t>
            </a:r>
            <a:endParaRPr/>
          </a:p>
        </p:txBody>
      </p:sp>
      <p:sp>
        <p:nvSpPr>
          <p:cNvPr id="379" name="Google Shape;379;p40"/>
          <p:cNvSpPr txBox="1">
            <a:spLocks noGrp="1"/>
          </p:cNvSpPr>
          <p:nvPr>
            <p:ph type="body" idx="1"/>
          </p:nvPr>
        </p:nvSpPr>
        <p:spPr>
          <a:xfrm>
            <a:off x="765289" y="4111428"/>
            <a:ext cx="10847522" cy="1447886"/>
          </a:xfrm>
          <a:prstGeom prst="rect">
            <a:avLst/>
          </a:prstGeom>
          <a:solidFill>
            <a:srgbClr val="E2EEBE"/>
          </a:solidFill>
          <a:ln>
            <a:noFill/>
          </a:ln>
        </p:spPr>
        <p:txBody>
          <a:bodyPr spcFirstLastPara="1" wrap="square" lIns="180000" tIns="180000" rIns="180000" bIns="180000" anchor="t" anchorCtr="0">
            <a:normAutofit fontScale="92500" lnSpcReduction="20000"/>
          </a:bodyPr>
          <a:lstStyle/>
          <a:p>
            <a:pPr marL="0" lvl="0" indent="0" algn="l" rtl="0">
              <a:lnSpc>
                <a:spcPct val="108000"/>
              </a:lnSpc>
              <a:spcBef>
                <a:spcPts val="0"/>
              </a:spcBef>
              <a:spcAft>
                <a:spcPts val="0"/>
              </a:spcAft>
              <a:buSzPct val="100000"/>
              <a:buNone/>
            </a:pPr>
            <a:r>
              <a:rPr lang="en-GB"/>
              <a:t>Subcutaneous fat just under the skin in the hypodermis layer makes up about 90% of our body fat. As we age, our subcutaneous fat layer gets thinner. </a:t>
            </a:r>
            <a:endParaRPr/>
          </a:p>
          <a:p>
            <a:pPr marL="0" lvl="0" indent="0" algn="l" rtl="0">
              <a:lnSpc>
                <a:spcPct val="108000"/>
              </a:lnSpc>
              <a:spcBef>
                <a:spcPts val="1000"/>
              </a:spcBef>
              <a:spcAft>
                <a:spcPts val="0"/>
              </a:spcAft>
              <a:buSzPct val="100000"/>
              <a:buNone/>
            </a:pPr>
            <a:r>
              <a:rPr lang="en-GB" b="1"/>
              <a:t>What are the effects?</a:t>
            </a:r>
            <a:endParaRPr b="1"/>
          </a:p>
        </p:txBody>
      </p:sp>
      <p:sp>
        <p:nvSpPr>
          <p:cNvPr id="380" name="Google Shape;380;p40"/>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381" name="Google Shape;381;p40"/>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sp>
        <p:nvSpPr>
          <p:cNvPr id="382" name="Google Shape;382;p40"/>
          <p:cNvSpPr txBox="1"/>
          <p:nvPr/>
        </p:nvSpPr>
        <p:spPr>
          <a:xfrm>
            <a:off x="767485" y="5648463"/>
            <a:ext cx="10847522" cy="70788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Less protection against bumps and knocks.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Less insulation – older people are more affected by cold temperatures.</a:t>
            </a:r>
            <a:endParaRPr sz="2000" b="0" i="0" u="none" strike="noStrike" cap="none">
              <a:solidFill>
                <a:schemeClr val="dk1"/>
              </a:solidFill>
              <a:latin typeface="Arial"/>
              <a:ea typeface="Arial"/>
              <a:cs typeface="Arial"/>
              <a:sym typeface="Arial"/>
            </a:endParaRPr>
          </a:p>
        </p:txBody>
      </p:sp>
      <p:sp>
        <p:nvSpPr>
          <p:cNvPr id="384" name="Google Shape;384;p40"/>
          <p:cNvSpPr txBox="1"/>
          <p:nvPr/>
        </p:nvSpPr>
        <p:spPr>
          <a:xfrm>
            <a:off x="5157998" y="1669531"/>
            <a:ext cx="1184940"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epidermis</a:t>
            </a:r>
            <a:endParaRPr sz="1400" b="0" i="0" u="none" strike="noStrike" cap="none">
              <a:solidFill>
                <a:srgbClr val="000000"/>
              </a:solidFill>
              <a:latin typeface="Arial"/>
              <a:ea typeface="Arial"/>
              <a:cs typeface="Arial"/>
              <a:sym typeface="Arial"/>
            </a:endParaRPr>
          </a:p>
        </p:txBody>
      </p:sp>
      <p:sp>
        <p:nvSpPr>
          <p:cNvPr id="385" name="Google Shape;385;p40"/>
          <p:cNvSpPr txBox="1"/>
          <p:nvPr/>
        </p:nvSpPr>
        <p:spPr>
          <a:xfrm>
            <a:off x="5311887" y="2244479"/>
            <a:ext cx="877163"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dermis</a:t>
            </a:r>
            <a:endParaRPr sz="1400" b="0" i="0" u="none" strike="noStrike" cap="none">
              <a:solidFill>
                <a:srgbClr val="000000"/>
              </a:solidFill>
              <a:latin typeface="Arial"/>
              <a:ea typeface="Arial"/>
              <a:cs typeface="Arial"/>
              <a:sym typeface="Arial"/>
            </a:endParaRPr>
          </a:p>
        </p:txBody>
      </p:sp>
      <p:sp>
        <p:nvSpPr>
          <p:cNvPr id="386" name="Google Shape;386;p40"/>
          <p:cNvSpPr txBox="1"/>
          <p:nvPr/>
        </p:nvSpPr>
        <p:spPr>
          <a:xfrm>
            <a:off x="5048250" y="2838817"/>
            <a:ext cx="1604124" cy="877123"/>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GB" sz="1700" b="0" i="0" u="none" strike="noStrike" cap="none">
                <a:solidFill>
                  <a:schemeClr val="dk1"/>
                </a:solidFill>
                <a:latin typeface="Arial"/>
                <a:ea typeface="Arial"/>
                <a:cs typeface="Arial"/>
                <a:sym typeface="Arial"/>
              </a:rPr>
              <a:t>hypodermis/ subcutaneous </a:t>
            </a:r>
            <a:br>
              <a:rPr lang="en-GB" sz="1700" b="0" i="0" u="none" strike="noStrike" cap="none">
                <a:solidFill>
                  <a:schemeClr val="dk1"/>
                </a:solidFill>
                <a:latin typeface="Arial"/>
                <a:ea typeface="Arial"/>
                <a:cs typeface="Arial"/>
                <a:sym typeface="Arial"/>
              </a:rPr>
            </a:br>
            <a:r>
              <a:rPr lang="en-GB" sz="1700" b="0" i="0" u="none" strike="noStrike" cap="none">
                <a:solidFill>
                  <a:schemeClr val="dk1"/>
                </a:solidFill>
                <a:latin typeface="Arial"/>
                <a:ea typeface="Arial"/>
                <a:cs typeface="Arial"/>
                <a:sym typeface="Arial"/>
              </a:rPr>
              <a:t>layer</a:t>
            </a:r>
            <a:endParaRPr sz="1700" b="0" i="0" u="none" strike="noStrike" cap="none">
              <a:solidFill>
                <a:schemeClr val="dk1"/>
              </a:solidFill>
              <a:latin typeface="Arial"/>
              <a:ea typeface="Arial"/>
              <a:cs typeface="Arial"/>
              <a:sym typeface="Arial"/>
            </a:endParaRPr>
          </a:p>
        </p:txBody>
      </p:sp>
      <p:sp>
        <p:nvSpPr>
          <p:cNvPr id="387" name="Google Shape;387;p40"/>
          <p:cNvSpPr txBox="1"/>
          <p:nvPr/>
        </p:nvSpPr>
        <p:spPr>
          <a:xfrm>
            <a:off x="1985937" y="3702639"/>
            <a:ext cx="2044149"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Younger skin</a:t>
            </a:r>
            <a:endParaRPr sz="1800" b="0" i="0" u="none" strike="noStrike" cap="none">
              <a:solidFill>
                <a:srgbClr val="000000"/>
              </a:solidFill>
              <a:latin typeface="Arial"/>
              <a:ea typeface="Arial"/>
              <a:cs typeface="Arial"/>
              <a:sym typeface="Arial"/>
            </a:endParaRPr>
          </a:p>
        </p:txBody>
      </p:sp>
      <p:sp>
        <p:nvSpPr>
          <p:cNvPr id="388" name="Google Shape;388;p40"/>
          <p:cNvSpPr txBox="1"/>
          <p:nvPr/>
        </p:nvSpPr>
        <p:spPr>
          <a:xfrm>
            <a:off x="7662014" y="3683224"/>
            <a:ext cx="2044149"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Older skin</a:t>
            </a:r>
            <a:endParaRPr sz="1800" b="0" i="0" u="none" strike="noStrike" cap="none">
              <a:solidFill>
                <a:srgbClr val="000000"/>
              </a:solidFill>
              <a:latin typeface="Arial"/>
              <a:ea typeface="Arial"/>
              <a:cs typeface="Arial"/>
              <a:sym typeface="Arial"/>
            </a:endParaRPr>
          </a:p>
        </p:txBody>
      </p:sp>
      <p:pic>
        <p:nvPicPr>
          <p:cNvPr id="3" name="Picture 2" descr="A diagram of the layers of the skin in an older person. ">
            <a:extLst>
              <a:ext uri="{FF2B5EF4-FFF2-40B4-BE49-F238E27FC236}">
                <a16:creationId xmlns:a16="http://schemas.microsoft.com/office/drawing/2014/main" id="{3008FD8A-AED9-0D9F-250F-DD82165EC89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435890" y="1433149"/>
            <a:ext cx="2861840" cy="2340794"/>
          </a:xfrm>
          <a:prstGeom prst="rect">
            <a:avLst/>
          </a:prstGeom>
        </p:spPr>
      </p:pic>
      <p:pic>
        <p:nvPicPr>
          <p:cNvPr id="5" name="Picture 4" descr="A diagram of the layers of the skin in a young person. ">
            <a:extLst>
              <a:ext uri="{FF2B5EF4-FFF2-40B4-BE49-F238E27FC236}">
                <a16:creationId xmlns:a16="http://schemas.microsoft.com/office/drawing/2014/main" id="{16DAC968-3903-1E38-03E6-A31C3857337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632352" y="1443414"/>
            <a:ext cx="2666198" cy="23407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Ageing skin: Cutaneous sensations</a:t>
            </a:r>
            <a:endParaRPr/>
          </a:p>
        </p:txBody>
      </p:sp>
      <p:sp>
        <p:nvSpPr>
          <p:cNvPr id="394" name="Google Shape;394;p41"/>
          <p:cNvSpPr txBox="1">
            <a:spLocks noGrp="1"/>
          </p:cNvSpPr>
          <p:nvPr>
            <p:ph type="body" idx="1"/>
          </p:nvPr>
        </p:nvSpPr>
        <p:spPr>
          <a:xfrm>
            <a:off x="838200" y="1632797"/>
            <a:ext cx="10801027" cy="3272417"/>
          </a:xfrm>
          <a:prstGeom prst="rect">
            <a:avLst/>
          </a:prstGeom>
          <a:solidFill>
            <a:srgbClr val="E2EEBE"/>
          </a:solidFill>
          <a:ln>
            <a:noFill/>
          </a:ln>
        </p:spPr>
        <p:txBody>
          <a:bodyPr spcFirstLastPara="1" wrap="square" lIns="180000" tIns="180000" rIns="180000" bIns="180000" anchor="t" anchorCtr="0">
            <a:normAutofit fontScale="92500" lnSpcReduction="10000"/>
          </a:bodyPr>
          <a:lstStyle/>
          <a:p>
            <a:pPr marL="0" lvl="0" indent="0" algn="l" rtl="0">
              <a:lnSpc>
                <a:spcPct val="108000"/>
              </a:lnSpc>
              <a:spcBef>
                <a:spcPts val="0"/>
              </a:spcBef>
              <a:spcAft>
                <a:spcPts val="0"/>
              </a:spcAft>
              <a:buSzPct val="108108"/>
              <a:buNone/>
            </a:pPr>
            <a:r>
              <a:rPr lang="en-GB" b="1"/>
              <a:t>Reduced nerve function: </a:t>
            </a:r>
            <a:r>
              <a:rPr lang="en-GB"/>
              <a:t>Ageing decreases the number and sensitivity of nerve endings in the skin. </a:t>
            </a:r>
            <a:endParaRPr/>
          </a:p>
          <a:p>
            <a:pPr marL="0" lvl="0" indent="0" algn="l" rtl="0">
              <a:lnSpc>
                <a:spcPct val="108000"/>
              </a:lnSpc>
              <a:spcBef>
                <a:spcPts val="1000"/>
              </a:spcBef>
              <a:spcAft>
                <a:spcPts val="0"/>
              </a:spcAft>
              <a:buSzPct val="108108"/>
              <a:buNone/>
            </a:pPr>
            <a:r>
              <a:rPr lang="en-GB" b="1"/>
              <a:t>Decline in blood flow: </a:t>
            </a:r>
            <a:r>
              <a:rPr lang="en-GB"/>
              <a:t>Reduced blood circulation in ageing skin affects nerve health.</a:t>
            </a:r>
            <a:endParaRPr/>
          </a:p>
          <a:p>
            <a:pPr marL="0" lvl="0" indent="0" algn="l" rtl="0">
              <a:lnSpc>
                <a:spcPct val="108000"/>
              </a:lnSpc>
              <a:spcBef>
                <a:spcPts val="1000"/>
              </a:spcBef>
              <a:spcAft>
                <a:spcPts val="0"/>
              </a:spcAft>
              <a:buSzPct val="108108"/>
              <a:buNone/>
            </a:pPr>
            <a:r>
              <a:rPr lang="en-GB" b="1"/>
              <a:t>Slower response to stimuli: </a:t>
            </a:r>
            <a:r>
              <a:rPr lang="en-GB"/>
              <a:t>Ageing nerves transmit signals more slowly.</a:t>
            </a:r>
            <a:endParaRPr/>
          </a:p>
          <a:p>
            <a:pPr marL="0" lvl="0" indent="0" algn="l" rtl="0">
              <a:lnSpc>
                <a:spcPct val="108000"/>
              </a:lnSpc>
              <a:spcBef>
                <a:spcPts val="1000"/>
              </a:spcBef>
              <a:spcAft>
                <a:spcPts val="0"/>
              </a:spcAft>
              <a:buSzPct val="108108"/>
              <a:buNone/>
            </a:pPr>
            <a:endParaRPr b="1"/>
          </a:p>
          <a:p>
            <a:pPr marL="0" lvl="0" indent="0" algn="l" rtl="0">
              <a:lnSpc>
                <a:spcPct val="108000"/>
              </a:lnSpc>
              <a:spcBef>
                <a:spcPts val="1000"/>
              </a:spcBef>
              <a:spcAft>
                <a:spcPts val="0"/>
              </a:spcAft>
              <a:buSzPct val="108108"/>
              <a:buNone/>
            </a:pPr>
            <a:r>
              <a:rPr lang="en-GB" b="1"/>
              <a:t>What are the effects?</a:t>
            </a:r>
            <a:endParaRPr b="1"/>
          </a:p>
        </p:txBody>
      </p:sp>
      <p:sp>
        <p:nvSpPr>
          <p:cNvPr id="395" name="Google Shape;395;p41"/>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396" name="Google Shape;396;p41"/>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sp>
        <p:nvSpPr>
          <p:cNvPr id="397" name="Google Shape;397;p41"/>
          <p:cNvSpPr txBox="1"/>
          <p:nvPr/>
        </p:nvSpPr>
        <p:spPr>
          <a:xfrm>
            <a:off x="922468" y="5179203"/>
            <a:ext cx="10515600" cy="83099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Reduction in the ability to detect touch, pressure, temperature and pain.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Delayed reactions to temperature changes, pain or tactile stimuli.</a:t>
            </a:r>
            <a:endParaRPr sz="2400" b="1"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Ageing skin: Reduced nutrient absorption</a:t>
            </a:r>
            <a:endParaRPr/>
          </a:p>
        </p:txBody>
      </p:sp>
      <p:sp>
        <p:nvSpPr>
          <p:cNvPr id="403" name="Google Shape;403;p42"/>
          <p:cNvSpPr txBox="1">
            <a:spLocks noGrp="1"/>
          </p:cNvSpPr>
          <p:nvPr>
            <p:ph type="body" idx="1"/>
          </p:nvPr>
        </p:nvSpPr>
        <p:spPr>
          <a:xfrm>
            <a:off x="838201" y="1632797"/>
            <a:ext cx="10398070" cy="3272417"/>
          </a:xfrm>
          <a:prstGeom prst="rect">
            <a:avLst/>
          </a:prstGeom>
          <a:solidFill>
            <a:srgbClr val="E2EEBE"/>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b="0" i="0">
                <a:solidFill>
                  <a:schemeClr val="dk1"/>
                </a:solidFill>
              </a:rPr>
              <a:t>As people age, their bodies become less efficient at absorbing nutrients from food.</a:t>
            </a:r>
            <a:endParaRPr/>
          </a:p>
          <a:p>
            <a:pPr marL="0" lvl="0" indent="0" algn="l" rtl="0">
              <a:lnSpc>
                <a:spcPct val="108000"/>
              </a:lnSpc>
              <a:spcBef>
                <a:spcPts val="1000"/>
              </a:spcBef>
              <a:spcAft>
                <a:spcPts val="0"/>
              </a:spcAft>
              <a:buSzPts val="2400"/>
              <a:buNone/>
            </a:pPr>
            <a:r>
              <a:rPr lang="en-GB" b="0" i="0">
                <a:solidFill>
                  <a:schemeClr val="dk1"/>
                </a:solidFill>
              </a:rPr>
              <a:t>This is due to several factors including reduced acid stomach production and less active digestive enzymes.</a:t>
            </a:r>
            <a:endParaRPr/>
          </a:p>
          <a:p>
            <a:pPr marL="0" lvl="0" indent="0" algn="l" rtl="0">
              <a:lnSpc>
                <a:spcPct val="108000"/>
              </a:lnSpc>
              <a:spcBef>
                <a:spcPts val="1000"/>
              </a:spcBef>
              <a:spcAft>
                <a:spcPts val="0"/>
              </a:spcAft>
              <a:buSzPts val="2400"/>
              <a:buNone/>
            </a:pPr>
            <a:endParaRPr b="1"/>
          </a:p>
          <a:p>
            <a:pPr marL="0" lvl="0" indent="0" algn="l" rtl="0">
              <a:lnSpc>
                <a:spcPct val="108000"/>
              </a:lnSpc>
              <a:spcBef>
                <a:spcPts val="1000"/>
              </a:spcBef>
              <a:spcAft>
                <a:spcPts val="0"/>
              </a:spcAft>
              <a:buSzPts val="2400"/>
              <a:buNone/>
            </a:pPr>
            <a:r>
              <a:rPr lang="en-GB" b="1"/>
              <a:t>What are the effects on the skin?</a:t>
            </a:r>
            <a:endParaRPr b="1"/>
          </a:p>
        </p:txBody>
      </p:sp>
      <p:sp>
        <p:nvSpPr>
          <p:cNvPr id="404" name="Google Shape;404;p42"/>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405" name="Google Shape;405;p42"/>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sp>
        <p:nvSpPr>
          <p:cNvPr id="406" name="Google Shape;406;p42"/>
          <p:cNvSpPr txBox="1"/>
          <p:nvPr/>
        </p:nvSpPr>
        <p:spPr>
          <a:xfrm>
            <a:off x="922468" y="5179203"/>
            <a:ext cx="10515600" cy="46166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Weakens the skin and reduces its ability to repair itself.</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Skin integrity</a:t>
            </a:r>
            <a:endParaRPr/>
          </a:p>
        </p:txBody>
      </p:sp>
      <p:sp>
        <p:nvSpPr>
          <p:cNvPr id="412" name="Google Shape;412;p43"/>
          <p:cNvSpPr txBox="1">
            <a:spLocks noGrp="1"/>
          </p:cNvSpPr>
          <p:nvPr>
            <p:ph type="body" idx="1"/>
          </p:nvPr>
        </p:nvSpPr>
        <p:spPr>
          <a:xfrm>
            <a:off x="838200" y="1825625"/>
            <a:ext cx="10515600" cy="4351338"/>
          </a:xfrm>
          <a:prstGeom prst="rect">
            <a:avLst/>
          </a:prstGeom>
          <a:solidFill>
            <a:srgbClr val="E2EEBE"/>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a:t>Skin integrity is defined as the skin being ‘whole, intact and undamaged’.</a:t>
            </a:r>
            <a:endParaRPr/>
          </a:p>
          <a:p>
            <a:pPr marL="0" lvl="0" indent="0" algn="l" rtl="0">
              <a:lnSpc>
                <a:spcPct val="108000"/>
              </a:lnSpc>
              <a:spcBef>
                <a:spcPts val="1000"/>
              </a:spcBef>
              <a:spcAft>
                <a:spcPts val="0"/>
              </a:spcAft>
              <a:buSzPts val="2400"/>
              <a:buNone/>
            </a:pPr>
            <a:r>
              <a:rPr lang="en-GB"/>
              <a:t>Impaired skin integrity means there is structural damage or changes to the skin layers which means it is more vulnerable to injury.</a:t>
            </a:r>
            <a:endParaRPr/>
          </a:p>
          <a:p>
            <a:pPr marL="0" lvl="0" indent="0" algn="l" rtl="0">
              <a:lnSpc>
                <a:spcPct val="108000"/>
              </a:lnSpc>
              <a:spcBef>
                <a:spcPts val="1000"/>
              </a:spcBef>
              <a:spcAft>
                <a:spcPts val="0"/>
              </a:spcAft>
              <a:buSzPts val="2400"/>
              <a:buNone/>
            </a:pPr>
            <a:r>
              <a:rPr lang="en-GB"/>
              <a:t>A clinical task is to assess skin integrity, and there are tissue viability teams who work within hospitals. They are a group of specialist professionals who carry out assessments and treatment for patients who have complex skin damage and factors affecting the healing process.</a:t>
            </a:r>
            <a:endParaRPr/>
          </a:p>
          <a:p>
            <a:pPr marL="0" lvl="0" indent="0" algn="l" rtl="0">
              <a:lnSpc>
                <a:spcPct val="108000"/>
              </a:lnSpc>
              <a:spcBef>
                <a:spcPts val="1000"/>
              </a:spcBef>
              <a:spcAft>
                <a:spcPts val="0"/>
              </a:spcAft>
              <a:buSzPts val="2400"/>
              <a:buNone/>
            </a:pPr>
            <a:endParaRPr/>
          </a:p>
          <a:p>
            <a:pPr marL="228600" lvl="0" indent="-76200" algn="l" rtl="0">
              <a:lnSpc>
                <a:spcPct val="108000"/>
              </a:lnSpc>
              <a:spcBef>
                <a:spcPts val="1000"/>
              </a:spcBef>
              <a:spcAft>
                <a:spcPts val="0"/>
              </a:spcAft>
              <a:buSzPts val="2400"/>
              <a:buNone/>
            </a:pPr>
            <a:endParaRPr/>
          </a:p>
        </p:txBody>
      </p:sp>
      <p:sp>
        <p:nvSpPr>
          <p:cNvPr id="413" name="Google Shape;413;p43"/>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sp>
        <p:nvSpPr>
          <p:cNvPr id="414" name="Google Shape;414;p43"/>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1" name="Google Shape;421;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 Pressure damages to skin</a:t>
            </a:r>
            <a:endParaRPr/>
          </a:p>
        </p:txBody>
      </p:sp>
      <p:sp>
        <p:nvSpPr>
          <p:cNvPr id="422" name="Google Shape;422;p44"/>
          <p:cNvSpPr txBox="1">
            <a:spLocks noGrp="1"/>
          </p:cNvSpPr>
          <p:nvPr>
            <p:ph type="body" idx="2"/>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sp>
        <p:nvSpPr>
          <p:cNvPr id="423" name="Google Shape;423;p44"/>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424" name="Google Shape;424;p44"/>
          <p:cNvSpPr txBox="1"/>
          <p:nvPr/>
        </p:nvSpPr>
        <p:spPr>
          <a:xfrm>
            <a:off x="838200" y="5092995"/>
            <a:ext cx="10847522" cy="1059416"/>
          </a:xfrm>
          <a:prstGeom prst="rect">
            <a:avLst/>
          </a:prstGeom>
          <a:solidFill>
            <a:srgbClr val="E2EEBE"/>
          </a:solidFill>
          <a:ln>
            <a:noFill/>
          </a:ln>
        </p:spPr>
        <p:txBody>
          <a:bodyPr spcFirstLastPara="1" wrap="square" lIns="91425" tIns="45700" rIns="91425" bIns="45700" anchor="t" anchorCtr="0">
            <a:normAutofit lnSpcReduction="10000"/>
          </a:bodyPr>
          <a:lstStyle/>
          <a:p>
            <a:pPr marL="0" marR="0" lvl="0" indent="0" algn="l" rtl="0">
              <a:lnSpc>
                <a:spcPct val="108000"/>
              </a:lnSpc>
              <a:spcBef>
                <a:spcPts val="0"/>
              </a:spcBef>
              <a:spcAft>
                <a:spcPts val="0"/>
              </a:spcAft>
              <a:buClr>
                <a:srgbClr val="466318"/>
              </a:buClr>
              <a:buSzPts val="2000"/>
              <a:buFont typeface="Arial"/>
              <a:buNone/>
            </a:pPr>
            <a:r>
              <a:rPr lang="en-GB" sz="2000" b="0" i="0" u="none" strike="noStrike" cap="none">
                <a:solidFill>
                  <a:srgbClr val="262626"/>
                </a:solidFill>
                <a:latin typeface="Arial"/>
                <a:ea typeface="Arial"/>
                <a:cs typeface="Arial"/>
                <a:sym typeface="Arial"/>
              </a:rPr>
              <a:t>Pressure on the top skin surface reduces blood flow in plexus capillaries under the skin in the epidermis and dermis skin layer. The blood flow to the site of new skin cells is reduced or stopped, and they start to die off without the nutrients and oxygen to function as they should.</a:t>
            </a:r>
            <a:endParaRPr sz="2000" b="1" i="0" u="none" strike="noStrike" cap="none">
              <a:solidFill>
                <a:srgbClr val="262626"/>
              </a:solidFill>
              <a:latin typeface="Arial"/>
              <a:ea typeface="Arial"/>
              <a:cs typeface="Arial"/>
              <a:sym typeface="Arial"/>
            </a:endParaRPr>
          </a:p>
        </p:txBody>
      </p:sp>
      <p:grpSp>
        <p:nvGrpSpPr>
          <p:cNvPr id="2" name="Group 1">
            <a:extLst>
              <a:ext uri="{FF2B5EF4-FFF2-40B4-BE49-F238E27FC236}">
                <a16:creationId xmlns:a16="http://schemas.microsoft.com/office/drawing/2014/main" id="{02CEBB4E-36B1-604F-72BE-842E77859D08}"/>
              </a:ext>
            </a:extLst>
          </p:cNvPr>
          <p:cNvGrpSpPr/>
          <p:nvPr/>
        </p:nvGrpSpPr>
        <p:grpSpPr>
          <a:xfrm>
            <a:off x="867016" y="1463971"/>
            <a:ext cx="10486784" cy="3298827"/>
            <a:chOff x="249736" y="1435395"/>
            <a:chExt cx="11360421" cy="3573647"/>
          </a:xfrm>
        </p:grpSpPr>
        <p:pic>
          <p:nvPicPr>
            <p:cNvPr id="420" name="Google Shape;420;p44" descr="A diagram of the skin when pressure is applied, and damage is caused. "/>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31484" y="1435395"/>
              <a:ext cx="7942446" cy="3573647"/>
            </a:xfrm>
            <a:prstGeom prst="rect">
              <a:avLst/>
            </a:prstGeom>
            <a:noFill/>
            <a:ln>
              <a:noFill/>
            </a:ln>
          </p:spPr>
        </p:pic>
        <p:sp>
          <p:nvSpPr>
            <p:cNvPr id="425" name="Google Shape;425;p44"/>
            <p:cNvSpPr txBox="1"/>
            <p:nvPr/>
          </p:nvSpPr>
          <p:spPr>
            <a:xfrm>
              <a:off x="1391641" y="1847460"/>
              <a:ext cx="1360794" cy="400056"/>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rgbClr val="000000"/>
                  </a:solidFill>
                  <a:latin typeface="Arial"/>
                  <a:ea typeface="Arial"/>
                  <a:cs typeface="Arial"/>
                  <a:sym typeface="Arial"/>
                </a:rPr>
                <a:t>epidermis</a:t>
              </a:r>
              <a:endParaRPr sz="1400" b="0" i="0" u="none" strike="noStrike" cap="none" dirty="0">
                <a:solidFill>
                  <a:srgbClr val="000000"/>
                </a:solidFill>
                <a:latin typeface="Arial"/>
                <a:ea typeface="Arial"/>
                <a:cs typeface="Arial"/>
                <a:sym typeface="Arial"/>
              </a:endParaRPr>
            </a:p>
          </p:txBody>
        </p:sp>
        <p:sp>
          <p:nvSpPr>
            <p:cNvPr id="426" name="Google Shape;426;p44"/>
            <p:cNvSpPr txBox="1"/>
            <p:nvPr/>
          </p:nvSpPr>
          <p:spPr>
            <a:xfrm>
              <a:off x="1740504" y="3047924"/>
              <a:ext cx="1011930" cy="400056"/>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dermis</a:t>
              </a:r>
              <a:endParaRPr sz="1400" b="0" i="0" u="none" strike="noStrike" cap="none">
                <a:solidFill>
                  <a:srgbClr val="000000"/>
                </a:solidFill>
                <a:latin typeface="Arial"/>
                <a:ea typeface="Arial"/>
                <a:cs typeface="Arial"/>
                <a:sym typeface="Arial"/>
              </a:endParaRPr>
            </a:p>
          </p:txBody>
        </p:sp>
        <p:sp>
          <p:nvSpPr>
            <p:cNvPr id="427" name="Google Shape;427;p44"/>
            <p:cNvSpPr txBox="1"/>
            <p:nvPr/>
          </p:nvSpPr>
          <p:spPr>
            <a:xfrm>
              <a:off x="249736" y="4110308"/>
              <a:ext cx="2502699" cy="700131"/>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1800"/>
                <a:buFont typeface="Calibri"/>
                <a:buNone/>
              </a:pPr>
              <a:r>
                <a:rPr lang="en-GB" sz="1800" b="0" i="0" u="none" strike="noStrike" cap="none" dirty="0">
                  <a:solidFill>
                    <a:schemeClr val="dk1"/>
                  </a:solidFill>
                  <a:latin typeface="Arial"/>
                  <a:ea typeface="Arial"/>
                  <a:cs typeface="Arial"/>
                  <a:sym typeface="Arial"/>
                </a:rPr>
                <a:t>hypodermis/ subcutaneous layer</a:t>
              </a:r>
              <a:endParaRPr sz="1800" b="0" i="0" u="none" strike="noStrike" cap="none" dirty="0">
                <a:solidFill>
                  <a:schemeClr val="dk1"/>
                </a:solidFill>
                <a:latin typeface="Arial"/>
                <a:ea typeface="Arial"/>
                <a:cs typeface="Arial"/>
                <a:sym typeface="Arial"/>
              </a:endParaRPr>
            </a:p>
          </p:txBody>
        </p:sp>
        <p:sp>
          <p:nvSpPr>
            <p:cNvPr id="428" name="Google Shape;428;p44"/>
            <p:cNvSpPr txBox="1"/>
            <p:nvPr/>
          </p:nvSpPr>
          <p:spPr>
            <a:xfrm>
              <a:off x="9633292" y="3436399"/>
              <a:ext cx="1976865" cy="64629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GB" sz="1800" b="0" i="0" u="none" strike="noStrike" cap="none">
                  <a:solidFill>
                    <a:schemeClr val="dk1"/>
                  </a:solidFill>
                  <a:latin typeface="Arial"/>
                  <a:ea typeface="Arial"/>
                  <a:cs typeface="Arial"/>
                  <a:sym typeface="Arial"/>
                </a:rPr>
                <a:t>plexus capillary network</a:t>
              </a:r>
              <a:endParaRPr sz="1800" b="0" i="0" u="none" strike="noStrike" cap="none">
                <a:solidFill>
                  <a:schemeClr val="dk1"/>
                </a:solidFill>
                <a:latin typeface="Arial"/>
                <a:ea typeface="Arial"/>
                <a:cs typeface="Arial"/>
                <a:sym typeface="Arial"/>
              </a:endParaRPr>
            </a:p>
          </p:txBody>
        </p:sp>
        <p:grpSp>
          <p:nvGrpSpPr>
            <p:cNvPr id="429" name="Google Shape;429;p44"/>
            <p:cNvGrpSpPr/>
            <p:nvPr/>
          </p:nvGrpSpPr>
          <p:grpSpPr>
            <a:xfrm>
              <a:off x="9324390" y="2071869"/>
              <a:ext cx="301812" cy="2494404"/>
              <a:chOff x="9263904" y="3005763"/>
              <a:chExt cx="248078" cy="1730650"/>
            </a:xfrm>
          </p:grpSpPr>
          <p:cxnSp>
            <p:nvCxnSpPr>
              <p:cNvPr id="430" name="Google Shape;430;p44"/>
              <p:cNvCxnSpPr/>
              <p:nvPr/>
            </p:nvCxnSpPr>
            <p:spPr>
              <a:xfrm>
                <a:off x="9263904" y="3011374"/>
                <a:ext cx="240458" cy="0"/>
              </a:xfrm>
              <a:prstGeom prst="straightConnector1">
                <a:avLst/>
              </a:prstGeom>
              <a:noFill/>
              <a:ln w="9525" cap="flat" cmpd="sng">
                <a:solidFill>
                  <a:schemeClr val="dk1"/>
                </a:solidFill>
                <a:prstDash val="solid"/>
                <a:round/>
                <a:headEnd type="none" w="sm" len="sm"/>
                <a:tailEnd type="none" w="sm" len="sm"/>
              </a:ln>
            </p:spPr>
          </p:cxnSp>
          <p:cxnSp>
            <p:nvCxnSpPr>
              <p:cNvPr id="431" name="Google Shape;431;p44"/>
              <p:cNvCxnSpPr/>
              <p:nvPr/>
            </p:nvCxnSpPr>
            <p:spPr>
              <a:xfrm>
                <a:off x="9504362" y="3005763"/>
                <a:ext cx="0" cy="1730650"/>
              </a:xfrm>
              <a:prstGeom prst="straightConnector1">
                <a:avLst/>
              </a:prstGeom>
              <a:noFill/>
              <a:ln w="9525" cap="flat" cmpd="sng">
                <a:solidFill>
                  <a:schemeClr val="dk1"/>
                </a:solidFill>
                <a:prstDash val="solid"/>
                <a:round/>
                <a:headEnd type="none" w="sm" len="sm"/>
                <a:tailEnd type="none" w="sm" len="sm"/>
              </a:ln>
            </p:spPr>
          </p:cxnSp>
          <p:cxnSp>
            <p:nvCxnSpPr>
              <p:cNvPr id="432" name="Google Shape;432;p44"/>
              <p:cNvCxnSpPr/>
              <p:nvPr/>
            </p:nvCxnSpPr>
            <p:spPr>
              <a:xfrm>
                <a:off x="9271524" y="4722743"/>
                <a:ext cx="240458" cy="0"/>
              </a:xfrm>
              <a:prstGeom prst="straightConnector1">
                <a:avLst/>
              </a:prstGeom>
              <a:noFill/>
              <a:ln w="9525" cap="flat" cmpd="sng">
                <a:solidFill>
                  <a:schemeClr val="dk1"/>
                </a:solidFill>
                <a:prstDash val="solid"/>
                <a:round/>
                <a:headEnd type="none" w="sm" len="sm"/>
                <a:tailEnd type="none" w="sm" len="sm"/>
              </a:ln>
            </p:spPr>
          </p:cxnSp>
        </p:grpSp>
        <p:sp>
          <p:nvSpPr>
            <p:cNvPr id="433" name="Google Shape;433;p44"/>
            <p:cNvSpPr txBox="1"/>
            <p:nvPr/>
          </p:nvSpPr>
          <p:spPr>
            <a:xfrm>
              <a:off x="6396941" y="1478168"/>
              <a:ext cx="1179907"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GB" sz="1800" b="0" i="0" u="none" strike="noStrike" cap="none">
                  <a:solidFill>
                    <a:schemeClr val="dk1"/>
                  </a:solidFill>
                  <a:latin typeface="Arial"/>
                  <a:ea typeface="Arial"/>
                  <a:cs typeface="Arial"/>
                  <a:sym typeface="Arial"/>
                </a:rPr>
                <a:t>pressure</a:t>
              </a:r>
              <a:endParaRPr sz="1800" b="0" i="0" u="none" strike="noStrike" cap="none">
                <a:solidFill>
                  <a:schemeClr val="dk1"/>
                </a:solidFill>
                <a:latin typeface="Arial"/>
                <a:ea typeface="Arial"/>
                <a:cs typeface="Arial"/>
                <a:sym typeface="Arial"/>
              </a:endParaRPr>
            </a:p>
          </p:txBody>
        </p:sp>
        <p:sp>
          <p:nvSpPr>
            <p:cNvPr id="434" name="Google Shape;434;p44"/>
            <p:cNvSpPr/>
            <p:nvPr/>
          </p:nvSpPr>
          <p:spPr>
            <a:xfrm>
              <a:off x="6759615" y="1847459"/>
              <a:ext cx="292541" cy="360813"/>
            </a:xfrm>
            <a:prstGeom prst="downArrow">
              <a:avLst>
                <a:gd name="adj1" fmla="val 50000"/>
                <a:gd name="adj2" fmla="val 42268"/>
              </a:avLst>
            </a:prstGeom>
            <a:solidFill>
              <a:schemeClr val="accent6"/>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Skin integrity</a:t>
            </a:r>
            <a:endParaRPr/>
          </a:p>
        </p:txBody>
      </p:sp>
      <p:sp>
        <p:nvSpPr>
          <p:cNvPr id="441" name="Google Shape;441;p45"/>
          <p:cNvSpPr txBox="1">
            <a:spLocks noGrp="1"/>
          </p:cNvSpPr>
          <p:nvPr>
            <p:ph type="body" idx="2"/>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sp>
        <p:nvSpPr>
          <p:cNvPr id="442" name="Google Shape;442;p45"/>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pic>
        <p:nvPicPr>
          <p:cNvPr id="443" name="Google Shape;443;p45" descr="A diagram of healthy skin when it comes into contact with surface pressure. "/>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38200" y="2776787"/>
            <a:ext cx="5152460" cy="1801670"/>
          </a:xfrm>
          <a:prstGeom prst="rect">
            <a:avLst/>
          </a:prstGeom>
          <a:noFill/>
          <a:ln>
            <a:noFill/>
          </a:ln>
        </p:spPr>
      </p:pic>
      <p:pic>
        <p:nvPicPr>
          <p:cNvPr id="444" name="Google Shape;444;p45" descr="A diagram of fragile skin when it comes into contact with surface pressure. "/>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367047" y="2947764"/>
            <a:ext cx="4926012" cy="1544784"/>
          </a:xfrm>
          <a:prstGeom prst="rect">
            <a:avLst/>
          </a:prstGeom>
          <a:noFill/>
          <a:ln>
            <a:noFill/>
          </a:ln>
        </p:spPr>
      </p:pic>
      <p:sp>
        <p:nvSpPr>
          <p:cNvPr id="445" name="Google Shape;445;p45"/>
          <p:cNvSpPr txBox="1"/>
          <p:nvPr/>
        </p:nvSpPr>
        <p:spPr>
          <a:xfrm>
            <a:off x="8011559" y="2084995"/>
            <a:ext cx="163698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000000"/>
                </a:solidFill>
                <a:latin typeface="Arial"/>
                <a:ea typeface="Arial"/>
                <a:cs typeface="Arial"/>
                <a:sym typeface="Arial"/>
              </a:rPr>
              <a:t>Fragile skin</a:t>
            </a:r>
            <a:endParaRPr sz="1400" b="0" i="0" u="none" strike="noStrike" cap="none">
              <a:solidFill>
                <a:srgbClr val="000000"/>
              </a:solidFill>
              <a:latin typeface="Arial"/>
              <a:ea typeface="Arial"/>
              <a:cs typeface="Arial"/>
              <a:sym typeface="Arial"/>
            </a:endParaRPr>
          </a:p>
        </p:txBody>
      </p:sp>
      <p:sp>
        <p:nvSpPr>
          <p:cNvPr id="446" name="Google Shape;446;p45"/>
          <p:cNvSpPr txBox="1"/>
          <p:nvPr/>
        </p:nvSpPr>
        <p:spPr>
          <a:xfrm>
            <a:off x="2543454" y="2121598"/>
            <a:ext cx="172354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000000"/>
                </a:solidFill>
                <a:latin typeface="Arial"/>
                <a:ea typeface="Arial"/>
                <a:cs typeface="Arial"/>
                <a:sym typeface="Arial"/>
              </a:rPr>
              <a:t>Healthy skin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Skin integrity</a:t>
            </a:r>
            <a:endParaRPr/>
          </a:p>
        </p:txBody>
      </p:sp>
      <p:sp>
        <p:nvSpPr>
          <p:cNvPr id="453" name="Google Shape;453;p46"/>
          <p:cNvSpPr txBox="1">
            <a:spLocks noGrp="1"/>
          </p:cNvSpPr>
          <p:nvPr>
            <p:ph type="body" idx="2"/>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sp>
        <p:nvSpPr>
          <p:cNvPr id="454" name="Google Shape;454;p46"/>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455" name="Google Shape;455;p46"/>
          <p:cNvSpPr txBox="1"/>
          <p:nvPr/>
        </p:nvSpPr>
        <p:spPr>
          <a:xfrm>
            <a:off x="838200" y="1690688"/>
            <a:ext cx="172354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000000"/>
                </a:solidFill>
                <a:latin typeface="Arial"/>
                <a:ea typeface="Arial"/>
                <a:cs typeface="Arial"/>
                <a:sym typeface="Arial"/>
              </a:rPr>
              <a:t>Healthy skin</a:t>
            </a:r>
            <a:endParaRPr sz="1400" b="0" i="0" u="none" strike="noStrike" cap="none">
              <a:solidFill>
                <a:srgbClr val="000000"/>
              </a:solidFill>
              <a:latin typeface="Arial"/>
              <a:ea typeface="Arial"/>
              <a:cs typeface="Arial"/>
              <a:sym typeface="Arial"/>
            </a:endParaRPr>
          </a:p>
        </p:txBody>
      </p:sp>
      <p:grpSp>
        <p:nvGrpSpPr>
          <p:cNvPr id="456" name="Google Shape;456;p46" descr="A diagram of healthy skin when it comes into contact with surface pressure, with informational text detailing the composition and function of the layers. "/>
          <p:cNvGrpSpPr/>
          <p:nvPr/>
        </p:nvGrpSpPr>
        <p:grpSpPr>
          <a:xfrm>
            <a:off x="1167802" y="1487769"/>
            <a:ext cx="10086290" cy="4973437"/>
            <a:chOff x="1167802" y="1487769"/>
            <a:chExt cx="10086290" cy="4973437"/>
          </a:xfrm>
        </p:grpSpPr>
        <p:pic>
          <p:nvPicPr>
            <p:cNvPr id="457" name="Google Shape;457;p46" descr="A section of a surface pressure&#10;&#10;AI-generated content may be incorrect."/>
            <p:cNvPicPr preferRelativeResize="0"/>
            <p:nvPr/>
          </p:nvPicPr>
          <p:blipFill rotWithShape="1">
            <a:blip r:embed="rId3" cstate="screen">
              <a:alphaModFix/>
              <a:extLst>
                <a:ext uri="{28A0092B-C50C-407E-A947-70E740481C1C}">
                  <a14:useLocalDpi xmlns:a14="http://schemas.microsoft.com/office/drawing/2010/main"/>
                </a:ext>
              </a:extLst>
            </a:blip>
            <a:srcRect l="7117" t="19972" r="5980" b="42188"/>
            <a:stretch/>
          </p:blipFill>
          <p:spPr>
            <a:xfrm>
              <a:off x="3193579" y="2620205"/>
              <a:ext cx="5808633" cy="2060977"/>
            </a:xfrm>
            <a:prstGeom prst="rect">
              <a:avLst/>
            </a:prstGeom>
            <a:noFill/>
            <a:ln>
              <a:noFill/>
            </a:ln>
          </p:spPr>
        </p:pic>
        <p:sp>
          <p:nvSpPr>
            <p:cNvPr id="458" name="Google Shape;458;p46"/>
            <p:cNvSpPr txBox="1"/>
            <p:nvPr/>
          </p:nvSpPr>
          <p:spPr>
            <a:xfrm>
              <a:off x="7555549" y="1767632"/>
              <a:ext cx="369854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The subcutaneous layer contains blood vessels and cushioning fat</a:t>
              </a:r>
              <a:endParaRPr sz="1400" b="0" i="0" u="none" strike="noStrike" cap="none">
                <a:solidFill>
                  <a:srgbClr val="000000"/>
                </a:solidFill>
                <a:latin typeface="Arial"/>
                <a:ea typeface="Arial"/>
                <a:cs typeface="Arial"/>
                <a:sym typeface="Arial"/>
              </a:endParaRPr>
            </a:p>
          </p:txBody>
        </p:sp>
        <p:cxnSp>
          <p:nvCxnSpPr>
            <p:cNvPr id="459" name="Google Shape;459;p46"/>
            <p:cNvCxnSpPr/>
            <p:nvPr/>
          </p:nvCxnSpPr>
          <p:spPr>
            <a:xfrm flipH="1">
              <a:off x="6905767" y="2413963"/>
              <a:ext cx="1228299" cy="1257285"/>
            </a:xfrm>
            <a:prstGeom prst="straightConnector1">
              <a:avLst/>
            </a:prstGeom>
            <a:noFill/>
            <a:ln w="9525" cap="flat" cmpd="sng">
              <a:solidFill>
                <a:schemeClr val="dk1"/>
              </a:solidFill>
              <a:prstDash val="solid"/>
              <a:round/>
              <a:headEnd type="none" w="sm" len="sm"/>
              <a:tailEnd type="none" w="sm" len="sm"/>
            </a:ln>
          </p:spPr>
        </p:cxnSp>
        <p:sp>
          <p:nvSpPr>
            <p:cNvPr id="460" name="Google Shape;460;p46"/>
            <p:cNvSpPr/>
            <p:nvPr/>
          </p:nvSpPr>
          <p:spPr>
            <a:xfrm rot="5400000">
              <a:off x="5454777" y="2319955"/>
              <a:ext cx="1023582" cy="794913"/>
            </a:xfrm>
            <a:prstGeom prst="rightArrow">
              <a:avLst>
                <a:gd name="adj1" fmla="val 50000"/>
                <a:gd name="adj2" fmla="val 50000"/>
              </a:avLst>
            </a:prstGeom>
            <a:solidFill>
              <a:srgbClr val="E1EFD8"/>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1" name="Google Shape;461;p46"/>
            <p:cNvSpPr/>
            <p:nvPr/>
          </p:nvSpPr>
          <p:spPr>
            <a:xfrm rot="-5400000">
              <a:off x="5454777" y="4865812"/>
              <a:ext cx="1023582" cy="794913"/>
            </a:xfrm>
            <a:prstGeom prst="rightArrow">
              <a:avLst>
                <a:gd name="adj1" fmla="val 50000"/>
                <a:gd name="adj2" fmla="val 50000"/>
              </a:avLst>
            </a:prstGeom>
            <a:solidFill>
              <a:srgbClr val="E1EFD8"/>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2" name="Google Shape;462;p46"/>
            <p:cNvSpPr txBox="1"/>
            <p:nvPr/>
          </p:nvSpPr>
          <p:spPr>
            <a:xfrm>
              <a:off x="5048250" y="1487769"/>
              <a:ext cx="1857517"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Arial"/>
                  <a:ea typeface="Arial"/>
                  <a:cs typeface="Arial"/>
                  <a:sym typeface="Arial"/>
                </a:rPr>
                <a:t>Body-weight pressure</a:t>
              </a:r>
              <a:endParaRPr sz="1400" b="0" i="0" u="none" strike="noStrike" cap="none">
                <a:solidFill>
                  <a:srgbClr val="000000"/>
                </a:solidFill>
                <a:latin typeface="Arial"/>
                <a:ea typeface="Arial"/>
                <a:cs typeface="Arial"/>
                <a:sym typeface="Arial"/>
              </a:endParaRPr>
            </a:p>
          </p:txBody>
        </p:sp>
        <p:sp>
          <p:nvSpPr>
            <p:cNvPr id="463" name="Google Shape;463;p46"/>
            <p:cNvSpPr txBox="1"/>
            <p:nvPr/>
          </p:nvSpPr>
          <p:spPr>
            <a:xfrm>
              <a:off x="5037809" y="5753320"/>
              <a:ext cx="1857517"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Arial"/>
                  <a:ea typeface="Arial"/>
                  <a:cs typeface="Arial"/>
                  <a:sym typeface="Arial"/>
                </a:rPr>
                <a:t>Surface pressure</a:t>
              </a:r>
              <a:endParaRPr sz="1400" b="0" i="0" u="none" strike="noStrike" cap="none">
                <a:solidFill>
                  <a:srgbClr val="000000"/>
                </a:solidFill>
                <a:latin typeface="Arial"/>
                <a:ea typeface="Arial"/>
                <a:cs typeface="Arial"/>
                <a:sym typeface="Arial"/>
              </a:endParaRPr>
            </a:p>
          </p:txBody>
        </p:sp>
        <p:sp>
          <p:nvSpPr>
            <p:cNvPr id="464" name="Google Shape;464;p46"/>
            <p:cNvSpPr txBox="1"/>
            <p:nvPr/>
          </p:nvSpPr>
          <p:spPr>
            <a:xfrm>
              <a:off x="8816832" y="4133770"/>
              <a:ext cx="1988405"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rgbClr val="000000"/>
                  </a:solidFill>
                  <a:latin typeface="Arial"/>
                  <a:ea typeface="Arial"/>
                  <a:cs typeface="Arial"/>
                  <a:sym typeface="Arial"/>
                </a:rPr>
                <a:t>The epidermis is where new cells are made</a:t>
              </a:r>
              <a:endParaRPr sz="1400" b="0" i="0" u="none" strike="noStrike" cap="none" dirty="0">
                <a:solidFill>
                  <a:srgbClr val="000000"/>
                </a:solidFill>
                <a:latin typeface="Arial"/>
                <a:ea typeface="Arial"/>
                <a:cs typeface="Arial"/>
                <a:sym typeface="Arial"/>
              </a:endParaRPr>
            </a:p>
          </p:txBody>
        </p:sp>
        <p:cxnSp>
          <p:nvCxnSpPr>
            <p:cNvPr id="465" name="Google Shape;465;p46"/>
            <p:cNvCxnSpPr>
              <a:stCxn id="464" idx="1"/>
            </p:cNvCxnSpPr>
            <p:nvPr/>
          </p:nvCxnSpPr>
          <p:spPr>
            <a:xfrm rot="10800000">
              <a:off x="7555632" y="4146335"/>
              <a:ext cx="1261200" cy="449100"/>
            </a:xfrm>
            <a:prstGeom prst="straightConnector1">
              <a:avLst/>
            </a:prstGeom>
            <a:noFill/>
            <a:ln w="9525" cap="flat" cmpd="sng">
              <a:solidFill>
                <a:schemeClr val="dk1"/>
              </a:solidFill>
              <a:prstDash val="solid"/>
              <a:round/>
              <a:headEnd type="none" w="sm" len="sm"/>
              <a:tailEnd type="none" w="sm" len="sm"/>
            </a:ln>
          </p:spPr>
        </p:cxnSp>
        <p:sp>
          <p:nvSpPr>
            <p:cNvPr id="466" name="Google Shape;466;p46"/>
            <p:cNvSpPr txBox="1"/>
            <p:nvPr/>
          </p:nvSpPr>
          <p:spPr>
            <a:xfrm>
              <a:off x="1873545" y="2743715"/>
              <a:ext cx="137640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Bone</a:t>
              </a:r>
              <a:endParaRPr sz="1400" b="0" i="0" u="none" strike="noStrike" cap="none">
                <a:solidFill>
                  <a:srgbClr val="000000"/>
                </a:solidFill>
                <a:latin typeface="Arial"/>
                <a:ea typeface="Arial"/>
                <a:cs typeface="Arial"/>
                <a:sym typeface="Arial"/>
              </a:endParaRPr>
            </a:p>
          </p:txBody>
        </p:sp>
        <p:sp>
          <p:nvSpPr>
            <p:cNvPr id="467" name="Google Shape;467;p46"/>
            <p:cNvSpPr txBox="1"/>
            <p:nvPr/>
          </p:nvSpPr>
          <p:spPr>
            <a:xfrm>
              <a:off x="1476546" y="3487439"/>
              <a:ext cx="194899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Sweat glands lubricate the skin</a:t>
              </a:r>
              <a:endParaRPr sz="1400" b="0" i="0" u="none" strike="noStrike" cap="none">
                <a:solidFill>
                  <a:srgbClr val="000000"/>
                </a:solidFill>
                <a:latin typeface="Arial"/>
                <a:ea typeface="Arial"/>
                <a:cs typeface="Arial"/>
                <a:sym typeface="Arial"/>
              </a:endParaRPr>
            </a:p>
          </p:txBody>
        </p:sp>
        <p:sp>
          <p:nvSpPr>
            <p:cNvPr id="468" name="Google Shape;468;p46"/>
            <p:cNvSpPr txBox="1"/>
            <p:nvPr/>
          </p:nvSpPr>
          <p:spPr>
            <a:xfrm>
              <a:off x="1167802" y="4481526"/>
              <a:ext cx="233452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The epidermis is the outer protective layer</a:t>
              </a:r>
              <a:endParaRPr sz="1400" b="0" i="0" u="none" strike="noStrike" cap="none">
                <a:solidFill>
                  <a:srgbClr val="000000"/>
                </a:solidFill>
                <a:latin typeface="Arial"/>
                <a:ea typeface="Arial"/>
                <a:cs typeface="Arial"/>
                <a:sym typeface="Arial"/>
              </a:endParaRPr>
            </a:p>
          </p:txBody>
        </p:sp>
        <p:cxnSp>
          <p:nvCxnSpPr>
            <p:cNvPr id="469" name="Google Shape;469;p46"/>
            <p:cNvCxnSpPr/>
            <p:nvPr/>
          </p:nvCxnSpPr>
          <p:spPr>
            <a:xfrm flipH="1">
              <a:off x="3516320" y="3977379"/>
              <a:ext cx="625357" cy="786941"/>
            </a:xfrm>
            <a:prstGeom prst="straightConnector1">
              <a:avLst/>
            </a:prstGeom>
            <a:noFill/>
            <a:ln w="9525" cap="flat" cmpd="sng">
              <a:solidFill>
                <a:schemeClr val="dk1"/>
              </a:solidFill>
              <a:prstDash val="solid"/>
              <a:round/>
              <a:headEnd type="none" w="sm" len="sm"/>
              <a:tailEnd type="none" w="sm" len="sm"/>
            </a:ln>
          </p:spPr>
        </p:cxnSp>
        <p:cxnSp>
          <p:nvCxnSpPr>
            <p:cNvPr id="470" name="Google Shape;470;p46"/>
            <p:cNvCxnSpPr/>
            <p:nvPr/>
          </p:nvCxnSpPr>
          <p:spPr>
            <a:xfrm flipH="1">
              <a:off x="3249953" y="3650693"/>
              <a:ext cx="846900" cy="57662"/>
            </a:xfrm>
            <a:prstGeom prst="straightConnector1">
              <a:avLst/>
            </a:prstGeom>
            <a:noFill/>
            <a:ln w="9525" cap="flat" cmpd="sng">
              <a:solidFill>
                <a:schemeClr val="dk1"/>
              </a:solidFill>
              <a:prstDash val="solid"/>
              <a:round/>
              <a:headEnd type="none" w="sm" len="sm"/>
              <a:tailEnd type="none" w="sm" len="sm"/>
            </a:ln>
          </p:spPr>
        </p:cxnSp>
        <p:cxnSp>
          <p:nvCxnSpPr>
            <p:cNvPr id="471" name="Google Shape;471;p46"/>
            <p:cNvCxnSpPr/>
            <p:nvPr/>
          </p:nvCxnSpPr>
          <p:spPr>
            <a:xfrm rot="10800000">
              <a:off x="2513061" y="2892800"/>
              <a:ext cx="2762669" cy="264294"/>
            </a:xfrm>
            <a:prstGeom prst="straightConnector1">
              <a:avLst/>
            </a:prstGeom>
            <a:noFill/>
            <a:ln w="9525" cap="flat" cmpd="sng">
              <a:solidFill>
                <a:schemeClr val="dk1"/>
              </a:solidFill>
              <a:prstDash val="solid"/>
              <a:round/>
              <a:headEnd type="none" w="sm" len="sm"/>
              <a:tailEnd type="none" w="sm" len="sm"/>
            </a:ln>
          </p:spPr>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Glossary </a:t>
            </a:r>
            <a:endParaRPr/>
          </a:p>
        </p:txBody>
      </p:sp>
      <p:sp>
        <p:nvSpPr>
          <p:cNvPr id="160" name="Google Shape;160;p20"/>
          <p:cNvSpPr txBox="1">
            <a:spLocks noGrp="1"/>
          </p:cNvSpPr>
          <p:nvPr>
            <p:ph type="body" idx="1"/>
          </p:nvPr>
        </p:nvSpPr>
        <p:spPr>
          <a:xfrm>
            <a:off x="838200" y="1825625"/>
            <a:ext cx="6900081" cy="4351338"/>
          </a:xfrm>
          <a:prstGeom prst="rect">
            <a:avLst/>
          </a:prstGeom>
          <a:noFill/>
          <a:ln w="28575" cap="flat" cmpd="sng">
            <a:solidFill>
              <a:srgbClr val="E2EEBE"/>
            </a:solidFill>
            <a:prstDash val="solid"/>
            <a:round/>
            <a:headEnd type="none" w="sm" len="sm"/>
            <a:tailEnd type="none" w="sm" len="sm"/>
          </a:ln>
        </p:spPr>
        <p:txBody>
          <a:bodyPr spcFirstLastPara="1" wrap="square" lIns="180000" tIns="180000" rIns="180000" bIns="180000" anchor="t" anchorCtr="0">
            <a:normAutofit/>
          </a:bodyPr>
          <a:lstStyle/>
          <a:p>
            <a:pPr marL="457200" lvl="0" indent="-342900" algn="l" rtl="0">
              <a:lnSpc>
                <a:spcPct val="108000"/>
              </a:lnSpc>
              <a:spcBef>
                <a:spcPts val="1000"/>
              </a:spcBef>
              <a:spcAft>
                <a:spcPts val="0"/>
              </a:spcAft>
              <a:buSzPts val="1800"/>
              <a:buChar char="•"/>
            </a:pPr>
            <a:r>
              <a:rPr lang="en-GB" dirty="0">
                <a:latin typeface="Arial"/>
                <a:ea typeface="Arial"/>
                <a:cs typeface="Arial"/>
                <a:sym typeface="Arial"/>
              </a:rPr>
              <a:t>Use the glossary document provided as a revision resource. Note down the key terms and their definitions as you come across them throughout the topic. </a:t>
            </a:r>
            <a:endParaRPr dirty="0">
              <a:latin typeface="Arial"/>
              <a:ea typeface="Arial"/>
              <a:cs typeface="Arial"/>
              <a:sym typeface="Arial"/>
            </a:endParaRPr>
          </a:p>
          <a:p>
            <a:pPr marL="457200" lvl="0" indent="-342900" algn="l" rtl="0">
              <a:lnSpc>
                <a:spcPct val="108000"/>
              </a:lnSpc>
              <a:spcBef>
                <a:spcPts val="1000"/>
              </a:spcBef>
              <a:spcAft>
                <a:spcPts val="0"/>
              </a:spcAft>
              <a:buSzPts val="1800"/>
              <a:buChar char="•"/>
            </a:pPr>
            <a:r>
              <a:rPr lang="en-GB" dirty="0">
                <a:solidFill>
                  <a:srgbClr val="0D0D0D"/>
                </a:solidFill>
                <a:latin typeface="Arial"/>
                <a:ea typeface="Arial"/>
                <a:cs typeface="Arial"/>
                <a:sym typeface="Arial"/>
              </a:rPr>
              <a:t>Think about the source of the information and use only credible/official sources.</a:t>
            </a:r>
            <a:endParaRPr dirty="0"/>
          </a:p>
          <a:p>
            <a:pPr marL="457200" lvl="0" indent="-342900" algn="l" rtl="0">
              <a:lnSpc>
                <a:spcPct val="108000"/>
              </a:lnSpc>
              <a:spcBef>
                <a:spcPts val="1000"/>
              </a:spcBef>
              <a:spcAft>
                <a:spcPts val="0"/>
              </a:spcAft>
              <a:buSzPts val="1800"/>
              <a:buChar char="•"/>
            </a:pPr>
            <a:r>
              <a:rPr lang="en-GB" dirty="0">
                <a:latin typeface="Arial"/>
                <a:ea typeface="Arial"/>
                <a:cs typeface="Arial"/>
                <a:sym typeface="Arial"/>
              </a:rPr>
              <a:t>The glossary contains two terms from this lesson as examples.</a:t>
            </a:r>
            <a:endParaRPr dirty="0"/>
          </a:p>
          <a:p>
            <a:pPr marL="457200" lvl="0" indent="-228600" algn="l" rtl="0">
              <a:lnSpc>
                <a:spcPct val="108000"/>
              </a:lnSpc>
              <a:spcBef>
                <a:spcPts val="1000"/>
              </a:spcBef>
              <a:spcAft>
                <a:spcPts val="0"/>
              </a:spcAft>
              <a:buSzPts val="1800"/>
              <a:buNone/>
            </a:pPr>
            <a:endParaRPr dirty="0"/>
          </a:p>
        </p:txBody>
      </p:sp>
      <p:sp>
        <p:nvSpPr>
          <p:cNvPr id="161" name="Google Shape;161;p20"/>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a:t>Introductory lesson: Pressure injuries</a:t>
            </a:r>
            <a:endParaRPr/>
          </a:p>
        </p:txBody>
      </p:sp>
      <p:sp>
        <p:nvSpPr>
          <p:cNvPr id="162" name="Google Shape;162;p20"/>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466318"/>
              </a:buClr>
              <a:buSzPts val="1400"/>
              <a:buFont typeface="Arial"/>
              <a:buNone/>
            </a:pPr>
            <a:r>
              <a:rPr lang="en-GB" sz="1200" b="0" i="0" u="none" strike="noStrike" cap="none">
                <a:solidFill>
                  <a:schemeClr val="lt1"/>
                </a:solidFill>
                <a:latin typeface="Arial"/>
                <a:ea typeface="Arial"/>
                <a:cs typeface="Arial"/>
                <a:sym typeface="Arial"/>
              </a:rPr>
              <a:t>Introduction</a:t>
            </a:r>
            <a:endParaRPr sz="1400" b="0" i="0" u="none" strike="noStrike" cap="none">
              <a:solidFill>
                <a:srgbClr val="000000"/>
              </a:solidFill>
              <a:latin typeface="Arial"/>
              <a:ea typeface="Arial"/>
              <a:cs typeface="Arial"/>
              <a:sym typeface="Arial"/>
            </a:endParaRPr>
          </a:p>
        </p:txBody>
      </p:sp>
      <p:sp>
        <p:nvSpPr>
          <p:cNvPr id="163" name="Google Shape;163;p20"/>
          <p:cNvSpPr txBox="1"/>
          <p:nvPr/>
        </p:nvSpPr>
        <p:spPr>
          <a:xfrm>
            <a:off x="8207991" y="1825625"/>
            <a:ext cx="3338016" cy="4351338"/>
          </a:xfrm>
          <a:prstGeom prst="rect">
            <a:avLst/>
          </a:prstGeom>
          <a:solidFill>
            <a:srgbClr val="E2EEBE"/>
          </a:solidFill>
          <a:ln>
            <a:noFill/>
          </a:ln>
        </p:spPr>
        <p:txBody>
          <a:bodyPr spcFirstLastPara="1" wrap="square" lIns="180000" tIns="180000" rIns="180000" bIns="180000" anchor="t" anchorCtr="0">
            <a:normAutofit/>
          </a:bodyPr>
          <a:lstStyle/>
          <a:p>
            <a:pPr marL="0" marR="0" lvl="0" indent="0" algn="l" rtl="0">
              <a:lnSpc>
                <a:spcPct val="108000"/>
              </a:lnSpc>
              <a:spcBef>
                <a:spcPts val="0"/>
              </a:spcBef>
              <a:spcAft>
                <a:spcPts val="0"/>
              </a:spcAft>
              <a:buClr>
                <a:srgbClr val="466318"/>
              </a:buClr>
              <a:buSzPts val="2400"/>
              <a:buFont typeface="Arial"/>
              <a:buNone/>
            </a:pPr>
            <a:r>
              <a:rPr lang="en-GB" sz="2400" b="1" i="0" u="none" strike="noStrike" cap="none">
                <a:solidFill>
                  <a:srgbClr val="262626"/>
                </a:solidFill>
                <a:latin typeface="Arial"/>
                <a:ea typeface="Arial"/>
                <a:cs typeface="Arial"/>
                <a:sym typeface="Arial"/>
              </a:rPr>
              <a:t>Resource needed</a:t>
            </a:r>
            <a:r>
              <a:rPr lang="en-GB" sz="2400" b="0" i="0" u="none" strike="noStrike" cap="none">
                <a:solidFill>
                  <a:srgbClr val="262626"/>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08000"/>
              </a:lnSpc>
              <a:spcBef>
                <a:spcPts val="0"/>
              </a:spcBef>
              <a:spcAft>
                <a:spcPts val="0"/>
              </a:spcAft>
              <a:buClr>
                <a:srgbClr val="466318"/>
              </a:buClr>
              <a:buSzPts val="2400"/>
              <a:buFont typeface="Arial"/>
              <a:buNone/>
            </a:pPr>
            <a:r>
              <a:rPr lang="en-GB" sz="2400" b="0" i="0" u="none" strike="noStrike" cap="none">
                <a:solidFill>
                  <a:srgbClr val="262626"/>
                </a:solidFill>
                <a:latin typeface="Arial"/>
                <a:ea typeface="Arial"/>
                <a:cs typeface="Arial"/>
                <a:sym typeface="Arial"/>
              </a:rPr>
              <a:t>Glossary</a:t>
            </a:r>
            <a:endParaRPr sz="1400" b="0" i="0" u="none" strike="noStrike" cap="none">
              <a:solidFill>
                <a:srgbClr val="000000"/>
              </a:solidFill>
              <a:latin typeface="Arial"/>
              <a:ea typeface="Arial"/>
              <a:cs typeface="Arial"/>
              <a:sym typeface="Arial"/>
            </a:endParaRPr>
          </a:p>
          <a:p>
            <a:pPr marL="0" marR="0" lvl="0" indent="0" algn="l" rtl="0">
              <a:lnSpc>
                <a:spcPct val="108000"/>
              </a:lnSpc>
              <a:spcBef>
                <a:spcPts val="1000"/>
              </a:spcBef>
              <a:spcAft>
                <a:spcPts val="0"/>
              </a:spcAft>
              <a:buClr>
                <a:srgbClr val="466318"/>
              </a:buClr>
              <a:buSzPts val="2400"/>
              <a:buFont typeface="Arial"/>
              <a:buNone/>
            </a:pPr>
            <a:endParaRPr sz="2400" b="0" i="0" u="none" strike="noStrike" cap="none">
              <a:solidFill>
                <a:srgbClr val="262626"/>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Skin integrity</a:t>
            </a:r>
            <a:endParaRPr/>
          </a:p>
        </p:txBody>
      </p:sp>
      <p:sp>
        <p:nvSpPr>
          <p:cNvPr id="478" name="Google Shape;478;p47"/>
          <p:cNvSpPr txBox="1">
            <a:spLocks noGrp="1"/>
          </p:cNvSpPr>
          <p:nvPr>
            <p:ph type="body" idx="2"/>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sp>
        <p:nvSpPr>
          <p:cNvPr id="479" name="Google Shape;479;p47"/>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480" name="Google Shape;480;p47"/>
          <p:cNvSpPr txBox="1"/>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8000"/>
              </a:lnSpc>
              <a:spcBef>
                <a:spcPts val="0"/>
              </a:spcBef>
              <a:spcAft>
                <a:spcPts val="0"/>
              </a:spcAft>
              <a:buClr>
                <a:srgbClr val="466318"/>
              </a:buClr>
              <a:buSzPts val="1200"/>
              <a:buFont typeface="Arial"/>
              <a:buNone/>
            </a:pPr>
            <a:r>
              <a:rPr lang="en-GB" sz="1200" b="0" i="0" u="none" strike="noStrike" cap="none">
                <a:solidFill>
                  <a:srgbClr val="898989"/>
                </a:solidFill>
                <a:latin typeface="Arial"/>
                <a:ea typeface="Arial"/>
                <a:cs typeface="Arial"/>
                <a:sym typeface="Arial"/>
              </a:rPr>
              <a:t>Introductory lesson: Pressure injuries</a:t>
            </a:r>
            <a:endParaRPr sz="1200" b="0" i="0" u="none" strike="noStrike" cap="none">
              <a:solidFill>
                <a:srgbClr val="898989"/>
              </a:solidFill>
              <a:latin typeface="Arial"/>
              <a:ea typeface="Arial"/>
              <a:cs typeface="Arial"/>
              <a:sym typeface="Arial"/>
            </a:endParaRPr>
          </a:p>
        </p:txBody>
      </p:sp>
      <p:sp>
        <p:nvSpPr>
          <p:cNvPr id="481" name="Google Shape;481;p47"/>
          <p:cNvSpPr txBox="1"/>
          <p:nvPr/>
        </p:nvSpPr>
        <p:spPr>
          <a:xfrm>
            <a:off x="838200" y="1690688"/>
            <a:ext cx="163698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000000"/>
                </a:solidFill>
                <a:latin typeface="Arial"/>
                <a:ea typeface="Arial"/>
                <a:cs typeface="Arial"/>
                <a:sym typeface="Arial"/>
              </a:rPr>
              <a:t>Fragile skin</a:t>
            </a:r>
            <a:endParaRPr sz="1400" b="0" i="0" u="none" strike="noStrike" cap="none">
              <a:solidFill>
                <a:srgbClr val="000000"/>
              </a:solidFill>
              <a:latin typeface="Arial"/>
              <a:ea typeface="Arial"/>
              <a:cs typeface="Arial"/>
              <a:sym typeface="Arial"/>
            </a:endParaRPr>
          </a:p>
        </p:txBody>
      </p:sp>
      <p:grpSp>
        <p:nvGrpSpPr>
          <p:cNvPr id="482" name="Google Shape;482;p47" descr="A diagram of fragile skin when it comes into contact with surface pressure, with informational text detailing the composition and function of the layers. "/>
          <p:cNvGrpSpPr/>
          <p:nvPr/>
        </p:nvGrpSpPr>
        <p:grpSpPr>
          <a:xfrm>
            <a:off x="815788" y="1487769"/>
            <a:ext cx="9989450" cy="4973437"/>
            <a:chOff x="815788" y="1487769"/>
            <a:chExt cx="9989450" cy="4973437"/>
          </a:xfrm>
        </p:grpSpPr>
        <p:pic>
          <p:nvPicPr>
            <p:cNvPr id="483" name="Google Shape;483;p47" descr="A diagram of a surface pressure&#10;&#10;AI-generated content may be incorrec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194956" y="2912457"/>
              <a:ext cx="5542492" cy="1749889"/>
            </a:xfrm>
            <a:prstGeom prst="rect">
              <a:avLst/>
            </a:prstGeom>
            <a:noFill/>
            <a:ln>
              <a:noFill/>
            </a:ln>
          </p:spPr>
        </p:pic>
        <p:sp>
          <p:nvSpPr>
            <p:cNvPr id="484" name="Google Shape;484;p47"/>
            <p:cNvSpPr txBox="1"/>
            <p:nvPr/>
          </p:nvSpPr>
          <p:spPr>
            <a:xfrm>
              <a:off x="7555550" y="1767632"/>
              <a:ext cx="324968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The subcutaneous layer has fewer and flatter fat cells</a:t>
              </a:r>
              <a:endParaRPr sz="1400" b="0" i="0" u="none" strike="noStrike" cap="none">
                <a:solidFill>
                  <a:srgbClr val="000000"/>
                </a:solidFill>
                <a:latin typeface="Arial"/>
                <a:ea typeface="Arial"/>
                <a:cs typeface="Arial"/>
                <a:sym typeface="Arial"/>
              </a:endParaRPr>
            </a:p>
          </p:txBody>
        </p:sp>
        <p:cxnSp>
          <p:nvCxnSpPr>
            <p:cNvPr id="485" name="Google Shape;485;p47"/>
            <p:cNvCxnSpPr>
              <a:cxnSpLocks/>
            </p:cNvCxnSpPr>
            <p:nvPr/>
          </p:nvCxnSpPr>
          <p:spPr>
            <a:xfrm flipH="1">
              <a:off x="7200900" y="2413963"/>
              <a:ext cx="933166" cy="1294392"/>
            </a:xfrm>
            <a:prstGeom prst="straightConnector1">
              <a:avLst/>
            </a:prstGeom>
            <a:noFill/>
            <a:ln w="9525" cap="flat" cmpd="sng">
              <a:solidFill>
                <a:schemeClr val="dk1"/>
              </a:solidFill>
              <a:prstDash val="solid"/>
              <a:round/>
              <a:headEnd type="none" w="sm" len="sm"/>
              <a:tailEnd type="none" w="sm" len="sm"/>
            </a:ln>
          </p:spPr>
        </p:cxnSp>
        <p:sp>
          <p:nvSpPr>
            <p:cNvPr id="486" name="Google Shape;486;p47"/>
            <p:cNvSpPr/>
            <p:nvPr/>
          </p:nvSpPr>
          <p:spPr>
            <a:xfrm rot="5400000">
              <a:off x="5454777" y="2319955"/>
              <a:ext cx="1023582" cy="794913"/>
            </a:xfrm>
            <a:prstGeom prst="rightArrow">
              <a:avLst>
                <a:gd name="adj1" fmla="val 50000"/>
                <a:gd name="adj2" fmla="val 50000"/>
              </a:avLst>
            </a:prstGeom>
            <a:solidFill>
              <a:srgbClr val="E1EFD8"/>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7" name="Google Shape;487;p47"/>
            <p:cNvSpPr/>
            <p:nvPr/>
          </p:nvSpPr>
          <p:spPr>
            <a:xfrm rot="-5400000">
              <a:off x="5454777" y="4865812"/>
              <a:ext cx="1023582" cy="794913"/>
            </a:xfrm>
            <a:prstGeom prst="rightArrow">
              <a:avLst>
                <a:gd name="adj1" fmla="val 50000"/>
                <a:gd name="adj2" fmla="val 50000"/>
              </a:avLst>
            </a:prstGeom>
            <a:solidFill>
              <a:srgbClr val="E1EFD8"/>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8" name="Google Shape;488;p47"/>
            <p:cNvSpPr txBox="1"/>
            <p:nvPr/>
          </p:nvSpPr>
          <p:spPr>
            <a:xfrm>
              <a:off x="5048250" y="1487769"/>
              <a:ext cx="1857517"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Arial"/>
                  <a:ea typeface="Arial"/>
                  <a:cs typeface="Arial"/>
                  <a:sym typeface="Arial"/>
                </a:rPr>
                <a:t>Body-weight pressure</a:t>
              </a:r>
              <a:endParaRPr sz="1400" b="0" i="0" u="none" strike="noStrike" cap="none">
                <a:solidFill>
                  <a:srgbClr val="000000"/>
                </a:solidFill>
                <a:latin typeface="Arial"/>
                <a:ea typeface="Arial"/>
                <a:cs typeface="Arial"/>
                <a:sym typeface="Arial"/>
              </a:endParaRPr>
            </a:p>
          </p:txBody>
        </p:sp>
        <p:sp>
          <p:nvSpPr>
            <p:cNvPr id="489" name="Google Shape;489;p47"/>
            <p:cNvSpPr txBox="1"/>
            <p:nvPr/>
          </p:nvSpPr>
          <p:spPr>
            <a:xfrm>
              <a:off x="5037809" y="5753320"/>
              <a:ext cx="1857517"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Arial"/>
                  <a:ea typeface="Arial"/>
                  <a:cs typeface="Arial"/>
                  <a:sym typeface="Arial"/>
                </a:rPr>
                <a:t>Surface pressure</a:t>
              </a:r>
              <a:endParaRPr sz="1400" b="0" i="0" u="none" strike="noStrike" cap="none">
                <a:solidFill>
                  <a:srgbClr val="000000"/>
                </a:solidFill>
                <a:latin typeface="Arial"/>
                <a:ea typeface="Arial"/>
                <a:cs typeface="Arial"/>
                <a:sym typeface="Arial"/>
              </a:endParaRPr>
            </a:p>
          </p:txBody>
        </p:sp>
        <p:sp>
          <p:nvSpPr>
            <p:cNvPr id="490" name="Google Shape;490;p47"/>
            <p:cNvSpPr txBox="1"/>
            <p:nvPr/>
          </p:nvSpPr>
          <p:spPr>
            <a:xfrm>
              <a:off x="8816832" y="4133770"/>
              <a:ext cx="1988405"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rgbClr val="000000"/>
                  </a:solidFill>
                  <a:latin typeface="Arial"/>
                  <a:ea typeface="Arial"/>
                  <a:cs typeface="Arial"/>
                  <a:sym typeface="Arial"/>
                </a:rPr>
                <a:t>The epidermis produces cells more slowly</a:t>
              </a:r>
              <a:endParaRPr sz="1400" b="0" i="0" u="none" strike="noStrike" cap="none" dirty="0">
                <a:solidFill>
                  <a:srgbClr val="000000"/>
                </a:solidFill>
                <a:latin typeface="Arial"/>
                <a:ea typeface="Arial"/>
                <a:cs typeface="Arial"/>
                <a:sym typeface="Arial"/>
              </a:endParaRPr>
            </a:p>
          </p:txBody>
        </p:sp>
        <p:cxnSp>
          <p:nvCxnSpPr>
            <p:cNvPr id="491" name="Google Shape;491;p47"/>
            <p:cNvCxnSpPr>
              <a:cxnSpLocks/>
              <a:stCxn id="490" idx="1"/>
            </p:cNvCxnSpPr>
            <p:nvPr/>
          </p:nvCxnSpPr>
          <p:spPr>
            <a:xfrm flipH="1" flipV="1">
              <a:off x="7391400" y="4057650"/>
              <a:ext cx="1425432" cy="537785"/>
            </a:xfrm>
            <a:prstGeom prst="straightConnector1">
              <a:avLst/>
            </a:prstGeom>
            <a:noFill/>
            <a:ln w="9525" cap="flat" cmpd="sng">
              <a:solidFill>
                <a:schemeClr val="dk1"/>
              </a:solidFill>
              <a:prstDash val="solid"/>
              <a:round/>
              <a:headEnd type="none" w="sm" len="sm"/>
              <a:tailEnd type="none" w="sm" len="sm"/>
            </a:ln>
          </p:spPr>
        </p:cxnSp>
        <p:sp>
          <p:nvSpPr>
            <p:cNvPr id="492" name="Google Shape;492;p47"/>
            <p:cNvSpPr txBox="1"/>
            <p:nvPr/>
          </p:nvSpPr>
          <p:spPr>
            <a:xfrm>
              <a:off x="815788" y="2658758"/>
              <a:ext cx="208215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Bones protrude</a:t>
              </a:r>
              <a:endParaRPr sz="1400" b="0" i="0" u="none" strike="noStrike" cap="none">
                <a:solidFill>
                  <a:srgbClr val="000000"/>
                </a:solidFill>
                <a:latin typeface="Arial"/>
                <a:ea typeface="Arial"/>
                <a:cs typeface="Arial"/>
                <a:sym typeface="Arial"/>
              </a:endParaRPr>
            </a:p>
          </p:txBody>
        </p:sp>
        <p:sp>
          <p:nvSpPr>
            <p:cNvPr id="493" name="Google Shape;493;p47"/>
            <p:cNvSpPr txBox="1"/>
            <p:nvPr/>
          </p:nvSpPr>
          <p:spPr>
            <a:xfrm>
              <a:off x="1476546" y="3487439"/>
              <a:ext cx="1948995"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Fewer sweat glands make less lubrication</a:t>
              </a:r>
              <a:endParaRPr sz="1400" b="0" i="0" u="none" strike="noStrike" cap="none">
                <a:solidFill>
                  <a:srgbClr val="000000"/>
                </a:solidFill>
                <a:latin typeface="Arial"/>
                <a:ea typeface="Arial"/>
                <a:cs typeface="Arial"/>
                <a:sym typeface="Arial"/>
              </a:endParaRPr>
            </a:p>
          </p:txBody>
        </p:sp>
        <p:sp>
          <p:nvSpPr>
            <p:cNvPr id="494" name="Google Shape;494;p47"/>
            <p:cNvSpPr txBox="1"/>
            <p:nvPr/>
          </p:nvSpPr>
          <p:spPr>
            <a:xfrm>
              <a:off x="1469280" y="4836300"/>
              <a:ext cx="233452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rgbClr val="000000"/>
                  </a:solidFill>
                  <a:latin typeface="Arial"/>
                  <a:ea typeface="Arial"/>
                  <a:cs typeface="Arial"/>
                  <a:sym typeface="Arial"/>
                </a:rPr>
                <a:t>The epidermis is dry and loses cell layers</a:t>
              </a:r>
              <a:endParaRPr sz="1400" b="0" i="0" u="none" strike="noStrike" cap="none" dirty="0">
                <a:solidFill>
                  <a:srgbClr val="000000"/>
                </a:solidFill>
                <a:latin typeface="Arial"/>
                <a:ea typeface="Arial"/>
                <a:cs typeface="Arial"/>
                <a:sym typeface="Arial"/>
              </a:endParaRPr>
            </a:p>
          </p:txBody>
        </p:sp>
        <p:cxnSp>
          <p:nvCxnSpPr>
            <p:cNvPr id="495" name="Google Shape;495;p47"/>
            <p:cNvCxnSpPr>
              <a:cxnSpLocks/>
            </p:cNvCxnSpPr>
            <p:nvPr/>
          </p:nvCxnSpPr>
          <p:spPr>
            <a:xfrm flipH="1">
              <a:off x="3516320" y="3942080"/>
              <a:ext cx="689920" cy="822240"/>
            </a:xfrm>
            <a:prstGeom prst="straightConnector1">
              <a:avLst/>
            </a:prstGeom>
            <a:noFill/>
            <a:ln w="9525" cap="flat" cmpd="sng">
              <a:solidFill>
                <a:schemeClr val="dk1"/>
              </a:solidFill>
              <a:prstDash val="solid"/>
              <a:round/>
              <a:headEnd type="none" w="sm" len="sm"/>
              <a:tailEnd type="none" w="sm" len="sm"/>
            </a:ln>
          </p:spPr>
        </p:cxnSp>
        <p:cxnSp>
          <p:nvCxnSpPr>
            <p:cNvPr id="496" name="Google Shape;496;p47"/>
            <p:cNvCxnSpPr/>
            <p:nvPr/>
          </p:nvCxnSpPr>
          <p:spPr>
            <a:xfrm flipH="1">
              <a:off x="3249953" y="3650693"/>
              <a:ext cx="846900" cy="57662"/>
            </a:xfrm>
            <a:prstGeom prst="straightConnector1">
              <a:avLst/>
            </a:prstGeom>
            <a:noFill/>
            <a:ln w="9525" cap="flat" cmpd="sng">
              <a:solidFill>
                <a:schemeClr val="dk1"/>
              </a:solidFill>
              <a:prstDash val="solid"/>
              <a:round/>
              <a:headEnd type="none" w="sm" len="sm"/>
              <a:tailEnd type="none" w="sm" len="sm"/>
            </a:ln>
          </p:spPr>
        </p:cxnSp>
        <p:cxnSp>
          <p:nvCxnSpPr>
            <p:cNvPr id="497" name="Google Shape;497;p47"/>
            <p:cNvCxnSpPr/>
            <p:nvPr/>
          </p:nvCxnSpPr>
          <p:spPr>
            <a:xfrm rot="10800000">
              <a:off x="2513061" y="2892800"/>
              <a:ext cx="2762669" cy="264294"/>
            </a:xfrm>
            <a:prstGeom prst="straightConnector1">
              <a:avLst/>
            </a:prstGeom>
            <a:noFill/>
            <a:ln w="9525" cap="flat" cmpd="sng">
              <a:solidFill>
                <a:schemeClr val="dk1"/>
              </a:solidFill>
              <a:prstDash val="solid"/>
              <a:round/>
              <a:headEnd type="none" w="sm" len="sm"/>
              <a:tailEnd type="none" w="sm" len="sm"/>
            </a:ln>
          </p:spPr>
        </p:cxn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4" name="Google Shape;504;p48"/>
          <p:cNvSpPr txBox="1">
            <a:spLocks noGrp="1"/>
          </p:cNvSpPr>
          <p:nvPr>
            <p:ph type="body" idx="1"/>
          </p:nvPr>
        </p:nvSpPr>
        <p:spPr>
          <a:xfrm>
            <a:off x="838199" y="1825625"/>
            <a:ext cx="6791326" cy="4351338"/>
          </a:xfrm>
          <a:prstGeom prst="rect">
            <a:avLst/>
          </a:prstGeom>
          <a:solidFill>
            <a:srgbClr val="E2EEBE"/>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dirty="0"/>
              <a:t>A pressure injury, also known as a pressure ulcer or bedsore, is an injury that occurs when the skin has been under pressure from body weight distribution or medical equipment/devices.</a:t>
            </a:r>
            <a:endParaRPr dirty="0"/>
          </a:p>
          <a:p>
            <a:pPr marL="0" lvl="0" indent="0" algn="l" rtl="0">
              <a:lnSpc>
                <a:spcPct val="108000"/>
              </a:lnSpc>
              <a:spcBef>
                <a:spcPts val="1000"/>
              </a:spcBef>
              <a:spcAft>
                <a:spcPts val="0"/>
              </a:spcAft>
              <a:buSzPts val="2400"/>
              <a:buNone/>
            </a:pPr>
            <a:r>
              <a:rPr lang="en-GB" dirty="0"/>
              <a:t>Blood flow is reduced in the dermis over a period of time, and the underlying tissue breaks down.</a:t>
            </a:r>
            <a:endParaRPr dirty="0"/>
          </a:p>
        </p:txBody>
      </p:sp>
      <p:pic>
        <p:nvPicPr>
          <p:cNvPr id="3" name="Picture 2" descr="A male hand with Raynaud's syndrome, Raynaud's phenomenon or Raynaud's disease, showing restricted blood flow towards the end of the fingertips.">
            <a:extLst>
              <a:ext uri="{FF2B5EF4-FFF2-40B4-BE49-F238E27FC236}">
                <a16:creationId xmlns:a16="http://schemas.microsoft.com/office/drawing/2014/main" id="{AAE35F97-D3E4-4AF4-70D5-F8EBE44B450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6200000">
            <a:off x="7508877" y="2332040"/>
            <a:ext cx="4351335" cy="3338510"/>
          </a:xfrm>
          <a:prstGeom prst="rect">
            <a:avLst/>
          </a:prstGeom>
        </p:spPr>
      </p:pic>
      <p:sp>
        <p:nvSpPr>
          <p:cNvPr id="503" name="Google Shape;503;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Pressure injuries</a:t>
            </a:r>
            <a:endParaRPr/>
          </a:p>
        </p:txBody>
      </p:sp>
      <p:sp>
        <p:nvSpPr>
          <p:cNvPr id="505" name="Google Shape;505;p48"/>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sp>
        <p:nvSpPr>
          <p:cNvPr id="506" name="Google Shape;506;p48"/>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pic>
        <p:nvPicPr>
          <p:cNvPr id="5" name="Picture Placeholder 4" descr="A pressure injury or bed sore wound on a patient. ">
            <a:extLst>
              <a:ext uri="{FF2B5EF4-FFF2-40B4-BE49-F238E27FC236}">
                <a16:creationId xmlns:a16="http://schemas.microsoft.com/office/drawing/2014/main" id="{7E5C5EA6-34E5-3414-1F98-786644759CEE}"/>
              </a:ext>
            </a:extLst>
          </p:cNvPr>
          <p:cNvPicPr>
            <a:picLocks noGrp="1" noChangeAspect="1"/>
          </p:cNvPicPr>
          <p:nvPr>
            <p:ph type="pic" idx="3"/>
          </p:nvPr>
        </p:nvPicPr>
        <p:blipFill>
          <a:blip r:embed="rId4" cstate="screen">
            <a:extLst>
              <a:ext uri="{28A0092B-C50C-407E-A947-70E740481C1C}">
                <a14:useLocalDpi xmlns:a14="http://schemas.microsoft.com/office/drawing/2010/main"/>
              </a:ext>
            </a:extLst>
          </a:blip>
          <a:srcRect/>
          <a:stretch>
            <a:fillRect/>
          </a:stretch>
        </p:blipFill>
        <p:spPr>
          <a:xfrm>
            <a:off x="8015289" y="1825625"/>
            <a:ext cx="3338511" cy="4351338"/>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pic>
        <p:nvPicPr>
          <p:cNvPr id="513" name="Google Shape;513;p49" descr="A close-up of an area of skin that is inflamed and red, as a result of a pressure injury. "/>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80058" y="1825624"/>
            <a:ext cx="3519405" cy="2438965"/>
          </a:xfrm>
          <a:prstGeom prst="rect">
            <a:avLst/>
          </a:prstGeom>
          <a:noFill/>
          <a:ln>
            <a:noFill/>
          </a:ln>
        </p:spPr>
      </p:pic>
      <p:sp>
        <p:nvSpPr>
          <p:cNvPr id="514" name="Google Shape;514;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Pressure injuries</a:t>
            </a:r>
            <a:endParaRPr/>
          </a:p>
        </p:txBody>
      </p:sp>
      <p:sp>
        <p:nvSpPr>
          <p:cNvPr id="515" name="Google Shape;515;p49"/>
          <p:cNvSpPr txBox="1">
            <a:spLocks noGrp="1"/>
          </p:cNvSpPr>
          <p:nvPr>
            <p:ph type="body" idx="1"/>
          </p:nvPr>
        </p:nvSpPr>
        <p:spPr>
          <a:xfrm>
            <a:off x="838199" y="1825625"/>
            <a:ext cx="5956095" cy="4351338"/>
          </a:xfrm>
          <a:prstGeom prst="rect">
            <a:avLst/>
          </a:prstGeom>
          <a:solidFill>
            <a:srgbClr val="E2EEBE"/>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dirty="0"/>
              <a:t>Early symptoms of pressure injuries include:</a:t>
            </a:r>
            <a:endParaRPr dirty="0"/>
          </a:p>
          <a:p>
            <a:pPr marL="228600" lvl="0" indent="-228600" algn="l" rtl="0">
              <a:lnSpc>
                <a:spcPct val="108000"/>
              </a:lnSpc>
              <a:spcBef>
                <a:spcPts val="1000"/>
              </a:spcBef>
              <a:spcAft>
                <a:spcPts val="0"/>
              </a:spcAft>
              <a:buSzPts val="2400"/>
              <a:buChar char="•"/>
            </a:pPr>
            <a:r>
              <a:rPr lang="en-GB" dirty="0"/>
              <a:t>Changes to the colour of the skin (redness in paler skin tones, blue/purple on darker skin tones).</a:t>
            </a:r>
            <a:endParaRPr dirty="0"/>
          </a:p>
          <a:p>
            <a:pPr marL="228600" lvl="0" indent="-228600" algn="l" rtl="0">
              <a:lnSpc>
                <a:spcPct val="108000"/>
              </a:lnSpc>
              <a:spcBef>
                <a:spcPts val="1000"/>
              </a:spcBef>
              <a:spcAft>
                <a:spcPts val="0"/>
              </a:spcAft>
              <a:buSzPts val="2400"/>
              <a:buChar char="•"/>
            </a:pPr>
            <a:r>
              <a:rPr lang="en-GB" dirty="0"/>
              <a:t>Pain or itchiness in the area.</a:t>
            </a:r>
            <a:endParaRPr dirty="0"/>
          </a:p>
          <a:p>
            <a:pPr marL="228600" lvl="0" indent="-228600" algn="l" rtl="0">
              <a:lnSpc>
                <a:spcPct val="108000"/>
              </a:lnSpc>
              <a:spcBef>
                <a:spcPts val="1000"/>
              </a:spcBef>
              <a:spcAft>
                <a:spcPts val="0"/>
              </a:spcAft>
              <a:buSzPts val="2400"/>
              <a:buChar char="•"/>
            </a:pPr>
            <a:r>
              <a:rPr lang="en-GB" dirty="0"/>
              <a:t>Patches of skin feeling warmer or cooler than other areas.</a:t>
            </a:r>
            <a:endParaRPr dirty="0"/>
          </a:p>
        </p:txBody>
      </p:sp>
      <p:sp>
        <p:nvSpPr>
          <p:cNvPr id="516" name="Google Shape;516;p49"/>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sp>
        <p:nvSpPr>
          <p:cNvPr id="517" name="Google Shape;517;p49"/>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pic>
        <p:nvPicPr>
          <p:cNvPr id="518" name="Google Shape;518;p49" descr="A close up of category/stage 1 pressure injury on a dark skin tone."/>
          <p:cNvPicPr preferRelativeResize="0"/>
          <p:nvPr/>
        </p:nvPicPr>
        <p:blipFill rotWithShape="1">
          <a:blip r:embed="rId4">
            <a:alphaModFix/>
          </a:blip>
          <a:srcRect/>
          <a:stretch/>
        </p:blipFill>
        <p:spPr>
          <a:xfrm>
            <a:off x="8267542" y="4113107"/>
            <a:ext cx="3067208" cy="206385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Risk factors for pressure injuries</a:t>
            </a:r>
            <a:endParaRPr/>
          </a:p>
        </p:txBody>
      </p:sp>
      <p:sp>
        <p:nvSpPr>
          <p:cNvPr id="524" name="Google Shape;524;p50"/>
          <p:cNvSpPr txBox="1">
            <a:spLocks noGrp="1"/>
          </p:cNvSpPr>
          <p:nvPr>
            <p:ph type="body" idx="1"/>
          </p:nvPr>
        </p:nvSpPr>
        <p:spPr>
          <a:xfrm>
            <a:off x="838200" y="1825625"/>
            <a:ext cx="3927529" cy="4351338"/>
          </a:xfrm>
          <a:prstGeom prst="rect">
            <a:avLst/>
          </a:prstGeom>
          <a:solidFill>
            <a:srgbClr val="E2EEBE"/>
          </a:solidFill>
          <a:ln>
            <a:noFill/>
          </a:ln>
        </p:spPr>
        <p:txBody>
          <a:bodyPr spcFirstLastPara="1" wrap="square" lIns="180000" tIns="180000" rIns="180000" bIns="180000" anchor="t" anchorCtr="0">
            <a:normAutofit/>
          </a:bodyPr>
          <a:lstStyle/>
          <a:p>
            <a:pPr marL="228600" lvl="0" indent="-228600" algn="l" rtl="0">
              <a:lnSpc>
                <a:spcPct val="108000"/>
              </a:lnSpc>
              <a:spcBef>
                <a:spcPts val="0"/>
              </a:spcBef>
              <a:spcAft>
                <a:spcPts val="0"/>
              </a:spcAft>
              <a:buSzPts val="2400"/>
              <a:buChar char="•"/>
            </a:pPr>
            <a:r>
              <a:rPr lang="en-GB"/>
              <a:t>Being obese (high BMI)</a:t>
            </a:r>
            <a:endParaRPr/>
          </a:p>
          <a:p>
            <a:pPr marL="228600" lvl="0" indent="-228600" algn="l" rtl="0">
              <a:lnSpc>
                <a:spcPct val="108000"/>
              </a:lnSpc>
              <a:spcBef>
                <a:spcPts val="1000"/>
              </a:spcBef>
              <a:spcAft>
                <a:spcPts val="0"/>
              </a:spcAft>
              <a:buSzPts val="2400"/>
              <a:buChar char="•"/>
            </a:pPr>
            <a:r>
              <a:rPr lang="en-GB"/>
              <a:t>Incontinence</a:t>
            </a:r>
            <a:endParaRPr/>
          </a:p>
          <a:p>
            <a:pPr marL="228600" lvl="0" indent="-228600" algn="l" rtl="0">
              <a:lnSpc>
                <a:spcPct val="108000"/>
              </a:lnSpc>
              <a:spcBef>
                <a:spcPts val="1000"/>
              </a:spcBef>
              <a:spcAft>
                <a:spcPts val="0"/>
              </a:spcAft>
              <a:buSzPts val="2400"/>
              <a:buChar char="•"/>
            </a:pPr>
            <a:r>
              <a:rPr lang="en-GB"/>
              <a:t>Smoking</a:t>
            </a:r>
            <a:endParaRPr/>
          </a:p>
          <a:p>
            <a:pPr marL="228600" lvl="0" indent="-228600" algn="l" rtl="0">
              <a:lnSpc>
                <a:spcPct val="108000"/>
              </a:lnSpc>
              <a:spcBef>
                <a:spcPts val="1000"/>
              </a:spcBef>
              <a:spcAft>
                <a:spcPts val="0"/>
              </a:spcAft>
              <a:buSzPts val="2400"/>
              <a:buChar char="•"/>
            </a:pPr>
            <a:r>
              <a:rPr lang="en-GB"/>
              <a:t>Old age</a:t>
            </a:r>
            <a:endParaRPr/>
          </a:p>
          <a:p>
            <a:pPr marL="228600" lvl="0" indent="-228600" algn="l" rtl="0">
              <a:lnSpc>
                <a:spcPct val="108000"/>
              </a:lnSpc>
              <a:spcBef>
                <a:spcPts val="1000"/>
              </a:spcBef>
              <a:spcAft>
                <a:spcPts val="0"/>
              </a:spcAft>
              <a:buSzPts val="2400"/>
              <a:buChar char="•"/>
            </a:pPr>
            <a:r>
              <a:rPr lang="en-GB"/>
              <a:t>Poor nutrition</a:t>
            </a:r>
            <a:endParaRPr/>
          </a:p>
          <a:p>
            <a:pPr marL="228600" lvl="0" indent="-228600" algn="l" rtl="0">
              <a:lnSpc>
                <a:spcPct val="108000"/>
              </a:lnSpc>
              <a:spcBef>
                <a:spcPts val="1000"/>
              </a:spcBef>
              <a:spcAft>
                <a:spcPts val="0"/>
              </a:spcAft>
              <a:buSzPts val="2400"/>
              <a:buChar char="•"/>
            </a:pPr>
            <a:r>
              <a:rPr lang="en-GB"/>
              <a:t>Immobility</a:t>
            </a:r>
            <a:endParaRPr/>
          </a:p>
          <a:p>
            <a:pPr marL="228600" lvl="0" indent="-228600" algn="l" rtl="0">
              <a:lnSpc>
                <a:spcPct val="108000"/>
              </a:lnSpc>
              <a:spcBef>
                <a:spcPts val="1000"/>
              </a:spcBef>
              <a:spcAft>
                <a:spcPts val="0"/>
              </a:spcAft>
              <a:buSzPts val="2400"/>
              <a:buChar char="•"/>
            </a:pPr>
            <a:r>
              <a:rPr lang="en-GB"/>
              <a:t>Poor circulation</a:t>
            </a:r>
            <a:endParaRPr/>
          </a:p>
        </p:txBody>
      </p:sp>
      <p:sp>
        <p:nvSpPr>
          <p:cNvPr id="525" name="Google Shape;525;p50"/>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sp>
        <p:nvSpPr>
          <p:cNvPr id="526" name="Google Shape;526;p50"/>
          <p:cNvSpPr txBox="1"/>
          <p:nvPr/>
        </p:nvSpPr>
        <p:spPr>
          <a:xfrm>
            <a:off x="5563892" y="1766807"/>
            <a:ext cx="5928101"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Arial"/>
                <a:ea typeface="Arial"/>
                <a:cs typeface="Arial"/>
                <a:sym typeface="Arial"/>
              </a:rPr>
              <a:t>Your task: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Arial"/>
                <a:ea typeface="Arial"/>
                <a:cs typeface="Arial"/>
                <a:sym typeface="Arial"/>
              </a:rPr>
              <a:t>For each of these risk factors, discuss in pairs why you think it increases the risk of developing pressure injuries.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Arial"/>
                <a:ea typeface="Arial"/>
                <a:cs typeface="Arial"/>
                <a:sym typeface="Arial"/>
              </a:rPr>
              <a:t>Check your ideas by researching online.</a:t>
            </a:r>
            <a:endParaRPr sz="2400" b="0" i="0" u="none" strike="noStrike" cap="none">
              <a:solidFill>
                <a:schemeClr val="dk1"/>
              </a:solidFill>
              <a:latin typeface="Arial"/>
              <a:ea typeface="Arial"/>
              <a:cs typeface="Arial"/>
              <a:sym typeface="Arial"/>
            </a:endParaRPr>
          </a:p>
        </p:txBody>
      </p:sp>
      <p:sp>
        <p:nvSpPr>
          <p:cNvPr id="527" name="Google Shape;527;p50"/>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Obesity</a:t>
            </a:r>
            <a:endParaRPr/>
          </a:p>
        </p:txBody>
      </p:sp>
      <p:sp>
        <p:nvSpPr>
          <p:cNvPr id="534" name="Google Shape;534;p51"/>
          <p:cNvSpPr txBox="1">
            <a:spLocks noGrp="1"/>
          </p:cNvSpPr>
          <p:nvPr>
            <p:ph type="body" idx="1"/>
          </p:nvPr>
        </p:nvSpPr>
        <p:spPr>
          <a:xfrm>
            <a:off x="838200" y="1825625"/>
            <a:ext cx="10515600" cy="4351338"/>
          </a:xfrm>
          <a:prstGeom prst="rect">
            <a:avLst/>
          </a:prstGeom>
          <a:solidFill>
            <a:srgbClr val="E2EEBE"/>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200"/>
              <a:buNone/>
            </a:pPr>
            <a:r>
              <a:rPr lang="en-GB" sz="2200"/>
              <a:t>With an increase in weight, the risk of developing a pressure ulcer increases. </a:t>
            </a:r>
            <a:endParaRPr/>
          </a:p>
          <a:p>
            <a:pPr marL="0" lvl="0" indent="0" algn="l" rtl="0">
              <a:lnSpc>
                <a:spcPct val="108000"/>
              </a:lnSpc>
              <a:spcBef>
                <a:spcPts val="0"/>
              </a:spcBef>
              <a:spcAft>
                <a:spcPts val="0"/>
              </a:spcAft>
              <a:buSzPts val="2200"/>
              <a:buNone/>
            </a:pPr>
            <a:r>
              <a:rPr lang="en-GB" sz="2200"/>
              <a:t>A high BMI indicates a diet that lacks the nutrition needed for healthy skin.</a:t>
            </a:r>
            <a:endParaRPr/>
          </a:p>
          <a:p>
            <a:pPr marL="0" lvl="0" indent="0" algn="l" rtl="0">
              <a:lnSpc>
                <a:spcPct val="108000"/>
              </a:lnSpc>
              <a:spcBef>
                <a:spcPts val="1000"/>
              </a:spcBef>
              <a:spcAft>
                <a:spcPts val="0"/>
              </a:spcAft>
              <a:buSzPts val="2200"/>
              <a:buNone/>
            </a:pPr>
            <a:r>
              <a:rPr lang="en-GB" sz="2200"/>
              <a:t>A person who is obese is more likely to have comorbidities, such as diabetes.</a:t>
            </a:r>
            <a:endParaRPr/>
          </a:p>
          <a:p>
            <a:pPr marL="0" lvl="0" indent="0" algn="l" rtl="0">
              <a:lnSpc>
                <a:spcPct val="108000"/>
              </a:lnSpc>
              <a:spcBef>
                <a:spcPts val="1000"/>
              </a:spcBef>
              <a:spcAft>
                <a:spcPts val="0"/>
              </a:spcAft>
              <a:buSzPts val="2200"/>
              <a:buNone/>
            </a:pPr>
            <a:r>
              <a:rPr lang="en-GB" sz="2200"/>
              <a:t>Keeping skin clean is more difficult for someone who is morbidly obese, and skin folds are constantly moist with sweat. (Baumgarten et al, 2006 in Hyun et al, 2014)</a:t>
            </a:r>
            <a:endParaRPr/>
          </a:p>
          <a:p>
            <a:pPr marL="0" lvl="0" indent="0" algn="l" rtl="0">
              <a:lnSpc>
                <a:spcPct val="108000"/>
              </a:lnSpc>
              <a:spcBef>
                <a:spcPts val="1000"/>
              </a:spcBef>
              <a:spcAft>
                <a:spcPts val="0"/>
              </a:spcAft>
              <a:buSzPts val="2200"/>
              <a:buNone/>
            </a:pPr>
            <a:r>
              <a:rPr lang="en-GB" sz="2200"/>
              <a:t>Increased weight may make it harder to mobilise due to the increase in cardiac and respiratory demands on the body. This may contribute to a more sedentary lifestyle.</a:t>
            </a:r>
            <a:endParaRPr sz="2200"/>
          </a:p>
        </p:txBody>
      </p:sp>
      <p:sp>
        <p:nvSpPr>
          <p:cNvPr id="535" name="Google Shape;535;p51"/>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sp>
        <p:nvSpPr>
          <p:cNvPr id="536" name="Google Shape;536;p51"/>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Incontinence</a:t>
            </a:r>
            <a:endParaRPr/>
          </a:p>
        </p:txBody>
      </p:sp>
      <p:sp>
        <p:nvSpPr>
          <p:cNvPr id="543" name="Google Shape;543;p52"/>
          <p:cNvSpPr txBox="1">
            <a:spLocks noGrp="1"/>
          </p:cNvSpPr>
          <p:nvPr>
            <p:ph type="body" idx="1"/>
          </p:nvPr>
        </p:nvSpPr>
        <p:spPr>
          <a:xfrm>
            <a:off x="838200" y="1825625"/>
            <a:ext cx="5762626" cy="4351338"/>
          </a:xfrm>
          <a:prstGeom prst="rect">
            <a:avLst/>
          </a:prstGeom>
          <a:solidFill>
            <a:srgbClr val="E2EEBE"/>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dirty="0"/>
              <a:t>Repeated or prolonged exposure to urine and faeces can cause moisture lesions, breaking the skin integrity.  </a:t>
            </a:r>
            <a:endParaRPr dirty="0"/>
          </a:p>
          <a:p>
            <a:pPr marL="0" lvl="0" indent="0" algn="l" rtl="0">
              <a:lnSpc>
                <a:spcPct val="108000"/>
              </a:lnSpc>
              <a:spcBef>
                <a:spcPts val="1000"/>
              </a:spcBef>
              <a:spcAft>
                <a:spcPts val="0"/>
              </a:spcAft>
              <a:buSzPts val="2400"/>
              <a:buNone/>
            </a:pPr>
            <a:r>
              <a:rPr lang="en-GB" dirty="0"/>
              <a:t>This could increase the susceptibility to pressure injuries.</a:t>
            </a:r>
            <a:endParaRPr dirty="0"/>
          </a:p>
          <a:p>
            <a:pPr marL="0" lvl="0" indent="0" algn="l" rtl="0">
              <a:lnSpc>
                <a:spcPct val="108000"/>
              </a:lnSpc>
              <a:spcBef>
                <a:spcPts val="1000"/>
              </a:spcBef>
              <a:spcAft>
                <a:spcPts val="0"/>
              </a:spcAft>
              <a:buSzPts val="2400"/>
              <a:buNone/>
            </a:pPr>
            <a:r>
              <a:rPr lang="en-GB" dirty="0"/>
              <a:t>With urine/faeces present, there is the added complication of infections.</a:t>
            </a:r>
            <a:endParaRPr dirty="0"/>
          </a:p>
          <a:p>
            <a:pPr marL="0" lvl="0" indent="0" algn="l" rtl="0">
              <a:lnSpc>
                <a:spcPct val="108000"/>
              </a:lnSpc>
              <a:spcBef>
                <a:spcPts val="1000"/>
              </a:spcBef>
              <a:spcAft>
                <a:spcPts val="0"/>
              </a:spcAft>
              <a:buSzPts val="2400"/>
              <a:buNone/>
            </a:pPr>
            <a:endParaRPr dirty="0"/>
          </a:p>
        </p:txBody>
      </p:sp>
      <p:sp>
        <p:nvSpPr>
          <p:cNvPr id="544" name="Google Shape;544;p52"/>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545" name="Google Shape;545;p52"/>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pic>
        <p:nvPicPr>
          <p:cNvPr id="5" name="Picture Placeholder 4" descr="An image of a sanitary towel and adult nappy/diaper pant on light pink table background. ">
            <a:extLst>
              <a:ext uri="{FF2B5EF4-FFF2-40B4-BE49-F238E27FC236}">
                <a16:creationId xmlns:a16="http://schemas.microsoft.com/office/drawing/2014/main" id="{31085F2D-B6F5-9C72-2C8A-886A72F288C8}"/>
              </a:ext>
            </a:extLst>
          </p:cNvPr>
          <p:cNvPicPr>
            <a:picLocks noGrp="1" noChangeAspect="1"/>
          </p:cNvPicPr>
          <p:nvPr>
            <p:ph type="pic" idx="3"/>
          </p:nvPr>
        </p:nvPicPr>
        <p:blipFill>
          <a:blip r:embed="rId3" cstate="screen">
            <a:extLst>
              <a:ext uri="{28A0092B-C50C-407E-A947-70E740481C1C}">
                <a14:useLocalDpi xmlns:a14="http://schemas.microsoft.com/office/drawing/2010/main"/>
              </a:ext>
            </a:extLst>
          </a:blip>
          <a:srcRect/>
          <a:stretch>
            <a:fillRect/>
          </a:stretch>
        </p:blip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Smoking</a:t>
            </a:r>
            <a:endParaRPr/>
          </a:p>
        </p:txBody>
      </p:sp>
      <p:sp>
        <p:nvSpPr>
          <p:cNvPr id="553" name="Google Shape;553;p53"/>
          <p:cNvSpPr txBox="1">
            <a:spLocks noGrp="1"/>
          </p:cNvSpPr>
          <p:nvPr>
            <p:ph type="body" idx="1"/>
          </p:nvPr>
        </p:nvSpPr>
        <p:spPr>
          <a:xfrm>
            <a:off x="838200" y="1825624"/>
            <a:ext cx="5257800" cy="4351339"/>
          </a:xfrm>
          <a:prstGeom prst="rect">
            <a:avLst/>
          </a:prstGeom>
          <a:solidFill>
            <a:srgbClr val="E2EEBE"/>
          </a:solidFill>
          <a:ln>
            <a:noFill/>
          </a:ln>
        </p:spPr>
        <p:txBody>
          <a:bodyPr spcFirstLastPara="1" wrap="square" lIns="180000" tIns="180000" rIns="180000" bIns="180000" anchor="t" anchorCtr="0">
            <a:normAutofit fontScale="92500" lnSpcReduction="20000"/>
          </a:bodyPr>
          <a:lstStyle/>
          <a:p>
            <a:pPr marL="0" lvl="1" indent="0" algn="l" rtl="0">
              <a:lnSpc>
                <a:spcPct val="108000"/>
              </a:lnSpc>
              <a:spcBef>
                <a:spcPts val="0"/>
              </a:spcBef>
              <a:spcAft>
                <a:spcPts val="600"/>
              </a:spcAft>
              <a:buSzPct val="100000"/>
              <a:buNone/>
            </a:pPr>
            <a:r>
              <a:rPr lang="en-GB" sz="2400" dirty="0"/>
              <a:t>Smoking damages blood vessels, reducing blood flow and oxygen delivery to the skin and underlying tissues. This hampers the skin's ability to heal and increases the likelihood of tissue damage from prolonged pressure.</a:t>
            </a:r>
            <a:endParaRPr sz="2400" dirty="0"/>
          </a:p>
          <a:p>
            <a:pPr marL="0" lvl="1" indent="0" algn="l" rtl="0">
              <a:lnSpc>
                <a:spcPct val="108000"/>
              </a:lnSpc>
              <a:spcBef>
                <a:spcPts val="500"/>
              </a:spcBef>
              <a:spcAft>
                <a:spcPts val="600"/>
              </a:spcAft>
              <a:buSzPct val="100000"/>
              <a:buNone/>
            </a:pPr>
            <a:r>
              <a:rPr lang="en-GB" sz="2400" dirty="0"/>
              <a:t>Smoking impairs collagen production, which weakens the skin's structure and elasticity. Collagen is critical for the skin’s ability to resist pressure and heal from damage.</a:t>
            </a:r>
            <a:endParaRPr dirty="0"/>
          </a:p>
        </p:txBody>
      </p:sp>
      <p:sp>
        <p:nvSpPr>
          <p:cNvPr id="554" name="Google Shape;554;p53"/>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555" name="Google Shape;555;p53"/>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pic>
        <p:nvPicPr>
          <p:cNvPr id="556" name="Google Shape;556;p53">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a:fillRect/>
          </a:stretch>
        </p:blipFill>
        <p:spPr>
          <a:xfrm>
            <a:off x="6615113" y="1825624"/>
            <a:ext cx="4738687" cy="435133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pic>
        <p:nvPicPr>
          <p:cNvPr id="3" name="Picture 2">
            <a:extLst>
              <a:ext uri="{FF2B5EF4-FFF2-40B4-BE49-F238E27FC236}">
                <a16:creationId xmlns:a16="http://schemas.microsoft.com/office/drawing/2014/main" id="{2F512B19-6DFF-08EE-AFB3-C829FBDDE82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989083" y="1825625"/>
            <a:ext cx="4364718" cy="4351338"/>
          </a:xfrm>
          <a:prstGeom prst="rect">
            <a:avLst/>
          </a:prstGeom>
        </p:spPr>
      </p:pic>
      <p:sp>
        <p:nvSpPr>
          <p:cNvPr id="563" name="Google Shape;563;p54"/>
          <p:cNvSpPr txBox="1">
            <a:spLocks noGrp="1"/>
          </p:cNvSpPr>
          <p:nvPr>
            <p:ph type="body" idx="1"/>
          </p:nvPr>
        </p:nvSpPr>
        <p:spPr>
          <a:xfrm>
            <a:off x="838199" y="1825625"/>
            <a:ext cx="5691189" cy="4351338"/>
          </a:xfrm>
          <a:prstGeom prst="rect">
            <a:avLst/>
          </a:prstGeom>
          <a:solidFill>
            <a:srgbClr val="E2EEBE"/>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dirty="0"/>
              <a:t>Over 60% of pressure injuries occur in people over 70 years of age. </a:t>
            </a:r>
            <a:endParaRPr dirty="0"/>
          </a:p>
          <a:p>
            <a:pPr marL="0" lvl="0" indent="0" algn="l" rtl="0">
              <a:lnSpc>
                <a:spcPct val="108000"/>
              </a:lnSpc>
              <a:spcBef>
                <a:spcPts val="0"/>
              </a:spcBef>
              <a:spcAft>
                <a:spcPts val="0"/>
              </a:spcAft>
              <a:buSzPts val="2400"/>
              <a:buNone/>
            </a:pPr>
            <a:endParaRPr dirty="0"/>
          </a:p>
          <a:p>
            <a:pPr marL="0" lvl="0" indent="0" algn="l" rtl="0">
              <a:lnSpc>
                <a:spcPct val="108000"/>
              </a:lnSpc>
              <a:spcBef>
                <a:spcPts val="0"/>
              </a:spcBef>
              <a:spcAft>
                <a:spcPts val="0"/>
              </a:spcAft>
              <a:buSzPts val="2400"/>
              <a:buNone/>
            </a:pPr>
            <a:r>
              <a:rPr lang="en-GB" dirty="0"/>
              <a:t>This is due to:</a:t>
            </a:r>
            <a:endParaRPr dirty="0"/>
          </a:p>
          <a:p>
            <a:pPr marL="342900" lvl="0" indent="-342900" algn="l" rtl="0">
              <a:lnSpc>
                <a:spcPct val="108000"/>
              </a:lnSpc>
              <a:spcBef>
                <a:spcPts val="0"/>
              </a:spcBef>
              <a:spcAft>
                <a:spcPts val="0"/>
              </a:spcAft>
              <a:buSzPts val="2400"/>
              <a:buChar char="•"/>
            </a:pPr>
            <a:r>
              <a:rPr lang="en-GB" dirty="0"/>
              <a:t>thinner, fragile skin;</a:t>
            </a:r>
            <a:endParaRPr dirty="0"/>
          </a:p>
          <a:p>
            <a:pPr marL="342900" lvl="0" indent="-342900" algn="l" rtl="0">
              <a:lnSpc>
                <a:spcPct val="108000"/>
              </a:lnSpc>
              <a:spcBef>
                <a:spcPts val="0"/>
              </a:spcBef>
              <a:spcAft>
                <a:spcPts val="0"/>
              </a:spcAft>
              <a:buSzPts val="2400"/>
              <a:buChar char="•"/>
            </a:pPr>
            <a:r>
              <a:rPr lang="en-GB" dirty="0"/>
              <a:t>reduced muscle and fat;</a:t>
            </a:r>
            <a:endParaRPr dirty="0"/>
          </a:p>
          <a:p>
            <a:pPr marL="342900" lvl="0" indent="-342900" algn="l" rtl="0">
              <a:lnSpc>
                <a:spcPct val="108000"/>
              </a:lnSpc>
              <a:spcBef>
                <a:spcPts val="0"/>
              </a:spcBef>
              <a:spcAft>
                <a:spcPts val="0"/>
              </a:spcAft>
              <a:buSzPts val="2400"/>
              <a:buChar char="•"/>
            </a:pPr>
            <a:r>
              <a:rPr lang="en-GB" dirty="0"/>
              <a:t>mobility issues;</a:t>
            </a:r>
            <a:endParaRPr dirty="0"/>
          </a:p>
          <a:p>
            <a:pPr marL="342900" lvl="0" indent="-342900" algn="l" rtl="0">
              <a:lnSpc>
                <a:spcPct val="108000"/>
              </a:lnSpc>
              <a:spcBef>
                <a:spcPts val="0"/>
              </a:spcBef>
              <a:spcAft>
                <a:spcPts val="0"/>
              </a:spcAft>
              <a:buSzPts val="2400"/>
              <a:buChar char="•"/>
            </a:pPr>
            <a:r>
              <a:rPr lang="en-GB" dirty="0"/>
              <a:t>poor circulation.</a:t>
            </a:r>
            <a:endParaRPr dirty="0"/>
          </a:p>
        </p:txBody>
      </p:sp>
      <p:sp>
        <p:nvSpPr>
          <p:cNvPr id="562" name="Google Shape;562;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Ageing</a:t>
            </a:r>
            <a:endParaRPr/>
          </a:p>
        </p:txBody>
      </p:sp>
      <p:sp>
        <p:nvSpPr>
          <p:cNvPr id="564" name="Google Shape;564;p54"/>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565" name="Google Shape;565;p54"/>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Poor nutrition</a:t>
            </a:r>
            <a:endParaRPr/>
          </a:p>
        </p:txBody>
      </p:sp>
      <p:sp>
        <p:nvSpPr>
          <p:cNvPr id="573" name="Google Shape;573;p55"/>
          <p:cNvSpPr txBox="1">
            <a:spLocks noGrp="1"/>
          </p:cNvSpPr>
          <p:nvPr>
            <p:ph type="body" idx="1"/>
          </p:nvPr>
        </p:nvSpPr>
        <p:spPr>
          <a:xfrm>
            <a:off x="838199" y="1825625"/>
            <a:ext cx="5691189" cy="4351338"/>
          </a:xfrm>
          <a:prstGeom prst="rect">
            <a:avLst/>
          </a:prstGeom>
          <a:solidFill>
            <a:srgbClr val="E2EEBE"/>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dirty="0"/>
              <a:t>Insufficient intake of calories, protein and other essential nutrients weakens the skin, and reduces its ability to repair itself.</a:t>
            </a:r>
            <a:endParaRPr dirty="0"/>
          </a:p>
          <a:p>
            <a:pPr marL="0" lvl="0" indent="0" algn="l" rtl="0">
              <a:lnSpc>
                <a:spcPct val="108000"/>
              </a:lnSpc>
              <a:spcBef>
                <a:spcPts val="1000"/>
              </a:spcBef>
              <a:spcAft>
                <a:spcPts val="0"/>
              </a:spcAft>
              <a:buSzPts val="2400"/>
              <a:buNone/>
            </a:pPr>
            <a:r>
              <a:rPr lang="en-GB" dirty="0"/>
              <a:t>Also, dehydration can make the skin dry and less resilient, increasing the risk of breakdown from sustained pressure.</a:t>
            </a:r>
            <a:endParaRPr dirty="0"/>
          </a:p>
        </p:txBody>
      </p:sp>
      <p:sp>
        <p:nvSpPr>
          <p:cNvPr id="574" name="Google Shape;574;p55"/>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575" name="Google Shape;575;p55"/>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pic>
        <p:nvPicPr>
          <p:cNvPr id="5" name="Picture Placeholder 4">
            <a:extLst>
              <a:ext uri="{FF2B5EF4-FFF2-40B4-BE49-F238E27FC236}">
                <a16:creationId xmlns:a16="http://schemas.microsoft.com/office/drawing/2014/main" id="{2AFC1265-5E1A-71A4-314A-5B456DEC9DFC}"/>
              </a:ext>
              <a:ext uri="{C183D7F6-B498-43B3-948B-1728B52AA6E4}">
                <adec:decorative xmlns:adec="http://schemas.microsoft.com/office/drawing/2017/decorative" val="1"/>
              </a:ext>
            </a:extLst>
          </p:cNvPr>
          <p:cNvPicPr>
            <a:picLocks noGrp="1" noChangeAspect="1"/>
          </p:cNvPicPr>
          <p:nvPr>
            <p:ph type="pic" idx="3"/>
          </p:nvPr>
        </p:nvPicPr>
        <p:blipFill>
          <a:blip r:embed="rId3" cstate="screen">
            <a:extLst>
              <a:ext uri="{28A0092B-C50C-407E-A947-70E740481C1C}">
                <a14:useLocalDpi xmlns:a14="http://schemas.microsoft.com/office/drawing/2010/main"/>
              </a:ext>
            </a:extLst>
          </a:blip>
          <a:srcRect/>
          <a:stretch>
            <a:fillRect/>
          </a:stretch>
        </p:blip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Immobility</a:t>
            </a:r>
            <a:endParaRPr/>
          </a:p>
        </p:txBody>
      </p:sp>
      <p:sp>
        <p:nvSpPr>
          <p:cNvPr id="583" name="Google Shape;583;p56"/>
          <p:cNvSpPr txBox="1">
            <a:spLocks noGrp="1"/>
          </p:cNvSpPr>
          <p:nvPr>
            <p:ph type="body" idx="1"/>
          </p:nvPr>
        </p:nvSpPr>
        <p:spPr>
          <a:xfrm>
            <a:off x="838199" y="1825625"/>
            <a:ext cx="5691189" cy="4351338"/>
          </a:xfrm>
          <a:prstGeom prst="rect">
            <a:avLst/>
          </a:prstGeom>
          <a:solidFill>
            <a:srgbClr val="E2EEBE"/>
          </a:solidFill>
          <a:ln>
            <a:noFill/>
          </a:ln>
        </p:spPr>
        <p:txBody>
          <a:bodyPr spcFirstLastPara="1" wrap="square" lIns="180000" tIns="180000" rIns="180000" bIns="180000" anchor="t" anchorCtr="0">
            <a:normAutofit lnSpcReduction="10000"/>
          </a:bodyPr>
          <a:lstStyle/>
          <a:p>
            <a:pPr marL="0" lvl="0" indent="0" algn="l" rtl="0">
              <a:lnSpc>
                <a:spcPct val="108000"/>
              </a:lnSpc>
              <a:spcBef>
                <a:spcPts val="0"/>
              </a:spcBef>
              <a:spcAft>
                <a:spcPts val="0"/>
              </a:spcAft>
              <a:buSzPts val="2400"/>
              <a:buNone/>
            </a:pPr>
            <a:r>
              <a:rPr lang="en-GB" dirty="0"/>
              <a:t>A person who is unable to reposition themselves either lying down or sitting is vulnerable to developing a pressure ulcer.</a:t>
            </a:r>
            <a:endParaRPr dirty="0"/>
          </a:p>
          <a:p>
            <a:pPr marL="0" lvl="0" indent="0" algn="l" rtl="0">
              <a:lnSpc>
                <a:spcPct val="108000"/>
              </a:lnSpc>
              <a:spcBef>
                <a:spcPts val="1000"/>
              </a:spcBef>
              <a:spcAft>
                <a:spcPts val="0"/>
              </a:spcAft>
              <a:buSzPts val="2400"/>
              <a:buNone/>
            </a:pPr>
            <a:r>
              <a:rPr lang="en-GB" dirty="0"/>
              <a:t>Areas which are a bony prominence are at a higher risk resulting from sustained pressure by weight distribution.</a:t>
            </a:r>
            <a:endParaRPr dirty="0"/>
          </a:p>
          <a:p>
            <a:pPr marL="0" lvl="0" indent="0" algn="l" rtl="0">
              <a:lnSpc>
                <a:spcPct val="108000"/>
              </a:lnSpc>
              <a:spcBef>
                <a:spcPts val="1000"/>
              </a:spcBef>
              <a:spcAft>
                <a:spcPts val="0"/>
              </a:spcAft>
              <a:buSzPts val="2400"/>
              <a:buNone/>
            </a:pPr>
            <a:r>
              <a:rPr lang="en-GB" dirty="0"/>
              <a:t>They are also at a higher risk of pressure injury from shear and friction.</a:t>
            </a:r>
            <a:endParaRPr dirty="0"/>
          </a:p>
        </p:txBody>
      </p:sp>
      <p:sp>
        <p:nvSpPr>
          <p:cNvPr id="584" name="Google Shape;584;p56"/>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585" name="Google Shape;585;p56"/>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pic>
        <p:nvPicPr>
          <p:cNvPr id="3" name="Picture 2">
            <a:extLst>
              <a:ext uri="{FF2B5EF4-FFF2-40B4-BE49-F238E27FC236}">
                <a16:creationId xmlns:a16="http://schemas.microsoft.com/office/drawing/2014/main" id="{DB0427E6-0F7F-F9C2-DA3B-7E0E27E90A4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989083" y="1825626"/>
            <a:ext cx="4334993" cy="435133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Skin quiz</a:t>
            </a:r>
            <a:endParaRPr/>
          </a:p>
        </p:txBody>
      </p:sp>
      <p:sp>
        <p:nvSpPr>
          <p:cNvPr id="170" name="Google Shape;170;p21"/>
          <p:cNvSpPr txBox="1">
            <a:spLocks noGrp="1"/>
          </p:cNvSpPr>
          <p:nvPr>
            <p:ph type="body" idx="1"/>
          </p:nvPr>
        </p:nvSpPr>
        <p:spPr>
          <a:xfrm>
            <a:off x="838199" y="1825625"/>
            <a:ext cx="6014546" cy="4351338"/>
          </a:xfrm>
          <a:prstGeom prst="rect">
            <a:avLst/>
          </a:prstGeom>
          <a:solidFill>
            <a:srgbClr val="E2EEBE"/>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a:t>1. The skin is part of which body system?</a:t>
            </a:r>
            <a:endParaRPr/>
          </a:p>
          <a:p>
            <a:pPr marL="0" lvl="0" indent="0" algn="l" rtl="0">
              <a:lnSpc>
                <a:spcPct val="108000"/>
              </a:lnSpc>
              <a:spcBef>
                <a:spcPts val="1000"/>
              </a:spcBef>
              <a:spcAft>
                <a:spcPts val="0"/>
              </a:spcAft>
              <a:buSzPts val="2400"/>
              <a:buNone/>
            </a:pPr>
            <a:r>
              <a:rPr lang="en-GB" b="1"/>
              <a:t>A  </a:t>
            </a:r>
            <a:r>
              <a:rPr lang="en-GB"/>
              <a:t>Circulatory</a:t>
            </a:r>
            <a:endParaRPr b="1"/>
          </a:p>
          <a:p>
            <a:pPr marL="0" lvl="0" indent="0" algn="l" rtl="0">
              <a:lnSpc>
                <a:spcPct val="108000"/>
              </a:lnSpc>
              <a:spcBef>
                <a:spcPts val="1000"/>
              </a:spcBef>
              <a:spcAft>
                <a:spcPts val="0"/>
              </a:spcAft>
              <a:buSzPts val="2400"/>
              <a:buNone/>
            </a:pPr>
            <a:r>
              <a:rPr lang="en-GB" b="1"/>
              <a:t>B</a:t>
            </a:r>
            <a:r>
              <a:rPr lang="en-GB"/>
              <a:t>  Integumentary</a:t>
            </a:r>
            <a:endParaRPr/>
          </a:p>
          <a:p>
            <a:pPr marL="0" lvl="0" indent="0" algn="l" rtl="0">
              <a:lnSpc>
                <a:spcPct val="108000"/>
              </a:lnSpc>
              <a:spcBef>
                <a:spcPts val="1000"/>
              </a:spcBef>
              <a:spcAft>
                <a:spcPts val="0"/>
              </a:spcAft>
              <a:buSzPts val="2400"/>
              <a:buNone/>
            </a:pPr>
            <a:r>
              <a:rPr lang="en-GB" b="1"/>
              <a:t>C  </a:t>
            </a:r>
            <a:r>
              <a:rPr lang="en-GB"/>
              <a:t>Endocrine</a:t>
            </a:r>
            <a:endParaRPr/>
          </a:p>
          <a:p>
            <a:pPr marL="0" lvl="0" indent="0" algn="l" rtl="0">
              <a:lnSpc>
                <a:spcPct val="108000"/>
              </a:lnSpc>
              <a:spcBef>
                <a:spcPts val="1000"/>
              </a:spcBef>
              <a:spcAft>
                <a:spcPts val="0"/>
              </a:spcAft>
              <a:buSzPts val="2400"/>
              <a:buNone/>
            </a:pPr>
            <a:r>
              <a:rPr lang="en-GB" b="1"/>
              <a:t>D  </a:t>
            </a:r>
            <a:r>
              <a:rPr lang="en-GB"/>
              <a:t>Nervous</a:t>
            </a:r>
            <a:endParaRPr b="1"/>
          </a:p>
          <a:p>
            <a:pPr marL="0" lvl="0" indent="0" algn="l" rtl="0">
              <a:lnSpc>
                <a:spcPct val="108000"/>
              </a:lnSpc>
              <a:spcBef>
                <a:spcPts val="1000"/>
              </a:spcBef>
              <a:spcAft>
                <a:spcPts val="0"/>
              </a:spcAft>
              <a:buSzPts val="2400"/>
              <a:buNone/>
            </a:pPr>
            <a:endParaRPr/>
          </a:p>
        </p:txBody>
      </p:sp>
      <p:sp>
        <p:nvSpPr>
          <p:cNvPr id="171" name="Google Shape;171;p21"/>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sp>
        <p:nvSpPr>
          <p:cNvPr id="172" name="Google Shape;172;p21"/>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pic>
        <p:nvPicPr>
          <p:cNvPr id="3" name="Picture 2">
            <a:extLst>
              <a:ext uri="{FF2B5EF4-FFF2-40B4-BE49-F238E27FC236}">
                <a16:creationId xmlns:a16="http://schemas.microsoft.com/office/drawing/2014/main" id="{BB470C5D-2C20-5216-D720-8A9E5D8C519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219576" y="1825625"/>
            <a:ext cx="4134223" cy="435133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pic>
        <p:nvPicPr>
          <p:cNvPr id="592" name="Google Shape;592;p57" descr="A diagram of the skin layers to illustrate how each layer reacts to pressure injuries. "/>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455174" y="864295"/>
            <a:ext cx="4568424" cy="4484319"/>
          </a:xfrm>
          <a:prstGeom prst="rect">
            <a:avLst/>
          </a:prstGeom>
          <a:noFill/>
          <a:ln>
            <a:noFill/>
          </a:ln>
        </p:spPr>
      </p:pic>
      <p:sp>
        <p:nvSpPr>
          <p:cNvPr id="593" name="Google Shape;593;p57"/>
          <p:cNvSpPr>
            <a:spLocks noGrp="1"/>
          </p:cNvSpPr>
          <p:nvPr>
            <p:ph type="body" idx="1"/>
          </p:nvPr>
        </p:nvSpPr>
        <p:spPr>
          <a:xfrm>
            <a:off x="9945053" y="182562"/>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594" name="Google Shape;594;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GB"/>
              <a:t>Immobility</a:t>
            </a:r>
            <a:endParaRPr/>
          </a:p>
        </p:txBody>
      </p:sp>
      <p:sp>
        <p:nvSpPr>
          <p:cNvPr id="595" name="Google Shape;595;p57"/>
          <p:cNvSpPr txBox="1">
            <a:spLocks noGrp="1"/>
          </p:cNvSpPr>
          <p:nvPr>
            <p:ph type="body" idx="2"/>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pic>
        <p:nvPicPr>
          <p:cNvPr id="596" name="Google Shape;596;p57" descr="A diagram of a person lying down to illustrate the bony areas of the body that are prominent with pressure injuries. "/>
          <p:cNvPicPr preferRelativeResize="0"/>
          <p:nvPr/>
        </p:nvPicPr>
        <p:blipFill rotWithShape="1">
          <a:blip r:embed="rId4" cstate="screen">
            <a:alphaModFix/>
            <a:extLst>
              <a:ext uri="{28A0092B-C50C-407E-A947-70E740481C1C}">
                <a14:useLocalDpi xmlns:a14="http://schemas.microsoft.com/office/drawing/2010/main"/>
              </a:ext>
            </a:extLst>
          </a:blip>
          <a:srcRect l="3859" t="17582" r="4011" b="19191"/>
          <a:stretch/>
        </p:blipFill>
        <p:spPr>
          <a:xfrm>
            <a:off x="449769" y="2189857"/>
            <a:ext cx="6916231" cy="4036329"/>
          </a:xfrm>
          <a:prstGeom prst="rect">
            <a:avLst/>
          </a:prstGeom>
          <a:noFill/>
          <a:ln>
            <a:noFill/>
          </a:ln>
        </p:spPr>
      </p:pic>
      <p:sp>
        <p:nvSpPr>
          <p:cNvPr id="597" name="Google Shape;597;p57"/>
          <p:cNvSpPr txBox="1"/>
          <p:nvPr/>
        </p:nvSpPr>
        <p:spPr>
          <a:xfrm>
            <a:off x="853064" y="1638553"/>
            <a:ext cx="3130357"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Bony prominence areas when lying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58"/>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604" name="Google Shape;604;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GB"/>
              <a:t>Immobility</a:t>
            </a:r>
            <a:endParaRPr/>
          </a:p>
        </p:txBody>
      </p:sp>
      <p:sp>
        <p:nvSpPr>
          <p:cNvPr id="605" name="Google Shape;605;p58"/>
          <p:cNvSpPr txBox="1">
            <a:spLocks noGrp="1"/>
          </p:cNvSpPr>
          <p:nvPr>
            <p:ph type="body" idx="2"/>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sp>
        <p:nvSpPr>
          <p:cNvPr id="606" name="Google Shape;606;p58"/>
          <p:cNvSpPr txBox="1"/>
          <p:nvPr/>
        </p:nvSpPr>
        <p:spPr>
          <a:xfrm>
            <a:off x="838199" y="1441287"/>
            <a:ext cx="2861441"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Bony prominence areas when seated</a:t>
            </a:r>
            <a:endParaRPr sz="1400" b="0" i="0" u="none" strike="noStrike" cap="none">
              <a:solidFill>
                <a:srgbClr val="000000"/>
              </a:solidFill>
              <a:latin typeface="Arial"/>
              <a:ea typeface="Arial"/>
              <a:cs typeface="Arial"/>
              <a:sym typeface="Arial"/>
            </a:endParaRPr>
          </a:p>
        </p:txBody>
      </p:sp>
      <p:grpSp>
        <p:nvGrpSpPr>
          <p:cNvPr id="607" name="Google Shape;607;p58" descr="A diagram of a person sat on a chair to illustrate the bony areas of the body that are prominent with pressure injuries when seated. "/>
          <p:cNvGrpSpPr/>
          <p:nvPr/>
        </p:nvGrpSpPr>
        <p:grpSpPr>
          <a:xfrm>
            <a:off x="3293532" y="1172923"/>
            <a:ext cx="7920050" cy="4983473"/>
            <a:chOff x="3198938" y="1394508"/>
            <a:chExt cx="7920050" cy="4983473"/>
          </a:xfrm>
        </p:grpSpPr>
        <p:pic>
          <p:nvPicPr>
            <p:cNvPr id="608" name="Google Shape;608;p58" descr="A person sitting in a chair&#10;&#10;AI-generated content may be incorrec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885631" y="1394508"/>
              <a:ext cx="3228507" cy="4983473"/>
            </a:xfrm>
            <a:prstGeom prst="rect">
              <a:avLst/>
            </a:prstGeom>
            <a:noFill/>
            <a:ln>
              <a:noFill/>
            </a:ln>
          </p:spPr>
        </p:pic>
        <p:sp>
          <p:nvSpPr>
            <p:cNvPr id="609" name="Google Shape;609;p58"/>
            <p:cNvSpPr txBox="1"/>
            <p:nvPr/>
          </p:nvSpPr>
          <p:spPr>
            <a:xfrm>
              <a:off x="8669178" y="1601650"/>
              <a:ext cx="1898462" cy="3766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Back of head</a:t>
              </a:r>
              <a:endParaRPr sz="1800" b="0" i="0" u="none" strike="noStrike" cap="none">
                <a:solidFill>
                  <a:srgbClr val="000000"/>
                </a:solidFill>
                <a:latin typeface="Arial"/>
                <a:ea typeface="Arial"/>
                <a:cs typeface="Arial"/>
                <a:sym typeface="Arial"/>
              </a:endParaRPr>
            </a:p>
          </p:txBody>
        </p:sp>
        <p:sp>
          <p:nvSpPr>
            <p:cNvPr id="610" name="Google Shape;610;p58"/>
            <p:cNvSpPr txBox="1"/>
            <p:nvPr/>
          </p:nvSpPr>
          <p:spPr>
            <a:xfrm>
              <a:off x="8718270" y="2614358"/>
              <a:ext cx="1898462" cy="3766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rgbClr val="000000"/>
                  </a:solidFill>
                  <a:latin typeface="Arial"/>
                  <a:ea typeface="Arial"/>
                  <a:cs typeface="Arial"/>
                  <a:sym typeface="Arial"/>
                </a:rPr>
                <a:t>Shoulder blades</a:t>
              </a:r>
              <a:endParaRPr sz="1800" b="0" i="0" u="none" strike="noStrike" cap="none" dirty="0">
                <a:solidFill>
                  <a:srgbClr val="000000"/>
                </a:solidFill>
                <a:latin typeface="Arial"/>
                <a:ea typeface="Arial"/>
                <a:cs typeface="Arial"/>
                <a:sym typeface="Arial"/>
              </a:endParaRPr>
            </a:p>
          </p:txBody>
        </p:sp>
        <p:sp>
          <p:nvSpPr>
            <p:cNvPr id="611" name="Google Shape;611;p58"/>
            <p:cNvSpPr txBox="1"/>
            <p:nvPr/>
          </p:nvSpPr>
          <p:spPr>
            <a:xfrm>
              <a:off x="8669178" y="3009141"/>
              <a:ext cx="244981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Bones of spine close to surface of skin</a:t>
              </a:r>
              <a:endParaRPr sz="1800" b="0" i="0" u="none" strike="noStrike" cap="none">
                <a:solidFill>
                  <a:srgbClr val="000000"/>
                </a:solidFill>
                <a:latin typeface="Arial"/>
                <a:ea typeface="Arial"/>
                <a:cs typeface="Arial"/>
                <a:sym typeface="Arial"/>
              </a:endParaRPr>
            </a:p>
          </p:txBody>
        </p:sp>
        <p:sp>
          <p:nvSpPr>
            <p:cNvPr id="612" name="Google Shape;612;p58"/>
            <p:cNvSpPr txBox="1"/>
            <p:nvPr/>
          </p:nvSpPr>
          <p:spPr>
            <a:xfrm>
              <a:off x="8188308" y="3653369"/>
              <a:ext cx="189846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Elbows </a:t>
              </a:r>
              <a:endParaRPr sz="1400" b="0" i="0" u="none" strike="noStrike" cap="none">
                <a:solidFill>
                  <a:srgbClr val="000000"/>
                </a:solidFill>
                <a:latin typeface="Arial"/>
                <a:ea typeface="Arial"/>
                <a:cs typeface="Arial"/>
                <a:sym typeface="Arial"/>
              </a:endParaRPr>
            </a:p>
          </p:txBody>
        </p:sp>
        <p:sp>
          <p:nvSpPr>
            <p:cNvPr id="613" name="Google Shape;613;p58"/>
            <p:cNvSpPr txBox="1"/>
            <p:nvPr/>
          </p:nvSpPr>
          <p:spPr>
            <a:xfrm>
              <a:off x="8361274" y="4012805"/>
              <a:ext cx="189846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Area at top of buttock crease </a:t>
              </a:r>
              <a:endParaRPr sz="1400" b="0" i="0" u="none" strike="noStrike" cap="none">
                <a:solidFill>
                  <a:srgbClr val="000000"/>
                </a:solidFill>
                <a:latin typeface="Arial"/>
                <a:ea typeface="Arial"/>
                <a:cs typeface="Arial"/>
                <a:sym typeface="Arial"/>
              </a:endParaRPr>
            </a:p>
          </p:txBody>
        </p:sp>
        <p:sp>
          <p:nvSpPr>
            <p:cNvPr id="614" name="Google Shape;614;p58"/>
            <p:cNvSpPr txBox="1"/>
            <p:nvPr/>
          </p:nvSpPr>
          <p:spPr>
            <a:xfrm>
              <a:off x="8054922" y="4784533"/>
              <a:ext cx="189846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Bony part of the buttocks</a:t>
              </a:r>
              <a:endParaRPr sz="1400" b="0" i="0" u="none" strike="noStrike" cap="none">
                <a:solidFill>
                  <a:srgbClr val="000000"/>
                </a:solidFill>
                <a:latin typeface="Arial"/>
                <a:ea typeface="Arial"/>
                <a:cs typeface="Arial"/>
                <a:sym typeface="Arial"/>
              </a:endParaRPr>
            </a:p>
          </p:txBody>
        </p:sp>
        <p:cxnSp>
          <p:nvCxnSpPr>
            <p:cNvPr id="615" name="Google Shape;615;p58"/>
            <p:cNvCxnSpPr/>
            <p:nvPr/>
          </p:nvCxnSpPr>
          <p:spPr>
            <a:xfrm>
              <a:off x="8056474" y="1814376"/>
              <a:ext cx="612704" cy="0"/>
            </a:xfrm>
            <a:prstGeom prst="straightConnector1">
              <a:avLst/>
            </a:prstGeom>
            <a:noFill/>
            <a:ln w="9525" cap="flat" cmpd="sng">
              <a:solidFill>
                <a:schemeClr val="dk1"/>
              </a:solidFill>
              <a:prstDash val="solid"/>
              <a:round/>
              <a:headEnd type="none" w="sm" len="sm"/>
              <a:tailEnd type="none" w="sm" len="sm"/>
            </a:ln>
          </p:spPr>
        </p:cxnSp>
        <p:cxnSp>
          <p:nvCxnSpPr>
            <p:cNvPr id="616" name="Google Shape;616;p58"/>
            <p:cNvCxnSpPr/>
            <p:nvPr/>
          </p:nvCxnSpPr>
          <p:spPr>
            <a:xfrm>
              <a:off x="8069000" y="2827719"/>
              <a:ext cx="612704" cy="0"/>
            </a:xfrm>
            <a:prstGeom prst="straightConnector1">
              <a:avLst/>
            </a:prstGeom>
            <a:noFill/>
            <a:ln w="9525" cap="flat" cmpd="sng">
              <a:solidFill>
                <a:schemeClr val="dk1"/>
              </a:solidFill>
              <a:prstDash val="solid"/>
              <a:round/>
              <a:headEnd type="none" w="sm" len="sm"/>
              <a:tailEnd type="none" w="sm" len="sm"/>
            </a:ln>
          </p:spPr>
        </p:cxnSp>
        <p:cxnSp>
          <p:nvCxnSpPr>
            <p:cNvPr id="617" name="Google Shape;617;p58"/>
            <p:cNvCxnSpPr/>
            <p:nvPr/>
          </p:nvCxnSpPr>
          <p:spPr>
            <a:xfrm>
              <a:off x="7982304" y="3398611"/>
              <a:ext cx="612704" cy="0"/>
            </a:xfrm>
            <a:prstGeom prst="straightConnector1">
              <a:avLst/>
            </a:prstGeom>
            <a:noFill/>
            <a:ln w="9525" cap="flat" cmpd="sng">
              <a:solidFill>
                <a:schemeClr val="dk1"/>
              </a:solidFill>
              <a:prstDash val="solid"/>
              <a:round/>
              <a:headEnd type="none" w="sm" len="sm"/>
              <a:tailEnd type="none" w="sm" len="sm"/>
            </a:ln>
          </p:spPr>
        </p:cxnSp>
        <p:cxnSp>
          <p:nvCxnSpPr>
            <p:cNvPr id="618" name="Google Shape;618;p58"/>
            <p:cNvCxnSpPr/>
            <p:nvPr/>
          </p:nvCxnSpPr>
          <p:spPr>
            <a:xfrm>
              <a:off x="7575604" y="3865869"/>
              <a:ext cx="612704" cy="0"/>
            </a:xfrm>
            <a:prstGeom prst="straightConnector1">
              <a:avLst/>
            </a:prstGeom>
            <a:noFill/>
            <a:ln w="9525" cap="flat" cmpd="sng">
              <a:solidFill>
                <a:schemeClr val="dk1"/>
              </a:solidFill>
              <a:prstDash val="solid"/>
              <a:round/>
              <a:headEnd type="none" w="sm" len="sm"/>
              <a:tailEnd type="none" w="sm" len="sm"/>
            </a:ln>
          </p:spPr>
        </p:cxnSp>
        <p:cxnSp>
          <p:nvCxnSpPr>
            <p:cNvPr id="619" name="Google Shape;619;p58"/>
            <p:cNvCxnSpPr/>
            <p:nvPr/>
          </p:nvCxnSpPr>
          <p:spPr>
            <a:xfrm>
              <a:off x="7748570" y="4122958"/>
              <a:ext cx="612704" cy="0"/>
            </a:xfrm>
            <a:prstGeom prst="straightConnector1">
              <a:avLst/>
            </a:prstGeom>
            <a:noFill/>
            <a:ln w="9525" cap="flat" cmpd="sng">
              <a:solidFill>
                <a:schemeClr val="dk1"/>
              </a:solidFill>
              <a:prstDash val="solid"/>
              <a:round/>
              <a:headEnd type="none" w="sm" len="sm"/>
              <a:tailEnd type="none" w="sm" len="sm"/>
            </a:ln>
          </p:spPr>
        </p:cxnSp>
        <p:cxnSp>
          <p:nvCxnSpPr>
            <p:cNvPr id="620" name="Google Shape;620;p58"/>
            <p:cNvCxnSpPr/>
            <p:nvPr/>
          </p:nvCxnSpPr>
          <p:spPr>
            <a:xfrm>
              <a:off x="7222715" y="4527444"/>
              <a:ext cx="827574" cy="412827"/>
            </a:xfrm>
            <a:prstGeom prst="straightConnector1">
              <a:avLst/>
            </a:prstGeom>
            <a:noFill/>
            <a:ln w="9525" cap="flat" cmpd="sng">
              <a:solidFill>
                <a:schemeClr val="dk1"/>
              </a:solidFill>
              <a:prstDash val="solid"/>
              <a:round/>
              <a:headEnd type="none" w="sm" len="sm"/>
              <a:tailEnd type="none" w="sm" len="sm"/>
            </a:ln>
          </p:spPr>
        </p:cxnSp>
        <p:cxnSp>
          <p:nvCxnSpPr>
            <p:cNvPr id="621" name="Google Shape;621;p58"/>
            <p:cNvCxnSpPr/>
            <p:nvPr/>
          </p:nvCxnSpPr>
          <p:spPr>
            <a:xfrm>
              <a:off x="6568107" y="4333127"/>
              <a:ext cx="1309216" cy="1532379"/>
            </a:xfrm>
            <a:prstGeom prst="straightConnector1">
              <a:avLst/>
            </a:prstGeom>
            <a:noFill/>
            <a:ln w="9525" cap="flat" cmpd="sng">
              <a:solidFill>
                <a:schemeClr val="dk1"/>
              </a:solidFill>
              <a:prstDash val="solid"/>
              <a:round/>
              <a:headEnd type="none" w="sm" len="sm"/>
              <a:tailEnd type="none" w="sm" len="sm"/>
            </a:ln>
          </p:spPr>
        </p:cxnSp>
        <p:sp>
          <p:nvSpPr>
            <p:cNvPr id="622" name="Google Shape;622;p58"/>
            <p:cNvSpPr txBox="1"/>
            <p:nvPr/>
          </p:nvSpPr>
          <p:spPr>
            <a:xfrm>
              <a:off x="3472986" y="3105855"/>
              <a:ext cx="1898462"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Between the knees</a:t>
              </a:r>
              <a:endParaRPr sz="1400" b="0" i="0" u="none" strike="noStrike" cap="none">
                <a:solidFill>
                  <a:srgbClr val="000000"/>
                </a:solidFill>
                <a:latin typeface="Arial"/>
                <a:ea typeface="Arial"/>
                <a:cs typeface="Arial"/>
                <a:sym typeface="Arial"/>
              </a:endParaRPr>
            </a:p>
          </p:txBody>
        </p:sp>
        <p:sp>
          <p:nvSpPr>
            <p:cNvPr id="623" name="Google Shape;623;p58"/>
            <p:cNvSpPr txBox="1"/>
            <p:nvPr/>
          </p:nvSpPr>
          <p:spPr>
            <a:xfrm>
              <a:off x="3198938" y="4781528"/>
              <a:ext cx="189846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rgbClr val="000000"/>
                  </a:solidFill>
                  <a:latin typeface="Arial"/>
                  <a:ea typeface="Arial"/>
                  <a:cs typeface="Arial"/>
                  <a:sym typeface="Arial"/>
                </a:rPr>
                <a:t>Back of knees</a:t>
              </a:r>
              <a:endParaRPr sz="1400" b="0" i="0" u="none" strike="noStrike" cap="none" dirty="0">
                <a:solidFill>
                  <a:srgbClr val="000000"/>
                </a:solidFill>
                <a:latin typeface="Arial"/>
                <a:ea typeface="Arial"/>
                <a:cs typeface="Arial"/>
                <a:sym typeface="Arial"/>
              </a:endParaRPr>
            </a:p>
          </p:txBody>
        </p:sp>
        <p:sp>
          <p:nvSpPr>
            <p:cNvPr id="624" name="Google Shape;624;p58"/>
            <p:cNvSpPr txBox="1"/>
            <p:nvPr/>
          </p:nvSpPr>
          <p:spPr>
            <a:xfrm>
              <a:off x="3538532" y="5865506"/>
              <a:ext cx="189846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Heels</a:t>
              </a:r>
              <a:endParaRPr sz="1400" b="0" i="0" u="none" strike="noStrike" cap="none">
                <a:solidFill>
                  <a:srgbClr val="000000"/>
                </a:solidFill>
                <a:latin typeface="Arial"/>
                <a:ea typeface="Arial"/>
                <a:cs typeface="Arial"/>
                <a:sym typeface="Arial"/>
              </a:endParaRPr>
            </a:p>
          </p:txBody>
        </p:sp>
        <p:cxnSp>
          <p:nvCxnSpPr>
            <p:cNvPr id="625" name="Google Shape;625;p58"/>
            <p:cNvCxnSpPr/>
            <p:nvPr/>
          </p:nvCxnSpPr>
          <p:spPr>
            <a:xfrm>
              <a:off x="4353277" y="3532683"/>
              <a:ext cx="1092341" cy="766190"/>
            </a:xfrm>
            <a:prstGeom prst="straightConnector1">
              <a:avLst/>
            </a:prstGeom>
            <a:noFill/>
            <a:ln w="9525" cap="flat" cmpd="sng">
              <a:solidFill>
                <a:schemeClr val="dk1"/>
              </a:solidFill>
              <a:prstDash val="solid"/>
              <a:round/>
              <a:headEnd type="none" w="sm" len="sm"/>
              <a:tailEnd type="none" w="sm" len="sm"/>
            </a:ln>
          </p:spPr>
        </p:cxnSp>
        <p:cxnSp>
          <p:nvCxnSpPr>
            <p:cNvPr id="626" name="Google Shape;626;p58"/>
            <p:cNvCxnSpPr/>
            <p:nvPr/>
          </p:nvCxnSpPr>
          <p:spPr>
            <a:xfrm rot="10800000" flipH="1">
              <a:off x="4811461" y="4659136"/>
              <a:ext cx="1201606" cy="281135"/>
            </a:xfrm>
            <a:prstGeom prst="straightConnector1">
              <a:avLst/>
            </a:prstGeom>
            <a:noFill/>
            <a:ln w="9525" cap="flat" cmpd="sng">
              <a:solidFill>
                <a:schemeClr val="dk1"/>
              </a:solidFill>
              <a:prstDash val="solid"/>
              <a:round/>
              <a:headEnd type="none" w="sm" len="sm"/>
              <a:tailEnd type="none" w="sm" len="sm"/>
            </a:ln>
          </p:spPr>
        </p:cxnSp>
        <p:cxnSp>
          <p:nvCxnSpPr>
            <p:cNvPr id="627" name="Google Shape;627;p58"/>
            <p:cNvCxnSpPr/>
            <p:nvPr/>
          </p:nvCxnSpPr>
          <p:spPr>
            <a:xfrm>
              <a:off x="4249769" y="6075203"/>
              <a:ext cx="1750772" cy="0"/>
            </a:xfrm>
            <a:prstGeom prst="straightConnector1">
              <a:avLst/>
            </a:prstGeom>
            <a:noFill/>
            <a:ln w="9525" cap="flat" cmpd="sng">
              <a:solidFill>
                <a:schemeClr val="dk1"/>
              </a:solidFill>
              <a:prstDash val="solid"/>
              <a:round/>
              <a:headEnd type="none" w="sm" len="sm"/>
              <a:tailEnd type="none" w="sm" len="sm"/>
            </a:ln>
          </p:spPr>
        </p:cxnSp>
      </p:grpSp>
      <p:sp>
        <p:nvSpPr>
          <p:cNvPr id="628" name="Google Shape;628;p58"/>
          <p:cNvSpPr txBox="1"/>
          <p:nvPr/>
        </p:nvSpPr>
        <p:spPr>
          <a:xfrm>
            <a:off x="7917970" y="5638630"/>
            <a:ext cx="309294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rgbClr val="000000"/>
                </a:solidFill>
                <a:latin typeface="Arial"/>
                <a:ea typeface="Arial"/>
                <a:cs typeface="Arial"/>
                <a:sym typeface="Arial"/>
              </a:rPr>
              <a:t>Widest part of the </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thighs when seated</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5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Immobility</a:t>
            </a:r>
            <a:endParaRPr/>
          </a:p>
        </p:txBody>
      </p:sp>
      <p:sp>
        <p:nvSpPr>
          <p:cNvPr id="635" name="Google Shape;635;p59"/>
          <p:cNvSpPr txBox="1">
            <a:spLocks noGrp="1"/>
          </p:cNvSpPr>
          <p:nvPr>
            <p:ph type="body" idx="1"/>
          </p:nvPr>
        </p:nvSpPr>
        <p:spPr>
          <a:xfrm>
            <a:off x="838199" y="1825625"/>
            <a:ext cx="10515600" cy="4351338"/>
          </a:xfrm>
          <a:prstGeom prst="rect">
            <a:avLst/>
          </a:prstGeom>
          <a:solidFill>
            <a:srgbClr val="E2EEBE"/>
          </a:solidFill>
          <a:ln>
            <a:noFill/>
          </a:ln>
        </p:spPr>
        <p:txBody>
          <a:bodyPr spcFirstLastPara="1" wrap="square" lIns="180000" tIns="180000" rIns="180000" bIns="180000" anchor="t" anchorCtr="0">
            <a:normAutofit lnSpcReduction="10000"/>
          </a:bodyPr>
          <a:lstStyle/>
          <a:p>
            <a:pPr marL="228600" lvl="0" indent="-228600" algn="l" rtl="0">
              <a:lnSpc>
                <a:spcPct val="108000"/>
              </a:lnSpc>
              <a:spcBef>
                <a:spcPts val="0"/>
              </a:spcBef>
              <a:spcAft>
                <a:spcPts val="0"/>
              </a:spcAft>
              <a:buSzPts val="2400"/>
              <a:buChar char="•"/>
            </a:pPr>
            <a:r>
              <a:rPr lang="en-GB" dirty="0"/>
              <a:t>Immobility also increases the risk of pressure injury from shear and friction.</a:t>
            </a:r>
            <a:endParaRPr dirty="0"/>
          </a:p>
          <a:p>
            <a:pPr marL="228600" lvl="0" indent="-228600" algn="l" rtl="0">
              <a:lnSpc>
                <a:spcPct val="108000"/>
              </a:lnSpc>
              <a:spcBef>
                <a:spcPts val="1000"/>
              </a:spcBef>
              <a:spcAft>
                <a:spcPts val="0"/>
              </a:spcAft>
              <a:buSzPts val="2400"/>
              <a:buChar char="•"/>
            </a:pPr>
            <a:r>
              <a:rPr lang="en-GB" b="1" dirty="0"/>
              <a:t>Shear</a:t>
            </a:r>
            <a:r>
              <a:rPr lang="en-GB" dirty="0"/>
              <a:t> occurs when the skin remains in place but the underlying tissues (like muscles and blood vessels) slide in opposite directions, often due to gravity or movement, e.g. </a:t>
            </a:r>
            <a:r>
              <a:rPr lang="en-GB" dirty="0">
                <a:solidFill>
                  <a:schemeClr val="dk1"/>
                </a:solidFill>
              </a:rPr>
              <a:t>s</a:t>
            </a:r>
            <a:r>
              <a:rPr lang="en-GB" sz="2400" b="0" i="0" u="none" strike="noStrike" cap="none" dirty="0">
                <a:solidFill>
                  <a:schemeClr val="dk1"/>
                </a:solidFill>
                <a:latin typeface="Arial"/>
                <a:ea typeface="Arial"/>
                <a:cs typeface="Arial"/>
                <a:sym typeface="Arial"/>
              </a:rPr>
              <a:t>liding down in a bed or a wheelchair </a:t>
            </a:r>
            <a:r>
              <a:rPr lang="en-GB" dirty="0">
                <a:solidFill>
                  <a:schemeClr val="dk1"/>
                </a:solidFill>
              </a:rPr>
              <a:t>or </a:t>
            </a:r>
            <a:r>
              <a:rPr lang="en-GB" sz="2400" b="0" i="0" u="none" strike="noStrike" cap="none" dirty="0">
                <a:solidFill>
                  <a:schemeClr val="dk1"/>
                </a:solidFill>
                <a:latin typeface="Arial"/>
                <a:ea typeface="Arial"/>
                <a:cs typeface="Arial"/>
                <a:sym typeface="Arial"/>
              </a:rPr>
              <a:t>reclining in a chair without proper support.</a:t>
            </a:r>
            <a:endParaRPr dirty="0"/>
          </a:p>
          <a:p>
            <a:pPr marL="228600" lvl="0" indent="-228600" algn="l" rtl="0">
              <a:lnSpc>
                <a:spcPct val="108000"/>
              </a:lnSpc>
              <a:spcBef>
                <a:spcPts val="1000"/>
              </a:spcBef>
              <a:spcAft>
                <a:spcPts val="0"/>
              </a:spcAft>
              <a:buSzPts val="2400"/>
              <a:buChar char="•"/>
            </a:pPr>
            <a:r>
              <a:rPr lang="en-GB" b="1" dirty="0"/>
              <a:t>Friction</a:t>
            </a:r>
            <a:r>
              <a:rPr lang="en-GB" dirty="0"/>
              <a:t> occurs when the skin rubs against a surface, such as a bed, chair or clothing, causing mechanical damage to the epidermis. It can be caused by dragging a person across a bed or chair without lifting them, or by medical devices rubbing against the skin.</a:t>
            </a:r>
            <a:endParaRPr dirty="0"/>
          </a:p>
          <a:p>
            <a:pPr marL="228600" lvl="0" indent="-76200" algn="l" rtl="0">
              <a:lnSpc>
                <a:spcPct val="108000"/>
              </a:lnSpc>
              <a:spcBef>
                <a:spcPts val="1000"/>
              </a:spcBef>
              <a:spcAft>
                <a:spcPts val="0"/>
              </a:spcAft>
              <a:buSzPts val="2400"/>
              <a:buNone/>
            </a:pPr>
            <a:endParaRPr dirty="0"/>
          </a:p>
        </p:txBody>
      </p:sp>
      <p:sp>
        <p:nvSpPr>
          <p:cNvPr id="636" name="Google Shape;636;p59"/>
          <p:cNvSpPr>
            <a:spLocks noGrp="1"/>
          </p:cNvSpPr>
          <p:nvPr>
            <p:ph type="body" idx="2"/>
          </p:nvPr>
        </p:nvSpPr>
        <p:spPr>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637" name="Google Shape;637;p59"/>
          <p:cNvSpPr txBox="1">
            <a:spLocks noGrp="1"/>
          </p:cNvSpPr>
          <p:nvPr>
            <p:ph type="body" idx="4"/>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Poor circulation</a:t>
            </a:r>
            <a:endParaRPr/>
          </a:p>
        </p:txBody>
      </p:sp>
      <p:sp>
        <p:nvSpPr>
          <p:cNvPr id="644" name="Google Shape;644;p60"/>
          <p:cNvSpPr txBox="1">
            <a:spLocks noGrp="1"/>
          </p:cNvSpPr>
          <p:nvPr>
            <p:ph type="body" idx="1"/>
          </p:nvPr>
        </p:nvSpPr>
        <p:spPr>
          <a:xfrm>
            <a:off x="838199" y="1825625"/>
            <a:ext cx="5691189" cy="4351338"/>
          </a:xfrm>
          <a:prstGeom prst="rect">
            <a:avLst/>
          </a:prstGeom>
          <a:solidFill>
            <a:srgbClr val="E2EEBE"/>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a:t>Reduced blood flow, due to conditions like diabetes and vascular disease,  limits the skin’s ability to receive the nutrients and oxygen needed for healing.</a:t>
            </a:r>
            <a:endParaRPr/>
          </a:p>
        </p:txBody>
      </p:sp>
      <p:sp>
        <p:nvSpPr>
          <p:cNvPr id="645" name="Google Shape;645;p60"/>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646" name="Google Shape;646;p60"/>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pic>
        <p:nvPicPr>
          <p:cNvPr id="5" name="Picture Placeholder 4" descr="An image of a swollen ankle and foot of an older person.">
            <a:extLst>
              <a:ext uri="{FF2B5EF4-FFF2-40B4-BE49-F238E27FC236}">
                <a16:creationId xmlns:a16="http://schemas.microsoft.com/office/drawing/2014/main" id="{785E3E78-15A9-FEF6-47F8-D51F2AA7298E}"/>
              </a:ext>
              <a:ext uri="{C183D7F6-B498-43B3-948B-1728B52AA6E4}">
                <adec:decorative xmlns:adec="http://schemas.microsoft.com/office/drawing/2017/decorative" val="0"/>
              </a:ext>
            </a:extLst>
          </p:cNvPr>
          <p:cNvPicPr>
            <a:picLocks noGrp="1" noChangeAspect="1"/>
          </p:cNvPicPr>
          <p:nvPr>
            <p:ph type="pic" idx="3"/>
          </p:nvPr>
        </p:nvPicPr>
        <p:blipFill>
          <a:blip r:embed="rId3" cstate="screen">
            <a:extLst>
              <a:ext uri="{28A0092B-C50C-407E-A947-70E740481C1C}">
                <a14:useLocalDpi xmlns:a14="http://schemas.microsoft.com/office/drawing/2010/main"/>
              </a:ext>
            </a:extLst>
          </a:blip>
          <a:srcRect/>
          <a:stretch>
            <a:fillRect/>
          </a:stretch>
        </p:blipFill>
        <p:spPr>
          <a:xfrm>
            <a:off x="6989082" y="1825625"/>
            <a:ext cx="4364718" cy="4351338"/>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Activity 4: Case studies task</a:t>
            </a:r>
            <a:endParaRPr/>
          </a:p>
        </p:txBody>
      </p:sp>
      <p:sp>
        <p:nvSpPr>
          <p:cNvPr id="674" name="Google Shape;674;p63"/>
          <p:cNvSpPr txBox="1">
            <a:spLocks noGrp="1"/>
          </p:cNvSpPr>
          <p:nvPr>
            <p:ph type="body" idx="1"/>
          </p:nvPr>
        </p:nvSpPr>
        <p:spPr>
          <a:xfrm>
            <a:off x="838199" y="1825625"/>
            <a:ext cx="10789693" cy="4351338"/>
          </a:xfrm>
          <a:prstGeom prst="rect">
            <a:avLst/>
          </a:prstGeom>
          <a:solidFill>
            <a:srgbClr val="E2EEBE"/>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a:solidFill>
                  <a:srgbClr val="000000"/>
                </a:solidFill>
              </a:rPr>
              <a:t>Each group should complete one case study task, using Activity 4 worksheet.</a:t>
            </a:r>
            <a:endParaRPr/>
          </a:p>
          <a:p>
            <a:pPr marL="0" lvl="0" indent="0" algn="l" rtl="0">
              <a:lnSpc>
                <a:spcPct val="108000"/>
              </a:lnSpc>
              <a:spcBef>
                <a:spcPts val="0"/>
              </a:spcBef>
              <a:spcAft>
                <a:spcPts val="0"/>
              </a:spcAft>
              <a:buSzPts val="2400"/>
              <a:buNone/>
            </a:pPr>
            <a:endParaRPr b="1" i="0">
              <a:solidFill>
                <a:srgbClr val="000000"/>
              </a:solidFill>
            </a:endParaRPr>
          </a:p>
          <a:p>
            <a:pPr marL="0" lvl="0" indent="0" algn="l" rtl="0">
              <a:lnSpc>
                <a:spcPct val="108000"/>
              </a:lnSpc>
              <a:spcBef>
                <a:spcPts val="0"/>
              </a:spcBef>
              <a:spcAft>
                <a:spcPts val="0"/>
              </a:spcAft>
              <a:buSzPts val="2400"/>
              <a:buNone/>
            </a:pPr>
            <a:endParaRPr b="1" i="0">
              <a:solidFill>
                <a:srgbClr val="000000"/>
              </a:solidFill>
            </a:endParaRPr>
          </a:p>
        </p:txBody>
      </p:sp>
      <p:sp>
        <p:nvSpPr>
          <p:cNvPr id="675" name="Google Shape;675;p63"/>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a:t>Introductory lesson: Pressure injuries</a:t>
            </a:r>
            <a:endParaRPr/>
          </a:p>
        </p:txBody>
      </p:sp>
      <p:sp>
        <p:nvSpPr>
          <p:cNvPr id="676" name="Google Shape;676;p63"/>
          <p:cNvSpPr txBox="1"/>
          <p:nvPr/>
        </p:nvSpPr>
        <p:spPr>
          <a:xfrm>
            <a:off x="4643120" y="2976563"/>
            <a:ext cx="4765040" cy="3200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63"/>
          <p:cNvSpPr txBox="1"/>
          <p:nvPr/>
        </p:nvSpPr>
        <p:spPr>
          <a:xfrm>
            <a:off x="1152174" y="2747682"/>
            <a:ext cx="4866639" cy="311155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8000"/>
              </a:lnSpc>
              <a:spcBef>
                <a:spcPts val="0"/>
              </a:spcBef>
              <a:spcAft>
                <a:spcPts val="0"/>
              </a:spcAft>
              <a:buClr>
                <a:srgbClr val="000000"/>
              </a:buClr>
              <a:buSzPts val="2400"/>
              <a:buFont typeface="Arial"/>
              <a:buNone/>
            </a:pPr>
            <a:r>
              <a:rPr lang="en-GB" sz="2000" b="1" i="0" u="none" strike="noStrike" cap="none">
                <a:solidFill>
                  <a:srgbClr val="000000"/>
                </a:solidFill>
                <a:latin typeface="Arial"/>
                <a:ea typeface="Arial"/>
                <a:cs typeface="Arial"/>
                <a:sym typeface="Arial"/>
              </a:rPr>
              <a:t>Jim case study task:</a:t>
            </a:r>
            <a:endParaRPr sz="2000" b="0" i="0" u="none" strike="noStrike" cap="none">
              <a:solidFill>
                <a:srgbClr val="000000"/>
              </a:solidFill>
              <a:latin typeface="Arial"/>
              <a:ea typeface="Arial"/>
              <a:cs typeface="Arial"/>
              <a:sym typeface="Arial"/>
            </a:endParaRPr>
          </a:p>
          <a:p>
            <a:pPr marL="228600" marR="0" lvl="0" indent="-228600" algn="l" rtl="0">
              <a:lnSpc>
                <a:spcPct val="108000"/>
              </a:lnSpc>
              <a:spcBef>
                <a:spcPts val="1000"/>
              </a:spcBef>
              <a:spcAft>
                <a:spcPts val="0"/>
              </a:spcAft>
              <a:buClr>
                <a:srgbClr val="000000"/>
              </a:buClr>
              <a:buSzPts val="2400"/>
              <a:buFont typeface="Arial"/>
              <a:buChar char="•"/>
            </a:pPr>
            <a:r>
              <a:rPr lang="en-GB" sz="2000" b="0" i="0" u="none" strike="noStrike" cap="none">
                <a:solidFill>
                  <a:srgbClr val="000000"/>
                </a:solidFill>
                <a:latin typeface="Arial"/>
                <a:ea typeface="Arial"/>
                <a:cs typeface="Arial"/>
                <a:sym typeface="Arial"/>
              </a:rPr>
              <a:t>Research how having diabetes affects the risk of developing pressure injuries.</a:t>
            </a:r>
            <a:endParaRPr sz="1400" b="0" i="0" u="none" strike="noStrike" cap="none">
              <a:solidFill>
                <a:srgbClr val="000000"/>
              </a:solidFill>
              <a:latin typeface="Arial"/>
              <a:ea typeface="Arial"/>
              <a:cs typeface="Arial"/>
              <a:sym typeface="Arial"/>
            </a:endParaRPr>
          </a:p>
          <a:p>
            <a:pPr marL="228600" marR="0" lvl="0" indent="-228600" algn="l" rtl="0">
              <a:lnSpc>
                <a:spcPct val="108000"/>
              </a:lnSpc>
              <a:spcBef>
                <a:spcPts val="1000"/>
              </a:spcBef>
              <a:spcAft>
                <a:spcPts val="0"/>
              </a:spcAft>
              <a:buClr>
                <a:srgbClr val="000000"/>
              </a:buClr>
              <a:buSzPts val="2400"/>
              <a:buFont typeface="Arial"/>
              <a:buChar char="•"/>
            </a:pPr>
            <a:r>
              <a:rPr lang="en-GB" sz="2000" b="0" i="0" u="none" strike="noStrike" cap="none">
                <a:solidFill>
                  <a:srgbClr val="000000"/>
                </a:solidFill>
                <a:latin typeface="Arial"/>
                <a:ea typeface="Arial"/>
                <a:cs typeface="Arial"/>
                <a:sym typeface="Arial"/>
              </a:rPr>
              <a:t>Explain how high Jim’s risks of developing pressure injuries were during his recovery. Explain why.</a:t>
            </a:r>
            <a:endParaRPr sz="1400" b="0" i="0" u="none" strike="noStrike" cap="none">
              <a:solidFill>
                <a:srgbClr val="000000"/>
              </a:solidFill>
              <a:latin typeface="Arial"/>
              <a:ea typeface="Arial"/>
              <a:cs typeface="Arial"/>
              <a:sym typeface="Arial"/>
            </a:endParaRPr>
          </a:p>
          <a:p>
            <a:pPr marL="228600" marR="0" lvl="0" indent="-228600" algn="l" rtl="0">
              <a:lnSpc>
                <a:spcPct val="108000"/>
              </a:lnSpc>
              <a:spcBef>
                <a:spcPts val="1000"/>
              </a:spcBef>
              <a:spcAft>
                <a:spcPts val="0"/>
              </a:spcAft>
              <a:buClr>
                <a:srgbClr val="000000"/>
              </a:buClr>
              <a:buSzPts val="2400"/>
              <a:buFont typeface="Arial"/>
              <a:buChar char="•"/>
            </a:pPr>
            <a:r>
              <a:rPr lang="en-GB" sz="2000" b="0" i="0" u="none" strike="noStrike" cap="none">
                <a:solidFill>
                  <a:srgbClr val="000000"/>
                </a:solidFill>
                <a:latin typeface="Arial"/>
                <a:ea typeface="Arial"/>
                <a:cs typeface="Arial"/>
                <a:sym typeface="Arial"/>
              </a:rPr>
              <a:t>Suggest how the risks could be lowered.</a:t>
            </a:r>
            <a:endParaRPr sz="1400" b="0" i="0" u="none" strike="noStrike" cap="none">
              <a:solidFill>
                <a:srgbClr val="000000"/>
              </a:solidFill>
              <a:latin typeface="Arial"/>
              <a:ea typeface="Arial"/>
              <a:cs typeface="Arial"/>
              <a:sym typeface="Arial"/>
            </a:endParaRPr>
          </a:p>
        </p:txBody>
      </p:sp>
      <p:sp>
        <p:nvSpPr>
          <p:cNvPr id="678" name="Google Shape;678;p63"/>
          <p:cNvSpPr txBox="1"/>
          <p:nvPr/>
        </p:nvSpPr>
        <p:spPr>
          <a:xfrm>
            <a:off x="6364260" y="2747682"/>
            <a:ext cx="4785356" cy="3019288"/>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8000"/>
              </a:lnSpc>
              <a:spcBef>
                <a:spcPts val="0"/>
              </a:spcBef>
              <a:spcAft>
                <a:spcPts val="0"/>
              </a:spcAft>
              <a:buClr>
                <a:srgbClr val="000000"/>
              </a:buClr>
              <a:buSzPts val="2400"/>
              <a:buFont typeface="Arial"/>
              <a:buNone/>
            </a:pPr>
            <a:r>
              <a:rPr lang="en-GB" sz="2000" b="1" i="0" u="none" strike="noStrike" cap="none">
                <a:solidFill>
                  <a:srgbClr val="000000"/>
                </a:solidFill>
                <a:latin typeface="Arial"/>
                <a:ea typeface="Arial"/>
                <a:cs typeface="Arial"/>
                <a:sym typeface="Arial"/>
              </a:rPr>
              <a:t>Bhavin case study task:</a:t>
            </a:r>
            <a:endParaRPr sz="2000" b="0" i="0" u="none" strike="noStrike" cap="none">
              <a:solidFill>
                <a:srgbClr val="000000"/>
              </a:solidFill>
              <a:latin typeface="Arial"/>
              <a:ea typeface="Arial"/>
              <a:cs typeface="Arial"/>
              <a:sym typeface="Arial"/>
            </a:endParaRPr>
          </a:p>
          <a:p>
            <a:pPr marL="228600" marR="0" lvl="0" indent="-228600" algn="l" rtl="0">
              <a:lnSpc>
                <a:spcPct val="108000"/>
              </a:lnSpc>
              <a:spcBef>
                <a:spcPts val="1000"/>
              </a:spcBef>
              <a:spcAft>
                <a:spcPts val="0"/>
              </a:spcAft>
              <a:buClr>
                <a:srgbClr val="000000"/>
              </a:buClr>
              <a:buSzPts val="2400"/>
              <a:buFont typeface="Arial"/>
              <a:buChar char="•"/>
            </a:pPr>
            <a:r>
              <a:rPr lang="en-GB" sz="2000" b="0" i="0" u="none" strike="noStrike" cap="none">
                <a:solidFill>
                  <a:srgbClr val="000000"/>
                </a:solidFill>
                <a:latin typeface="Arial"/>
                <a:ea typeface="Arial"/>
                <a:cs typeface="Arial"/>
                <a:sym typeface="Arial"/>
              </a:rPr>
              <a:t>Research the symptoms of advanced MND.</a:t>
            </a:r>
            <a:endParaRPr sz="1400" b="0" i="0" u="none" strike="noStrike" cap="none">
              <a:solidFill>
                <a:srgbClr val="000000"/>
              </a:solidFill>
              <a:latin typeface="Arial"/>
              <a:ea typeface="Arial"/>
              <a:cs typeface="Arial"/>
              <a:sym typeface="Arial"/>
            </a:endParaRPr>
          </a:p>
          <a:p>
            <a:pPr marL="228600" marR="0" lvl="0" indent="-228600" algn="l" rtl="0">
              <a:lnSpc>
                <a:spcPct val="108000"/>
              </a:lnSpc>
              <a:spcBef>
                <a:spcPts val="1000"/>
              </a:spcBef>
              <a:spcAft>
                <a:spcPts val="0"/>
              </a:spcAft>
              <a:buClr>
                <a:srgbClr val="000000"/>
              </a:buClr>
              <a:buSzPts val="2400"/>
              <a:buFont typeface="Arial"/>
              <a:buChar char="•"/>
            </a:pPr>
            <a:r>
              <a:rPr lang="en-GB" sz="2000" b="0" i="0" u="none" strike="noStrike" cap="none">
                <a:solidFill>
                  <a:srgbClr val="000000"/>
                </a:solidFill>
                <a:latin typeface="Arial"/>
                <a:ea typeface="Arial"/>
                <a:cs typeface="Arial"/>
                <a:sym typeface="Arial"/>
              </a:rPr>
              <a:t>Analyse the impact MND may have on Bhavin’s skin and pressure risk.</a:t>
            </a:r>
            <a:endParaRPr sz="1400" b="0" i="0" u="none" strike="noStrike" cap="none">
              <a:solidFill>
                <a:srgbClr val="000000"/>
              </a:solidFill>
              <a:latin typeface="Arial"/>
              <a:ea typeface="Arial"/>
              <a:cs typeface="Arial"/>
              <a:sym typeface="Arial"/>
            </a:endParaRPr>
          </a:p>
          <a:p>
            <a:pPr marL="228600" marR="0" lvl="0" indent="-228600" algn="l" rtl="0">
              <a:lnSpc>
                <a:spcPct val="108000"/>
              </a:lnSpc>
              <a:spcBef>
                <a:spcPts val="1000"/>
              </a:spcBef>
              <a:spcAft>
                <a:spcPts val="0"/>
              </a:spcAft>
              <a:buClr>
                <a:srgbClr val="000000"/>
              </a:buClr>
              <a:buSzPts val="2400"/>
              <a:buFont typeface="Arial"/>
              <a:buChar char="•"/>
            </a:pPr>
            <a:r>
              <a:rPr lang="en-GB" sz="2000" b="0" i="0" u="none" strike="noStrike" cap="none">
                <a:solidFill>
                  <a:srgbClr val="000000"/>
                </a:solidFill>
                <a:latin typeface="Arial"/>
                <a:ea typeface="Arial"/>
                <a:cs typeface="Arial"/>
                <a:sym typeface="Arial"/>
              </a:rPr>
              <a:t>Explain how the risks could be lowered.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63"/>
          <p:cNvSpPr>
            <a:spLocks noGrp="1"/>
          </p:cNvSpPr>
          <p:nvPr>
            <p:ph type="body" idx="2"/>
          </p:nvPr>
        </p:nvSpPr>
        <p:spPr>
          <a:xfrm>
            <a:off x="9974263" y="161925"/>
            <a:ext cx="2078037"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4</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Case study: Jim</a:t>
            </a:r>
            <a:endParaRPr/>
          </a:p>
        </p:txBody>
      </p:sp>
      <p:sp>
        <p:nvSpPr>
          <p:cNvPr id="654" name="Google Shape;654;p61"/>
          <p:cNvSpPr txBox="1">
            <a:spLocks noGrp="1"/>
          </p:cNvSpPr>
          <p:nvPr>
            <p:ph type="body" idx="1"/>
          </p:nvPr>
        </p:nvSpPr>
        <p:spPr>
          <a:xfrm>
            <a:off x="838199" y="1825625"/>
            <a:ext cx="5691189" cy="4351338"/>
          </a:xfrm>
          <a:prstGeom prst="rect">
            <a:avLst/>
          </a:prstGeom>
          <a:solidFill>
            <a:srgbClr val="E2EEBE"/>
          </a:solidFill>
          <a:ln>
            <a:noFill/>
          </a:ln>
        </p:spPr>
        <p:txBody>
          <a:bodyPr spcFirstLastPara="1" wrap="square" lIns="180000" tIns="180000" rIns="180000" bIns="180000" anchor="t" anchorCtr="0">
            <a:normAutofit/>
          </a:bodyPr>
          <a:lstStyle/>
          <a:p>
            <a:pPr marL="0" lvl="0" indent="0" algn="l" rtl="0">
              <a:lnSpc>
                <a:spcPct val="107000"/>
              </a:lnSpc>
              <a:spcBef>
                <a:spcPts val="0"/>
              </a:spcBef>
              <a:spcAft>
                <a:spcPts val="0"/>
              </a:spcAft>
              <a:buSzPts val="2000"/>
              <a:buNone/>
            </a:pPr>
            <a:r>
              <a:rPr lang="en-GB" sz="2000" dirty="0">
                <a:solidFill>
                  <a:srgbClr val="0D0D0D"/>
                </a:solidFill>
                <a:latin typeface="Arial"/>
                <a:ea typeface="Arial"/>
                <a:cs typeface="Arial"/>
                <a:sym typeface="Arial"/>
              </a:rPr>
              <a:t>At age 56, Jim had a stroke.</a:t>
            </a:r>
            <a:endParaRPr dirty="0"/>
          </a:p>
          <a:p>
            <a:pPr marL="0" lvl="0" indent="0" algn="l" rtl="0">
              <a:lnSpc>
                <a:spcPct val="107000"/>
              </a:lnSpc>
              <a:spcBef>
                <a:spcPts val="1800"/>
              </a:spcBef>
              <a:spcAft>
                <a:spcPts val="0"/>
              </a:spcAft>
              <a:buSzPts val="2000"/>
              <a:buNone/>
            </a:pPr>
            <a:r>
              <a:rPr lang="en-GB" sz="2000" dirty="0">
                <a:solidFill>
                  <a:srgbClr val="0D0D0D"/>
                </a:solidFill>
                <a:latin typeface="Arial"/>
                <a:ea typeface="Arial"/>
                <a:cs typeface="Arial"/>
                <a:sym typeface="Arial"/>
              </a:rPr>
              <a:t>He is diabetic.</a:t>
            </a:r>
            <a:endParaRPr dirty="0"/>
          </a:p>
          <a:p>
            <a:pPr marL="0" lvl="0" indent="0" algn="l" rtl="0">
              <a:lnSpc>
                <a:spcPct val="107000"/>
              </a:lnSpc>
              <a:spcBef>
                <a:spcPts val="1800"/>
              </a:spcBef>
              <a:spcAft>
                <a:spcPts val="0"/>
              </a:spcAft>
              <a:buSzPts val="2000"/>
              <a:buNone/>
            </a:pPr>
            <a:r>
              <a:rPr lang="en-GB" sz="2000" dirty="0">
                <a:solidFill>
                  <a:srgbClr val="0D0D0D"/>
                </a:solidFill>
                <a:latin typeface="Arial"/>
                <a:ea typeface="Arial"/>
                <a:cs typeface="Arial"/>
                <a:sym typeface="Arial"/>
              </a:rPr>
              <a:t>After the stroke, he had a left-sided weakness and was not able to move the limbs on his left side unassisted. Physiotherapy sessions helped him to slowly regain movement.</a:t>
            </a:r>
            <a:endParaRPr dirty="0"/>
          </a:p>
          <a:p>
            <a:pPr marL="0" lvl="0" indent="0" algn="l" rtl="0">
              <a:lnSpc>
                <a:spcPct val="107000"/>
              </a:lnSpc>
              <a:spcBef>
                <a:spcPts val="1800"/>
              </a:spcBef>
              <a:spcAft>
                <a:spcPts val="0"/>
              </a:spcAft>
              <a:buSzPts val="2000"/>
              <a:buNone/>
            </a:pPr>
            <a:r>
              <a:rPr lang="en-GB" sz="2000" dirty="0">
                <a:solidFill>
                  <a:srgbClr val="0D0D0D"/>
                </a:solidFill>
                <a:latin typeface="Arial"/>
                <a:ea typeface="Arial"/>
                <a:cs typeface="Arial"/>
                <a:sym typeface="Arial"/>
              </a:rPr>
              <a:t>He had difficulty swallowing.</a:t>
            </a:r>
            <a:endParaRPr dirty="0"/>
          </a:p>
          <a:p>
            <a:pPr marL="0" lvl="0" indent="0" algn="l" rtl="0">
              <a:lnSpc>
                <a:spcPct val="108000"/>
              </a:lnSpc>
              <a:spcBef>
                <a:spcPts val="1800"/>
              </a:spcBef>
              <a:spcAft>
                <a:spcPts val="0"/>
              </a:spcAft>
              <a:buSzPts val="2000"/>
              <a:buNone/>
            </a:pPr>
            <a:r>
              <a:rPr lang="en-GB" sz="2000" dirty="0">
                <a:solidFill>
                  <a:schemeClr val="dk1"/>
                </a:solidFill>
              </a:rPr>
              <a:t>Watch the </a:t>
            </a:r>
            <a:r>
              <a:rPr lang="en-GB" sz="2000" u="sng" dirty="0">
                <a:solidFill>
                  <a:schemeClr val="hlink"/>
                </a:solidFill>
                <a:hlinkClick r:id="rId3"/>
              </a:rPr>
              <a:t>video</a:t>
            </a:r>
            <a:r>
              <a:rPr lang="en-GB" sz="2000" u="sng" dirty="0">
                <a:solidFill>
                  <a:schemeClr val="dk1"/>
                </a:solidFill>
              </a:rPr>
              <a:t> </a:t>
            </a:r>
            <a:r>
              <a:rPr lang="en-GB" sz="2000" dirty="0">
                <a:solidFill>
                  <a:schemeClr val="dk1"/>
                </a:solidFill>
              </a:rPr>
              <a:t>where Jim talks about his recovery.</a:t>
            </a:r>
            <a:endParaRPr dirty="0"/>
          </a:p>
        </p:txBody>
      </p:sp>
      <p:sp>
        <p:nvSpPr>
          <p:cNvPr id="655" name="Google Shape;655;p61"/>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4</a:t>
            </a:r>
            <a:endParaRPr/>
          </a:p>
        </p:txBody>
      </p:sp>
      <p:sp>
        <p:nvSpPr>
          <p:cNvPr id="656" name="Google Shape;656;p61"/>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pic>
        <p:nvPicPr>
          <p:cNvPr id="657" name="Google Shape;657;p61">
            <a:extLst>
              <a:ext uri="{C183D7F6-B498-43B3-948B-1728B52AA6E4}">
                <adec:decorative xmlns:adec="http://schemas.microsoft.com/office/drawing/2017/decorative" val="1"/>
              </a:ext>
            </a:extLst>
          </p:cNvPr>
          <p:cNvPicPr preferRelativeResize="0">
            <a:picLocks noGrp="1"/>
          </p:cNvPicPr>
          <p:nvPr>
            <p:ph type="pic" idx="3"/>
          </p:nvPr>
        </p:nvPicPr>
        <p:blipFill rotWithShape="1">
          <a:blip r:embed="rId4" cstate="screen">
            <a:alphaModFix/>
            <a:extLst>
              <a:ext uri="{28A0092B-C50C-407E-A947-70E740481C1C}">
                <a14:useLocalDpi xmlns:a14="http://schemas.microsoft.com/office/drawing/2010/main"/>
              </a:ext>
            </a:extLst>
          </a:blip>
          <a:srcRect l="21486" r="21484"/>
          <a:stretch/>
        </p:blipFill>
        <p:spPr>
          <a:xfrm>
            <a:off x="6989083" y="1852611"/>
            <a:ext cx="4364717" cy="432435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Case study: Bhavin</a:t>
            </a:r>
            <a:endParaRPr/>
          </a:p>
        </p:txBody>
      </p:sp>
      <p:sp>
        <p:nvSpPr>
          <p:cNvPr id="664" name="Google Shape;664;p62"/>
          <p:cNvSpPr txBox="1">
            <a:spLocks noGrp="1"/>
          </p:cNvSpPr>
          <p:nvPr>
            <p:ph type="body" idx="1"/>
          </p:nvPr>
        </p:nvSpPr>
        <p:spPr>
          <a:xfrm>
            <a:off x="838199" y="1834356"/>
            <a:ext cx="5691189" cy="4333875"/>
          </a:xfrm>
          <a:prstGeom prst="rect">
            <a:avLst/>
          </a:prstGeom>
          <a:solidFill>
            <a:srgbClr val="E2EEBE"/>
          </a:solidFill>
          <a:ln>
            <a:noFill/>
          </a:ln>
        </p:spPr>
        <p:txBody>
          <a:bodyPr spcFirstLastPara="1" wrap="square" lIns="180000" tIns="180000" rIns="180000" bIns="180000" anchor="t" anchorCtr="0">
            <a:normAutofit fontScale="92500" lnSpcReduction="20000"/>
          </a:bodyPr>
          <a:lstStyle/>
          <a:p>
            <a:pPr marL="0" lvl="0" indent="0" algn="l" rtl="0">
              <a:lnSpc>
                <a:spcPct val="108000"/>
              </a:lnSpc>
              <a:spcBef>
                <a:spcPts val="0"/>
              </a:spcBef>
              <a:spcAft>
                <a:spcPts val="0"/>
              </a:spcAft>
              <a:buSzPct val="100000"/>
              <a:buNone/>
            </a:pPr>
            <a:r>
              <a:rPr lang="en-GB" dirty="0"/>
              <a:t>Bhavin is 71. He was diagnosed with Motor Neuron Disease (MND) almost three years ago.</a:t>
            </a:r>
            <a:endParaRPr dirty="0"/>
          </a:p>
          <a:p>
            <a:pPr marL="0" lvl="0" indent="0" algn="l" rtl="0">
              <a:lnSpc>
                <a:spcPct val="108000"/>
              </a:lnSpc>
              <a:spcBef>
                <a:spcPts val="1000"/>
              </a:spcBef>
              <a:spcAft>
                <a:spcPts val="0"/>
              </a:spcAft>
              <a:buSzPct val="100000"/>
              <a:buNone/>
            </a:pPr>
            <a:r>
              <a:rPr lang="en-GB" dirty="0"/>
              <a:t>His condition has deteriorated, and he is doubly incontinent. He is unable to move unaided, using a powered wheelchair which supports his head. His Body Mass Index (BMI) is 17.</a:t>
            </a:r>
            <a:endParaRPr dirty="0"/>
          </a:p>
          <a:p>
            <a:pPr marL="0" lvl="0" indent="0" algn="l" rtl="0">
              <a:lnSpc>
                <a:spcPct val="108000"/>
              </a:lnSpc>
              <a:spcBef>
                <a:spcPts val="1000"/>
              </a:spcBef>
              <a:spcAft>
                <a:spcPts val="0"/>
              </a:spcAft>
              <a:buSzPct val="100000"/>
              <a:buNone/>
            </a:pPr>
            <a:r>
              <a:rPr lang="en-GB" dirty="0"/>
              <a:t>Bhavin has moved into a nursing home for round the clock specialist care. A hoist is used to move Bhavin into his wheelchair from his bed.</a:t>
            </a:r>
            <a:endParaRPr dirty="0"/>
          </a:p>
          <a:p>
            <a:pPr marL="0" lvl="0" indent="0" algn="l" rtl="0">
              <a:lnSpc>
                <a:spcPct val="108000"/>
              </a:lnSpc>
              <a:spcBef>
                <a:spcPts val="1000"/>
              </a:spcBef>
              <a:spcAft>
                <a:spcPts val="0"/>
              </a:spcAft>
              <a:buSzPct val="100000"/>
              <a:buNone/>
            </a:pPr>
            <a:endParaRPr dirty="0"/>
          </a:p>
        </p:txBody>
      </p:sp>
      <p:sp>
        <p:nvSpPr>
          <p:cNvPr id="665" name="Google Shape;665;p62"/>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4</a:t>
            </a:r>
            <a:endParaRPr/>
          </a:p>
        </p:txBody>
      </p:sp>
      <p:sp>
        <p:nvSpPr>
          <p:cNvPr id="666" name="Google Shape;666;p62"/>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pic>
        <p:nvPicPr>
          <p:cNvPr id="5" name="Picture Placeholder 4">
            <a:extLst>
              <a:ext uri="{FF2B5EF4-FFF2-40B4-BE49-F238E27FC236}">
                <a16:creationId xmlns:a16="http://schemas.microsoft.com/office/drawing/2014/main" id="{0568E466-7DE1-C57B-6F60-2D7DFBC2A194}"/>
              </a:ext>
              <a:ext uri="{C183D7F6-B498-43B3-948B-1728B52AA6E4}">
                <adec:decorative xmlns:adec="http://schemas.microsoft.com/office/drawing/2017/decorative" val="1"/>
              </a:ext>
            </a:extLst>
          </p:cNvPr>
          <p:cNvPicPr>
            <a:picLocks noGrp="1" noChangeAspect="1"/>
          </p:cNvPicPr>
          <p:nvPr>
            <p:ph type="pic" idx="3"/>
          </p:nvPr>
        </p:nvPicPr>
        <p:blipFill>
          <a:blip r:embed="rId3" cstate="screen">
            <a:extLst>
              <a:ext uri="{28A0092B-C50C-407E-A947-70E740481C1C}">
                <a14:useLocalDpi xmlns:a14="http://schemas.microsoft.com/office/drawing/2010/main"/>
              </a:ext>
            </a:extLst>
          </a:blip>
          <a:srcRect/>
          <a:stretch>
            <a:fillRect/>
          </a:stretch>
        </p:blipFill>
        <p:spPr>
          <a:xfrm>
            <a:off x="6989082" y="1834356"/>
            <a:ext cx="4364717" cy="4351338"/>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In this lesson, we have:</a:t>
            </a:r>
            <a:endParaRPr/>
          </a:p>
        </p:txBody>
      </p:sp>
      <p:sp>
        <p:nvSpPr>
          <p:cNvPr id="685" name="Google Shape;685;p64"/>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8000"/>
              </a:lnSpc>
              <a:spcBef>
                <a:spcPts val="0"/>
              </a:spcBef>
              <a:spcAft>
                <a:spcPts val="0"/>
              </a:spcAft>
              <a:buSzPts val="2400"/>
              <a:buChar char="•"/>
            </a:pPr>
            <a:r>
              <a:rPr lang="en-GB"/>
              <a:t>Summarised the structure and functions of the skin</a:t>
            </a:r>
            <a:endParaRPr/>
          </a:p>
          <a:p>
            <a:pPr marL="228600" lvl="0" indent="-228600" algn="l" rtl="0">
              <a:lnSpc>
                <a:spcPct val="108000"/>
              </a:lnSpc>
              <a:spcBef>
                <a:spcPts val="1000"/>
              </a:spcBef>
              <a:spcAft>
                <a:spcPts val="0"/>
              </a:spcAft>
              <a:buSzPts val="2400"/>
              <a:buChar char="•"/>
            </a:pPr>
            <a:r>
              <a:rPr lang="en-GB"/>
              <a:t>Defined skin integrity and pressure injury</a:t>
            </a:r>
            <a:endParaRPr/>
          </a:p>
          <a:p>
            <a:pPr marL="228600" lvl="0" indent="-228600" algn="l" rtl="0">
              <a:lnSpc>
                <a:spcPct val="108000"/>
              </a:lnSpc>
              <a:spcBef>
                <a:spcPts val="1000"/>
              </a:spcBef>
              <a:spcAft>
                <a:spcPts val="0"/>
              </a:spcAft>
              <a:buSzPts val="2400"/>
              <a:buChar char="•"/>
            </a:pPr>
            <a:r>
              <a:rPr lang="en-GB"/>
              <a:t>Explained how ageing changes the structure of the skin</a:t>
            </a:r>
            <a:endParaRPr/>
          </a:p>
          <a:p>
            <a:pPr marL="228600" lvl="0" indent="-228600" algn="l" rtl="0">
              <a:lnSpc>
                <a:spcPct val="108000"/>
              </a:lnSpc>
              <a:spcBef>
                <a:spcPts val="1000"/>
              </a:spcBef>
              <a:spcAft>
                <a:spcPts val="0"/>
              </a:spcAft>
              <a:buSzPts val="2400"/>
              <a:buChar char="•"/>
            </a:pPr>
            <a:r>
              <a:rPr lang="en-GB"/>
              <a:t>Explained risk factors for pressure injuries</a:t>
            </a:r>
            <a:endParaRPr/>
          </a:p>
          <a:p>
            <a:pPr marL="0" lvl="0" indent="0" algn="l" rtl="0">
              <a:lnSpc>
                <a:spcPct val="108000"/>
              </a:lnSpc>
              <a:spcBef>
                <a:spcPts val="1000"/>
              </a:spcBef>
              <a:spcAft>
                <a:spcPts val="0"/>
              </a:spcAft>
              <a:buSzPts val="2400"/>
              <a:buNone/>
            </a:pPr>
            <a:endParaRPr/>
          </a:p>
        </p:txBody>
      </p:sp>
      <p:sp>
        <p:nvSpPr>
          <p:cNvPr id="686" name="Google Shape;686;p64"/>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687" name="Google Shape;687;p64"/>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sp>
        <p:nvSpPr>
          <p:cNvPr id="688" name="Google Shape;688;p64"/>
          <p:cNvSpPr txBox="1">
            <a:spLocks noGrp="1"/>
          </p:cNvSpPr>
          <p:nvPr>
            <p:ph type="body" idx="2"/>
          </p:nvPr>
        </p:nvSpPr>
        <p:spPr>
          <a:xfrm>
            <a:off x="7530353" y="1825625"/>
            <a:ext cx="3823447" cy="4351338"/>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rmAutofit fontScale="92500" lnSpcReduction="10000"/>
          </a:bodyPr>
          <a:lstStyle/>
          <a:p>
            <a:pPr marL="0" lvl="0" indent="0" algn="l" rtl="0">
              <a:lnSpc>
                <a:spcPct val="108000"/>
              </a:lnSpc>
              <a:spcBef>
                <a:spcPts val="0"/>
              </a:spcBef>
              <a:spcAft>
                <a:spcPts val="0"/>
              </a:spcAft>
              <a:buSzPct val="100000"/>
              <a:buNone/>
            </a:pPr>
            <a:r>
              <a:rPr lang="en-GB" b="1"/>
              <a:t>Skills:</a:t>
            </a:r>
            <a:endParaRPr/>
          </a:p>
          <a:p>
            <a:pPr marL="0" lvl="0" indent="0" algn="l" rtl="0">
              <a:lnSpc>
                <a:spcPct val="108000"/>
              </a:lnSpc>
              <a:spcBef>
                <a:spcPts val="1000"/>
              </a:spcBef>
              <a:spcAft>
                <a:spcPts val="0"/>
              </a:spcAft>
              <a:buSzPct val="100000"/>
              <a:buNone/>
            </a:pPr>
            <a:r>
              <a:rPr lang="en-GB"/>
              <a:t>CS5.1. Apply research skills </a:t>
            </a:r>
            <a:endParaRPr/>
          </a:p>
          <a:p>
            <a:pPr marL="0" lvl="0" indent="0" algn="l" rtl="0">
              <a:lnSpc>
                <a:spcPct val="108000"/>
              </a:lnSpc>
              <a:spcBef>
                <a:spcPts val="1000"/>
              </a:spcBef>
              <a:spcAft>
                <a:spcPts val="0"/>
              </a:spcAft>
              <a:buSzPct val="100000"/>
              <a:buNone/>
            </a:pPr>
            <a:r>
              <a:rPr lang="en-GB" b="1"/>
              <a:t>General competencies:</a:t>
            </a:r>
            <a:endParaRPr/>
          </a:p>
          <a:p>
            <a:pPr marL="0" lvl="0" indent="0" algn="l" rtl="0">
              <a:lnSpc>
                <a:spcPct val="108000"/>
              </a:lnSpc>
              <a:spcBef>
                <a:spcPts val="1000"/>
              </a:spcBef>
              <a:spcAft>
                <a:spcPts val="0"/>
              </a:spcAft>
              <a:buSzPct val="100000"/>
              <a:buNone/>
            </a:pPr>
            <a:r>
              <a:rPr lang="en-GB"/>
              <a:t>English: </a:t>
            </a:r>
            <a:endParaRPr/>
          </a:p>
          <a:p>
            <a:pPr marL="0" lvl="0" indent="0" algn="l" rtl="0">
              <a:lnSpc>
                <a:spcPct val="108000"/>
              </a:lnSpc>
              <a:spcBef>
                <a:spcPts val="1000"/>
              </a:spcBef>
              <a:spcAft>
                <a:spcPts val="0"/>
              </a:spcAft>
              <a:buSzPct val="100000"/>
              <a:buNone/>
            </a:pPr>
            <a:r>
              <a:rPr lang="en-GB"/>
              <a:t>GEC2 Present information and ideas</a:t>
            </a:r>
            <a:endParaRPr/>
          </a:p>
          <a:p>
            <a:pPr marL="0" lvl="0" indent="0" algn="l" rtl="0">
              <a:lnSpc>
                <a:spcPct val="108000"/>
              </a:lnSpc>
              <a:spcBef>
                <a:spcPts val="1000"/>
              </a:spcBef>
              <a:spcAft>
                <a:spcPts val="0"/>
              </a:spcAft>
              <a:buSzPct val="100000"/>
              <a:buNone/>
            </a:pPr>
            <a:r>
              <a:rPr lang="en-GB"/>
              <a:t>GEC4 Summarise information/ideas</a:t>
            </a:r>
            <a:endParaRPr/>
          </a:p>
          <a:p>
            <a:pPr marL="0" lvl="0" indent="0" algn="l" rtl="0">
              <a:lnSpc>
                <a:spcPct val="108000"/>
              </a:lnSpc>
              <a:spcBef>
                <a:spcPts val="1000"/>
              </a:spcBef>
              <a:spcAft>
                <a:spcPts val="0"/>
              </a:spcAft>
              <a:buSzPct val="100000"/>
              <a:buNone/>
            </a:pPr>
            <a:r>
              <a:rPr lang="en-GB"/>
              <a:t>GEC5 Synthesise information</a:t>
            </a:r>
            <a:endParaRPr/>
          </a:p>
          <a:p>
            <a:pPr marL="0" lvl="0" indent="0" algn="l" rtl="0">
              <a:lnSpc>
                <a:spcPct val="108000"/>
              </a:lnSpc>
              <a:spcBef>
                <a:spcPts val="1000"/>
              </a:spcBef>
              <a:spcAft>
                <a:spcPts val="0"/>
              </a:spcAft>
              <a:buSzPct val="100000"/>
              <a:buNone/>
            </a:pPr>
            <a:r>
              <a:rPr lang="en-GB"/>
              <a:t>Digital:</a:t>
            </a:r>
            <a:endParaRPr/>
          </a:p>
          <a:p>
            <a:pPr marL="0" lvl="0" indent="0" algn="l" rtl="0">
              <a:lnSpc>
                <a:spcPct val="108000"/>
              </a:lnSpc>
              <a:spcBef>
                <a:spcPts val="1000"/>
              </a:spcBef>
              <a:spcAft>
                <a:spcPts val="0"/>
              </a:spcAft>
              <a:buSzPct val="100000"/>
              <a:buNone/>
            </a:pPr>
            <a:r>
              <a:rPr lang="en-GB"/>
              <a:t>GDC1 Use digital technology and media effectively</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Consolidation: Case study – Delilah</a:t>
            </a:r>
            <a:endParaRPr/>
          </a:p>
        </p:txBody>
      </p:sp>
      <p:sp>
        <p:nvSpPr>
          <p:cNvPr id="694" name="Google Shape;694;p65"/>
          <p:cNvSpPr txBox="1">
            <a:spLocks noGrp="1"/>
          </p:cNvSpPr>
          <p:nvPr>
            <p:ph type="body" idx="1"/>
          </p:nvPr>
        </p:nvSpPr>
        <p:spPr>
          <a:xfrm>
            <a:off x="831922" y="1690687"/>
            <a:ext cx="6350942" cy="4392479"/>
          </a:xfrm>
          <a:prstGeom prst="rect">
            <a:avLst/>
          </a:prstGeom>
          <a:noFill/>
          <a:ln w="9525" cap="flat" cmpd="sng">
            <a:solidFill>
              <a:srgbClr val="E2EEBE"/>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0" lvl="0" indent="0" algn="l" rtl="0">
              <a:lnSpc>
                <a:spcPct val="107000"/>
              </a:lnSpc>
              <a:spcBef>
                <a:spcPts val="400"/>
              </a:spcBef>
              <a:spcAft>
                <a:spcPts val="0"/>
              </a:spcAft>
              <a:buSzPts val="1800"/>
              <a:buNone/>
            </a:pPr>
            <a:r>
              <a:rPr lang="en-GB" dirty="0">
                <a:solidFill>
                  <a:srgbClr val="0D0D0D"/>
                </a:solidFill>
              </a:rPr>
              <a:t>Delilah is an 81-year-old patient living with dementia. </a:t>
            </a:r>
            <a:endParaRPr dirty="0"/>
          </a:p>
          <a:p>
            <a:pPr marL="0" lvl="0" indent="0" algn="l" rtl="0">
              <a:lnSpc>
                <a:spcPct val="107000"/>
              </a:lnSpc>
              <a:spcBef>
                <a:spcPts val="400"/>
              </a:spcBef>
              <a:spcAft>
                <a:spcPts val="0"/>
              </a:spcAft>
              <a:buSzPts val="1800"/>
              <a:buNone/>
            </a:pPr>
            <a:endParaRPr b="1" dirty="0">
              <a:solidFill>
                <a:srgbClr val="0D0D0D"/>
              </a:solidFill>
            </a:endParaRPr>
          </a:p>
          <a:p>
            <a:pPr marL="0" lvl="0" indent="0" algn="l" rtl="0">
              <a:lnSpc>
                <a:spcPct val="107000"/>
              </a:lnSpc>
              <a:spcBef>
                <a:spcPts val="400"/>
              </a:spcBef>
              <a:spcAft>
                <a:spcPts val="0"/>
              </a:spcAft>
              <a:buSzPts val="1800"/>
              <a:buNone/>
            </a:pPr>
            <a:r>
              <a:rPr lang="en-GB" b="1" dirty="0">
                <a:solidFill>
                  <a:srgbClr val="0D0D0D"/>
                </a:solidFill>
              </a:rPr>
              <a:t>Your task:</a:t>
            </a:r>
            <a:endParaRPr b="1" dirty="0"/>
          </a:p>
          <a:p>
            <a:pPr marL="342900" lvl="0" indent="-342900" algn="l" rtl="0">
              <a:lnSpc>
                <a:spcPct val="107000"/>
              </a:lnSpc>
              <a:spcBef>
                <a:spcPts val="1800"/>
              </a:spcBef>
              <a:spcAft>
                <a:spcPts val="0"/>
              </a:spcAft>
              <a:buSzPts val="1800"/>
              <a:buFont typeface="Arial"/>
              <a:buChar char="●"/>
            </a:pPr>
            <a:r>
              <a:rPr lang="en-GB" dirty="0">
                <a:solidFill>
                  <a:srgbClr val="0D0D0D"/>
                </a:solidFill>
              </a:rPr>
              <a:t>Research symptoms associated with dementia.</a:t>
            </a:r>
            <a:endParaRPr dirty="0"/>
          </a:p>
          <a:p>
            <a:pPr marL="342900" lvl="0" indent="-342900" algn="l" rtl="0">
              <a:lnSpc>
                <a:spcPct val="107000"/>
              </a:lnSpc>
              <a:spcBef>
                <a:spcPts val="1800"/>
              </a:spcBef>
              <a:spcAft>
                <a:spcPts val="0"/>
              </a:spcAft>
              <a:buSzPts val="1800"/>
              <a:buFont typeface="Arial"/>
              <a:buChar char="●"/>
            </a:pPr>
            <a:r>
              <a:rPr lang="en-GB" dirty="0">
                <a:solidFill>
                  <a:srgbClr val="0D0D0D"/>
                </a:solidFill>
              </a:rPr>
              <a:t>Identify the factors that raises the risk of Delilah developing pressure ulcers. </a:t>
            </a:r>
            <a:endParaRPr dirty="0"/>
          </a:p>
          <a:p>
            <a:pPr marL="342900" lvl="0" indent="-342900" algn="l" rtl="0">
              <a:lnSpc>
                <a:spcPct val="107000"/>
              </a:lnSpc>
              <a:spcBef>
                <a:spcPts val="1800"/>
              </a:spcBef>
              <a:spcAft>
                <a:spcPts val="0"/>
              </a:spcAft>
              <a:buSzPts val="1800"/>
              <a:buFont typeface="Arial"/>
              <a:buChar char="●"/>
            </a:pPr>
            <a:r>
              <a:rPr lang="en-GB" dirty="0">
                <a:solidFill>
                  <a:srgbClr val="0D0D0D"/>
                </a:solidFill>
              </a:rPr>
              <a:t>In as much detail as possible, explain why each factor is a risk. </a:t>
            </a:r>
            <a:endParaRPr dirty="0"/>
          </a:p>
          <a:p>
            <a:pPr marL="0" lvl="0" indent="0" algn="l" rtl="0">
              <a:lnSpc>
                <a:spcPct val="107000"/>
              </a:lnSpc>
              <a:spcBef>
                <a:spcPts val="1800"/>
              </a:spcBef>
              <a:spcAft>
                <a:spcPts val="0"/>
              </a:spcAft>
              <a:buSzPts val="1800"/>
              <a:buNone/>
            </a:pPr>
            <a:r>
              <a:rPr lang="en-GB" dirty="0">
                <a:solidFill>
                  <a:srgbClr val="0D0D0D"/>
                </a:solidFill>
              </a:rPr>
              <a:t>Resource: Consolidation worksheet</a:t>
            </a:r>
            <a:endParaRPr dirty="0"/>
          </a:p>
        </p:txBody>
      </p:sp>
      <p:sp>
        <p:nvSpPr>
          <p:cNvPr id="695" name="Google Shape;695;p65"/>
          <p:cNvSpPr>
            <a:spLocks noGrp="1"/>
          </p:cNvSpPr>
          <p:nvPr>
            <p:ph type="body" idx="2"/>
          </p:nvPr>
        </p:nvSpPr>
        <p:spPr>
          <a:xfrm>
            <a:off x="9973929" y="162686"/>
            <a:ext cx="2078545" cy="365125"/>
          </a:xfrm>
          <a:prstGeom prst="flowChartAlternateProcess">
            <a:avLst/>
          </a:prstGeom>
          <a:solidFill>
            <a:srgbClr val="8E53E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Consolidation</a:t>
            </a:r>
            <a:endParaRPr/>
          </a:p>
        </p:txBody>
      </p:sp>
      <p:sp>
        <p:nvSpPr>
          <p:cNvPr id="696" name="Google Shape;696;p65"/>
          <p:cNvSpPr txBox="1">
            <a:spLocks noGrp="1"/>
          </p:cNvSpPr>
          <p:nvPr>
            <p:ph type="body" idx="3"/>
          </p:nvPr>
        </p:nvSpPr>
        <p:spPr>
          <a:xfrm>
            <a:off x="831921" y="6310312"/>
            <a:ext cx="4210050" cy="365125"/>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a:t>Introductory lesson: Pressure injuries</a:t>
            </a:r>
            <a:endParaRPr/>
          </a:p>
        </p:txBody>
      </p:sp>
      <p:pic>
        <p:nvPicPr>
          <p:cNvPr id="3" name="Picture 2">
            <a:extLst>
              <a:ext uri="{FF2B5EF4-FFF2-40B4-BE49-F238E27FC236}">
                <a16:creationId xmlns:a16="http://schemas.microsoft.com/office/drawing/2014/main" id="{8E927179-4E59-CA3F-ECCA-316F093C21C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381780" y="2017089"/>
            <a:ext cx="3773104" cy="351262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Skin quiz</a:t>
            </a:r>
            <a:endParaRPr/>
          </a:p>
        </p:txBody>
      </p:sp>
      <p:sp>
        <p:nvSpPr>
          <p:cNvPr id="179" name="Google Shape;179;p22"/>
          <p:cNvSpPr txBox="1">
            <a:spLocks noGrp="1"/>
          </p:cNvSpPr>
          <p:nvPr>
            <p:ph type="body" idx="1"/>
          </p:nvPr>
        </p:nvSpPr>
        <p:spPr>
          <a:xfrm>
            <a:off x="838199" y="1825625"/>
            <a:ext cx="5961994" cy="4351338"/>
          </a:xfrm>
          <a:prstGeom prst="rect">
            <a:avLst/>
          </a:prstGeom>
          <a:solidFill>
            <a:srgbClr val="E2EEBE"/>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a:t>1. The skin is part of which body system?</a:t>
            </a:r>
            <a:endParaRPr/>
          </a:p>
          <a:p>
            <a:pPr marL="0" lvl="0" indent="0" algn="l" rtl="0">
              <a:lnSpc>
                <a:spcPct val="108000"/>
              </a:lnSpc>
              <a:spcBef>
                <a:spcPts val="1000"/>
              </a:spcBef>
              <a:spcAft>
                <a:spcPts val="0"/>
              </a:spcAft>
              <a:buSzPts val="2400"/>
              <a:buNone/>
            </a:pPr>
            <a:r>
              <a:rPr lang="en-GB" b="1"/>
              <a:t>A  </a:t>
            </a:r>
            <a:r>
              <a:rPr lang="en-GB"/>
              <a:t>Circulatory</a:t>
            </a:r>
            <a:endParaRPr b="1"/>
          </a:p>
          <a:p>
            <a:pPr marL="0" lvl="0" indent="0" algn="l" rtl="0">
              <a:lnSpc>
                <a:spcPct val="108000"/>
              </a:lnSpc>
              <a:spcBef>
                <a:spcPts val="1000"/>
              </a:spcBef>
              <a:spcAft>
                <a:spcPts val="0"/>
              </a:spcAft>
              <a:buSzPts val="2400"/>
              <a:buNone/>
            </a:pPr>
            <a:r>
              <a:rPr lang="en-GB" b="1">
                <a:solidFill>
                  <a:schemeClr val="dk1"/>
                </a:solidFill>
              </a:rPr>
              <a:t>B  Integumentary</a:t>
            </a:r>
            <a:endParaRPr b="1">
              <a:solidFill>
                <a:schemeClr val="dk1"/>
              </a:solidFill>
            </a:endParaRPr>
          </a:p>
          <a:p>
            <a:pPr marL="0" lvl="0" indent="0" algn="l" rtl="0">
              <a:lnSpc>
                <a:spcPct val="108000"/>
              </a:lnSpc>
              <a:spcBef>
                <a:spcPts val="1000"/>
              </a:spcBef>
              <a:spcAft>
                <a:spcPts val="0"/>
              </a:spcAft>
              <a:buSzPts val="2400"/>
              <a:buNone/>
            </a:pPr>
            <a:r>
              <a:rPr lang="en-GB" b="1"/>
              <a:t>C  </a:t>
            </a:r>
            <a:r>
              <a:rPr lang="en-GB"/>
              <a:t>Endocrine</a:t>
            </a:r>
            <a:endParaRPr/>
          </a:p>
          <a:p>
            <a:pPr marL="0" lvl="0" indent="0" algn="l" rtl="0">
              <a:lnSpc>
                <a:spcPct val="108000"/>
              </a:lnSpc>
              <a:spcBef>
                <a:spcPts val="1000"/>
              </a:spcBef>
              <a:spcAft>
                <a:spcPts val="0"/>
              </a:spcAft>
              <a:buSzPts val="2400"/>
              <a:buNone/>
            </a:pPr>
            <a:r>
              <a:rPr lang="en-GB" b="1"/>
              <a:t>D  </a:t>
            </a:r>
            <a:r>
              <a:rPr lang="en-GB"/>
              <a:t>Nervous</a:t>
            </a:r>
            <a:endParaRPr b="1"/>
          </a:p>
          <a:p>
            <a:pPr marL="0" lvl="0" indent="0" algn="l" rtl="0">
              <a:lnSpc>
                <a:spcPct val="108000"/>
              </a:lnSpc>
              <a:spcBef>
                <a:spcPts val="1000"/>
              </a:spcBef>
              <a:spcAft>
                <a:spcPts val="0"/>
              </a:spcAft>
              <a:buSzPts val="2400"/>
              <a:buNone/>
            </a:pPr>
            <a:endParaRPr/>
          </a:p>
        </p:txBody>
      </p:sp>
      <p:sp>
        <p:nvSpPr>
          <p:cNvPr id="180" name="Google Shape;180;p22"/>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sp>
        <p:nvSpPr>
          <p:cNvPr id="181" name="Google Shape;181;p22"/>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sp>
        <p:nvSpPr>
          <p:cNvPr id="182" name="Google Shape;182;p22"/>
          <p:cNvSpPr txBox="1"/>
          <p:nvPr/>
        </p:nvSpPr>
        <p:spPr>
          <a:xfrm>
            <a:off x="7181385" y="1825625"/>
            <a:ext cx="4661210"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Arial"/>
                <a:ea typeface="Arial"/>
                <a:cs typeface="Arial"/>
                <a:sym typeface="Arial"/>
              </a:rPr>
              <a:t>The skin is part of the integumentary system, along with the hair, nails and exocrine glands (glands that make and release substances through ducts onto your body surfaces).</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Skin quiz</a:t>
            </a:r>
            <a:endParaRPr/>
          </a:p>
        </p:txBody>
      </p:sp>
      <p:sp>
        <p:nvSpPr>
          <p:cNvPr id="189" name="Google Shape;189;p23"/>
          <p:cNvSpPr txBox="1">
            <a:spLocks noGrp="1"/>
          </p:cNvSpPr>
          <p:nvPr>
            <p:ph type="body" idx="1"/>
          </p:nvPr>
        </p:nvSpPr>
        <p:spPr>
          <a:xfrm>
            <a:off x="838199" y="1825625"/>
            <a:ext cx="5961600" cy="4351338"/>
          </a:xfrm>
          <a:prstGeom prst="rect">
            <a:avLst/>
          </a:prstGeom>
          <a:solidFill>
            <a:srgbClr val="E2EEBE"/>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a:t>2. Which vitamin is produced by the skin when exposed to UV radiation?</a:t>
            </a:r>
            <a:endParaRPr/>
          </a:p>
          <a:p>
            <a:pPr marL="0" lvl="0" indent="0" algn="l" rtl="0">
              <a:lnSpc>
                <a:spcPct val="108000"/>
              </a:lnSpc>
              <a:spcBef>
                <a:spcPts val="1000"/>
              </a:spcBef>
              <a:spcAft>
                <a:spcPts val="0"/>
              </a:spcAft>
              <a:buSzPts val="2400"/>
              <a:buNone/>
            </a:pPr>
            <a:r>
              <a:rPr lang="en-GB" b="1"/>
              <a:t>A  </a:t>
            </a:r>
            <a:r>
              <a:rPr lang="en-GB"/>
              <a:t>A</a:t>
            </a:r>
            <a:endParaRPr b="1"/>
          </a:p>
          <a:p>
            <a:pPr marL="0" lvl="0" indent="0" algn="l" rtl="0">
              <a:lnSpc>
                <a:spcPct val="108000"/>
              </a:lnSpc>
              <a:spcBef>
                <a:spcPts val="1000"/>
              </a:spcBef>
              <a:spcAft>
                <a:spcPts val="0"/>
              </a:spcAft>
              <a:buSzPts val="2400"/>
              <a:buNone/>
            </a:pPr>
            <a:r>
              <a:rPr lang="en-GB" b="1"/>
              <a:t>B</a:t>
            </a:r>
            <a:r>
              <a:rPr lang="en-GB"/>
              <a:t>  B</a:t>
            </a:r>
            <a:endParaRPr/>
          </a:p>
          <a:p>
            <a:pPr marL="0" lvl="0" indent="0" algn="l" rtl="0">
              <a:lnSpc>
                <a:spcPct val="108000"/>
              </a:lnSpc>
              <a:spcBef>
                <a:spcPts val="1000"/>
              </a:spcBef>
              <a:spcAft>
                <a:spcPts val="0"/>
              </a:spcAft>
              <a:buSzPts val="2400"/>
              <a:buNone/>
            </a:pPr>
            <a:r>
              <a:rPr lang="en-GB" b="1"/>
              <a:t>C  </a:t>
            </a:r>
            <a:r>
              <a:rPr lang="en-GB"/>
              <a:t>C</a:t>
            </a:r>
            <a:endParaRPr/>
          </a:p>
          <a:p>
            <a:pPr marL="0" lvl="0" indent="0" algn="l" rtl="0">
              <a:lnSpc>
                <a:spcPct val="108000"/>
              </a:lnSpc>
              <a:spcBef>
                <a:spcPts val="1000"/>
              </a:spcBef>
              <a:spcAft>
                <a:spcPts val="0"/>
              </a:spcAft>
              <a:buSzPts val="2400"/>
              <a:buNone/>
            </a:pPr>
            <a:r>
              <a:rPr lang="en-GB" b="1"/>
              <a:t>D  </a:t>
            </a:r>
            <a:r>
              <a:rPr lang="en-GB"/>
              <a:t>D</a:t>
            </a:r>
            <a:endParaRPr b="1"/>
          </a:p>
          <a:p>
            <a:pPr marL="0" lvl="0" indent="0" algn="l" rtl="0">
              <a:lnSpc>
                <a:spcPct val="108000"/>
              </a:lnSpc>
              <a:spcBef>
                <a:spcPts val="1000"/>
              </a:spcBef>
              <a:spcAft>
                <a:spcPts val="0"/>
              </a:spcAft>
              <a:buSzPts val="2400"/>
              <a:buNone/>
            </a:pPr>
            <a:endParaRPr/>
          </a:p>
        </p:txBody>
      </p:sp>
      <p:sp>
        <p:nvSpPr>
          <p:cNvPr id="190" name="Google Shape;190;p23"/>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sp>
        <p:nvSpPr>
          <p:cNvPr id="191" name="Google Shape;191;p23"/>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pic>
        <p:nvPicPr>
          <p:cNvPr id="3" name="Picture 2">
            <a:extLst>
              <a:ext uri="{FF2B5EF4-FFF2-40B4-BE49-F238E27FC236}">
                <a16:creationId xmlns:a16="http://schemas.microsoft.com/office/drawing/2014/main" id="{D201ADE3-3376-A3A0-92DD-36FDEF198AE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219576" y="1825625"/>
            <a:ext cx="4134223" cy="435133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Skin quiz</a:t>
            </a:r>
            <a:endParaRPr/>
          </a:p>
        </p:txBody>
      </p:sp>
      <p:sp>
        <p:nvSpPr>
          <p:cNvPr id="198" name="Google Shape;198;p24"/>
          <p:cNvSpPr txBox="1">
            <a:spLocks noGrp="1"/>
          </p:cNvSpPr>
          <p:nvPr>
            <p:ph type="body" idx="1"/>
          </p:nvPr>
        </p:nvSpPr>
        <p:spPr>
          <a:xfrm>
            <a:off x="838198" y="1825625"/>
            <a:ext cx="5961600" cy="4351338"/>
          </a:xfrm>
          <a:prstGeom prst="rect">
            <a:avLst/>
          </a:prstGeom>
          <a:solidFill>
            <a:srgbClr val="E2EEBE"/>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a:t>2. Which vitamin is produced by the skin when exposed to UV radiation?</a:t>
            </a:r>
            <a:endParaRPr/>
          </a:p>
          <a:p>
            <a:pPr marL="0" lvl="0" indent="0" algn="l" rtl="0">
              <a:lnSpc>
                <a:spcPct val="108000"/>
              </a:lnSpc>
              <a:spcBef>
                <a:spcPts val="1000"/>
              </a:spcBef>
              <a:spcAft>
                <a:spcPts val="0"/>
              </a:spcAft>
              <a:buSzPts val="2400"/>
              <a:buNone/>
            </a:pPr>
            <a:r>
              <a:rPr lang="en-GB" b="1"/>
              <a:t>A  </a:t>
            </a:r>
            <a:r>
              <a:rPr lang="en-GB"/>
              <a:t>A</a:t>
            </a:r>
            <a:endParaRPr b="1"/>
          </a:p>
          <a:p>
            <a:pPr marL="0" lvl="0" indent="0" algn="l" rtl="0">
              <a:lnSpc>
                <a:spcPct val="108000"/>
              </a:lnSpc>
              <a:spcBef>
                <a:spcPts val="1000"/>
              </a:spcBef>
              <a:spcAft>
                <a:spcPts val="0"/>
              </a:spcAft>
              <a:buSzPts val="2400"/>
              <a:buNone/>
            </a:pPr>
            <a:r>
              <a:rPr lang="en-GB" b="1"/>
              <a:t>B</a:t>
            </a:r>
            <a:r>
              <a:rPr lang="en-GB"/>
              <a:t>  B</a:t>
            </a:r>
            <a:endParaRPr/>
          </a:p>
          <a:p>
            <a:pPr marL="0" lvl="0" indent="0" algn="l" rtl="0">
              <a:lnSpc>
                <a:spcPct val="108000"/>
              </a:lnSpc>
              <a:spcBef>
                <a:spcPts val="1000"/>
              </a:spcBef>
              <a:spcAft>
                <a:spcPts val="0"/>
              </a:spcAft>
              <a:buSzPts val="2400"/>
              <a:buNone/>
            </a:pPr>
            <a:r>
              <a:rPr lang="en-GB" b="1"/>
              <a:t>C  </a:t>
            </a:r>
            <a:r>
              <a:rPr lang="en-GB"/>
              <a:t>C</a:t>
            </a:r>
            <a:endParaRPr/>
          </a:p>
          <a:p>
            <a:pPr marL="0" lvl="0" indent="0" algn="l" rtl="0">
              <a:lnSpc>
                <a:spcPct val="108000"/>
              </a:lnSpc>
              <a:spcBef>
                <a:spcPts val="1000"/>
              </a:spcBef>
              <a:spcAft>
                <a:spcPts val="0"/>
              </a:spcAft>
              <a:buSzPts val="2400"/>
              <a:buNone/>
            </a:pPr>
            <a:r>
              <a:rPr lang="en-GB" b="1">
                <a:solidFill>
                  <a:schemeClr val="dk1"/>
                </a:solidFill>
              </a:rPr>
              <a:t>D  D</a:t>
            </a:r>
            <a:endParaRPr b="1">
              <a:solidFill>
                <a:schemeClr val="dk1"/>
              </a:solidFill>
            </a:endParaRPr>
          </a:p>
          <a:p>
            <a:pPr marL="0" lvl="0" indent="0" algn="l" rtl="0">
              <a:lnSpc>
                <a:spcPct val="108000"/>
              </a:lnSpc>
              <a:spcBef>
                <a:spcPts val="1000"/>
              </a:spcBef>
              <a:spcAft>
                <a:spcPts val="0"/>
              </a:spcAft>
              <a:buSzPts val="2400"/>
              <a:buNone/>
            </a:pPr>
            <a:endParaRPr/>
          </a:p>
        </p:txBody>
      </p:sp>
      <p:sp>
        <p:nvSpPr>
          <p:cNvPr id="199" name="Google Shape;199;p24"/>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sp>
        <p:nvSpPr>
          <p:cNvPr id="200" name="Google Shape;200;p24"/>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sp>
        <p:nvSpPr>
          <p:cNvPr id="201" name="Google Shape;201;p24"/>
          <p:cNvSpPr txBox="1"/>
          <p:nvPr/>
        </p:nvSpPr>
        <p:spPr>
          <a:xfrm>
            <a:off x="7181383" y="1825625"/>
            <a:ext cx="4662000" cy="34162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Arial"/>
                <a:ea typeface="Arial"/>
                <a:cs typeface="Arial"/>
                <a:sym typeface="Arial"/>
              </a:rPr>
              <a:t>UV radiation from the sun penetrates the skin and triggers the synthesis of vitamin 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Arial"/>
                <a:ea typeface="Arial"/>
                <a:cs typeface="Arial"/>
                <a:sym typeface="Arial"/>
              </a:rPr>
              <a:t>Vitamin D has many roles in the body, including bone health. It can also be found in some foods. </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Skin quiz</a:t>
            </a:r>
            <a:endParaRPr/>
          </a:p>
        </p:txBody>
      </p:sp>
      <p:sp>
        <p:nvSpPr>
          <p:cNvPr id="208" name="Google Shape;208;p25"/>
          <p:cNvSpPr txBox="1">
            <a:spLocks noGrp="1"/>
          </p:cNvSpPr>
          <p:nvPr>
            <p:ph type="body" idx="1"/>
          </p:nvPr>
        </p:nvSpPr>
        <p:spPr>
          <a:xfrm>
            <a:off x="838198" y="1825625"/>
            <a:ext cx="5961600" cy="4351338"/>
          </a:xfrm>
          <a:prstGeom prst="rect">
            <a:avLst/>
          </a:prstGeom>
          <a:solidFill>
            <a:srgbClr val="E2EEBE"/>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a:t>3. What are the functions of sweating?</a:t>
            </a:r>
            <a:endParaRPr/>
          </a:p>
          <a:p>
            <a:pPr marL="0" lvl="0" indent="0" algn="l" rtl="0">
              <a:lnSpc>
                <a:spcPct val="108000"/>
              </a:lnSpc>
              <a:spcBef>
                <a:spcPts val="1000"/>
              </a:spcBef>
              <a:spcAft>
                <a:spcPts val="0"/>
              </a:spcAft>
              <a:buSzPts val="2400"/>
              <a:buNone/>
            </a:pPr>
            <a:r>
              <a:rPr lang="en-GB" b="1"/>
              <a:t>A  </a:t>
            </a:r>
            <a:r>
              <a:rPr lang="en-GB"/>
              <a:t>Temperature regulation, excretion and protection</a:t>
            </a:r>
            <a:endParaRPr b="1"/>
          </a:p>
          <a:p>
            <a:pPr marL="0" lvl="0" indent="0" algn="l" rtl="0">
              <a:lnSpc>
                <a:spcPct val="108000"/>
              </a:lnSpc>
              <a:spcBef>
                <a:spcPts val="1000"/>
              </a:spcBef>
              <a:spcAft>
                <a:spcPts val="0"/>
              </a:spcAft>
              <a:buSzPts val="2400"/>
              <a:buNone/>
            </a:pPr>
            <a:r>
              <a:rPr lang="en-GB" b="1"/>
              <a:t>B</a:t>
            </a:r>
            <a:r>
              <a:rPr lang="en-GB"/>
              <a:t>  Temperature regulation and excretion</a:t>
            </a:r>
            <a:endParaRPr/>
          </a:p>
          <a:p>
            <a:pPr marL="0" lvl="0" indent="0" algn="l" rtl="0">
              <a:lnSpc>
                <a:spcPct val="108000"/>
              </a:lnSpc>
              <a:spcBef>
                <a:spcPts val="1000"/>
              </a:spcBef>
              <a:spcAft>
                <a:spcPts val="0"/>
              </a:spcAft>
              <a:buSzPts val="2400"/>
              <a:buNone/>
            </a:pPr>
            <a:r>
              <a:rPr lang="en-GB" b="1"/>
              <a:t>C  </a:t>
            </a:r>
            <a:r>
              <a:rPr lang="en-GB"/>
              <a:t>Protection and temperature regulation</a:t>
            </a:r>
            <a:endParaRPr/>
          </a:p>
          <a:p>
            <a:pPr marL="0" lvl="0" indent="0" algn="l" rtl="0">
              <a:lnSpc>
                <a:spcPct val="108000"/>
              </a:lnSpc>
              <a:spcBef>
                <a:spcPts val="1000"/>
              </a:spcBef>
              <a:spcAft>
                <a:spcPts val="0"/>
              </a:spcAft>
              <a:buSzPts val="2400"/>
              <a:buNone/>
            </a:pPr>
            <a:r>
              <a:rPr lang="en-GB" b="1"/>
              <a:t>D  </a:t>
            </a:r>
            <a:r>
              <a:rPr lang="en-GB"/>
              <a:t>Excretion and protection</a:t>
            </a:r>
            <a:endParaRPr/>
          </a:p>
          <a:p>
            <a:pPr marL="0" lvl="0" indent="0" algn="l" rtl="0">
              <a:lnSpc>
                <a:spcPct val="108000"/>
              </a:lnSpc>
              <a:spcBef>
                <a:spcPts val="1000"/>
              </a:spcBef>
              <a:spcAft>
                <a:spcPts val="0"/>
              </a:spcAft>
              <a:buSzPts val="2400"/>
              <a:buNone/>
            </a:pPr>
            <a:endParaRPr/>
          </a:p>
        </p:txBody>
      </p:sp>
      <p:sp>
        <p:nvSpPr>
          <p:cNvPr id="209" name="Google Shape;209;p25"/>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sp>
        <p:nvSpPr>
          <p:cNvPr id="210" name="Google Shape;210;p25"/>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pic>
        <p:nvPicPr>
          <p:cNvPr id="3" name="Picture 2">
            <a:extLst>
              <a:ext uri="{FF2B5EF4-FFF2-40B4-BE49-F238E27FC236}">
                <a16:creationId xmlns:a16="http://schemas.microsoft.com/office/drawing/2014/main" id="{18D95AB4-3980-CDE5-F8D9-16521F0F980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l="-13611"/>
          <a:stretch>
            <a:fillRect/>
          </a:stretch>
        </p:blipFill>
        <p:spPr>
          <a:xfrm>
            <a:off x="7219576" y="1825623"/>
            <a:ext cx="4134222" cy="435133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dirty="0"/>
              <a:t>Skin quiz</a:t>
            </a:r>
            <a:endParaRPr dirty="0"/>
          </a:p>
        </p:txBody>
      </p:sp>
      <p:sp>
        <p:nvSpPr>
          <p:cNvPr id="217" name="Google Shape;217;p26"/>
          <p:cNvSpPr txBox="1">
            <a:spLocks noGrp="1"/>
          </p:cNvSpPr>
          <p:nvPr>
            <p:ph type="body" idx="1"/>
          </p:nvPr>
        </p:nvSpPr>
        <p:spPr>
          <a:xfrm>
            <a:off x="838198" y="1825625"/>
            <a:ext cx="5961600" cy="4351338"/>
          </a:xfrm>
          <a:prstGeom prst="rect">
            <a:avLst/>
          </a:prstGeom>
          <a:solidFill>
            <a:srgbClr val="E2EEBE"/>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a:t>3. What are the functions of sweating?</a:t>
            </a:r>
            <a:endParaRPr/>
          </a:p>
          <a:p>
            <a:pPr marL="0" lvl="0" indent="0" algn="l" rtl="0">
              <a:lnSpc>
                <a:spcPct val="108000"/>
              </a:lnSpc>
              <a:spcBef>
                <a:spcPts val="1000"/>
              </a:spcBef>
              <a:spcAft>
                <a:spcPts val="0"/>
              </a:spcAft>
              <a:buSzPts val="2400"/>
              <a:buNone/>
            </a:pPr>
            <a:r>
              <a:rPr lang="en-GB" b="1">
                <a:solidFill>
                  <a:schemeClr val="dk1"/>
                </a:solidFill>
              </a:rPr>
              <a:t>A  Temperature regulation, excretion and protection</a:t>
            </a:r>
            <a:endParaRPr b="1">
              <a:solidFill>
                <a:schemeClr val="dk1"/>
              </a:solidFill>
            </a:endParaRPr>
          </a:p>
          <a:p>
            <a:pPr marL="0" lvl="0" indent="0" algn="l" rtl="0">
              <a:lnSpc>
                <a:spcPct val="108000"/>
              </a:lnSpc>
              <a:spcBef>
                <a:spcPts val="1000"/>
              </a:spcBef>
              <a:spcAft>
                <a:spcPts val="0"/>
              </a:spcAft>
              <a:buSzPts val="2400"/>
              <a:buNone/>
            </a:pPr>
            <a:r>
              <a:rPr lang="en-GB" b="1"/>
              <a:t>B</a:t>
            </a:r>
            <a:r>
              <a:rPr lang="en-GB"/>
              <a:t>  Temperature regulation and excretion</a:t>
            </a:r>
            <a:endParaRPr/>
          </a:p>
          <a:p>
            <a:pPr marL="0" lvl="0" indent="0" algn="l" rtl="0">
              <a:lnSpc>
                <a:spcPct val="108000"/>
              </a:lnSpc>
              <a:spcBef>
                <a:spcPts val="1000"/>
              </a:spcBef>
              <a:spcAft>
                <a:spcPts val="0"/>
              </a:spcAft>
              <a:buSzPts val="2400"/>
              <a:buNone/>
            </a:pPr>
            <a:r>
              <a:rPr lang="en-GB" b="1"/>
              <a:t>C  </a:t>
            </a:r>
            <a:r>
              <a:rPr lang="en-GB"/>
              <a:t>Protection and temperature regulation</a:t>
            </a:r>
            <a:endParaRPr/>
          </a:p>
          <a:p>
            <a:pPr marL="0" lvl="0" indent="0" algn="l" rtl="0">
              <a:lnSpc>
                <a:spcPct val="108000"/>
              </a:lnSpc>
              <a:spcBef>
                <a:spcPts val="1000"/>
              </a:spcBef>
              <a:spcAft>
                <a:spcPts val="0"/>
              </a:spcAft>
              <a:buSzPts val="2400"/>
              <a:buNone/>
            </a:pPr>
            <a:r>
              <a:rPr lang="en-GB" b="1"/>
              <a:t>D  </a:t>
            </a:r>
            <a:r>
              <a:rPr lang="en-GB"/>
              <a:t>Excretion and protection</a:t>
            </a:r>
            <a:endParaRPr/>
          </a:p>
          <a:p>
            <a:pPr marL="0" lvl="0" indent="0" algn="l" rtl="0">
              <a:lnSpc>
                <a:spcPct val="108000"/>
              </a:lnSpc>
              <a:spcBef>
                <a:spcPts val="1000"/>
              </a:spcBef>
              <a:spcAft>
                <a:spcPts val="0"/>
              </a:spcAft>
              <a:buSzPts val="2400"/>
              <a:buNone/>
            </a:pPr>
            <a:endParaRPr/>
          </a:p>
        </p:txBody>
      </p:sp>
      <p:sp>
        <p:nvSpPr>
          <p:cNvPr id="218" name="Google Shape;218;p26"/>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sp>
        <p:nvSpPr>
          <p:cNvPr id="219" name="Google Shape;219;p26"/>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Introductory lesson: Pressure injuries</a:t>
            </a:r>
            <a:endParaRPr/>
          </a:p>
        </p:txBody>
      </p:sp>
      <p:sp>
        <p:nvSpPr>
          <p:cNvPr id="220" name="Google Shape;220;p26"/>
          <p:cNvSpPr txBox="1"/>
          <p:nvPr/>
        </p:nvSpPr>
        <p:spPr>
          <a:xfrm>
            <a:off x="7218556" y="1825625"/>
            <a:ext cx="4135244" cy="4278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1200"/>
              </a:spcAft>
              <a:buClr>
                <a:srgbClr val="000000"/>
              </a:buClr>
              <a:buSzPts val="2400"/>
              <a:buFont typeface="Arial"/>
              <a:buNone/>
            </a:pPr>
            <a:r>
              <a:rPr lang="en-GB" sz="2200" b="1" i="0" u="none" strike="noStrike" cap="none" dirty="0">
                <a:solidFill>
                  <a:schemeClr val="dk1"/>
                </a:solidFill>
                <a:latin typeface="Arial"/>
                <a:ea typeface="Arial"/>
                <a:cs typeface="Arial"/>
                <a:sym typeface="Arial"/>
              </a:rPr>
              <a:t>Temperature regulation: </a:t>
            </a:r>
            <a:r>
              <a:rPr lang="en-GB" sz="2200" b="0" i="0" u="none" strike="noStrike" cap="none" dirty="0">
                <a:solidFill>
                  <a:schemeClr val="dk1"/>
                </a:solidFill>
                <a:latin typeface="Arial"/>
                <a:ea typeface="Arial"/>
                <a:cs typeface="Arial"/>
                <a:sym typeface="Arial"/>
              </a:rPr>
              <a:t>Sweating is the body's primary way to cool down and regulate body temperature.</a:t>
            </a:r>
            <a:endParaRPr lang="en-GB" sz="2200" dirty="0"/>
          </a:p>
          <a:p>
            <a:pPr marL="0" marR="0" lvl="0" indent="0" algn="l" rtl="0">
              <a:lnSpc>
                <a:spcPct val="100000"/>
              </a:lnSpc>
              <a:spcBef>
                <a:spcPts val="0"/>
              </a:spcBef>
              <a:spcAft>
                <a:spcPts val="1200"/>
              </a:spcAft>
              <a:buClr>
                <a:srgbClr val="000000"/>
              </a:buClr>
              <a:buSzPts val="2400"/>
              <a:buFont typeface="Arial"/>
              <a:buNone/>
            </a:pPr>
            <a:r>
              <a:rPr lang="en-GB" sz="2200" b="1" i="0" u="none" strike="noStrike" cap="none" dirty="0">
                <a:solidFill>
                  <a:schemeClr val="dk1"/>
                </a:solidFill>
                <a:latin typeface="Arial"/>
                <a:ea typeface="Arial"/>
                <a:cs typeface="Arial"/>
                <a:sym typeface="Arial"/>
              </a:rPr>
              <a:t>Excretion: </a:t>
            </a:r>
            <a:r>
              <a:rPr lang="en-GB" sz="2200" b="0" i="0" u="none" strike="noStrike" cap="none" dirty="0">
                <a:solidFill>
                  <a:schemeClr val="dk1"/>
                </a:solidFill>
                <a:latin typeface="Arial"/>
                <a:ea typeface="Arial"/>
                <a:cs typeface="Arial"/>
                <a:sym typeface="Arial"/>
              </a:rPr>
              <a:t>Sweating is a mechanism used to remove some toxic waste products.</a:t>
            </a:r>
            <a:endParaRPr lang="en-GB" sz="2200" dirty="0"/>
          </a:p>
          <a:p>
            <a:pPr marL="0" marR="0" lvl="0" indent="0" algn="l" rtl="0">
              <a:lnSpc>
                <a:spcPct val="100000"/>
              </a:lnSpc>
              <a:spcBef>
                <a:spcPts val="0"/>
              </a:spcBef>
              <a:spcAft>
                <a:spcPts val="1200"/>
              </a:spcAft>
              <a:buClr>
                <a:srgbClr val="000000"/>
              </a:buClr>
              <a:buSzPts val="2400"/>
              <a:buFont typeface="Arial"/>
              <a:buNone/>
            </a:pPr>
            <a:r>
              <a:rPr lang="en-GB" sz="2200" b="1" i="0" u="none" strike="noStrike" cap="none" dirty="0">
                <a:solidFill>
                  <a:schemeClr val="dk1"/>
                </a:solidFill>
                <a:latin typeface="Arial"/>
                <a:ea typeface="Arial"/>
                <a:cs typeface="Arial"/>
                <a:sym typeface="Arial"/>
              </a:rPr>
              <a:t>Protection: </a:t>
            </a:r>
            <a:r>
              <a:rPr lang="en-GB" sz="2200" b="0" i="0" u="none" strike="noStrike" cap="none" dirty="0">
                <a:solidFill>
                  <a:schemeClr val="dk1"/>
                </a:solidFill>
                <a:latin typeface="Arial"/>
                <a:ea typeface="Arial"/>
                <a:cs typeface="Arial"/>
                <a:sym typeface="Arial"/>
              </a:rPr>
              <a:t>Sweat contains antimicrobial substances that help the immune system fight off bacteria and fungi. </a:t>
            </a:r>
            <a:endParaRPr sz="2200" b="0" i="0" u="none" strike="noStrike" cap="none" dirty="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CBE4BB3A37E488EBA36778162DF73" ma:contentTypeVersion="14" ma:contentTypeDescription="Create a new document." ma:contentTypeScope="" ma:versionID="0ca46bf19ef785bbbc8660e038fa42bd">
  <xsd:schema xmlns:xsd="http://www.w3.org/2001/XMLSchema" xmlns:xs="http://www.w3.org/2001/XMLSchema" xmlns:p="http://schemas.microsoft.com/office/2006/metadata/properties" xmlns:ns2="793c77ee-4b4c-4c71-81d8-13ade05a2728" xmlns:ns3="35bd0bae-f88e-4010-86b3-4f837abcc0be" targetNamespace="http://schemas.microsoft.com/office/2006/metadata/properties" ma:root="true" ma:fieldsID="5715f077389cd6616b2945872cd585d5" ns2:_="" ns3:_="">
    <xsd:import namespace="793c77ee-4b4c-4c71-81d8-13ade05a2728"/>
    <xsd:import namespace="35bd0bae-f88e-4010-86b3-4f837abcc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77ee-4b4c-4c71-81d8-13ade05a2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323eb9-42bf-4c5f-9fdb-2be1ed835cc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d0bae-f88e-4010-86b3-4f837abcc0b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28b4b58-1043-4966-96c8-0b089c760a9f}" ma:internalName="TaxCatchAll" ma:showField="CatchAllData" ma:web="35bd0bae-f88e-4010-86b3-4f837abcc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5bd0bae-f88e-4010-86b3-4f837abcc0be" xsi:nil="true"/>
    <lcf76f155ced4ddcb4097134ff3c332f xmlns="793c77ee-4b4c-4c71-81d8-13ade05a27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74B0B99-4667-4C8D-B233-85C56A33AEDB}"/>
</file>

<file path=customXml/itemProps2.xml><?xml version="1.0" encoding="utf-8"?>
<ds:datastoreItem xmlns:ds="http://schemas.openxmlformats.org/officeDocument/2006/customXml" ds:itemID="{007B938F-FCFF-4F82-B465-BAAA94A68FFA}"/>
</file>

<file path=customXml/itemProps3.xml><?xml version="1.0" encoding="utf-8"?>
<ds:datastoreItem xmlns:ds="http://schemas.openxmlformats.org/officeDocument/2006/customXml" ds:itemID="{06DF446C-3A40-4E05-8568-41A92D59CFFB}"/>
</file>

<file path=docProps/app.xml><?xml version="1.0" encoding="utf-8"?>
<Properties xmlns="http://schemas.openxmlformats.org/officeDocument/2006/extended-properties" xmlns:vt="http://schemas.openxmlformats.org/officeDocument/2006/docPropsVTypes">
  <TotalTime>0</TotalTime>
  <Words>3153</Words>
  <Application>Microsoft Office PowerPoint</Application>
  <PresentationFormat>Widescreen</PresentationFormat>
  <Paragraphs>483</Paragraphs>
  <Slides>48</Slides>
  <Notes>48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Calibri</vt:lpstr>
      <vt:lpstr>Arial Narrow</vt:lpstr>
      <vt:lpstr>Arial</vt:lpstr>
      <vt:lpstr>Office Theme</vt:lpstr>
      <vt:lpstr>Health</vt:lpstr>
      <vt:lpstr>In this lesson, we will:</vt:lpstr>
      <vt:lpstr>Glossary </vt:lpstr>
      <vt:lpstr>Skin quiz</vt:lpstr>
      <vt:lpstr>Skin quiz</vt:lpstr>
      <vt:lpstr>Skin quiz</vt:lpstr>
      <vt:lpstr>Skin quiz</vt:lpstr>
      <vt:lpstr>Skin quiz</vt:lpstr>
      <vt:lpstr>Skin quiz</vt:lpstr>
      <vt:lpstr>Skin quiz</vt:lpstr>
      <vt:lpstr>Skin quiz</vt:lpstr>
      <vt:lpstr>Functions of the skin</vt:lpstr>
      <vt:lpstr>Skin layers</vt:lpstr>
      <vt:lpstr>Epidermis</vt:lpstr>
      <vt:lpstr>Dermis</vt:lpstr>
      <vt:lpstr>Cutaneous sensations</vt:lpstr>
      <vt:lpstr>Hypodermis/subcutaneous layer</vt:lpstr>
      <vt:lpstr>Skin scenarios</vt:lpstr>
      <vt:lpstr>Skin scenarios</vt:lpstr>
      <vt:lpstr>Skin scenarios</vt:lpstr>
      <vt:lpstr>Skin scenarios</vt:lpstr>
      <vt:lpstr>Ageing skin: Collagen production</vt:lpstr>
      <vt:lpstr>Ageing skin: Subcutaneous fat</vt:lpstr>
      <vt:lpstr>Ageing skin: Cutaneous sensations</vt:lpstr>
      <vt:lpstr>Ageing skin: Reduced nutrient absorption</vt:lpstr>
      <vt:lpstr>Skin integrity</vt:lpstr>
      <vt:lpstr> Pressure damages to skin</vt:lpstr>
      <vt:lpstr>Skin integrity</vt:lpstr>
      <vt:lpstr>Skin integrity</vt:lpstr>
      <vt:lpstr>Skin integrity</vt:lpstr>
      <vt:lpstr>Pressure injuries</vt:lpstr>
      <vt:lpstr>Pressure injuries</vt:lpstr>
      <vt:lpstr>Risk factors for pressure injuries</vt:lpstr>
      <vt:lpstr>Obesity</vt:lpstr>
      <vt:lpstr>Incontinence</vt:lpstr>
      <vt:lpstr>Smoking</vt:lpstr>
      <vt:lpstr>Ageing</vt:lpstr>
      <vt:lpstr>Poor nutrition</vt:lpstr>
      <vt:lpstr>Immobility</vt:lpstr>
      <vt:lpstr>Immobility</vt:lpstr>
      <vt:lpstr>Immobility</vt:lpstr>
      <vt:lpstr>Immobility</vt:lpstr>
      <vt:lpstr>Poor circulation</vt:lpstr>
      <vt:lpstr>Activity 4: Case studies task</vt:lpstr>
      <vt:lpstr>Case study: Jim</vt:lpstr>
      <vt:lpstr>Case study: Bhavin</vt:lpstr>
      <vt:lpstr>In this lesson, we have:</vt:lpstr>
      <vt:lpstr>Consolidation: Case study – Delilah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modified xsi:type="dcterms:W3CDTF">2025-08-04T13:22:34Z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0x010100823CBE4BB3A37E488EBA36778162DF73</vt:lpwstr>
  </property>
</Properties>
</file>