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embeddedFontLst>
    <p:embeddedFont>
      <p:font typeface="Arial Narrow" panose="020B0606020202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83425A-A6AB-4DA7-AA27-E7B021C1AAF8}">
  <a:tblStyle styleId="{4B83425A-A6AB-4DA7-AA27-E7B021C1AAF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0D61D69-0247-4F22-9587-BF3821DC9077}"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19"/>
  </p:normalViewPr>
  <p:slideViewPr>
    <p:cSldViewPr snapToGrid="0">
      <p:cViewPr varScale="1">
        <p:scale>
          <a:sx n="70" d="100"/>
          <a:sy n="70" d="100"/>
        </p:scale>
        <p:origin x="6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1104064715/e1cf2c67f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meo.com/1104064839/4c215420b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heckatrade.com/blog/cost-guides/how-much-do-tradespeople-cos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jobsite.co.uk/jobs/plant-operator"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heckatrade.com/blog/cost-guides/how-much-do-tradespeople-cos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jobsite.co.uk/jobs/plant-operator"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heckatrade.com/blog/cost-guides/how-much-do-tradespeople-cost/"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jobsite.co.uk/jobs/plant-operato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vimeo.com/110343789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a:solidFill>
                  <a:srgbClr val="000000"/>
                </a:solidFill>
                <a:latin typeface="Calibri"/>
                <a:ea typeface="Calibri"/>
                <a:cs typeface="Calibri"/>
                <a:sym typeface="Calibri"/>
              </a:rPr>
              <a:t>Image © Shutterstock/Dragon Images</a:t>
            </a:r>
            <a:endParaRPr/>
          </a:p>
        </p:txBody>
      </p:sp>
      <p:sp>
        <p:nvSpPr>
          <p:cNvPr id="110" name="Google Shape;1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dirty="0">
                <a:solidFill>
                  <a:schemeClr val="dk1"/>
                </a:solidFill>
                <a:latin typeface="Calibri"/>
                <a:ea typeface="Calibri"/>
                <a:cs typeface="Calibri"/>
                <a:sym typeface="Calibri"/>
              </a:rPr>
              <a:t>Image © </a:t>
            </a:r>
            <a:r>
              <a:rPr lang="en-GB" sz="1200" b="0" i="0" u="none" strike="noStrike" cap="none" dirty="0" err="1">
                <a:solidFill>
                  <a:schemeClr val="dk1"/>
                </a:solidFill>
                <a:latin typeface="Calibri"/>
                <a:ea typeface="Calibri"/>
                <a:cs typeface="Calibri"/>
                <a:sym typeface="Calibri"/>
              </a:rPr>
              <a:t>Pexels</a:t>
            </a:r>
            <a:r>
              <a:rPr lang="en-GB" sz="1200" b="0" i="0" u="none" strike="noStrike" cap="none" dirty="0">
                <a:solidFill>
                  <a:schemeClr val="dk1"/>
                </a:solidFill>
                <a:latin typeface="Calibri"/>
                <a:ea typeface="Calibri"/>
                <a:cs typeface="Calibri"/>
                <a:sym typeface="Calibri"/>
              </a:rPr>
              <a:t>/Mohamed Hamdi</a:t>
            </a:r>
          </a:p>
          <a:p>
            <a:pPr marL="457200" lvl="0" indent="-228600" algn="l" rtl="0">
              <a:lnSpc>
                <a:spcPct val="100000"/>
              </a:lnSpc>
              <a:spcBef>
                <a:spcPts val="0"/>
              </a:spcBef>
              <a:spcAft>
                <a:spcPts val="0"/>
              </a:spcAft>
              <a:buSzPts val="1400"/>
              <a:buNone/>
            </a:pPr>
            <a:r>
              <a:rPr lang="en-GB" sz="1200" b="0" i="0" u="none" strike="noStrike" cap="none" dirty="0">
                <a:solidFill>
                  <a:schemeClr val="dk1"/>
                </a:solidFill>
                <a:latin typeface="Calibri"/>
                <a:ea typeface="Calibri"/>
                <a:cs typeface="Calibri"/>
                <a:sym typeface="Calibri"/>
              </a:rPr>
              <a:t>Estimating construction costs video: </a:t>
            </a:r>
            <a:r>
              <a:rPr lang="en-GB" sz="1200" b="0" i="0" u="none" strike="noStrike" cap="none" dirty="0">
                <a:solidFill>
                  <a:schemeClr val="dk1"/>
                </a:solidFill>
                <a:effectLst/>
                <a:latin typeface="Calibri"/>
                <a:ea typeface="Calibri"/>
                <a:cs typeface="Calibri"/>
                <a:sym typeface="Calibri"/>
                <a:hlinkClick r:id="rId3"/>
              </a:rPr>
              <a:t>https://vimeo.com/1104064715/e1cf2c67fc</a:t>
            </a:r>
            <a:endParaRPr dirty="0"/>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Role of a quantity surveyor video: </a:t>
            </a:r>
            <a:r>
              <a:rPr lang="en-GB" sz="1200" b="0" i="0" u="none" strike="noStrike" cap="none" dirty="0">
                <a:solidFill>
                  <a:schemeClr val="dk1"/>
                </a:solidFill>
                <a:effectLst/>
                <a:latin typeface="Calibri"/>
                <a:ea typeface="Calibri"/>
                <a:cs typeface="Calibri"/>
                <a:sym typeface="Calibri"/>
                <a:hlinkClick r:id="rId3"/>
              </a:rPr>
              <a:t>https://vimeo.com/1104064839/4c215420ba</a:t>
            </a:r>
            <a:endParaRPr dirty="0"/>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Calibri"/>
                <a:ea typeface="Calibri"/>
                <a:cs typeface="Calibri"/>
                <a:sym typeface="Calibri"/>
              </a:rPr>
              <a:t>Image © Pexels/Thirdman</a:t>
            </a:r>
            <a:endParaRPr/>
          </a:p>
        </p:txBody>
      </p:sp>
      <p:sp>
        <p:nvSpPr>
          <p:cNvPr id="224" name="Google Shape;2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Calibri"/>
                <a:ea typeface="Calibri"/>
                <a:cs typeface="Calibri"/>
                <a:sym typeface="Calibri"/>
              </a:rPr>
              <a:t>Image © Unsplash/Jakub Zerdzicki</a:t>
            </a:r>
            <a:endParaRPr/>
          </a:p>
        </p:txBody>
      </p:sp>
      <p:sp>
        <p:nvSpPr>
          <p:cNvPr id="242" name="Google Shape;24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Image © </a:t>
            </a:r>
            <a:r>
              <a:rPr lang="en-GB" sz="1200" b="0" i="0" u="none" strike="noStrike" cap="none" dirty="0" err="1">
                <a:solidFill>
                  <a:schemeClr val="dk1"/>
                </a:solidFill>
                <a:latin typeface="Calibri"/>
                <a:ea typeface="Calibri"/>
                <a:cs typeface="Calibri"/>
                <a:sym typeface="Calibri"/>
              </a:rPr>
              <a:t>Pexels</a:t>
            </a:r>
            <a:r>
              <a:rPr lang="en-GB" sz="1200" b="0" i="0" u="none" strike="noStrike" cap="none" dirty="0">
                <a:solidFill>
                  <a:schemeClr val="dk1"/>
                </a:solidFill>
                <a:latin typeface="Calibri"/>
                <a:ea typeface="Calibri"/>
                <a:cs typeface="Calibri"/>
                <a:sym typeface="Calibri"/>
              </a:rPr>
              <a:t>/Trinh Tran</a:t>
            </a:r>
          </a:p>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Please note, the r</a:t>
            </a:r>
            <a:r>
              <a:rPr lang="en-GB" sz="1200" b="0" i="0" u="none" strike="noStrike" cap="none" dirty="0">
                <a:solidFill>
                  <a:schemeClr val="dk1"/>
                </a:solidFill>
                <a:effectLst/>
                <a:latin typeface="Calibri"/>
                <a:ea typeface="Calibri"/>
                <a:cs typeface="Calibri"/>
                <a:sym typeface="Calibri"/>
              </a:rPr>
              <a:t>ates shown are taken from: </a:t>
            </a:r>
            <a:r>
              <a:rPr lang="en-GB" sz="1200" b="0" i="0" u="sng" strike="noStrike" cap="none" dirty="0">
                <a:solidFill>
                  <a:schemeClr val="dk1"/>
                </a:solidFill>
                <a:effectLst/>
                <a:latin typeface="Calibri"/>
                <a:ea typeface="Calibri"/>
                <a:cs typeface="Calibri"/>
                <a:sym typeface="Calibri"/>
                <a:hlinkClick r:id="rId3"/>
              </a:rPr>
              <a:t>www.checkatrade.com/blog/cost-guides/how-much-do-tradespeople-cost/</a:t>
            </a:r>
            <a:r>
              <a:rPr lang="en-GB" sz="1200" b="0" i="0" u="none" strike="noStrike" cap="none" dirty="0">
                <a:solidFill>
                  <a:schemeClr val="dk1"/>
                </a:solidFill>
                <a:effectLst/>
                <a:latin typeface="Calibri"/>
                <a:ea typeface="Calibri"/>
                <a:cs typeface="Calibri"/>
                <a:sym typeface="Calibri"/>
              </a:rPr>
              <a:t> and: </a:t>
            </a:r>
            <a:r>
              <a:rPr lang="en-GB" sz="1200" b="0" i="0" u="sng" strike="noStrike" cap="none" dirty="0">
                <a:solidFill>
                  <a:schemeClr val="dk1"/>
                </a:solidFill>
                <a:effectLst/>
                <a:latin typeface="Calibri"/>
                <a:ea typeface="Calibri"/>
                <a:cs typeface="Calibri"/>
                <a:sym typeface="Calibri"/>
                <a:hlinkClick r:id="rId4"/>
              </a:rPr>
              <a:t>www.jobsite.co.uk/jobs/plant-operator</a:t>
            </a:r>
            <a:r>
              <a:rPr lang="en-GB" sz="1200" b="0" i="0" u="none" strike="noStrike" cap="none" dirty="0">
                <a:solidFill>
                  <a:schemeClr val="dk1"/>
                </a:solidFill>
                <a:effectLst/>
                <a:latin typeface="Calibri"/>
                <a:ea typeface="Calibri"/>
                <a:cs typeface="Calibri"/>
                <a:sym typeface="Calibri"/>
              </a:rPr>
              <a:t>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GB" dirty="0"/>
              <a:t>Rates (as of April 2025) from:</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a:t>https://www.checkatrade.com/blog/cost-guides/how-much-do-tradespeople-cost/</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a:t>https://www.jobsite.co.uk/jobs/plant-operator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61" name="Google Shape;2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1400"/>
              <a:buNone/>
            </a:pPr>
            <a:r>
              <a:rPr lang="en-GB" sz="1200"/>
              <a:t>Table from The Chartered Institute of Building Code of Estimating Practice 7</a:t>
            </a:r>
            <a:r>
              <a:rPr lang="en-GB" sz="1200" baseline="30000"/>
              <a:t>th</a:t>
            </a:r>
            <a:r>
              <a:rPr lang="en-GB" sz="1200"/>
              <a:t> Edition (2009) ISBN 9781405129718 (modified to reflect increases in labour costs up to February 2025)</a:t>
            </a:r>
            <a:endParaRPr/>
          </a:p>
        </p:txBody>
      </p:sp>
      <p:sp>
        <p:nvSpPr>
          <p:cNvPr id="279" name="Google Shape;2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Image © Pexels/Jimmy Nilsson Masth</a:t>
            </a:r>
            <a:endParaRPr/>
          </a:p>
        </p:txBody>
      </p:sp>
      <p:sp>
        <p:nvSpPr>
          <p:cNvPr id="289" name="Google Shape;28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Please note, the r</a:t>
            </a:r>
            <a:r>
              <a:rPr lang="en-US" sz="1200" b="0" i="0" u="none" strike="noStrike" cap="none" dirty="0">
                <a:solidFill>
                  <a:schemeClr val="dk1"/>
                </a:solidFill>
                <a:effectLst/>
                <a:latin typeface="Calibri"/>
                <a:ea typeface="Calibri"/>
                <a:cs typeface="Calibri"/>
                <a:sym typeface="Calibri"/>
              </a:rPr>
              <a:t>ates shown are taken from: </a:t>
            </a:r>
            <a:r>
              <a:rPr lang="en-US" sz="1200" b="0" i="0" u="sng" strike="noStrike" cap="none" dirty="0">
                <a:solidFill>
                  <a:schemeClr val="dk1"/>
                </a:solidFill>
                <a:effectLst/>
                <a:latin typeface="Calibri"/>
                <a:ea typeface="Calibri"/>
                <a:cs typeface="Calibri"/>
                <a:sym typeface="Calibri"/>
                <a:hlinkClick r:id="rId3"/>
              </a:rPr>
              <a:t>www.checkatrade.com/blog/cost-guides/how-much-do-tradespeople-cost/</a:t>
            </a:r>
            <a:r>
              <a:rPr lang="en-US" sz="1200" b="0" i="0" u="none" strike="noStrike" cap="none" dirty="0">
                <a:solidFill>
                  <a:schemeClr val="dk1"/>
                </a:solidFill>
                <a:effectLst/>
                <a:latin typeface="Calibri"/>
                <a:ea typeface="Calibri"/>
                <a:cs typeface="Calibri"/>
                <a:sym typeface="Calibri"/>
              </a:rPr>
              <a:t> and: </a:t>
            </a:r>
            <a:r>
              <a:rPr lang="en-US" sz="1200" b="0" i="0" u="sng" strike="noStrike" cap="none" dirty="0">
                <a:solidFill>
                  <a:schemeClr val="dk1"/>
                </a:solidFill>
                <a:effectLst/>
                <a:latin typeface="Calibri"/>
                <a:ea typeface="Calibri"/>
                <a:cs typeface="Calibri"/>
                <a:sym typeface="Calibri"/>
                <a:hlinkClick r:id="rId4"/>
              </a:rPr>
              <a:t>www.jobsite.co.uk/jobs/plant-operator</a:t>
            </a:r>
            <a:r>
              <a:rPr lang="en-US" sz="1200" b="0" i="0" u="none" strike="noStrike" cap="none" dirty="0">
                <a:solidFill>
                  <a:schemeClr val="dk1"/>
                </a:solidFill>
                <a:effectLst/>
                <a:latin typeface="Calibri"/>
                <a:ea typeface="Calibri"/>
                <a:cs typeface="Calibri"/>
                <a:sym typeface="Calibri"/>
              </a:rPr>
              <a:t> </a:t>
            </a:r>
            <a:endParaRPr lang="en-US" dirty="0"/>
          </a:p>
        </p:txBody>
      </p:sp>
      <p:sp>
        <p:nvSpPr>
          <p:cNvPr id="299" name="Google Shape;299;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Please note, the r</a:t>
            </a:r>
            <a:r>
              <a:rPr lang="en-US" sz="1200" b="0" i="0" u="none" strike="noStrike" cap="none" dirty="0">
                <a:solidFill>
                  <a:schemeClr val="dk1"/>
                </a:solidFill>
                <a:effectLst/>
                <a:latin typeface="Calibri"/>
                <a:ea typeface="Calibri"/>
                <a:cs typeface="Calibri"/>
                <a:sym typeface="Calibri"/>
              </a:rPr>
              <a:t>ates shown are taken from: </a:t>
            </a:r>
            <a:r>
              <a:rPr lang="en-US" sz="1200" b="0" i="0" u="sng" strike="noStrike" cap="none" dirty="0">
                <a:solidFill>
                  <a:schemeClr val="dk1"/>
                </a:solidFill>
                <a:effectLst/>
                <a:latin typeface="Calibri"/>
                <a:ea typeface="Calibri"/>
                <a:cs typeface="Calibri"/>
                <a:sym typeface="Calibri"/>
                <a:hlinkClick r:id="rId3"/>
              </a:rPr>
              <a:t>www.checkatrade.com/blog/cost-guides/how-much-do-tradespeople-cost/</a:t>
            </a:r>
            <a:r>
              <a:rPr lang="en-US" sz="1200" b="0" i="0" u="none" strike="noStrike" cap="none" dirty="0">
                <a:solidFill>
                  <a:schemeClr val="dk1"/>
                </a:solidFill>
                <a:effectLst/>
                <a:latin typeface="Calibri"/>
                <a:ea typeface="Calibri"/>
                <a:cs typeface="Calibri"/>
                <a:sym typeface="Calibri"/>
              </a:rPr>
              <a:t> and: </a:t>
            </a:r>
            <a:r>
              <a:rPr lang="en-US" sz="1200" b="0" i="0" u="sng" strike="noStrike" cap="none" dirty="0">
                <a:solidFill>
                  <a:schemeClr val="dk1"/>
                </a:solidFill>
                <a:effectLst/>
                <a:latin typeface="Calibri"/>
                <a:ea typeface="Calibri"/>
                <a:cs typeface="Calibri"/>
                <a:sym typeface="Calibri"/>
                <a:hlinkClick r:id="rId4"/>
              </a:rPr>
              <a:t>www.jobsite.co.uk/jobs/plant-operator</a:t>
            </a:r>
            <a:r>
              <a:rPr lang="en-US" sz="1200" b="0" i="0" u="none" strike="noStrike" cap="none" dirty="0">
                <a:solidFill>
                  <a:schemeClr val="dk1"/>
                </a:solidFill>
                <a:effectLst/>
                <a:latin typeface="Calibri"/>
                <a:ea typeface="Calibri"/>
                <a:cs typeface="Calibri"/>
                <a:sym typeface="Calibri"/>
              </a:rPr>
              <a:t> </a:t>
            </a:r>
            <a:endParaRPr lang="en-US" dirty="0"/>
          </a:p>
        </p:txBody>
      </p:sp>
      <p:sp>
        <p:nvSpPr>
          <p:cNvPr id="308" name="Google Shape;3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Calibri"/>
                <a:ea typeface="Calibri"/>
                <a:cs typeface="Calibri"/>
                <a:sym typeface="Calibri"/>
              </a:rPr>
              <a:t>Image © Unsplash/Microsoft 365</a:t>
            </a:r>
            <a:endParaRPr/>
          </a:p>
        </p:txBody>
      </p:sp>
      <p:sp>
        <p:nvSpPr>
          <p:cNvPr id="317" name="Google Shape;31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Image © Unsplash/Solomen</a:t>
            </a:r>
            <a:endParaRPr/>
          </a:p>
        </p:txBody>
      </p:sp>
      <p:sp>
        <p:nvSpPr>
          <p:cNvPr id="337" name="Google Shape;33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Unit rate calculation explainer video: </a:t>
            </a:r>
            <a:r>
              <a:rPr lang="en-GB" sz="1200" b="0" i="0" u="sng" strike="noStrike" cap="none" dirty="0">
                <a:solidFill>
                  <a:schemeClr val="dk1"/>
                </a:solidFill>
                <a:effectLst/>
                <a:latin typeface="Calibri"/>
                <a:ea typeface="Calibri"/>
                <a:cs typeface="Calibri"/>
                <a:sym typeface="Calibri"/>
                <a:hlinkClick r:id="rId3"/>
              </a:rPr>
              <a:t>https://vimeo.com/1103437896</a:t>
            </a:r>
            <a:endParaRPr dirty="0"/>
          </a:p>
        </p:txBody>
      </p:sp>
      <p:sp>
        <p:nvSpPr>
          <p:cNvPr id="346" name="Google Shape;34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Image © Pexels/Mike Bird</a:t>
            </a:r>
            <a:endParaRPr/>
          </a:p>
        </p:txBody>
      </p:sp>
      <p:sp>
        <p:nvSpPr>
          <p:cNvPr id="357" name="Google Shape;35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Image © Pexels/Mike Bird</a:t>
            </a:r>
            <a:endParaRPr/>
          </a:p>
        </p:txBody>
      </p:sp>
      <p:sp>
        <p:nvSpPr>
          <p:cNvPr id="377" name="Google Shape;37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a:solidFill>
                  <a:srgbClr val="000000"/>
                </a:solidFill>
                <a:latin typeface="Calibri"/>
                <a:ea typeface="Calibri"/>
                <a:cs typeface="Calibri"/>
                <a:sym typeface="Calibri"/>
              </a:rPr>
              <a:t>Image © Shutterstock/Dragon Images</a:t>
            </a: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Image © Shutterstock/Radovan1</a:t>
            </a:r>
            <a:endParaRPr/>
          </a:p>
        </p:txBody>
      </p:sp>
      <p:sp>
        <p:nvSpPr>
          <p:cNvPr id="388" name="Google Shape;38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Image © </a:t>
            </a:r>
            <a:r>
              <a:rPr lang="en-GB" sz="1200" b="0" i="0" u="none" strike="noStrike" cap="none" dirty="0" err="1">
                <a:solidFill>
                  <a:schemeClr val="dk1"/>
                </a:solidFill>
                <a:latin typeface="Calibri"/>
                <a:ea typeface="Calibri"/>
                <a:cs typeface="Calibri"/>
                <a:sym typeface="Calibri"/>
              </a:rPr>
              <a:t>Unsplash</a:t>
            </a:r>
            <a:r>
              <a:rPr lang="en-GB" sz="1200" b="0" i="0" u="none" strike="noStrike" cap="none" dirty="0">
                <a:solidFill>
                  <a:schemeClr val="dk1"/>
                </a:solidFill>
                <a:latin typeface="Calibri"/>
                <a:ea typeface="Calibri"/>
                <a:cs typeface="Calibri"/>
                <a:sym typeface="Calibri"/>
              </a:rPr>
              <a:t>/Glenn Carstens-Peters</a:t>
            </a:r>
            <a:endParaRPr dirty="0"/>
          </a:p>
        </p:txBody>
      </p:sp>
      <p:sp>
        <p:nvSpPr>
          <p:cNvPr id="408" name="Google Shape;40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latin typeface="Calibri"/>
                <a:ea typeface="Calibri"/>
                <a:cs typeface="Calibri"/>
                <a:sym typeface="Calibri"/>
              </a:rPr>
              <a:t>Image © Pexels/Kaboompics.com</a:t>
            </a:r>
            <a:endParaRPr lang="en-GB" dirty="0"/>
          </a:p>
        </p:txBody>
      </p:sp>
      <p:sp>
        <p:nvSpPr>
          <p:cNvPr id="435" name="Google Shape;43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Image © </a:t>
            </a:r>
            <a:r>
              <a:rPr lang="en-GB" sz="1200" b="0" i="0" u="none" strike="noStrike" cap="none" dirty="0" err="1">
                <a:solidFill>
                  <a:schemeClr val="dk1"/>
                </a:solidFill>
                <a:effectLst/>
                <a:latin typeface="Calibri"/>
                <a:ea typeface="Calibri"/>
                <a:cs typeface="Calibri"/>
                <a:sym typeface="Calibri"/>
              </a:rPr>
              <a:t>Pexels</a:t>
            </a:r>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cottonbro</a:t>
            </a:r>
            <a:r>
              <a:rPr lang="en-GB" sz="1200" b="0" i="0" u="none" strike="noStrike" cap="none" dirty="0">
                <a:solidFill>
                  <a:schemeClr val="dk1"/>
                </a:solidFill>
                <a:effectLst/>
                <a:latin typeface="Calibri"/>
                <a:ea typeface="Calibri"/>
                <a:cs typeface="Calibri"/>
                <a:sym typeface="Calibri"/>
              </a:rPr>
              <a:t> studio</a:t>
            </a:r>
            <a:endParaRPr lang="en-GB" b="0" dirty="0">
              <a:effectLst/>
            </a:endParaRPr>
          </a:p>
        </p:txBody>
      </p:sp>
      <p:sp>
        <p:nvSpPr>
          <p:cNvPr id="445" name="Google Shape;44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latin typeface="Calibri"/>
                <a:ea typeface="Calibri"/>
                <a:cs typeface="Calibri"/>
                <a:sym typeface="Calibri"/>
              </a:rPr>
              <a:t>Image © </a:t>
            </a:r>
            <a:r>
              <a:rPr lang="en-GB" sz="1200" b="0" i="0" u="none" strike="noStrike" cap="none" dirty="0" err="1">
                <a:solidFill>
                  <a:schemeClr val="dk1"/>
                </a:solidFill>
                <a:latin typeface="Calibri"/>
                <a:ea typeface="Calibri"/>
                <a:cs typeface="Calibri"/>
                <a:sym typeface="Calibri"/>
              </a:rPr>
              <a:t>Pexels</a:t>
            </a:r>
            <a:r>
              <a:rPr lang="en-GB" sz="1200" b="0" i="0" u="none" strike="noStrike" cap="none" dirty="0">
                <a:solidFill>
                  <a:schemeClr val="dk1"/>
                </a:solidFill>
                <a:latin typeface="Calibri"/>
                <a:ea typeface="Calibri"/>
                <a:cs typeface="Calibri"/>
                <a:sym typeface="Calibri"/>
              </a:rPr>
              <a:t>/Engin </a:t>
            </a:r>
            <a:r>
              <a:rPr lang="en-GB" sz="1200" b="0" i="0" u="none" strike="noStrike" cap="none" dirty="0" err="1">
                <a:solidFill>
                  <a:schemeClr val="dk1"/>
                </a:solidFill>
                <a:latin typeface="Calibri"/>
                <a:ea typeface="Calibri"/>
                <a:cs typeface="Calibri"/>
                <a:sym typeface="Calibri"/>
              </a:rPr>
              <a:t>Akyurt</a:t>
            </a:r>
            <a:endParaRPr lang="en-GB" dirty="0"/>
          </a:p>
        </p:txBody>
      </p:sp>
      <p:sp>
        <p:nvSpPr>
          <p:cNvPr id="456" name="Google Shape;45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Image © Shutterstock/Nigel Burley</a:t>
            </a:r>
            <a:endParaRPr/>
          </a:p>
        </p:txBody>
      </p:sp>
      <p:sp>
        <p:nvSpPr>
          <p:cNvPr id="474" name="Google Shape;474;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Image © Pexels/CK Seng</a:t>
            </a:r>
            <a:endParaRPr/>
          </a:p>
        </p:txBody>
      </p:sp>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i="1"/>
              <a:t>Extract from RICS New Rules of Measurement NRM 2 ISBN 9781842197165</a:t>
            </a:r>
            <a:endParaRPr i="1"/>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Image © Unsplash</a:t>
            </a:r>
            <a:r>
              <a:rPr lang="en-GB"/>
              <a:t>/Glenov Brankovic</a:t>
            </a:r>
            <a:endParaRPr u="none"/>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Image © Pexels/Pixabay</a:t>
            </a: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 y="-1"/>
            <a:ext cx="12192000" cy="3945467"/>
          </a:xfrm>
          <a:prstGeom prst="rect">
            <a:avLst/>
          </a:prstGeom>
          <a:noFill/>
          <a:ln>
            <a:noFill/>
          </a:ln>
        </p:spPr>
      </p:pic>
      <p:pic>
        <p:nvPicPr>
          <p:cNvPr id="14" name="Google Shape;14;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5" y="524510"/>
            <a:ext cx="12192000" cy="6343608"/>
          </a:xfrm>
          <a:prstGeom prst="rect">
            <a:avLst/>
          </a:prstGeom>
          <a:noFill/>
          <a:ln>
            <a:noFill/>
          </a:ln>
        </p:spPr>
      </p:pic>
      <p:pic>
        <p:nvPicPr>
          <p:cNvPr id="15" name="Google Shape;15;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702445"/>
            <a:ext cx="1811433" cy="1799998"/>
          </a:xfrm>
          <a:prstGeom prst="rect">
            <a:avLst/>
          </a:prstGeom>
          <a:noFill/>
          <a:ln>
            <a:noFill/>
          </a:ln>
        </p:spPr>
      </p:pic>
      <p:pic>
        <p:nvPicPr>
          <p:cNvPr id="16" name="Google Shape;16;p2" descr="A purple line art of a hammer and screwdriver&#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07738" y="2124272"/>
            <a:ext cx="975575" cy="949577"/>
          </a:xfrm>
          <a:prstGeom prst="rect">
            <a:avLst/>
          </a:prstGeom>
          <a:noFill/>
          <a:ln>
            <a:noFill/>
          </a:ln>
        </p:spPr>
      </p:pic>
      <p:sp>
        <p:nvSpPr>
          <p:cNvPr id="17" name="Google Shape;17;p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p:nvPr/>
        </p:nvSpPr>
        <p:spPr>
          <a:xfrm>
            <a:off x="3829165" y="6255953"/>
            <a:ext cx="4114800" cy="62357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200" b="0" i="0" u="none" strike="noStrike" cap="none">
              <a:solidFill>
                <a:srgbClr val="888888"/>
              </a:solidFill>
              <a:latin typeface="Arial"/>
              <a:ea typeface="Arial"/>
              <a:cs typeface="Arial"/>
              <a:sym typeface="Arial"/>
            </a:endParaRPr>
          </a:p>
        </p:txBody>
      </p:sp>
      <p:sp>
        <p:nvSpPr>
          <p:cNvPr id="19" name="Google Shape;19;p2"/>
          <p:cNvSpPr txBox="1">
            <a:spLocks noGrp="1"/>
          </p:cNvSpPr>
          <p:nvPr>
            <p:ph type="body" idx="2"/>
          </p:nvPr>
        </p:nvSpPr>
        <p:spPr>
          <a:xfrm>
            <a:off x="6096000" y="289582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32673"/>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2"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2280625"/>
            <a:ext cx="2049637" cy="8604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76"/>
        <p:cNvGrpSpPr/>
        <p:nvPr/>
      </p:nvGrpSpPr>
      <p:grpSpPr>
        <a:xfrm>
          <a:off x="0" y="0"/>
          <a:ext cx="0" cy="0"/>
          <a:chOff x="0" y="0"/>
          <a:chExt cx="0" cy="0"/>
        </a:xfrm>
      </p:grpSpPr>
      <p:sp>
        <p:nvSpPr>
          <p:cNvPr id="77" name="Google Shape;77;p11"/>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a:spLocks noGrp="1"/>
          </p:cNvSpPr>
          <p:nvPr>
            <p:ph type="media" idx="2"/>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p:txBody>
      </p:sp>
      <p:sp>
        <p:nvSpPr>
          <p:cNvPr id="81" name="Google Shape;81;p1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1"/>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1"/>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1"/>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1"/>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1"/>
          <p:cNvSpPr/>
          <p:nvPr/>
        </p:nvSpPr>
        <p:spPr>
          <a:xfrm>
            <a:off x="838200"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7" name="Google Shape;87;p11"/>
          <p:cNvSpPr/>
          <p:nvPr/>
        </p:nvSpPr>
        <p:spPr>
          <a:xfrm>
            <a:off x="4406175"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88" name="Google Shape;88;p11"/>
          <p:cNvSpPr/>
          <p:nvPr/>
        </p:nvSpPr>
        <p:spPr>
          <a:xfrm>
            <a:off x="7983254"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89" name="Google Shape;89;p11"/>
          <p:cNvSpPr/>
          <p:nvPr/>
        </p:nvSpPr>
        <p:spPr>
          <a:xfrm>
            <a:off x="2621445"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90" name="Google Shape;90;p11"/>
          <p:cNvSpPr/>
          <p:nvPr/>
        </p:nvSpPr>
        <p:spPr>
          <a:xfrm>
            <a:off x="6193974"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91"/>
        <p:cNvGrpSpPr/>
        <p:nvPr/>
      </p:nvGrpSpPr>
      <p:grpSpPr>
        <a:xfrm>
          <a:off x="0" y="0"/>
          <a:ext cx="0" cy="0"/>
          <a:chOff x="0" y="0"/>
          <a:chExt cx="0" cy="0"/>
        </a:xfrm>
      </p:grpSpPr>
      <p:pic>
        <p:nvPicPr>
          <p:cNvPr id="92" name="Google Shape;92;p12"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93" name="Google Shape;9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2"/>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p:txBody>
      </p:sp>
      <p:sp>
        <p:nvSpPr>
          <p:cNvPr id="97" name="Google Shape;97;p12"/>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00"/>
        <p:cNvGrpSpPr/>
        <p:nvPr/>
      </p:nvGrpSpPr>
      <p:grpSpPr>
        <a:xfrm>
          <a:off x="0" y="0"/>
          <a:ext cx="0" cy="0"/>
          <a:chOff x="0" y="0"/>
          <a:chExt cx="0" cy="0"/>
        </a:xfrm>
      </p:grpSpPr>
      <p:sp>
        <p:nvSpPr>
          <p:cNvPr id="101" name="Google Shape;101;p13"/>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3"/>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a:spLocks noGrp="1"/>
          </p:cNvSpPr>
          <p:nvPr>
            <p:ph type="pic" idx="2"/>
          </p:nvPr>
        </p:nvSpPr>
        <p:spPr>
          <a:xfrm>
            <a:off x="5183188" y="1284514"/>
            <a:ext cx="5762398" cy="4576536"/>
          </a:xfrm>
          <a:prstGeom prst="rect">
            <a:avLst/>
          </a:prstGeom>
          <a:noFill/>
          <a:ln>
            <a:noFill/>
          </a:ln>
        </p:spPr>
      </p:sp>
      <p:sp>
        <p:nvSpPr>
          <p:cNvPr id="104" name="Google Shape;104;p1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p:txBody>
      </p:sp>
      <p:sp>
        <p:nvSpPr>
          <p:cNvPr id="105" name="Google Shape;105;p1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p:txBody>
      </p:sp>
      <p:sp>
        <p:nvSpPr>
          <p:cNvPr id="26" name="Google Shape;26;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29"/>
        <p:cNvGrpSpPr/>
        <p:nvPr/>
      </p:nvGrpSpPr>
      <p:grpSpPr>
        <a:xfrm>
          <a:off x="0" y="0"/>
          <a:ext cx="0" cy="0"/>
          <a:chOff x="0" y="0"/>
          <a:chExt cx="0" cy="0"/>
        </a:xfrm>
      </p:grpSpPr>
      <p:sp>
        <p:nvSpPr>
          <p:cNvPr id="30" name="Google Shape;30;p4"/>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a:spLocks noGrp="1"/>
          </p:cNvSpPr>
          <p:nvPr>
            <p:ph type="media" idx="2"/>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p:txBody>
      </p:sp>
      <p:sp>
        <p:nvSpPr>
          <p:cNvPr id="34" name="Google Shape;34;p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p:nvPr/>
        </p:nvSpPr>
        <p:spPr>
          <a:xfrm>
            <a:off x="7239000" y="6382507"/>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200" b="0" i="0" u="none" strike="noStrike" cap="none">
              <a:solidFill>
                <a:srgbClr val="888888"/>
              </a:solidFill>
              <a:latin typeface="Arial"/>
              <a:ea typeface="Arial"/>
              <a:cs typeface="Arial"/>
              <a:sym typeface="Arial"/>
            </a:endParaRPr>
          </a:p>
        </p:txBody>
      </p:sp>
      <p:sp>
        <p:nvSpPr>
          <p:cNvPr id="40" name="Google Shape;40;p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a:spLocks noGrp="1"/>
          </p:cNvSpPr>
          <p:nvPr>
            <p:ph type="pic" idx="3"/>
          </p:nvPr>
        </p:nvSpPr>
        <p:spPr>
          <a:xfrm>
            <a:off x="6989083" y="1825625"/>
            <a:ext cx="4364717" cy="4351338"/>
          </a:xfrm>
          <a:prstGeom prst="rect">
            <a:avLst/>
          </a:prstGeom>
          <a:noFill/>
          <a:ln>
            <a:noFill/>
          </a:ln>
        </p:spPr>
      </p:sp>
      <p:sp>
        <p:nvSpPr>
          <p:cNvPr id="42" name="Google Shape;42;p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825625"/>
            <a:ext cx="10515600"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p:nvPr/>
        </p:nvSpPr>
        <p:spPr>
          <a:xfrm>
            <a:off x="7328452" y="6330189"/>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p:txBody>
      </p:sp>
      <p:sp>
        <p:nvSpPr>
          <p:cNvPr id="47" name="Google Shape;47;p6"/>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p:nvPr/>
        </p:nvSpPr>
        <p:spPr>
          <a:xfrm>
            <a:off x="5148471" y="6356350"/>
            <a:ext cx="620533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p:txBody>
      </p:sp>
      <p:sp>
        <p:nvSpPr>
          <p:cNvPr id="53" name="Google Shape;53;p7"/>
          <p:cNvSpPr txBox="1">
            <a:spLocks noGrp="1"/>
          </p:cNvSpPr>
          <p:nvPr>
            <p:ph type="body" idx="2"/>
          </p:nvPr>
        </p:nvSpPr>
        <p:spPr>
          <a:xfrm>
            <a:off x="8179724" y="1825625"/>
            <a:ext cx="3174076" cy="4351338"/>
          </a:xfrm>
          <a:prstGeom prst="rect">
            <a:avLst/>
          </a:prstGeom>
          <a:solidFill>
            <a:srgbClr val="EBDDF4"/>
          </a:solidFill>
          <a:ln w="19050" cap="sq" cmpd="sng">
            <a:solidFill>
              <a:srgbClr val="432673"/>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p:txBody>
      </p:sp>
      <p:sp>
        <p:nvSpPr>
          <p:cNvPr id="59" name="Google Shape;59;p8"/>
          <p:cNvSpPr txBox="1">
            <a:spLocks noGrp="1"/>
          </p:cNvSpPr>
          <p:nvPr>
            <p:ph type="body" idx="1"/>
          </p:nvPr>
        </p:nvSpPr>
        <p:spPr>
          <a:xfrm>
            <a:off x="838200" y="1978025"/>
            <a:ext cx="519684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2"/>
          </p:nvPr>
        </p:nvSpPr>
        <p:spPr>
          <a:xfrm>
            <a:off x="6168046" y="1978025"/>
            <a:ext cx="519684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63"/>
        <p:cNvGrpSpPr/>
        <p:nvPr/>
      </p:nvGrpSpPr>
      <p:grpSpPr>
        <a:xfrm>
          <a:off x="0" y="0"/>
          <a:ext cx="0" cy="0"/>
          <a:chOff x="0" y="0"/>
          <a:chExt cx="0" cy="0"/>
        </a:xfrm>
      </p:grpSpPr>
      <p:pic>
        <p:nvPicPr>
          <p:cNvPr id="64" name="Google Shape;64;p9"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65" name="Google Shape;6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p:txBody>
      </p:sp>
      <p:sp>
        <p:nvSpPr>
          <p:cNvPr id="68" name="Google Shape;68;p9"/>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July 2025</a:t>
            </a:r>
            <a:endParaRPr sz="1400" b="0" i="0" u="none" strike="noStrike" cap="none">
              <a:solidFill>
                <a:srgbClr val="000000"/>
              </a:solidFill>
              <a:latin typeface="Arial"/>
              <a:ea typeface="Arial"/>
              <a:cs typeface="Arial"/>
              <a:sym typeface="Arial"/>
            </a:endParaRPr>
          </a:p>
        </p:txBody>
      </p:sp>
      <p:sp>
        <p:nvSpPr>
          <p:cNvPr id="74" name="Google Shape;74;p10"/>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marR="0" lvl="0" indent="-228600" algn="l">
              <a:lnSpc>
                <a:spcPct val="108000"/>
              </a:lnSpc>
              <a:spcBef>
                <a:spcPts val="1000"/>
              </a:spcBef>
              <a:spcAft>
                <a:spcPts val="0"/>
              </a:spcAft>
              <a:buClr>
                <a:srgbClr val="534C29"/>
              </a:buClr>
              <a:buSzPts val="1200"/>
              <a:buFont typeface="Arial"/>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vimeo.com/1104064715/e1cf2c67fc"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player.vimeo.com/video/1104064839?h=4c215420ba&amp;amp;app_id=122963" TargetMode="External"/><Relationship Id="rId5" Type="http://schemas.openxmlformats.org/officeDocument/2006/relationships/image" Target="../media/image12.jpeg"/><Relationship Id="rId4" Type="http://schemas.openxmlformats.org/officeDocument/2006/relationships/hyperlink" Target="https://vimeo.com/1104064839/4c215420b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ideo" Target="https://player.vimeo.com/video/1103437896?app_id=122963" TargetMode="Externa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ctrTitle" idx="4294967295"/>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262626"/>
              </a:buClr>
              <a:buSzPts val="5200"/>
              <a:buFont typeface="Arial"/>
              <a:buNone/>
            </a:pPr>
            <a:r>
              <a:rPr lang="en-GB" sz="4000" b="0" i="0" u="none" strike="noStrike" cap="none">
                <a:solidFill>
                  <a:srgbClr val="262626"/>
                </a:solidFill>
                <a:latin typeface="Arial"/>
                <a:ea typeface="Arial"/>
                <a:cs typeface="Arial"/>
                <a:sym typeface="Arial"/>
              </a:rPr>
              <a:t>Construction</a:t>
            </a:r>
            <a:endParaRPr/>
          </a:p>
        </p:txBody>
      </p:sp>
      <p:sp>
        <p:nvSpPr>
          <p:cNvPr id="113" name="Google Shape;113;p14"/>
          <p:cNvSpPr txBox="1">
            <a:spLocks noGrp="1"/>
          </p:cNvSpPr>
          <p:nvPr>
            <p:ph type="subTitle" idx="1"/>
          </p:nvPr>
        </p:nvSpPr>
        <p:spPr>
          <a:xfrm>
            <a:off x="1524000" y="4903788"/>
            <a:ext cx="9144000" cy="582612"/>
          </a:xfrm>
          <a:prstGeom prst="rect">
            <a:avLst/>
          </a:prstGeom>
          <a:noFill/>
          <a:ln>
            <a:noFill/>
          </a:ln>
        </p:spPr>
        <p:txBody>
          <a:bodyPr spcFirstLastPara="1" wrap="square" lIns="91425" tIns="45700" rIns="91425" bIns="45700" anchor="t" anchorCtr="0">
            <a:normAutofit fontScale="92500" lnSpcReduction="20000"/>
          </a:bodyPr>
          <a:lstStyle/>
          <a:p>
            <a:pPr marL="457200" lvl="0" indent="-381000" algn="ctr" rtl="0">
              <a:lnSpc>
                <a:spcPct val="108000"/>
              </a:lnSpc>
              <a:spcBef>
                <a:spcPts val="1000"/>
              </a:spcBef>
              <a:spcAft>
                <a:spcPts val="0"/>
              </a:spcAft>
              <a:buSzPct val="108108"/>
              <a:buNone/>
            </a:pPr>
            <a:r>
              <a:rPr lang="en-GB"/>
              <a:t>Topic: Calculating construction costs</a:t>
            </a:r>
            <a:endParaRPr/>
          </a:p>
        </p:txBody>
      </p:sp>
      <p:sp>
        <p:nvSpPr>
          <p:cNvPr id="114" name="Google Shape;114;p14"/>
          <p:cNvSpPr txBox="1">
            <a:spLocks noGrp="1"/>
          </p:cNvSpPr>
          <p:nvPr>
            <p:ph type="body" idx="2"/>
          </p:nvPr>
        </p:nvSpPr>
        <p:spPr>
          <a:xfrm>
            <a:off x="6096000" y="2895600"/>
            <a:ext cx="5622925" cy="534988"/>
          </a:xfrm>
          <a:prstGeom prst="rect">
            <a:avLst/>
          </a:prstGeom>
          <a:noFill/>
          <a:ln>
            <a:noFill/>
          </a:ln>
        </p:spPr>
        <p:txBody>
          <a:bodyPr spcFirstLastPara="1" wrap="square" lIns="91425" tIns="45700" rIns="91425" bIns="45700" anchor="t" anchorCtr="0">
            <a:noAutofit/>
          </a:bodyPr>
          <a:lstStyle/>
          <a:p>
            <a:pPr marL="457200" lvl="0" indent="-228600" algn="r" rtl="0">
              <a:lnSpc>
                <a:spcPct val="108000"/>
              </a:lnSpc>
              <a:spcBef>
                <a:spcPts val="1000"/>
              </a:spcBef>
              <a:spcAft>
                <a:spcPts val="0"/>
              </a:spcAft>
              <a:buSzPts val="2000"/>
              <a:buNone/>
            </a:pPr>
            <a:r>
              <a:rPr lang="en-GB"/>
              <a:t>Route: Construction</a:t>
            </a:r>
            <a:endParaRPr/>
          </a:p>
        </p:txBody>
      </p:sp>
      <p:sp>
        <p:nvSpPr>
          <p:cNvPr id="115" name="Google Shape;115;p14"/>
          <p:cNvSpPr txBox="1">
            <a:spLocks noGrp="1"/>
          </p:cNvSpPr>
          <p:nvPr>
            <p:ph type="body" idx="3"/>
          </p:nvPr>
        </p:nvSpPr>
        <p:spPr>
          <a:xfrm>
            <a:off x="1524000" y="5626100"/>
            <a:ext cx="9144000" cy="457200"/>
          </a:xfrm>
          <a:prstGeom prst="rect">
            <a:avLst/>
          </a:prstGeom>
          <a:noFill/>
          <a:ln>
            <a:noFill/>
          </a:ln>
        </p:spPr>
        <p:txBody>
          <a:bodyPr spcFirstLastPara="1" wrap="square" lIns="91425" tIns="45700" rIns="91425" bIns="45700" anchor="t" anchorCtr="0">
            <a:noAutofit/>
          </a:bodyPr>
          <a:lstStyle/>
          <a:p>
            <a:pPr marL="457200" lvl="0" indent="-228600" algn="ctr" rtl="0">
              <a:lnSpc>
                <a:spcPct val="108000"/>
              </a:lnSpc>
              <a:spcBef>
                <a:spcPts val="1000"/>
              </a:spcBef>
              <a:spcAft>
                <a:spcPts val="0"/>
              </a:spcAft>
              <a:buSzPts val="2400"/>
              <a:buNone/>
            </a:pPr>
            <a:r>
              <a:rPr lang="en-GB"/>
              <a:t>Lesson 1: Calculating unit rates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What factors can impact costs and profits?</a:t>
            </a:r>
            <a:endParaRPr/>
          </a:p>
        </p:txBody>
      </p:sp>
      <p:sp>
        <p:nvSpPr>
          <p:cNvPr id="196" name="Google Shape;196;p23"/>
          <p:cNvSpPr txBox="1">
            <a:spLocks noGrp="1"/>
          </p:cNvSpPr>
          <p:nvPr>
            <p:ph type="body" idx="1"/>
          </p:nvPr>
        </p:nvSpPr>
        <p:spPr>
          <a:xfrm>
            <a:off x="838200" y="2446020"/>
            <a:ext cx="5196840" cy="3669982"/>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b="1" dirty="0"/>
              <a:t>Challenges</a:t>
            </a:r>
            <a:endParaRPr dirty="0"/>
          </a:p>
          <a:p>
            <a:pPr marL="457200" lvl="0" indent="-342900" algn="l" rtl="0">
              <a:lnSpc>
                <a:spcPct val="108000"/>
              </a:lnSpc>
              <a:spcBef>
                <a:spcPts val="1000"/>
              </a:spcBef>
              <a:spcAft>
                <a:spcPts val="0"/>
              </a:spcAft>
              <a:buClr>
                <a:srgbClr val="432673"/>
              </a:buClr>
              <a:buSzPct val="100000"/>
              <a:buChar char="•"/>
            </a:pPr>
            <a:r>
              <a:rPr lang="en-GB" dirty="0"/>
              <a:t>Increased cost of materials, labour, energy.</a:t>
            </a:r>
            <a:endParaRPr dirty="0"/>
          </a:p>
          <a:p>
            <a:pPr marL="457200" lvl="0" indent="-342900" algn="l" rtl="0">
              <a:lnSpc>
                <a:spcPct val="108000"/>
              </a:lnSpc>
              <a:spcBef>
                <a:spcPts val="1000"/>
              </a:spcBef>
              <a:spcAft>
                <a:spcPts val="0"/>
              </a:spcAft>
              <a:buClr>
                <a:srgbClr val="432673"/>
              </a:buClr>
              <a:buSzPct val="100000"/>
              <a:buChar char="•"/>
            </a:pPr>
            <a:r>
              <a:rPr lang="en-GB" dirty="0"/>
              <a:t>Harder to find skilled workers.</a:t>
            </a:r>
            <a:endParaRPr dirty="0"/>
          </a:p>
          <a:p>
            <a:pPr marL="457200" lvl="0" indent="-342900" algn="l" rtl="0">
              <a:lnSpc>
                <a:spcPct val="108000"/>
              </a:lnSpc>
              <a:spcBef>
                <a:spcPts val="1000"/>
              </a:spcBef>
              <a:spcAft>
                <a:spcPts val="0"/>
              </a:spcAft>
              <a:buClr>
                <a:srgbClr val="432673"/>
              </a:buClr>
              <a:buSzPct val="100000"/>
              <a:buChar char="•"/>
            </a:pPr>
            <a:r>
              <a:rPr lang="en-GB" sz="2400" b="0" i="0" u="none" strike="noStrike" cap="none" dirty="0">
                <a:solidFill>
                  <a:schemeClr val="dk1"/>
                </a:solidFill>
                <a:latin typeface="Arial"/>
                <a:ea typeface="Arial"/>
                <a:cs typeface="Arial"/>
                <a:sym typeface="Arial"/>
              </a:rPr>
              <a:t>Biodiversity Net Gain (BNG) and the Building Safety Act (BSA) add more responsibilities.</a:t>
            </a:r>
            <a:endParaRPr dirty="0"/>
          </a:p>
          <a:p>
            <a:pPr marL="457200" lvl="0" indent="-228600" algn="l" rtl="0">
              <a:lnSpc>
                <a:spcPct val="108000"/>
              </a:lnSpc>
              <a:spcBef>
                <a:spcPts val="1000"/>
              </a:spcBef>
              <a:spcAft>
                <a:spcPts val="0"/>
              </a:spcAft>
              <a:buSzPts val="1800"/>
              <a:buNone/>
            </a:pPr>
            <a:endParaRPr dirty="0"/>
          </a:p>
          <a:p>
            <a:pPr marL="457200" lvl="0" indent="-228600" algn="l" rtl="0">
              <a:lnSpc>
                <a:spcPct val="108000"/>
              </a:lnSpc>
              <a:spcBef>
                <a:spcPts val="1000"/>
              </a:spcBef>
              <a:spcAft>
                <a:spcPts val="0"/>
              </a:spcAft>
              <a:buSzPts val="1800"/>
              <a:buNone/>
            </a:pPr>
            <a:endParaRPr dirty="0"/>
          </a:p>
        </p:txBody>
      </p:sp>
      <p:sp>
        <p:nvSpPr>
          <p:cNvPr id="197" name="Google Shape;197;p23"/>
          <p:cNvSpPr txBox="1">
            <a:spLocks noGrp="1"/>
          </p:cNvSpPr>
          <p:nvPr>
            <p:ph type="body" idx="2"/>
          </p:nvPr>
        </p:nvSpPr>
        <p:spPr>
          <a:xfrm>
            <a:off x="6168046" y="2446020"/>
            <a:ext cx="5196840" cy="3669982"/>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fontScale="92500" lnSpcReduction="20000"/>
          </a:bodyPr>
          <a:lstStyle/>
          <a:p>
            <a:pPr marL="114300" lvl="0" indent="0" algn="l" rtl="0">
              <a:lnSpc>
                <a:spcPct val="108000"/>
              </a:lnSpc>
              <a:spcBef>
                <a:spcPts val="1000"/>
              </a:spcBef>
              <a:spcAft>
                <a:spcPts val="0"/>
              </a:spcAft>
              <a:buSzPct val="74844"/>
              <a:buNone/>
            </a:pPr>
            <a:r>
              <a:rPr lang="en-GB" sz="2600" b="1" dirty="0"/>
              <a:t>Outcomes of challenges</a:t>
            </a:r>
            <a:endParaRPr sz="2600" dirty="0"/>
          </a:p>
          <a:p>
            <a:pPr marL="457200" lvl="0" indent="-342900" algn="l" rtl="0">
              <a:lnSpc>
                <a:spcPct val="108000"/>
              </a:lnSpc>
              <a:spcBef>
                <a:spcPts val="1000"/>
              </a:spcBef>
              <a:spcAft>
                <a:spcPts val="0"/>
              </a:spcAft>
              <a:buClr>
                <a:srgbClr val="432673"/>
              </a:buClr>
              <a:buSzPct val="100000"/>
              <a:buChar char="•"/>
            </a:pPr>
            <a:r>
              <a:rPr lang="en-GB" sz="2600" dirty="0"/>
              <a:t>Building residential and commercial property is more expensive and harder to manage.</a:t>
            </a:r>
            <a:endParaRPr dirty="0"/>
          </a:p>
          <a:p>
            <a:pPr marL="457200" lvl="0" indent="-342900" algn="l" rtl="0">
              <a:lnSpc>
                <a:spcPct val="108000"/>
              </a:lnSpc>
              <a:spcBef>
                <a:spcPts val="1000"/>
              </a:spcBef>
              <a:spcAft>
                <a:spcPts val="0"/>
              </a:spcAft>
              <a:buClr>
                <a:srgbClr val="432673"/>
              </a:buClr>
              <a:buSzPct val="100000"/>
              <a:buChar char="•"/>
            </a:pPr>
            <a:r>
              <a:rPr lang="en-GB" sz="2600" dirty="0"/>
              <a:t>Rules add cost but do not increase value of homes being built, making it difficult to make a good profit.</a:t>
            </a:r>
            <a:endParaRPr dirty="0"/>
          </a:p>
          <a:p>
            <a:pPr marL="457200" lvl="0" indent="-228600" algn="l" rtl="0">
              <a:lnSpc>
                <a:spcPct val="108000"/>
              </a:lnSpc>
              <a:spcBef>
                <a:spcPts val="1000"/>
              </a:spcBef>
              <a:spcAft>
                <a:spcPts val="0"/>
              </a:spcAft>
              <a:buSzPct val="81081"/>
              <a:buNone/>
            </a:pPr>
            <a:endParaRPr dirty="0"/>
          </a:p>
          <a:p>
            <a:pPr marL="457200" lvl="0" indent="-228600" algn="l" rtl="0">
              <a:lnSpc>
                <a:spcPct val="108000"/>
              </a:lnSpc>
              <a:spcBef>
                <a:spcPts val="1000"/>
              </a:spcBef>
              <a:spcAft>
                <a:spcPts val="0"/>
              </a:spcAft>
              <a:buSzPct val="81081"/>
              <a:buNone/>
            </a:pPr>
            <a:endParaRPr dirty="0"/>
          </a:p>
          <a:p>
            <a:pPr marL="457200" lvl="0" indent="-228600" algn="l" rtl="0">
              <a:lnSpc>
                <a:spcPct val="108000"/>
              </a:lnSpc>
              <a:spcBef>
                <a:spcPts val="1000"/>
              </a:spcBef>
              <a:spcAft>
                <a:spcPts val="0"/>
              </a:spcAft>
              <a:buSzPct val="81081"/>
              <a:buNone/>
            </a:pPr>
            <a:endParaRPr dirty="0"/>
          </a:p>
        </p:txBody>
      </p:sp>
      <p:sp>
        <p:nvSpPr>
          <p:cNvPr id="198" name="Google Shape;198;p2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199" name="Google Shape;199;p23"/>
          <p:cNvSpPr txBox="1"/>
          <p:nvPr/>
        </p:nvSpPr>
        <p:spPr>
          <a:xfrm>
            <a:off x="838200" y="1690688"/>
            <a:ext cx="110261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Think about the construction of a new residential building or commercial space.</a:t>
            </a:r>
            <a:endParaRPr/>
          </a:p>
        </p:txBody>
      </p:sp>
      <p:sp>
        <p:nvSpPr>
          <p:cNvPr id="200" name="Google Shape;200;p23"/>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None/>
            </a:pPr>
            <a:r>
              <a:rPr lang="en-GB" sz="1400" b="1" i="0" u="none" strike="noStrike" cap="none">
                <a:solidFill>
                  <a:srgbClr val="FFFFFF"/>
                </a:solidFill>
                <a:latin typeface="Arial Narrow"/>
                <a:ea typeface="Arial Narrow"/>
                <a:cs typeface="Arial Narrow"/>
                <a:sym typeface="Arial Narrow"/>
              </a:rPr>
              <a:t>Introduction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How can we manage these challenges?</a:t>
            </a:r>
            <a:endParaRPr/>
          </a:p>
        </p:txBody>
      </p:sp>
      <p:sp>
        <p:nvSpPr>
          <p:cNvPr id="207" name="Google Shape;207;p24"/>
          <p:cNvSpPr txBox="1">
            <a:spLocks noGrp="1"/>
          </p:cNvSpPr>
          <p:nvPr>
            <p:ph type="body" idx="1"/>
          </p:nvPr>
        </p:nvSpPr>
        <p:spPr>
          <a:xfrm>
            <a:off x="838199" y="1825625"/>
            <a:ext cx="6835816" cy="3278810"/>
          </a:xfrm>
          <a:prstGeom prst="rect">
            <a:avLst/>
          </a:prstGeom>
          <a:solidFill>
            <a:srgbClr val="EBDDF4"/>
          </a:solidFill>
          <a:ln>
            <a:noFill/>
          </a:ln>
        </p:spPr>
        <p:txBody>
          <a:bodyPr spcFirstLastPara="1" wrap="square" lIns="180000" tIns="180000" rIns="180000" bIns="180000" anchor="t" anchorCtr="0">
            <a:noAutofit/>
          </a:bodyPr>
          <a:lstStyle/>
          <a:p>
            <a:pPr marL="457200" lvl="0" indent="-342900" algn="l" rtl="0">
              <a:lnSpc>
                <a:spcPct val="108000"/>
              </a:lnSpc>
              <a:spcBef>
                <a:spcPts val="1000"/>
              </a:spcBef>
              <a:spcAft>
                <a:spcPts val="0"/>
              </a:spcAft>
              <a:buClr>
                <a:srgbClr val="432673"/>
              </a:buClr>
              <a:buSzPts val="1800"/>
              <a:buChar char="•"/>
            </a:pPr>
            <a:r>
              <a:rPr lang="en-GB" sz="1800">
                <a:solidFill>
                  <a:schemeClr val="dk1"/>
                </a:solidFill>
              </a:rPr>
              <a:t>Planning ahead and using accurate data can help keep projects on track, even when costs and rules are changing.</a:t>
            </a:r>
            <a:endParaRPr sz="1800"/>
          </a:p>
          <a:p>
            <a:pPr marL="457200" lvl="0" indent="-342900" algn="l" rtl="0">
              <a:lnSpc>
                <a:spcPct val="108000"/>
              </a:lnSpc>
              <a:spcBef>
                <a:spcPts val="1000"/>
              </a:spcBef>
              <a:spcAft>
                <a:spcPts val="0"/>
              </a:spcAft>
              <a:buClr>
                <a:srgbClr val="432673"/>
              </a:buClr>
              <a:buSzPts val="1800"/>
              <a:buChar char="•"/>
            </a:pPr>
            <a:r>
              <a:rPr lang="en-GB" sz="1800" b="0" i="0" u="none" strike="noStrike" cap="none">
                <a:solidFill>
                  <a:schemeClr val="dk1"/>
                </a:solidFill>
                <a:latin typeface="Arial"/>
                <a:ea typeface="Arial"/>
                <a:cs typeface="Arial"/>
                <a:sym typeface="Arial"/>
              </a:rPr>
              <a:t>A </a:t>
            </a:r>
            <a:r>
              <a:rPr lang="en-GB" sz="1800">
                <a:solidFill>
                  <a:schemeClr val="dk1"/>
                </a:solidFill>
              </a:rPr>
              <a:t>careful </a:t>
            </a:r>
            <a:r>
              <a:rPr lang="en-GB" sz="1800" b="0" i="0" u="none" strike="noStrike" cap="none">
                <a:solidFill>
                  <a:schemeClr val="dk1"/>
                </a:solidFill>
                <a:latin typeface="Arial"/>
                <a:ea typeface="Arial"/>
                <a:cs typeface="Arial"/>
                <a:sym typeface="Arial"/>
              </a:rPr>
              <a:t>approach can help </a:t>
            </a:r>
            <a:r>
              <a:rPr lang="en-GB" sz="1800">
                <a:solidFill>
                  <a:schemeClr val="dk1"/>
                </a:solidFill>
              </a:rPr>
              <a:t>ensure </a:t>
            </a:r>
            <a:r>
              <a:rPr lang="en-GB" sz="1800" b="0" i="0" u="none" strike="noStrike" cap="none">
                <a:solidFill>
                  <a:schemeClr val="dk1"/>
                </a:solidFill>
                <a:latin typeface="Arial"/>
                <a:ea typeface="Arial"/>
                <a:cs typeface="Arial"/>
                <a:sym typeface="Arial"/>
              </a:rPr>
              <a:t>projects end successfully and stay profitable.</a:t>
            </a:r>
            <a:endParaRPr sz="1800"/>
          </a:p>
          <a:p>
            <a:pPr marL="457200" lvl="0" indent="-342900" algn="l" rtl="0">
              <a:lnSpc>
                <a:spcPct val="108000"/>
              </a:lnSpc>
              <a:spcBef>
                <a:spcPts val="1000"/>
              </a:spcBef>
              <a:spcAft>
                <a:spcPts val="0"/>
              </a:spcAft>
              <a:buClr>
                <a:srgbClr val="432673"/>
              </a:buClr>
              <a:buSzPts val="1800"/>
              <a:buChar char="•"/>
            </a:pPr>
            <a:r>
              <a:rPr lang="en-GB" sz="1800" b="0" i="0" u="none" strike="noStrike" cap="none">
                <a:solidFill>
                  <a:schemeClr val="dk1"/>
                </a:solidFill>
                <a:latin typeface="Arial"/>
                <a:ea typeface="Arial"/>
                <a:cs typeface="Arial"/>
                <a:sym typeface="Arial"/>
              </a:rPr>
              <a:t>An estimator, buyer and quantity surveyor all play a role in the estimation and control of costs on construction projects.</a:t>
            </a:r>
            <a:endParaRPr/>
          </a:p>
          <a:p>
            <a:pPr marL="457200" lvl="0" indent="-342900" algn="l" rtl="0">
              <a:lnSpc>
                <a:spcPct val="108000"/>
              </a:lnSpc>
              <a:spcBef>
                <a:spcPts val="1000"/>
              </a:spcBef>
              <a:spcAft>
                <a:spcPts val="0"/>
              </a:spcAft>
              <a:buClr>
                <a:srgbClr val="432673"/>
              </a:buClr>
              <a:buSzPts val="1800"/>
              <a:buChar char="•"/>
            </a:pPr>
            <a:r>
              <a:rPr lang="en-GB" sz="1800">
                <a:solidFill>
                  <a:schemeClr val="dk1"/>
                </a:solidFill>
              </a:rPr>
              <a:t>The contract will set out whether the client or the contractor is responsible when costs are changing.</a:t>
            </a:r>
            <a:endParaRPr sz="1800"/>
          </a:p>
        </p:txBody>
      </p:sp>
      <p:pic>
        <p:nvPicPr>
          <p:cNvPr id="208" name="Google Shape;208;p24">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l="15426" t="7632" b="7632"/>
          <a:stretch/>
        </p:blipFill>
        <p:spPr>
          <a:xfrm>
            <a:off x="8128249" y="1690688"/>
            <a:ext cx="3691359" cy="4351338"/>
          </a:xfrm>
          <a:prstGeom prst="rect">
            <a:avLst/>
          </a:prstGeom>
          <a:noFill/>
          <a:ln>
            <a:noFill/>
          </a:ln>
        </p:spPr>
      </p:pic>
      <p:sp>
        <p:nvSpPr>
          <p:cNvPr id="209" name="Google Shape;209;p2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210" name="Google Shape;210;p24"/>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None/>
            </a:pPr>
            <a:r>
              <a:rPr lang="en-GB" sz="1400" b="1" i="0" u="none" strike="noStrike" cap="none">
                <a:solidFill>
                  <a:srgbClr val="FFFFFF"/>
                </a:solidFill>
                <a:latin typeface="Arial Narrow"/>
                <a:ea typeface="Arial Narrow"/>
                <a:cs typeface="Arial Narrow"/>
                <a:sym typeface="Arial Narrow"/>
              </a:rPr>
              <a:t>Introduction</a:t>
            </a:r>
            <a:endParaRPr/>
          </a:p>
        </p:txBody>
      </p:sp>
      <p:sp>
        <p:nvSpPr>
          <p:cNvPr id="211" name="Google Shape;211;p24"/>
          <p:cNvSpPr txBox="1"/>
          <p:nvPr/>
        </p:nvSpPr>
        <p:spPr>
          <a:xfrm>
            <a:off x="1064871" y="5299505"/>
            <a:ext cx="6835816"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Watch </a:t>
            </a:r>
            <a:r>
              <a:rPr lang="en-GB" sz="1800" b="0" i="0" u="none" strike="noStrike" cap="none" dirty="0">
                <a:solidFill>
                  <a:srgbClr val="000000"/>
                </a:solidFill>
                <a:latin typeface="Arial"/>
                <a:ea typeface="Arial"/>
                <a:cs typeface="Arial"/>
                <a:sym typeface="Arial"/>
                <a:hlinkClick r:id="rId4"/>
              </a:rPr>
              <a:t>this video</a:t>
            </a:r>
            <a:r>
              <a:rPr lang="en-GB" sz="1800" b="0" i="0" u="none" strike="noStrike" cap="none" dirty="0">
                <a:solidFill>
                  <a:srgbClr val="000000"/>
                </a:solidFill>
                <a:latin typeface="Arial"/>
                <a:ea typeface="Arial"/>
                <a:cs typeface="Arial"/>
                <a:sym typeface="Arial"/>
              </a:rPr>
              <a:t> about estimating construction costs and make notes using the Introduction worksheet.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Quantity surveyor interview</a:t>
            </a:r>
            <a:endParaRPr/>
          </a:p>
        </p:txBody>
      </p:sp>
      <p:sp>
        <p:nvSpPr>
          <p:cNvPr id="217" name="Google Shape;217;p2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219" name="Google Shape;219;p25"/>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1</a:t>
            </a:r>
            <a:endParaRPr/>
          </a:p>
        </p:txBody>
      </p:sp>
      <p:sp>
        <p:nvSpPr>
          <p:cNvPr id="220" name="Google Shape;220;p25"/>
          <p:cNvSpPr txBox="1"/>
          <p:nvPr/>
        </p:nvSpPr>
        <p:spPr>
          <a:xfrm>
            <a:off x="838200" y="1690688"/>
            <a:ext cx="2193758"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Watch </a:t>
            </a:r>
            <a:r>
              <a:rPr lang="en-GB" sz="1800" b="0" i="0" u="none" strike="noStrike" cap="none" dirty="0">
                <a:solidFill>
                  <a:srgbClr val="000000"/>
                </a:solidFill>
                <a:latin typeface="Arial"/>
                <a:ea typeface="Arial"/>
                <a:cs typeface="Arial"/>
                <a:sym typeface="Arial"/>
                <a:hlinkClick r:id="rId4"/>
              </a:rPr>
              <a:t>this video</a:t>
            </a:r>
            <a:r>
              <a:rPr lang="en-GB" sz="1800" b="0" i="0" u="none" strike="noStrike" cap="none" dirty="0">
                <a:solidFill>
                  <a:srgbClr val="000000"/>
                </a:solidFill>
                <a:latin typeface="Arial"/>
                <a:ea typeface="Arial"/>
                <a:cs typeface="Arial"/>
                <a:sym typeface="Arial"/>
              </a:rPr>
              <a:t> about the role of a quantity surveyor and make notes using the Activity 1 worksheet.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 name="Online Media 1" title="Gatsby TEN 2025 Construction quantity surveyor V3">
            <a:hlinkClick r:id="" action="ppaction://media"/>
            <a:extLst>
              <a:ext uri="{FF2B5EF4-FFF2-40B4-BE49-F238E27FC236}">
                <a16:creationId xmlns:a16="http://schemas.microsoft.com/office/drawing/2014/main" id="{BAB8A68A-051C-9F79-0D4A-8D4E4258DC0C}"/>
              </a:ext>
            </a:extLst>
          </p:cNvPr>
          <p:cNvPicPr>
            <a:picLocks noRot="1" noChangeAspect="1"/>
          </p:cNvPicPr>
          <p:nvPr>
            <a:videoFile r:link="rId1"/>
          </p:nvPr>
        </p:nvPicPr>
        <p:blipFill>
          <a:blip r:embed="rId5"/>
          <a:stretch>
            <a:fillRect/>
          </a:stretch>
        </p:blipFill>
        <p:spPr>
          <a:xfrm>
            <a:off x="3103696" y="1422698"/>
            <a:ext cx="8178365" cy="46075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What does a QS do?</a:t>
            </a:r>
            <a:endParaRPr/>
          </a:p>
        </p:txBody>
      </p:sp>
      <p:sp>
        <p:nvSpPr>
          <p:cNvPr id="227" name="Google Shape;227;p26"/>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a:bodyPr>
          <a:lstStyle/>
          <a:p>
            <a:pPr marL="0" lvl="0" indent="0" algn="l" rtl="0">
              <a:lnSpc>
                <a:spcPct val="108000"/>
              </a:lnSpc>
              <a:spcBef>
                <a:spcPts val="1000"/>
              </a:spcBef>
              <a:spcAft>
                <a:spcPts val="0"/>
              </a:spcAft>
              <a:buSzPts val="1800"/>
              <a:buNone/>
            </a:pPr>
            <a:r>
              <a:rPr lang="en-GB"/>
              <a:t>The QS plays an important role in managing both the financial and contractual aspects of a construction project, ensuring smooth progress from start to finish.</a:t>
            </a:r>
            <a:endParaRPr/>
          </a:p>
          <a:p>
            <a:pPr marL="0" lvl="0" indent="0" algn="l" rtl="0">
              <a:lnSpc>
                <a:spcPct val="108000"/>
              </a:lnSpc>
              <a:spcBef>
                <a:spcPts val="1000"/>
              </a:spcBef>
              <a:spcAft>
                <a:spcPts val="0"/>
              </a:spcAft>
              <a:buSzPts val="1800"/>
              <a:buNone/>
            </a:pPr>
            <a:r>
              <a:rPr lang="en-GB"/>
              <a:t>The QS can work for clients or contractors.</a:t>
            </a:r>
            <a:endParaRPr/>
          </a:p>
        </p:txBody>
      </p:sp>
      <p:pic>
        <p:nvPicPr>
          <p:cNvPr id="228" name="Google Shape;228;p26">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89083" y="1825625"/>
            <a:ext cx="4364717" cy="4351338"/>
          </a:xfrm>
          <a:prstGeom prst="rect">
            <a:avLst/>
          </a:prstGeom>
          <a:noFill/>
          <a:ln>
            <a:noFill/>
          </a:ln>
        </p:spPr>
      </p:pic>
      <p:sp>
        <p:nvSpPr>
          <p:cNvPr id="229" name="Google Shape;229;p2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230" name="Google Shape;230;p26"/>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Responsibilities of a QS</a:t>
            </a:r>
            <a:endParaRPr/>
          </a:p>
        </p:txBody>
      </p:sp>
      <p:sp>
        <p:nvSpPr>
          <p:cNvPr id="236" name="Google Shape;236;p27"/>
          <p:cNvSpPr txBox="1">
            <a:spLocks noGrp="1"/>
          </p:cNvSpPr>
          <p:nvPr>
            <p:ph type="body" idx="1"/>
          </p:nvPr>
        </p:nvSpPr>
        <p:spPr>
          <a:xfrm>
            <a:off x="838200" y="1825625"/>
            <a:ext cx="10515600" cy="4351338"/>
          </a:xfrm>
          <a:prstGeom prst="rect">
            <a:avLst/>
          </a:prstGeom>
          <a:solidFill>
            <a:srgbClr val="EBDDF4"/>
          </a:solidFill>
          <a:ln>
            <a:noFill/>
          </a:ln>
        </p:spPr>
        <p:txBody>
          <a:bodyPr spcFirstLastPara="1" wrap="square" lIns="180000" tIns="180000" rIns="180000" bIns="180000" anchor="t" anchorCtr="0">
            <a:normAutofit/>
          </a:bodyPr>
          <a:lstStyle/>
          <a:p>
            <a:pPr marL="342900" lvl="0" indent="-342900" algn="l" rtl="0">
              <a:lnSpc>
                <a:spcPct val="115000"/>
              </a:lnSpc>
              <a:spcBef>
                <a:spcPts val="1000"/>
              </a:spcBef>
              <a:spcAft>
                <a:spcPts val="0"/>
              </a:spcAft>
              <a:buClr>
                <a:srgbClr val="432673"/>
              </a:buClr>
              <a:buSzPct val="100000"/>
              <a:buFont typeface="Arial"/>
              <a:buChar char="•"/>
            </a:pPr>
            <a:r>
              <a:rPr lang="en-GB" sz="2200">
                <a:solidFill>
                  <a:srgbClr val="000000"/>
                </a:solidFill>
              </a:rPr>
              <a:t>The </a:t>
            </a:r>
            <a:r>
              <a:rPr lang="en-GB" sz="2200">
                <a:solidFill>
                  <a:srgbClr val="000000"/>
                </a:solidFill>
                <a:latin typeface="Arial"/>
                <a:ea typeface="Arial"/>
                <a:cs typeface="Arial"/>
                <a:sym typeface="Arial"/>
              </a:rPr>
              <a:t>role of a QS begins at the planning stage. They help develop a detailed budget based on estimates detailed in the scope of work. They ensure that the costs are realistic and align with the overall objectives of the project. </a:t>
            </a:r>
            <a:endParaRPr sz="2200">
              <a:solidFill>
                <a:srgbClr val="000000"/>
              </a:solidFill>
            </a:endParaRPr>
          </a:p>
          <a:p>
            <a:pPr marL="342900" lvl="0" indent="-342900" algn="l" rtl="0">
              <a:lnSpc>
                <a:spcPct val="115000"/>
              </a:lnSpc>
              <a:spcBef>
                <a:spcPts val="1800"/>
              </a:spcBef>
              <a:spcAft>
                <a:spcPts val="0"/>
              </a:spcAft>
              <a:buClr>
                <a:srgbClr val="432673"/>
              </a:buClr>
              <a:buSzPct val="100000"/>
              <a:buFont typeface="Arial"/>
              <a:buChar char="•"/>
            </a:pPr>
            <a:r>
              <a:rPr lang="en-GB" sz="2200">
                <a:solidFill>
                  <a:srgbClr val="000000"/>
                </a:solidFill>
                <a:latin typeface="Arial"/>
                <a:ea typeface="Arial"/>
                <a:cs typeface="Arial"/>
                <a:sym typeface="Arial"/>
              </a:rPr>
              <a:t>Once construction begins, the QS monitors ongoing expenses through </a:t>
            </a:r>
            <a:r>
              <a:rPr lang="en-GB" sz="2200" b="1">
                <a:solidFill>
                  <a:srgbClr val="000000"/>
                </a:solidFill>
                <a:latin typeface="Arial"/>
                <a:ea typeface="Arial"/>
                <a:cs typeface="Arial"/>
                <a:sym typeface="Arial"/>
              </a:rPr>
              <a:t>valuations</a:t>
            </a:r>
            <a:r>
              <a:rPr lang="en-GB" sz="2200">
                <a:solidFill>
                  <a:srgbClr val="000000"/>
                </a:solidFill>
                <a:latin typeface="Arial"/>
                <a:ea typeface="Arial"/>
                <a:cs typeface="Arial"/>
                <a:sym typeface="Arial"/>
              </a:rPr>
              <a:t>. </a:t>
            </a:r>
            <a:endParaRPr/>
          </a:p>
          <a:p>
            <a:pPr marL="342900" lvl="0" indent="-342900" algn="l" rtl="0">
              <a:lnSpc>
                <a:spcPct val="115000"/>
              </a:lnSpc>
              <a:spcBef>
                <a:spcPts val="1400"/>
              </a:spcBef>
              <a:spcAft>
                <a:spcPts val="400"/>
              </a:spcAft>
              <a:buClr>
                <a:srgbClr val="432673"/>
              </a:buClr>
              <a:buSzPct val="100000"/>
              <a:buFont typeface="Arial"/>
              <a:buChar char="•"/>
            </a:pPr>
            <a:r>
              <a:rPr lang="en-GB" sz="2200">
                <a:solidFill>
                  <a:srgbClr val="000000"/>
                </a:solidFill>
                <a:latin typeface="Arial"/>
                <a:ea typeface="Arial"/>
                <a:cs typeface="Arial"/>
                <a:sym typeface="Arial"/>
              </a:rPr>
              <a:t>They keep track of the </a:t>
            </a:r>
            <a:r>
              <a:rPr lang="en-GB" sz="2200" b="1">
                <a:solidFill>
                  <a:srgbClr val="000000"/>
                </a:solidFill>
                <a:latin typeface="Arial"/>
                <a:ea typeface="Arial"/>
                <a:cs typeface="Arial"/>
                <a:sym typeface="Arial"/>
              </a:rPr>
              <a:t>variations </a:t>
            </a:r>
            <a:r>
              <a:rPr lang="en-GB" sz="2200">
                <a:solidFill>
                  <a:srgbClr val="000000"/>
                </a:solidFill>
                <a:latin typeface="Arial"/>
                <a:ea typeface="Arial"/>
                <a:cs typeface="Arial"/>
                <a:sym typeface="Arial"/>
              </a:rPr>
              <a:t>and advise the client on potential financial risks or opportunities.</a:t>
            </a:r>
            <a:endParaRPr sz="2200">
              <a:solidFill>
                <a:srgbClr val="0D0D0D"/>
              </a:solidFill>
              <a:latin typeface="Arial"/>
              <a:ea typeface="Arial"/>
              <a:cs typeface="Arial"/>
              <a:sym typeface="Arial"/>
            </a:endParaRPr>
          </a:p>
        </p:txBody>
      </p:sp>
      <p:sp>
        <p:nvSpPr>
          <p:cNvPr id="237" name="Google Shape;237;p2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238" name="Google Shape;238;p27"/>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What does an estimator do?</a:t>
            </a:r>
            <a:endParaRPr/>
          </a:p>
        </p:txBody>
      </p:sp>
      <p:sp>
        <p:nvSpPr>
          <p:cNvPr id="245" name="Google Shape;245;p28"/>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a:bodyPr>
          <a:lstStyle/>
          <a:p>
            <a:pPr marL="0" lvl="0" indent="0" algn="l" rtl="0">
              <a:lnSpc>
                <a:spcPct val="108000"/>
              </a:lnSpc>
              <a:spcBef>
                <a:spcPts val="1000"/>
              </a:spcBef>
              <a:spcAft>
                <a:spcPts val="0"/>
              </a:spcAft>
              <a:buSzPts val="1800"/>
              <a:buNone/>
            </a:pPr>
            <a:r>
              <a:rPr lang="en-GB"/>
              <a:t>The estimator is a key member of the team. They are responsible for calculating the cost estimate and price before construction begins.</a:t>
            </a:r>
            <a:endParaRPr/>
          </a:p>
          <a:p>
            <a:pPr marL="0" lvl="0" indent="0" algn="l" rtl="0">
              <a:lnSpc>
                <a:spcPct val="108000"/>
              </a:lnSpc>
              <a:spcBef>
                <a:spcPts val="1000"/>
              </a:spcBef>
              <a:spcAft>
                <a:spcPts val="0"/>
              </a:spcAft>
              <a:buSzPts val="1800"/>
              <a:buNone/>
            </a:pPr>
            <a:r>
              <a:rPr lang="en-GB"/>
              <a:t>They need to include all direct costs (e.g. labour, plant, materials) and indirect costs (e.g. supervision, office facilities, insurance, overheads and profit).</a:t>
            </a:r>
            <a:endParaRPr/>
          </a:p>
        </p:txBody>
      </p:sp>
      <p:sp>
        <p:nvSpPr>
          <p:cNvPr id="246" name="Google Shape;246;p28"/>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247" name="Google Shape;247;p28"/>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1</a:t>
            </a:r>
            <a:endParaRPr/>
          </a:p>
        </p:txBody>
      </p:sp>
      <p:pic>
        <p:nvPicPr>
          <p:cNvPr id="248" name="Google Shape;248;p28">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89083" y="1825625"/>
            <a:ext cx="4364717" cy="4351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Labour costs</a:t>
            </a:r>
            <a:endParaRPr/>
          </a:p>
        </p:txBody>
      </p:sp>
      <p:sp>
        <p:nvSpPr>
          <p:cNvPr id="254" name="Google Shape;254;p29"/>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108000"/>
              </a:lnSpc>
              <a:spcBef>
                <a:spcPts val="1000"/>
              </a:spcBef>
              <a:spcAft>
                <a:spcPts val="0"/>
              </a:spcAft>
              <a:buClr>
                <a:srgbClr val="432673"/>
              </a:buClr>
              <a:buSzPct val="100000"/>
              <a:buChar char="•"/>
            </a:pPr>
            <a:r>
              <a:rPr lang="en-GB" sz="2400" b="0" i="0" u="none" strike="noStrike" cap="none" dirty="0">
                <a:solidFill>
                  <a:srgbClr val="262626"/>
                </a:solidFill>
                <a:latin typeface="Arial"/>
                <a:ea typeface="Arial"/>
                <a:cs typeface="Arial"/>
                <a:sym typeface="Arial"/>
              </a:rPr>
              <a:t>Many trades work together on a construction site. </a:t>
            </a:r>
            <a:endParaRPr dirty="0"/>
          </a:p>
          <a:p>
            <a:pPr marL="457200" lvl="0" indent="-342900" algn="l" rtl="0">
              <a:lnSpc>
                <a:spcPct val="108000"/>
              </a:lnSpc>
              <a:spcBef>
                <a:spcPts val="1000"/>
              </a:spcBef>
              <a:spcAft>
                <a:spcPts val="0"/>
              </a:spcAft>
              <a:buClr>
                <a:srgbClr val="432673"/>
              </a:buClr>
              <a:buSzPct val="100000"/>
              <a:buChar char="•"/>
            </a:pPr>
            <a:r>
              <a:rPr lang="en-GB" sz="2400" b="0" i="0" u="none" strike="noStrike" cap="none" dirty="0">
                <a:solidFill>
                  <a:srgbClr val="262626"/>
                </a:solidFill>
                <a:latin typeface="Arial"/>
                <a:ea typeface="Arial"/>
                <a:cs typeface="Arial"/>
                <a:sym typeface="Arial"/>
              </a:rPr>
              <a:t>The cost of using each trade varies.</a:t>
            </a:r>
            <a:endParaRPr dirty="0"/>
          </a:p>
          <a:p>
            <a:pPr marL="457200" lvl="0" indent="-342900" algn="l" rtl="0">
              <a:lnSpc>
                <a:spcPct val="108000"/>
              </a:lnSpc>
              <a:spcBef>
                <a:spcPts val="1000"/>
              </a:spcBef>
              <a:spcAft>
                <a:spcPts val="0"/>
              </a:spcAft>
              <a:buClr>
                <a:srgbClr val="432673"/>
              </a:buClr>
              <a:buSzPct val="100000"/>
              <a:buChar char="•"/>
            </a:pPr>
            <a:r>
              <a:rPr lang="en-GB" sz="2400" b="0" i="0" u="none" strike="noStrike" cap="none" dirty="0">
                <a:solidFill>
                  <a:srgbClr val="262626"/>
                </a:solidFill>
                <a:latin typeface="Arial"/>
                <a:ea typeface="Arial"/>
                <a:cs typeface="Arial"/>
                <a:sym typeface="Arial"/>
              </a:rPr>
              <a:t>Costs are dependent on the required </a:t>
            </a:r>
            <a:br>
              <a:rPr lang="en-GB" sz="2400" b="0" i="0" u="none" strike="noStrike" cap="none" dirty="0">
                <a:solidFill>
                  <a:srgbClr val="262626"/>
                </a:solidFill>
                <a:latin typeface="Arial"/>
                <a:ea typeface="Arial"/>
                <a:cs typeface="Arial"/>
                <a:sym typeface="Arial"/>
              </a:rPr>
            </a:br>
            <a:r>
              <a:rPr lang="en-GB" sz="2400" b="0" i="0" u="none" strike="noStrike" cap="none" dirty="0">
                <a:solidFill>
                  <a:srgbClr val="262626"/>
                </a:solidFill>
                <a:latin typeface="Arial"/>
                <a:ea typeface="Arial"/>
                <a:cs typeface="Arial"/>
                <a:sym typeface="Arial"/>
              </a:rPr>
              <a:t>skill level, and whether professional qualifications ar</a:t>
            </a:r>
            <a:r>
              <a:rPr lang="en-GB" dirty="0"/>
              <a:t>e needed</a:t>
            </a:r>
            <a:r>
              <a:rPr lang="en-GB" sz="2400" b="0" i="0" u="none" strike="noStrike" cap="none" dirty="0">
                <a:solidFill>
                  <a:srgbClr val="262626"/>
                </a:solidFill>
                <a:latin typeface="Arial"/>
                <a:ea typeface="Arial"/>
                <a:cs typeface="Arial"/>
                <a:sym typeface="Arial"/>
              </a:rPr>
              <a:t>.</a:t>
            </a:r>
            <a:endParaRPr dirty="0"/>
          </a:p>
          <a:p>
            <a:pPr marL="114300" lvl="0" indent="0" algn="l" rtl="0">
              <a:lnSpc>
                <a:spcPct val="108000"/>
              </a:lnSpc>
              <a:spcBef>
                <a:spcPts val="1000"/>
              </a:spcBef>
              <a:spcAft>
                <a:spcPts val="0"/>
              </a:spcAft>
              <a:buClr>
                <a:srgbClr val="432673"/>
              </a:buClr>
              <a:buSzPct val="100000"/>
              <a:buNone/>
            </a:pPr>
            <a:endParaRPr dirty="0"/>
          </a:p>
        </p:txBody>
      </p:sp>
      <p:sp>
        <p:nvSpPr>
          <p:cNvPr id="255" name="Google Shape;255;p2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256" name="Google Shape;256;p29"/>
          <p:cNvSpPr txBox="1"/>
          <p:nvPr/>
        </p:nvSpPr>
        <p:spPr>
          <a:xfrm>
            <a:off x="8129889" y="2540000"/>
            <a:ext cx="3688080" cy="3652667"/>
          </a:xfrm>
          <a:prstGeom prst="rect">
            <a:avLst/>
          </a:prstGeom>
          <a:noFill/>
          <a:ln>
            <a:noFill/>
          </a:ln>
        </p:spPr>
        <p:txBody>
          <a:bodyPr spcFirstLastPara="1" wrap="square" lIns="91425" tIns="45700" rIns="91425" bIns="45700" anchor="t" anchorCtr="0">
            <a:spAutoFit/>
          </a:bodyPr>
          <a:lstStyle/>
          <a:p>
            <a:pPr marL="457200" marR="0" lvl="0" indent="-381000" algn="l" rtl="0">
              <a:lnSpc>
                <a:spcPct val="108000"/>
              </a:lnSpc>
              <a:spcBef>
                <a:spcPts val="0"/>
              </a:spcBef>
              <a:spcAft>
                <a:spcPts val="0"/>
              </a:spcAft>
              <a:buClr>
                <a:srgbClr val="534C29"/>
              </a:buClr>
              <a:buSzPts val="2400"/>
              <a:buFont typeface="Arial"/>
              <a:buAutoNum type="arabicPeriod"/>
            </a:pPr>
            <a:r>
              <a:rPr lang="en-GB" sz="2400" b="0" i="0" u="none" strike="noStrike" cap="none">
                <a:solidFill>
                  <a:srgbClr val="262626"/>
                </a:solidFill>
                <a:latin typeface="Arial"/>
                <a:ea typeface="Arial"/>
                <a:cs typeface="Arial"/>
                <a:sym typeface="Arial"/>
              </a:rPr>
              <a:t>Make a list of all the trades that may be involved in a building project.</a:t>
            </a:r>
            <a:br>
              <a:rPr lang="en-GB" sz="2400" b="0" i="0" u="none" strike="noStrike" cap="none">
                <a:solidFill>
                  <a:srgbClr val="262626"/>
                </a:solidFill>
                <a:latin typeface="Arial"/>
                <a:ea typeface="Arial"/>
                <a:cs typeface="Arial"/>
                <a:sym typeface="Arial"/>
              </a:rPr>
            </a:br>
            <a:endParaRPr sz="2400" b="0" i="0" u="none" strike="noStrike" cap="none">
              <a:solidFill>
                <a:srgbClr val="262626"/>
              </a:solidFill>
              <a:latin typeface="Arial"/>
              <a:ea typeface="Arial"/>
              <a:cs typeface="Arial"/>
              <a:sym typeface="Arial"/>
            </a:endParaRPr>
          </a:p>
          <a:p>
            <a:pPr marL="457200" marR="0" lvl="0" indent="-381000" algn="l" rtl="0">
              <a:lnSpc>
                <a:spcPct val="108000"/>
              </a:lnSpc>
              <a:spcBef>
                <a:spcPts val="0"/>
              </a:spcBef>
              <a:spcAft>
                <a:spcPts val="0"/>
              </a:spcAft>
              <a:buClr>
                <a:srgbClr val="534C29"/>
              </a:buClr>
              <a:buSzPts val="2400"/>
              <a:buFont typeface="Arial"/>
              <a:buAutoNum type="arabicPeriod"/>
            </a:pPr>
            <a:r>
              <a:rPr lang="en-GB" sz="2400" b="0" i="0" u="none" strike="noStrike" cap="none">
                <a:solidFill>
                  <a:srgbClr val="262626"/>
                </a:solidFill>
                <a:latin typeface="Arial"/>
                <a:ea typeface="Arial"/>
                <a:cs typeface="Arial"/>
                <a:sym typeface="Arial"/>
              </a:rPr>
              <a:t>Rank your list from those which you think cost the most, to the least.</a:t>
            </a: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dirty="0">
                <a:solidFill>
                  <a:srgbClr val="FFFFFF"/>
                </a:solidFill>
                <a:latin typeface="Arial Narrow"/>
                <a:ea typeface="Arial Narrow"/>
                <a:cs typeface="Arial Narrow"/>
                <a:sym typeface="Arial Narrow"/>
              </a:rPr>
              <a:t>Activity 2</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Labour costs</a:t>
            </a:r>
            <a:endParaRPr/>
          </a:p>
        </p:txBody>
      </p:sp>
      <p:sp>
        <p:nvSpPr>
          <p:cNvPr id="264" name="Google Shape;264;p30"/>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graphicFrame>
        <p:nvGraphicFramePr>
          <p:cNvPr id="265" name="Google Shape;265;p30"/>
          <p:cNvGraphicFramePr/>
          <p:nvPr>
            <p:extLst>
              <p:ext uri="{D42A27DB-BD31-4B8C-83A1-F6EECF244321}">
                <p14:modId xmlns:p14="http://schemas.microsoft.com/office/powerpoint/2010/main" val="777498004"/>
              </p:ext>
            </p:extLst>
          </p:nvPr>
        </p:nvGraphicFramePr>
        <p:xfrm>
          <a:off x="838200" y="1690688"/>
          <a:ext cx="6019800" cy="4399390"/>
        </p:xfrm>
        <a:graphic>
          <a:graphicData uri="http://schemas.openxmlformats.org/drawingml/2006/table">
            <a:tbl>
              <a:tblPr>
                <a:noFill/>
                <a:tableStyleId>{4B83425A-A6AB-4DA7-AA27-E7B021C1AAF8}</a:tableStyleId>
              </a:tblPr>
              <a:tblGrid>
                <a:gridCol w="2713800">
                  <a:extLst>
                    <a:ext uri="{9D8B030D-6E8A-4147-A177-3AD203B41FA5}">
                      <a16:colId xmlns:a16="http://schemas.microsoft.com/office/drawing/2014/main" val="20000"/>
                    </a:ext>
                  </a:extLst>
                </a:gridCol>
                <a:gridCol w="3306000">
                  <a:extLst>
                    <a:ext uri="{9D8B030D-6E8A-4147-A177-3AD203B41FA5}">
                      <a16:colId xmlns:a16="http://schemas.microsoft.com/office/drawing/2014/main" val="20001"/>
                    </a:ext>
                  </a:extLst>
                </a:gridCol>
              </a:tblGrid>
              <a:tr h="423686">
                <a:tc>
                  <a:txBody>
                    <a:bodyPr/>
                    <a:lstStyle/>
                    <a:p>
                      <a:pPr marL="0" marR="0" lvl="0" indent="0" algn="l" rtl="0">
                        <a:lnSpc>
                          <a:spcPct val="115000"/>
                        </a:lnSpc>
                        <a:spcBef>
                          <a:spcPts val="0"/>
                        </a:spcBef>
                        <a:spcAft>
                          <a:spcPts val="0"/>
                        </a:spcAft>
                        <a:buClr>
                          <a:srgbClr val="000000"/>
                        </a:buClr>
                        <a:buSzPts val="1900"/>
                        <a:buFont typeface="Arial"/>
                        <a:buNone/>
                      </a:pPr>
                      <a:r>
                        <a:rPr lang="en-GB" sz="1600" b="1" u="none" strike="noStrike" cap="none"/>
                        <a:t>Trade</a:t>
                      </a:r>
                      <a:endParaRPr sz="1100"/>
                    </a:p>
                  </a:txBody>
                  <a:tcPr marL="68575" marR="68575" marT="91425" marB="91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BDDF4"/>
                    </a:solidFill>
                  </a:tcPr>
                </a:tc>
                <a:tc>
                  <a:txBody>
                    <a:bodyPr/>
                    <a:lstStyle/>
                    <a:p>
                      <a:pPr marL="0" marR="0" lvl="0" indent="0" algn="l" rtl="0">
                        <a:lnSpc>
                          <a:spcPct val="115000"/>
                        </a:lnSpc>
                        <a:spcBef>
                          <a:spcPts val="0"/>
                        </a:spcBef>
                        <a:spcAft>
                          <a:spcPts val="0"/>
                        </a:spcAft>
                        <a:buClr>
                          <a:srgbClr val="000000"/>
                        </a:buClr>
                        <a:buSzPts val="1900"/>
                        <a:buFont typeface="Arial"/>
                        <a:buNone/>
                      </a:pPr>
                      <a:r>
                        <a:rPr lang="en-GB" sz="1600" b="1" u="none" strike="noStrike" cap="none" dirty="0"/>
                        <a:t>Hourly rate</a:t>
                      </a:r>
                      <a:endParaRPr sz="1100" dirty="0"/>
                    </a:p>
                  </a:txBody>
                  <a:tcPr marL="68575" marR="68575" marT="91425" marB="91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BDDF4"/>
                    </a:solidFill>
                  </a:tcPr>
                </a:tc>
                <a:extLst>
                  <a:ext uri="{0D108BD9-81ED-4DB2-BD59-A6C34878D82A}">
                    <a16:rowId xmlns:a16="http://schemas.microsoft.com/office/drawing/2014/main" val="10000"/>
                  </a:ext>
                </a:extLst>
              </a:tr>
              <a:tr h="3960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Electrician</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£40–70</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960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Plumber</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t>£40–60</a:t>
                      </a:r>
                      <a:endParaRPr sz="120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3960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Gas engineer</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t>£40–50</a:t>
                      </a:r>
                      <a:endParaRPr sz="120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960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Joiner/Carpenter</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£30–45</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3960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Painter/Decorator</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£30–45</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3960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Plasterer</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£37–50</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3960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Roofer</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£35–40</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r h="3960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Bricklayer</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£30–40</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r h="3960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t>Labourer</a:t>
                      </a:r>
                      <a:endParaRPr sz="120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£14–45</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9"/>
                  </a:ext>
                </a:extLst>
              </a:tr>
              <a:tr h="3960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t>Plant operator</a:t>
                      </a:r>
                      <a:endParaRPr sz="120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£14–20</a:t>
                      </a:r>
                      <a:endParaRPr sz="1200" dirty="0"/>
                    </a:p>
                  </a:txBody>
                  <a:tcPr marL="68575" marR="68575" marT="55425" marB="554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66" name="Google Shape;266;p30"/>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a:p>
        </p:txBody>
      </p:sp>
      <p:pic>
        <p:nvPicPr>
          <p:cNvPr id="267" name="Google Shape;267;p30">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89083" y="1690688"/>
            <a:ext cx="4364717" cy="43993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All-in labour rates</a:t>
            </a:r>
            <a:endParaRPr/>
          </a:p>
        </p:txBody>
      </p:sp>
      <p:sp>
        <p:nvSpPr>
          <p:cNvPr id="273" name="Google Shape;273;p31"/>
          <p:cNvSpPr txBox="1">
            <a:spLocks noGrp="1"/>
          </p:cNvSpPr>
          <p:nvPr>
            <p:ph type="body" idx="1"/>
          </p:nvPr>
        </p:nvSpPr>
        <p:spPr>
          <a:xfrm>
            <a:off x="838200" y="1808802"/>
            <a:ext cx="6558887" cy="4530724"/>
          </a:xfrm>
          <a:prstGeom prst="rect">
            <a:avLst/>
          </a:prstGeom>
          <a:solidFill>
            <a:schemeClr val="lt1"/>
          </a:solidFill>
          <a:ln>
            <a:noFill/>
          </a:ln>
        </p:spPr>
        <p:txBody>
          <a:bodyPr spcFirstLastPara="1" wrap="square" lIns="180000" tIns="180000" rIns="180000" bIns="180000" anchor="t" anchorCtr="0">
            <a:normAutofit fontScale="47500" lnSpcReduction="20000"/>
          </a:bodyPr>
          <a:lstStyle/>
          <a:p>
            <a:pPr marL="457200" lvl="0" indent="-342900" algn="l" rtl="0">
              <a:lnSpc>
                <a:spcPct val="128000"/>
              </a:lnSpc>
              <a:spcBef>
                <a:spcPts val="600"/>
              </a:spcBef>
              <a:spcAft>
                <a:spcPts val="0"/>
              </a:spcAft>
              <a:buClr>
                <a:srgbClr val="432673"/>
              </a:buClr>
              <a:buSzPct val="96774"/>
              <a:buChar char="•"/>
            </a:pPr>
            <a:r>
              <a:rPr lang="en-GB" sz="4500" b="0" i="0" u="none" strike="noStrike" cap="none" dirty="0">
                <a:solidFill>
                  <a:srgbClr val="262626"/>
                </a:solidFill>
                <a:latin typeface="Arial"/>
                <a:ea typeface="Arial"/>
                <a:cs typeface="Arial"/>
                <a:sym typeface="Arial"/>
              </a:rPr>
              <a:t>All-in labour rates cover all the </a:t>
            </a:r>
            <a:r>
              <a:rPr lang="en-GB" sz="4500" b="1" i="0" u="none" strike="noStrike" cap="none" dirty="0">
                <a:solidFill>
                  <a:srgbClr val="262626"/>
                </a:solidFill>
                <a:latin typeface="Arial"/>
                <a:ea typeface="Arial"/>
                <a:cs typeface="Arial"/>
                <a:sym typeface="Arial"/>
              </a:rPr>
              <a:t>incidental costs </a:t>
            </a:r>
            <a:r>
              <a:rPr lang="en-GB" sz="4500" b="0" i="0" u="none" strike="noStrike" cap="none" dirty="0">
                <a:solidFill>
                  <a:srgbClr val="262626"/>
                </a:solidFill>
                <a:latin typeface="Arial"/>
                <a:ea typeface="Arial"/>
                <a:cs typeface="Arial"/>
                <a:sym typeface="Arial"/>
              </a:rPr>
              <a:t>of employing a construction operative, not just the pay that the operative receives.</a:t>
            </a:r>
            <a:endParaRPr sz="4500" dirty="0"/>
          </a:p>
          <a:p>
            <a:pPr marL="457200" lvl="0" indent="-342900" algn="l" rtl="0">
              <a:lnSpc>
                <a:spcPct val="128000"/>
              </a:lnSpc>
              <a:spcBef>
                <a:spcPts val="600"/>
              </a:spcBef>
              <a:spcAft>
                <a:spcPts val="0"/>
              </a:spcAft>
              <a:buClr>
                <a:srgbClr val="432673"/>
              </a:buClr>
              <a:buSzPct val="96774"/>
              <a:buChar char="•"/>
            </a:pPr>
            <a:r>
              <a:rPr lang="en-GB" sz="4500" b="0" i="0" u="none" strike="noStrike" cap="none" dirty="0">
                <a:solidFill>
                  <a:srgbClr val="262626"/>
                </a:solidFill>
                <a:latin typeface="Arial"/>
                <a:ea typeface="Arial"/>
                <a:cs typeface="Arial"/>
                <a:sym typeface="Arial"/>
              </a:rPr>
              <a:t>All-in labour rates are calculated each year when pay agreements are settled.</a:t>
            </a:r>
            <a:endParaRPr sz="4500" dirty="0"/>
          </a:p>
          <a:p>
            <a:pPr marL="457200" lvl="0" indent="-342900" algn="l" rtl="0">
              <a:lnSpc>
                <a:spcPct val="128000"/>
              </a:lnSpc>
              <a:spcBef>
                <a:spcPts val="600"/>
              </a:spcBef>
              <a:spcAft>
                <a:spcPts val="0"/>
              </a:spcAft>
              <a:buClr>
                <a:srgbClr val="432673"/>
              </a:buClr>
              <a:buSzPct val="96774"/>
              <a:buChar char="•"/>
            </a:pPr>
            <a:r>
              <a:rPr lang="en-GB" sz="4500" dirty="0"/>
              <a:t>The Construction Industry Joint Council (CIJC) Working Rule Agreement (WRA) sets out standard rates for the construction industry.</a:t>
            </a:r>
            <a:endParaRPr dirty="0"/>
          </a:p>
          <a:p>
            <a:pPr marL="457200" lvl="0" indent="-342900" algn="l" rtl="0">
              <a:lnSpc>
                <a:spcPct val="128000"/>
              </a:lnSpc>
              <a:spcBef>
                <a:spcPts val="600"/>
              </a:spcBef>
              <a:spcAft>
                <a:spcPts val="0"/>
              </a:spcAft>
              <a:buClr>
                <a:srgbClr val="432673"/>
              </a:buClr>
              <a:buSzPct val="82949"/>
              <a:buChar char="•"/>
            </a:pPr>
            <a:r>
              <a:rPr lang="en-GB" sz="4500" b="0" i="0" u="none" strike="noStrike" cap="none" dirty="0">
                <a:solidFill>
                  <a:srgbClr val="262626"/>
                </a:solidFill>
                <a:latin typeface="Arial"/>
                <a:ea typeface="Arial"/>
                <a:cs typeface="Arial"/>
                <a:sym typeface="Arial"/>
              </a:rPr>
              <a:t>The National Agreement for the Engineering Construction Industry (NAECI) sets terms and conditions of employment throughout the UK.</a:t>
            </a:r>
            <a:endParaRPr dirty="0"/>
          </a:p>
        </p:txBody>
      </p:sp>
      <p:sp>
        <p:nvSpPr>
          <p:cNvPr id="274" name="Google Shape;274;p31"/>
          <p:cNvSpPr txBox="1">
            <a:spLocks noGrp="1"/>
          </p:cNvSpPr>
          <p:nvPr>
            <p:ph type="body" idx="2"/>
          </p:nvPr>
        </p:nvSpPr>
        <p:spPr>
          <a:xfrm>
            <a:off x="7861110" y="1825623"/>
            <a:ext cx="3753135" cy="4351339"/>
          </a:xfrm>
          <a:prstGeom prst="rect">
            <a:avLst/>
          </a:prstGeom>
          <a:solidFill>
            <a:srgbClr val="EBDDF4"/>
          </a:solidFill>
          <a:ln w="19050" cap="sq" cmpd="sng">
            <a:solidFill>
              <a:srgbClr val="432673"/>
            </a:solidFill>
            <a:prstDash val="solid"/>
            <a:round/>
            <a:headEnd type="none" w="sm" len="sm"/>
            <a:tailEnd type="none" w="sm" len="sm"/>
          </a:ln>
        </p:spPr>
        <p:txBody>
          <a:bodyPr spcFirstLastPara="1" wrap="square" lIns="180000" tIns="180000" rIns="180000" bIns="180000" anchor="t" anchorCtr="0">
            <a:normAutofit/>
          </a:bodyPr>
          <a:lstStyle/>
          <a:p>
            <a:pPr marL="76200" marR="0" lvl="0" indent="0" algn="l" rtl="0">
              <a:lnSpc>
                <a:spcPct val="88000"/>
              </a:lnSpc>
              <a:spcBef>
                <a:spcPts val="0"/>
              </a:spcBef>
              <a:spcAft>
                <a:spcPts val="0"/>
              </a:spcAft>
              <a:buClr>
                <a:srgbClr val="534C29"/>
              </a:buClr>
              <a:buSzPct val="117936"/>
              <a:buFont typeface="Arial"/>
              <a:buNone/>
            </a:pPr>
            <a:r>
              <a:rPr lang="en-GB" sz="2000" dirty="0"/>
              <a:t>I</a:t>
            </a:r>
            <a:r>
              <a:rPr lang="en-GB" sz="2000" b="0" i="0" u="none" strike="noStrike" cap="none" dirty="0">
                <a:solidFill>
                  <a:srgbClr val="262626"/>
                </a:solidFill>
                <a:latin typeface="Arial"/>
                <a:ea typeface="Arial"/>
                <a:cs typeface="Arial"/>
                <a:sym typeface="Arial"/>
              </a:rPr>
              <a:t>ncidental costs include:</a:t>
            </a:r>
            <a:endParaRPr sz="2000" dirty="0"/>
          </a:p>
          <a:p>
            <a:pPr marL="457200" marR="0" lvl="0" indent="-342900" algn="l" rtl="0">
              <a:lnSpc>
                <a:spcPct val="95000"/>
              </a:lnSpc>
              <a:spcBef>
                <a:spcPts val="600"/>
              </a:spcBef>
              <a:spcAft>
                <a:spcPts val="0"/>
              </a:spcAft>
              <a:buClr>
                <a:srgbClr val="432673"/>
              </a:buClr>
              <a:buSzPct val="100000"/>
              <a:buFont typeface="Arial"/>
              <a:buChar char="•"/>
            </a:pPr>
            <a:r>
              <a:rPr lang="en-GB" sz="1800" b="0" i="0" u="none" strike="noStrike" cap="none" dirty="0">
                <a:solidFill>
                  <a:srgbClr val="262626"/>
                </a:solidFill>
                <a:latin typeface="Arial"/>
                <a:ea typeface="Arial"/>
                <a:cs typeface="Arial"/>
                <a:sym typeface="Arial"/>
              </a:rPr>
              <a:t>inclement weather allowance</a:t>
            </a:r>
            <a:endParaRPr sz="1800" dirty="0"/>
          </a:p>
          <a:p>
            <a:pPr marL="457200" marR="0" lvl="0" indent="-342900" algn="l" rtl="0">
              <a:lnSpc>
                <a:spcPct val="95000"/>
              </a:lnSpc>
              <a:spcBef>
                <a:spcPts val="0"/>
              </a:spcBef>
              <a:spcAft>
                <a:spcPts val="0"/>
              </a:spcAft>
              <a:buClr>
                <a:srgbClr val="432673"/>
              </a:buClr>
              <a:buSzPct val="100000"/>
              <a:buFont typeface="Arial"/>
              <a:buChar char="•"/>
            </a:pPr>
            <a:r>
              <a:rPr lang="en-GB" sz="1800" b="0" i="0" u="none" strike="noStrike" cap="none" dirty="0">
                <a:solidFill>
                  <a:srgbClr val="262626"/>
                </a:solidFill>
                <a:latin typeface="Arial"/>
                <a:ea typeface="Arial"/>
                <a:cs typeface="Arial"/>
                <a:sym typeface="Arial"/>
              </a:rPr>
              <a:t>non-productive overtime costs</a:t>
            </a:r>
            <a:endParaRPr sz="1800" dirty="0"/>
          </a:p>
          <a:p>
            <a:pPr marL="457200" marR="0" lvl="0" indent="-342900" algn="l" rtl="0">
              <a:lnSpc>
                <a:spcPct val="95000"/>
              </a:lnSpc>
              <a:spcBef>
                <a:spcPts val="0"/>
              </a:spcBef>
              <a:spcAft>
                <a:spcPts val="0"/>
              </a:spcAft>
              <a:buClr>
                <a:srgbClr val="432673"/>
              </a:buClr>
              <a:buSzPct val="100000"/>
              <a:buFont typeface="Arial"/>
              <a:buChar char="•"/>
            </a:pPr>
            <a:r>
              <a:rPr lang="en-GB" sz="1800" b="0" i="0" u="none" strike="noStrike" cap="none" dirty="0">
                <a:solidFill>
                  <a:srgbClr val="262626"/>
                </a:solidFill>
                <a:latin typeface="Arial"/>
                <a:ea typeface="Arial"/>
                <a:cs typeface="Arial"/>
                <a:sym typeface="Arial"/>
              </a:rPr>
              <a:t>employers’ National Insurance Contributions (NIC)</a:t>
            </a:r>
            <a:endParaRPr sz="1800" dirty="0"/>
          </a:p>
          <a:p>
            <a:pPr marL="457200" marR="0" lvl="0" indent="-342900" algn="l" rtl="0">
              <a:lnSpc>
                <a:spcPct val="95000"/>
              </a:lnSpc>
              <a:spcBef>
                <a:spcPts val="0"/>
              </a:spcBef>
              <a:spcAft>
                <a:spcPts val="0"/>
              </a:spcAft>
              <a:buClr>
                <a:srgbClr val="432673"/>
              </a:buClr>
              <a:buSzPct val="100000"/>
              <a:buFont typeface="Arial"/>
              <a:buChar char="•"/>
            </a:pPr>
            <a:r>
              <a:rPr lang="en-GB" sz="1800" b="0" i="0" u="none" strike="noStrike" cap="none" dirty="0">
                <a:solidFill>
                  <a:srgbClr val="262626"/>
                </a:solidFill>
                <a:latin typeface="Arial"/>
                <a:ea typeface="Arial"/>
                <a:cs typeface="Arial"/>
                <a:sym typeface="Arial"/>
              </a:rPr>
              <a:t>sick pay allowance</a:t>
            </a:r>
            <a:endParaRPr sz="1800" dirty="0"/>
          </a:p>
          <a:p>
            <a:pPr marL="457200" lvl="0" indent="-342900" algn="l" rtl="0">
              <a:lnSpc>
                <a:spcPct val="95000"/>
              </a:lnSpc>
              <a:spcBef>
                <a:spcPts val="0"/>
              </a:spcBef>
              <a:spcAft>
                <a:spcPts val="0"/>
              </a:spcAft>
              <a:buClr>
                <a:srgbClr val="432673"/>
              </a:buClr>
              <a:buSzPct val="100000"/>
              <a:buChar char="•"/>
            </a:pPr>
            <a:r>
              <a:rPr lang="en-GB" sz="1800" dirty="0"/>
              <a:t>Construction Industry Training Board (CITB)</a:t>
            </a:r>
            <a:r>
              <a:rPr lang="en-GB" sz="1800" b="0" i="0" u="none" strike="noStrike" cap="none" dirty="0">
                <a:solidFill>
                  <a:srgbClr val="262626"/>
                </a:solidFill>
                <a:latin typeface="Arial"/>
                <a:ea typeface="Arial"/>
                <a:cs typeface="Arial"/>
                <a:sym typeface="Arial"/>
              </a:rPr>
              <a:t> levy contributions</a:t>
            </a:r>
            <a:endParaRPr sz="1800" dirty="0"/>
          </a:p>
          <a:p>
            <a:pPr marL="457200" marR="0" lvl="0" indent="-342900" algn="l" rtl="0">
              <a:lnSpc>
                <a:spcPct val="95000"/>
              </a:lnSpc>
              <a:spcBef>
                <a:spcPts val="0"/>
              </a:spcBef>
              <a:spcAft>
                <a:spcPts val="0"/>
              </a:spcAft>
              <a:buClr>
                <a:srgbClr val="432673"/>
              </a:buClr>
              <a:buSzPct val="100000"/>
              <a:buFont typeface="Arial"/>
              <a:buChar char="•"/>
            </a:pPr>
            <a:r>
              <a:rPr lang="en-GB" sz="1800" b="0" i="0" u="none" strike="noStrike" cap="none" dirty="0">
                <a:solidFill>
                  <a:srgbClr val="262626"/>
                </a:solidFill>
                <a:latin typeface="Arial"/>
                <a:ea typeface="Arial"/>
                <a:cs typeface="Arial"/>
                <a:sym typeface="Arial"/>
              </a:rPr>
              <a:t>holiday credits</a:t>
            </a:r>
            <a:endParaRPr sz="1800" dirty="0"/>
          </a:p>
          <a:p>
            <a:pPr marL="457200" marR="0" lvl="0" indent="-342900" algn="l" rtl="0">
              <a:lnSpc>
                <a:spcPct val="95000"/>
              </a:lnSpc>
              <a:spcBef>
                <a:spcPts val="0"/>
              </a:spcBef>
              <a:spcAft>
                <a:spcPts val="0"/>
              </a:spcAft>
              <a:buClr>
                <a:srgbClr val="432673"/>
              </a:buClr>
              <a:buSzPct val="100000"/>
              <a:buFont typeface="Arial"/>
              <a:buChar char="•"/>
            </a:pPr>
            <a:r>
              <a:rPr lang="en-GB" sz="1800" b="0" i="0" u="none" strike="noStrike" cap="none" dirty="0">
                <a:solidFill>
                  <a:srgbClr val="262626"/>
                </a:solidFill>
                <a:latin typeface="Arial"/>
                <a:ea typeface="Arial"/>
                <a:cs typeface="Arial"/>
                <a:sym typeface="Arial"/>
              </a:rPr>
              <a:t>pension contributions</a:t>
            </a:r>
            <a:endParaRPr sz="1800" dirty="0"/>
          </a:p>
          <a:p>
            <a:pPr marL="457200" marR="0" lvl="0" indent="-342900" algn="l" rtl="0">
              <a:lnSpc>
                <a:spcPct val="95000"/>
              </a:lnSpc>
              <a:spcBef>
                <a:spcPts val="0"/>
              </a:spcBef>
              <a:spcAft>
                <a:spcPts val="0"/>
              </a:spcAft>
              <a:buClr>
                <a:srgbClr val="432673"/>
              </a:buClr>
              <a:buSzPct val="100000"/>
              <a:buFont typeface="Arial"/>
              <a:buChar char="•"/>
            </a:pPr>
            <a:r>
              <a:rPr lang="en-GB" sz="1800" b="0" i="0" u="none" strike="noStrike" cap="none" dirty="0">
                <a:solidFill>
                  <a:srgbClr val="262626"/>
                </a:solidFill>
                <a:latin typeface="Arial"/>
                <a:ea typeface="Arial"/>
                <a:cs typeface="Arial"/>
                <a:sym typeface="Arial"/>
              </a:rPr>
              <a:t>other allowances.</a:t>
            </a:r>
            <a:endParaRPr sz="1800" dirty="0"/>
          </a:p>
        </p:txBody>
      </p:sp>
      <p:sp>
        <p:nvSpPr>
          <p:cNvPr id="275" name="Google Shape;275;p3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276" name="Google Shape;276;p31"/>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All-in labour rate: Calculation example</a:t>
            </a:r>
            <a:endParaRPr/>
          </a:p>
        </p:txBody>
      </p:sp>
      <p:sp>
        <p:nvSpPr>
          <p:cNvPr id="282" name="Google Shape;282;p32"/>
          <p:cNvSpPr txBox="1">
            <a:spLocks noGrp="1"/>
          </p:cNvSpPr>
          <p:nvPr>
            <p:ph type="body" idx="2"/>
          </p:nvPr>
        </p:nvSpPr>
        <p:spPr>
          <a:xfrm>
            <a:off x="8179724" y="1825625"/>
            <a:ext cx="3174076" cy="4351338"/>
          </a:xfrm>
          <a:prstGeom prst="rect">
            <a:avLst/>
          </a:prstGeom>
          <a:solidFill>
            <a:srgbClr val="EBDDF4"/>
          </a:solidFill>
          <a:ln w="19050" cap="sq" cmpd="sng">
            <a:solidFill>
              <a:srgbClr val="432673"/>
            </a:solidFill>
            <a:prstDash val="solid"/>
            <a:round/>
            <a:headEnd type="none" w="sm" len="sm"/>
            <a:tailEnd type="none" w="sm" len="sm"/>
          </a:ln>
        </p:spPr>
        <p:txBody>
          <a:bodyPr spcFirstLastPara="1" wrap="square" lIns="180000" tIns="180000" rIns="180000" bIns="180000" anchor="t" anchorCtr="0">
            <a:normAutofit/>
          </a:bodyPr>
          <a:lstStyle/>
          <a:p>
            <a:pPr marL="76200" marR="0" lvl="0" indent="0" algn="l" rtl="0">
              <a:lnSpc>
                <a:spcPct val="108000"/>
              </a:lnSpc>
              <a:spcBef>
                <a:spcPts val="1000"/>
              </a:spcBef>
              <a:spcAft>
                <a:spcPts val="0"/>
              </a:spcAft>
              <a:buClr>
                <a:srgbClr val="534C29"/>
              </a:buClr>
              <a:buSzPts val="2400"/>
              <a:buFont typeface="Arial"/>
              <a:buNone/>
            </a:pPr>
            <a:r>
              <a:rPr lang="en-GB" sz="2400" b="0" i="0" u="none" strike="noStrike" cap="none" dirty="0">
                <a:solidFill>
                  <a:srgbClr val="262626"/>
                </a:solidFill>
                <a:latin typeface="Arial"/>
                <a:ea typeface="Arial"/>
                <a:cs typeface="Arial"/>
                <a:sym typeface="Arial"/>
              </a:rPr>
              <a:t>This table shows an example of the calculation of an </a:t>
            </a:r>
            <a:br>
              <a:rPr lang="en-GB" sz="2400" b="0" i="0" u="none" strike="noStrike" cap="none" dirty="0">
                <a:solidFill>
                  <a:srgbClr val="262626"/>
                </a:solidFill>
                <a:latin typeface="Arial"/>
                <a:ea typeface="Arial"/>
                <a:cs typeface="Arial"/>
                <a:sym typeface="Arial"/>
              </a:rPr>
            </a:br>
            <a:r>
              <a:rPr lang="en-GB" sz="2400" b="0" i="0" u="none" strike="noStrike" cap="none" dirty="0">
                <a:solidFill>
                  <a:srgbClr val="262626"/>
                </a:solidFill>
                <a:latin typeface="Arial"/>
                <a:ea typeface="Arial"/>
                <a:cs typeface="Arial"/>
                <a:sym typeface="Arial"/>
              </a:rPr>
              <a:t>all-in labour rate. </a:t>
            </a:r>
            <a:endParaRPr dirty="0"/>
          </a:p>
          <a:p>
            <a:pPr marL="76200" marR="0" lvl="0" indent="0" algn="l" rtl="0">
              <a:lnSpc>
                <a:spcPct val="108000"/>
              </a:lnSpc>
              <a:spcBef>
                <a:spcPts val="1000"/>
              </a:spcBef>
              <a:spcAft>
                <a:spcPts val="0"/>
              </a:spcAft>
              <a:buClr>
                <a:srgbClr val="534C29"/>
              </a:buClr>
              <a:buSzPts val="2400"/>
              <a:buFont typeface="Arial"/>
              <a:buNone/>
            </a:pPr>
            <a:r>
              <a:rPr lang="en-GB" sz="2400" b="0" i="0" u="none" strike="noStrike" cap="none" dirty="0">
                <a:solidFill>
                  <a:srgbClr val="262626"/>
                </a:solidFill>
                <a:latin typeface="Arial"/>
                <a:ea typeface="Arial"/>
                <a:cs typeface="Arial"/>
                <a:sym typeface="Arial"/>
              </a:rPr>
              <a:t>It covers all the incidental costs of employing a construction operative.</a:t>
            </a:r>
            <a:endParaRPr dirty="0"/>
          </a:p>
        </p:txBody>
      </p:sp>
      <p:sp>
        <p:nvSpPr>
          <p:cNvPr id="283" name="Google Shape;283;p3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graphicFrame>
        <p:nvGraphicFramePr>
          <p:cNvPr id="284" name="Google Shape;284;p32"/>
          <p:cNvGraphicFramePr/>
          <p:nvPr>
            <p:extLst>
              <p:ext uri="{D42A27DB-BD31-4B8C-83A1-F6EECF244321}">
                <p14:modId xmlns:p14="http://schemas.microsoft.com/office/powerpoint/2010/main" val="2529941295"/>
              </p:ext>
            </p:extLst>
          </p:nvPr>
        </p:nvGraphicFramePr>
        <p:xfrm>
          <a:off x="838200" y="1989594"/>
          <a:ext cx="6958450" cy="4023400"/>
        </p:xfrm>
        <a:graphic>
          <a:graphicData uri="http://schemas.openxmlformats.org/drawingml/2006/table">
            <a:tbl>
              <a:tblPr firstRow="1" bandRow="1">
                <a:noFill/>
                <a:tableStyleId>{4B83425A-A6AB-4DA7-AA27-E7B021C1AAF8}</a:tableStyleId>
              </a:tblPr>
              <a:tblGrid>
                <a:gridCol w="6058025">
                  <a:extLst>
                    <a:ext uri="{9D8B030D-6E8A-4147-A177-3AD203B41FA5}">
                      <a16:colId xmlns:a16="http://schemas.microsoft.com/office/drawing/2014/main" val="20000"/>
                    </a:ext>
                  </a:extLst>
                </a:gridCol>
                <a:gridCol w="900425">
                  <a:extLst>
                    <a:ext uri="{9D8B030D-6E8A-4147-A177-3AD203B41FA5}">
                      <a16:colId xmlns:a16="http://schemas.microsoft.com/office/drawing/2014/main" val="20001"/>
                    </a:ext>
                  </a:extLst>
                </a:gridCol>
              </a:tblGrid>
              <a:tr h="370850">
                <a:tc>
                  <a:txBody>
                    <a:bodyPr/>
                    <a:lstStyle/>
                    <a:p>
                      <a:pPr marL="342900" marR="0" lvl="0" indent="-342900" algn="l" rtl="0">
                        <a:lnSpc>
                          <a:spcPct val="100000"/>
                        </a:lnSpc>
                        <a:spcBef>
                          <a:spcPts val="0"/>
                        </a:spcBef>
                        <a:spcAft>
                          <a:spcPts val="0"/>
                        </a:spcAft>
                        <a:buClr>
                          <a:srgbClr val="000000"/>
                        </a:buClr>
                        <a:buSzPts val="1200"/>
                        <a:buFont typeface="Arial"/>
                        <a:buAutoNum type="alphaLcPeriod"/>
                      </a:pPr>
                      <a:r>
                        <a:rPr lang="en-GB" sz="1200" u="none" strike="noStrike" cap="none"/>
                        <a:t>Guaranteed minimum wages</a:t>
                      </a:r>
                      <a:endParaRPr sz="1400" u="none" strike="noStrike" cap="none"/>
                    </a:p>
                    <a:p>
                      <a:pPr marL="342900" marR="0" lvl="0" indent="-342900" algn="l" rtl="0">
                        <a:lnSpc>
                          <a:spcPct val="100000"/>
                        </a:lnSpc>
                        <a:spcBef>
                          <a:spcPts val="0"/>
                        </a:spcBef>
                        <a:spcAft>
                          <a:spcPts val="0"/>
                        </a:spcAft>
                        <a:buClr>
                          <a:srgbClr val="000000"/>
                        </a:buClr>
                        <a:buSzPts val="1200"/>
                        <a:buFont typeface="Arial"/>
                        <a:buAutoNum type="alphaLcPeriod"/>
                      </a:pPr>
                      <a:r>
                        <a:rPr lang="en-GB" sz="1200" u="none" strike="noStrike" cap="none"/>
                        <a:t>Contractor’s bonus allowance</a:t>
                      </a:r>
                      <a:endParaRPr sz="1400" u="none" strike="noStrike" cap="none"/>
                    </a:p>
                    <a:p>
                      <a:pPr marL="342900" marR="0" lvl="0" indent="-342900" algn="l" rtl="0">
                        <a:lnSpc>
                          <a:spcPct val="100000"/>
                        </a:lnSpc>
                        <a:spcBef>
                          <a:spcPts val="0"/>
                        </a:spcBef>
                        <a:spcAft>
                          <a:spcPts val="0"/>
                        </a:spcAft>
                        <a:buClr>
                          <a:srgbClr val="000000"/>
                        </a:buClr>
                        <a:buSzPts val="1200"/>
                        <a:buFont typeface="Arial"/>
                        <a:buAutoNum type="alphaLcPeriod"/>
                      </a:pPr>
                      <a:r>
                        <a:rPr lang="en-GB" sz="1200" u="none" strike="noStrike" cap="none"/>
                        <a:t>Inclement weather allowance (included via adjustment to working hours)</a:t>
                      </a:r>
                      <a:endParaRPr sz="1400" u="none" strike="noStrike" cap="none"/>
                    </a:p>
                    <a:p>
                      <a:pPr marL="342900" marR="0" lvl="0" indent="-342900" algn="l" rtl="0">
                        <a:lnSpc>
                          <a:spcPct val="100000"/>
                        </a:lnSpc>
                        <a:spcBef>
                          <a:spcPts val="0"/>
                        </a:spcBef>
                        <a:spcAft>
                          <a:spcPts val="0"/>
                        </a:spcAft>
                        <a:buClr>
                          <a:srgbClr val="000000"/>
                        </a:buClr>
                        <a:buSzPts val="1200"/>
                        <a:buFont typeface="Arial"/>
                        <a:buAutoNum type="alphaLcPeriod"/>
                      </a:pPr>
                      <a:r>
                        <a:rPr lang="en-GB" sz="1200" u="none" strike="noStrike" cap="none"/>
                        <a:t>Non-productive overtime costs</a:t>
                      </a:r>
                      <a:endParaRPr sz="1400" u="none" strike="noStrike" cap="none"/>
                    </a:p>
                    <a:p>
                      <a:pPr marL="342900" marR="0" lvl="0" indent="-342900" algn="l" rtl="0">
                        <a:lnSpc>
                          <a:spcPct val="100000"/>
                        </a:lnSpc>
                        <a:spcBef>
                          <a:spcPts val="0"/>
                        </a:spcBef>
                        <a:spcAft>
                          <a:spcPts val="0"/>
                        </a:spcAft>
                        <a:buClr>
                          <a:srgbClr val="000000"/>
                        </a:buClr>
                        <a:buSzPts val="1200"/>
                        <a:buFont typeface="Arial"/>
                        <a:buAutoNum type="alphaLcPeriod"/>
                      </a:pPr>
                      <a:r>
                        <a:rPr lang="en-GB" sz="1200" u="none" strike="noStrike" cap="none"/>
                        <a:t>Sick pay allowance</a:t>
                      </a:r>
                      <a:endParaRPr sz="1400" u="none" strike="noStrike" cap="none"/>
                    </a:p>
                    <a:p>
                      <a:pPr marL="342900" marR="0" lvl="0" indent="-342900" algn="l" rtl="0">
                        <a:lnSpc>
                          <a:spcPct val="100000"/>
                        </a:lnSpc>
                        <a:spcBef>
                          <a:spcPts val="0"/>
                        </a:spcBef>
                        <a:spcAft>
                          <a:spcPts val="0"/>
                        </a:spcAft>
                        <a:buClr>
                          <a:srgbClr val="000000"/>
                        </a:buClr>
                        <a:buSzPts val="1200"/>
                        <a:buFont typeface="Arial"/>
                        <a:buAutoNum type="alphaLcPeriod"/>
                      </a:pPr>
                      <a:r>
                        <a:rPr lang="en-GB" sz="1200" u="none" strike="noStrike" cap="none"/>
                        <a:t>Trade supervision</a:t>
                      </a:r>
                      <a:endParaRPr sz="1400" u="none" strike="noStrike" cap="none"/>
                    </a:p>
                    <a:p>
                      <a:pPr marL="342900" marR="0" lvl="0" indent="-342900" algn="l" rtl="0">
                        <a:lnSpc>
                          <a:spcPct val="100000"/>
                        </a:lnSpc>
                        <a:spcBef>
                          <a:spcPts val="0"/>
                        </a:spcBef>
                        <a:spcAft>
                          <a:spcPts val="0"/>
                        </a:spcAft>
                        <a:buClr>
                          <a:srgbClr val="000000"/>
                        </a:buClr>
                        <a:buSzPts val="1200"/>
                        <a:buFont typeface="Arial"/>
                        <a:buAutoNum type="alphaLcPeriod"/>
                      </a:pPr>
                      <a:r>
                        <a:rPr lang="en-GB" sz="1200" u="none" strike="noStrike" cap="none"/>
                        <a:t>Working Rule Agreement allowances (generally for labourers not craft </a:t>
                      </a:r>
                      <a:br>
                        <a:rPr lang="en-GB" sz="1200" u="none" strike="noStrike" cap="none"/>
                      </a:br>
                      <a:r>
                        <a:rPr lang="en-GB" sz="1200" u="none" strike="noStrike" cap="none"/>
                        <a:t>operatives)</a:t>
                      </a:r>
                      <a:br>
                        <a:rPr lang="en-GB" sz="1200" u="none" strike="noStrike" cap="none"/>
                      </a:br>
                      <a:r>
                        <a:rPr lang="en-GB" sz="1200" b="1" u="none" strike="noStrike" cap="none"/>
                        <a:t>Sub-total</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200"/>
                        <a:buFont typeface="Arial"/>
                        <a:buNone/>
                      </a:pPr>
                      <a:r>
                        <a:rPr lang="en-GB" sz="1200" u="none" strike="noStrike" cap="none"/>
                        <a:t>£28,920</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£3,219</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£1,007</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£203</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£1,740</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a:t>
                      </a:r>
                      <a:endParaRPr/>
                    </a:p>
                    <a:p>
                      <a:pPr marL="0" marR="0" lvl="0" indent="0" algn="r" rtl="0">
                        <a:lnSpc>
                          <a:spcPct val="100000"/>
                        </a:lnSpc>
                        <a:spcBef>
                          <a:spcPts val="0"/>
                        </a:spcBef>
                        <a:spcAft>
                          <a:spcPts val="0"/>
                        </a:spcAft>
                        <a:buClr>
                          <a:srgbClr val="000000"/>
                        </a:buClr>
                        <a:buSzPts val="1200"/>
                        <a:buFont typeface="Arial"/>
                        <a:buNone/>
                      </a:pPr>
                      <a:endParaRPr sz="12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£35,089</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342900" marR="0" lvl="0" indent="-342900" algn="l" rtl="0">
                        <a:lnSpc>
                          <a:spcPct val="100000"/>
                        </a:lnSpc>
                        <a:spcBef>
                          <a:spcPts val="0"/>
                        </a:spcBef>
                        <a:spcAft>
                          <a:spcPts val="0"/>
                        </a:spcAft>
                        <a:buClr>
                          <a:srgbClr val="000000"/>
                        </a:buClr>
                        <a:buSzPts val="1200"/>
                        <a:buFont typeface="Arial"/>
                        <a:buAutoNum type="alphaLcPeriod" startAt="8"/>
                      </a:pPr>
                      <a:r>
                        <a:rPr lang="en-GB" sz="1200" u="none" strike="noStrike" cap="none"/>
                        <a:t>CITB training contributions (0.35% on annual payroll £35,089)</a:t>
                      </a:r>
                      <a:endParaRPr sz="1400" u="none" strike="noStrike" cap="none"/>
                    </a:p>
                    <a:p>
                      <a:pPr marL="342900" marR="0" lvl="0" indent="-342900" algn="l" rtl="0">
                        <a:lnSpc>
                          <a:spcPct val="100000"/>
                        </a:lnSpc>
                        <a:spcBef>
                          <a:spcPts val="0"/>
                        </a:spcBef>
                        <a:spcAft>
                          <a:spcPts val="0"/>
                        </a:spcAft>
                        <a:buClr>
                          <a:srgbClr val="000000"/>
                        </a:buClr>
                        <a:buSzPts val="1200"/>
                        <a:buFont typeface="Arial"/>
                        <a:buAutoNum type="alphaLcPeriod" startAt="8"/>
                      </a:pPr>
                      <a:r>
                        <a:rPr lang="en-GB" sz="1200" u="none" strike="noStrike" cap="none"/>
                        <a:t>National Insurance Contributions (15% of average earnings £675 × 52wks)</a:t>
                      </a:r>
                      <a:endParaRPr sz="1400" u="none" strike="noStrike" cap="none"/>
                    </a:p>
                    <a:p>
                      <a:pPr marL="342900" marR="0" lvl="0" indent="-342900" algn="l" rtl="0">
                        <a:lnSpc>
                          <a:spcPct val="100000"/>
                        </a:lnSpc>
                        <a:spcBef>
                          <a:spcPts val="0"/>
                        </a:spcBef>
                        <a:spcAft>
                          <a:spcPts val="0"/>
                        </a:spcAft>
                        <a:buClr>
                          <a:srgbClr val="000000"/>
                        </a:buClr>
                        <a:buSzPts val="1200"/>
                        <a:buFont typeface="Arial"/>
                        <a:buAutoNum type="alphaLcPeriod" startAt="8"/>
                      </a:pPr>
                      <a:r>
                        <a:rPr lang="en-GB" sz="1200" u="none" strike="noStrike" cap="none"/>
                        <a:t>Holiday credits</a:t>
                      </a:r>
                      <a:endParaRPr sz="1400" u="none" strike="noStrike" cap="none"/>
                    </a:p>
                    <a:p>
                      <a:pPr marL="342900" marR="0" lvl="0" indent="-342900" algn="l" rtl="0">
                        <a:lnSpc>
                          <a:spcPct val="100000"/>
                        </a:lnSpc>
                        <a:spcBef>
                          <a:spcPts val="0"/>
                        </a:spcBef>
                        <a:spcAft>
                          <a:spcPts val="0"/>
                        </a:spcAft>
                        <a:buClr>
                          <a:srgbClr val="000000"/>
                        </a:buClr>
                        <a:buSzPts val="1200"/>
                        <a:buFont typeface="Arial"/>
                        <a:buAutoNum type="alphaLcPeriod" startAt="8"/>
                      </a:pPr>
                      <a:r>
                        <a:rPr lang="en-GB" sz="1200" u="none" strike="noStrike" cap="none"/>
                        <a:t>Tool allowances</a:t>
                      </a:r>
                      <a:br>
                        <a:rPr lang="en-GB" sz="1200" u="none" strike="noStrike" cap="none"/>
                      </a:br>
                      <a:r>
                        <a:rPr lang="en-GB" sz="1200" b="1" u="none" strike="noStrike" cap="none"/>
                        <a:t>Sub-total</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200"/>
                        <a:buFont typeface="Arial"/>
                        <a:buNone/>
                      </a:pPr>
                      <a:r>
                        <a:rPr lang="en-GB" sz="1200" u="none" strike="noStrike" cap="none"/>
                        <a:t>£123</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£5,265</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£4,172</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£225</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£44,874</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342900" marR="0" lvl="0" indent="-342900" algn="l" rtl="0">
                        <a:lnSpc>
                          <a:spcPct val="100000"/>
                        </a:lnSpc>
                        <a:spcBef>
                          <a:spcPts val="0"/>
                        </a:spcBef>
                        <a:spcAft>
                          <a:spcPts val="0"/>
                        </a:spcAft>
                        <a:buClr>
                          <a:srgbClr val="000000"/>
                        </a:buClr>
                        <a:buSzPts val="1200"/>
                        <a:buFont typeface="Arial"/>
                        <a:buAutoNum type="alphaLcPeriod" startAt="12"/>
                      </a:pPr>
                      <a:r>
                        <a:rPr lang="en-GB" sz="1200" u="none" strike="noStrike" cap="none"/>
                        <a:t>Severance payments (2% of labour costs)</a:t>
                      </a:r>
                      <a:br>
                        <a:rPr lang="en-GB" sz="1200" u="none" strike="noStrike" cap="none"/>
                      </a:br>
                      <a:r>
                        <a:rPr lang="en-GB" sz="1200" b="1" u="none" strike="noStrike" cap="none"/>
                        <a:t>Sub-total</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200"/>
                        <a:buFont typeface="Arial"/>
                        <a:buNone/>
                      </a:pPr>
                      <a:r>
                        <a:rPr lang="en-GB" sz="1200" u="none" strike="noStrike" cap="none"/>
                        <a:t>£897</a:t>
                      </a:r>
                      <a:endParaRPr sz="1400" u="none" strike="noStrike" cap="none"/>
                    </a:p>
                    <a:p>
                      <a:pPr marL="0" marR="0" lvl="0" indent="0" algn="r" rtl="0">
                        <a:lnSpc>
                          <a:spcPct val="100000"/>
                        </a:lnSpc>
                        <a:spcBef>
                          <a:spcPts val="0"/>
                        </a:spcBef>
                        <a:spcAft>
                          <a:spcPts val="0"/>
                        </a:spcAft>
                        <a:buClr>
                          <a:srgbClr val="000000"/>
                        </a:buClr>
                        <a:buSzPts val="1200"/>
                        <a:buFont typeface="Arial"/>
                        <a:buNone/>
                      </a:pPr>
                      <a:r>
                        <a:rPr lang="en-GB" sz="1200" u="none" strike="noStrike" cap="none"/>
                        <a:t>£45,771</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342900" marR="0" lvl="0" indent="-342900" algn="l" rtl="0">
                        <a:lnSpc>
                          <a:spcPct val="100000"/>
                        </a:lnSpc>
                        <a:spcBef>
                          <a:spcPts val="0"/>
                        </a:spcBef>
                        <a:spcAft>
                          <a:spcPts val="0"/>
                        </a:spcAft>
                        <a:buClr>
                          <a:srgbClr val="000000"/>
                        </a:buClr>
                        <a:buSzPts val="1200"/>
                        <a:buFont typeface="Arial"/>
                        <a:buAutoNum type="alphaLcPeriod" startAt="13"/>
                      </a:pPr>
                      <a:r>
                        <a:rPr lang="en-GB" sz="1200" u="none" strike="noStrike" cap="none" dirty="0"/>
                        <a:t>Employer’s liability insurance (2% of labour costs)</a:t>
                      </a:r>
                      <a:endParaRPr sz="1400" u="none" strike="noStrike" cap="none" dirty="0"/>
                    </a:p>
                    <a:p>
                      <a:pPr marL="342900" marR="0" lvl="0" indent="-342900" algn="l" rtl="0">
                        <a:lnSpc>
                          <a:spcPct val="100000"/>
                        </a:lnSpc>
                        <a:spcBef>
                          <a:spcPts val="0"/>
                        </a:spcBef>
                        <a:spcAft>
                          <a:spcPts val="0"/>
                        </a:spcAft>
                        <a:buClr>
                          <a:srgbClr val="000000"/>
                        </a:buClr>
                        <a:buSzPts val="1200"/>
                        <a:buFont typeface="Arial"/>
                        <a:buAutoNum type="alphaLcPeriod" startAt="13"/>
                      </a:pPr>
                      <a:r>
                        <a:rPr lang="en-GB" sz="1200" u="none" strike="noStrike" cap="none" dirty="0"/>
                        <a:t>Annual cost per craft operative</a:t>
                      </a:r>
                      <a:endParaRPr sz="1400" u="none" strike="noStrike" cap="none" dirty="0"/>
                    </a:p>
                    <a:p>
                      <a:pPr marL="342900" marR="0" lvl="0" indent="-342900" algn="l" rtl="0">
                        <a:lnSpc>
                          <a:spcPct val="100000"/>
                        </a:lnSpc>
                        <a:spcBef>
                          <a:spcPts val="0"/>
                        </a:spcBef>
                        <a:spcAft>
                          <a:spcPts val="0"/>
                        </a:spcAft>
                        <a:buClr>
                          <a:srgbClr val="000000"/>
                        </a:buClr>
                        <a:buSzPts val="1200"/>
                        <a:buFont typeface="Arial"/>
                        <a:buAutoNum type="alphaLcPeriod" startAt="13"/>
                      </a:pPr>
                      <a:r>
                        <a:rPr lang="en-GB" sz="1200" u="none" strike="noStrike" cap="none" dirty="0"/>
                        <a:t>Number of productive hours worked</a:t>
                      </a:r>
                      <a:br>
                        <a:rPr lang="en-GB" sz="1200" u="none" strike="noStrike" cap="none" dirty="0"/>
                      </a:br>
                      <a:r>
                        <a:rPr lang="en-GB" sz="1200" b="1" u="none" strike="noStrike" cap="none" dirty="0"/>
                        <a:t>All-in hourly rate (n ÷ o)</a:t>
                      </a:r>
                      <a:endParaRPr dirty="0"/>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200"/>
                        <a:buFont typeface="Arial"/>
                        <a:buNone/>
                      </a:pPr>
                      <a:r>
                        <a:rPr lang="en-GB" sz="1200" u="none" strike="noStrike" cap="none" dirty="0"/>
                        <a:t>£915</a:t>
                      </a:r>
                      <a:endParaRPr sz="1400" u="none" strike="noStrike" cap="none" dirty="0"/>
                    </a:p>
                    <a:p>
                      <a:pPr marL="0" marR="0" lvl="0" indent="0" algn="r" rtl="0">
                        <a:lnSpc>
                          <a:spcPct val="100000"/>
                        </a:lnSpc>
                        <a:spcBef>
                          <a:spcPts val="0"/>
                        </a:spcBef>
                        <a:spcAft>
                          <a:spcPts val="0"/>
                        </a:spcAft>
                        <a:buClr>
                          <a:srgbClr val="000000"/>
                        </a:buClr>
                        <a:buSzPts val="1200"/>
                        <a:buFont typeface="Arial"/>
                        <a:buNone/>
                      </a:pPr>
                      <a:r>
                        <a:rPr lang="en-GB" sz="1200" u="none" strike="noStrike" cap="none" dirty="0"/>
                        <a:t>£46,686</a:t>
                      </a:r>
                      <a:endParaRPr sz="1400" u="none" strike="noStrike" cap="none" dirty="0"/>
                    </a:p>
                    <a:p>
                      <a:pPr marL="0" marR="0" lvl="0" indent="0" algn="r" rtl="0">
                        <a:lnSpc>
                          <a:spcPct val="100000"/>
                        </a:lnSpc>
                        <a:spcBef>
                          <a:spcPts val="0"/>
                        </a:spcBef>
                        <a:spcAft>
                          <a:spcPts val="0"/>
                        </a:spcAft>
                        <a:buClr>
                          <a:srgbClr val="000000"/>
                        </a:buClr>
                        <a:buSzPts val="1200"/>
                        <a:buFont typeface="Arial"/>
                        <a:buNone/>
                      </a:pPr>
                      <a:r>
                        <a:rPr lang="en-GB" sz="1200" u="none" strike="noStrike" cap="none" dirty="0"/>
                        <a:t>1834</a:t>
                      </a:r>
                      <a:endParaRPr sz="1400" u="none" strike="noStrike" cap="none" dirty="0"/>
                    </a:p>
                    <a:p>
                      <a:pPr marL="0" marR="0" lvl="0" indent="0" algn="r" rtl="0">
                        <a:lnSpc>
                          <a:spcPct val="100000"/>
                        </a:lnSpc>
                        <a:spcBef>
                          <a:spcPts val="0"/>
                        </a:spcBef>
                        <a:spcAft>
                          <a:spcPts val="0"/>
                        </a:spcAft>
                        <a:buClr>
                          <a:srgbClr val="000000"/>
                        </a:buClr>
                        <a:buSzPts val="1200"/>
                        <a:buFont typeface="Arial"/>
                        <a:buNone/>
                      </a:pPr>
                      <a:r>
                        <a:rPr lang="en-GB" sz="1200" u="none" strike="noStrike" cap="none" dirty="0"/>
                        <a:t>£25.46</a:t>
                      </a:r>
                      <a:endParaRPr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85" name="Google Shape;285;p32"/>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21" name="Google Shape;121;p15"/>
          <p:cNvSpPr txBox="1">
            <a:spLocks noGrp="1"/>
          </p:cNvSpPr>
          <p:nvPr>
            <p:ph type="body" idx="1"/>
          </p:nvPr>
        </p:nvSpPr>
        <p:spPr>
          <a:xfrm>
            <a:off x="838200" y="1596576"/>
            <a:ext cx="6400800" cy="4580400"/>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400"/>
              </a:spcBef>
              <a:spcAft>
                <a:spcPts val="0"/>
              </a:spcAft>
              <a:buClr>
                <a:srgbClr val="432673"/>
              </a:buClr>
              <a:buSzPts val="1800"/>
              <a:buFont typeface="Arial"/>
              <a:buChar char="●"/>
            </a:pPr>
            <a:r>
              <a:rPr lang="en-GB" dirty="0">
                <a:solidFill>
                  <a:srgbClr val="0D0D0D"/>
                </a:solidFill>
              </a:rPr>
              <a:t>I</a:t>
            </a:r>
            <a:r>
              <a:rPr lang="en-GB" dirty="0">
                <a:solidFill>
                  <a:srgbClr val="0D0D0D"/>
                </a:solidFill>
                <a:latin typeface="Arial"/>
                <a:ea typeface="Arial"/>
                <a:cs typeface="Arial"/>
                <a:sym typeface="Arial"/>
              </a:rPr>
              <a:t>dentify the different costs involved in a construction project</a:t>
            </a:r>
            <a:endParaRPr dirty="0"/>
          </a:p>
          <a:p>
            <a:pPr marL="342900" lvl="0" indent="-342900" algn="l" rtl="0">
              <a:lnSpc>
                <a:spcPct val="107000"/>
              </a:lnSpc>
              <a:spcBef>
                <a:spcPts val="800"/>
              </a:spcBef>
              <a:spcAft>
                <a:spcPts val="0"/>
              </a:spcAft>
              <a:buClr>
                <a:srgbClr val="432673"/>
              </a:buClr>
              <a:buSzPts val="1800"/>
              <a:buFont typeface="Arial"/>
              <a:buChar char="●"/>
            </a:pPr>
            <a:r>
              <a:rPr lang="en-GB" dirty="0">
                <a:solidFill>
                  <a:srgbClr val="0D0D0D"/>
                </a:solidFill>
              </a:rPr>
              <a:t>Outline </a:t>
            </a:r>
            <a:r>
              <a:rPr lang="en-GB" dirty="0">
                <a:solidFill>
                  <a:srgbClr val="0D0D0D"/>
                </a:solidFill>
                <a:latin typeface="Arial"/>
                <a:ea typeface="Arial"/>
                <a:cs typeface="Arial"/>
                <a:sym typeface="Arial"/>
              </a:rPr>
              <a:t>the roles of a quantity surveyor</a:t>
            </a:r>
            <a:r>
              <a:rPr lang="en-GB" dirty="0">
                <a:solidFill>
                  <a:srgbClr val="0D0D0D"/>
                </a:solidFill>
              </a:rPr>
              <a:t> </a:t>
            </a:r>
            <a:r>
              <a:rPr lang="en-GB" dirty="0">
                <a:solidFill>
                  <a:srgbClr val="0D0D0D"/>
                </a:solidFill>
                <a:latin typeface="Arial"/>
                <a:ea typeface="Arial"/>
                <a:cs typeface="Arial"/>
                <a:sym typeface="Arial"/>
              </a:rPr>
              <a:t>and an estimator</a:t>
            </a:r>
            <a:endParaRPr dirty="0"/>
          </a:p>
          <a:p>
            <a:pPr marL="342900" lvl="0" indent="-342900" algn="l" rtl="0">
              <a:lnSpc>
                <a:spcPct val="107000"/>
              </a:lnSpc>
              <a:spcBef>
                <a:spcPts val="800"/>
              </a:spcBef>
              <a:spcAft>
                <a:spcPts val="0"/>
              </a:spcAft>
              <a:buClr>
                <a:srgbClr val="432673"/>
              </a:buClr>
              <a:buSzPts val="1800"/>
              <a:buFont typeface="Arial"/>
              <a:buChar char="●"/>
            </a:pPr>
            <a:r>
              <a:rPr lang="en-GB" dirty="0">
                <a:solidFill>
                  <a:srgbClr val="0D0D0D"/>
                </a:solidFill>
              </a:rPr>
              <a:t>C</a:t>
            </a:r>
            <a:r>
              <a:rPr lang="en-GB" dirty="0">
                <a:solidFill>
                  <a:srgbClr val="0D0D0D"/>
                </a:solidFill>
                <a:latin typeface="Arial"/>
                <a:ea typeface="Arial"/>
                <a:cs typeface="Arial"/>
                <a:sym typeface="Arial"/>
              </a:rPr>
              <a:t>alculate material and labour costs </a:t>
            </a:r>
            <a:endParaRPr dirty="0"/>
          </a:p>
          <a:p>
            <a:pPr marL="342900" lvl="0" indent="-342900" algn="l" rtl="0">
              <a:lnSpc>
                <a:spcPct val="107000"/>
              </a:lnSpc>
              <a:spcBef>
                <a:spcPts val="800"/>
              </a:spcBef>
              <a:spcAft>
                <a:spcPts val="400"/>
              </a:spcAft>
              <a:buClr>
                <a:srgbClr val="432673"/>
              </a:buClr>
              <a:buSzPts val="1800"/>
              <a:buFont typeface="Arial"/>
              <a:buChar char="●"/>
            </a:pPr>
            <a:r>
              <a:rPr lang="en-GB" dirty="0">
                <a:solidFill>
                  <a:srgbClr val="0D0D0D"/>
                </a:solidFill>
              </a:rPr>
              <a:t>C</a:t>
            </a:r>
            <a:r>
              <a:rPr lang="en-GB" dirty="0">
                <a:solidFill>
                  <a:srgbClr val="0D0D0D"/>
                </a:solidFill>
                <a:latin typeface="Arial"/>
                <a:ea typeface="Arial"/>
                <a:cs typeface="Arial"/>
                <a:sym typeface="Arial"/>
              </a:rPr>
              <a:t>alculate unit rates</a:t>
            </a:r>
            <a:endParaRPr dirty="0"/>
          </a:p>
        </p:txBody>
      </p:sp>
      <p:sp>
        <p:nvSpPr>
          <p:cNvPr id="122" name="Google Shape;122;p15"/>
          <p:cNvSpPr txBox="1">
            <a:spLocks noGrp="1"/>
          </p:cNvSpPr>
          <p:nvPr>
            <p:ph type="body" idx="2"/>
          </p:nvPr>
        </p:nvSpPr>
        <p:spPr>
          <a:xfrm>
            <a:off x="7490045" y="1690688"/>
            <a:ext cx="4013107" cy="4315476"/>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lvl="0" indent="0" algn="l" rtl="0">
              <a:lnSpc>
                <a:spcPct val="108000"/>
              </a:lnSpc>
              <a:spcBef>
                <a:spcPts val="0"/>
              </a:spcBef>
              <a:spcAft>
                <a:spcPts val="0"/>
              </a:spcAft>
              <a:buSzPts val="2204"/>
              <a:buNone/>
            </a:pPr>
            <a:r>
              <a:rPr lang="en-GB" sz="1200" b="1" dirty="0"/>
              <a:t>Skills:</a:t>
            </a:r>
            <a:endParaRPr sz="1200" dirty="0"/>
          </a:p>
          <a:p>
            <a:pPr marL="0" lvl="0" indent="0" algn="l" rtl="0">
              <a:lnSpc>
                <a:spcPct val="108000"/>
              </a:lnSpc>
              <a:spcBef>
                <a:spcPts val="1000"/>
              </a:spcBef>
              <a:spcAft>
                <a:spcPts val="0"/>
              </a:spcAft>
              <a:buClr>
                <a:schemeClr val="dk1"/>
              </a:buClr>
              <a:buSzPts val="576"/>
              <a:buFont typeface="Arial"/>
              <a:buNone/>
            </a:pPr>
            <a:r>
              <a:rPr lang="en-GB" sz="1200" b="1" dirty="0"/>
              <a:t>CS3</a:t>
            </a:r>
            <a:r>
              <a:rPr lang="en-GB" sz="1200" dirty="0"/>
              <a:t> Follow standard processes to produce unit rates, bills of quantities and their costing documentation</a:t>
            </a:r>
            <a:endParaRPr dirty="0"/>
          </a:p>
          <a:p>
            <a:pPr marL="0" lvl="0" indent="0" algn="l" rtl="0">
              <a:lnSpc>
                <a:spcPct val="150000"/>
              </a:lnSpc>
              <a:spcBef>
                <a:spcPts val="600"/>
              </a:spcBef>
              <a:spcAft>
                <a:spcPts val="0"/>
              </a:spcAft>
              <a:buSzPts val="2204"/>
              <a:buNone/>
            </a:pPr>
            <a:r>
              <a:rPr lang="en-GB" sz="1200" b="1" dirty="0"/>
              <a:t>General competencies:</a:t>
            </a:r>
            <a:endParaRPr sz="1200" dirty="0"/>
          </a:p>
          <a:p>
            <a:pPr marL="0" lvl="0" indent="0" algn="l" rtl="0">
              <a:lnSpc>
                <a:spcPct val="108000"/>
              </a:lnSpc>
              <a:spcBef>
                <a:spcPts val="600"/>
              </a:spcBef>
              <a:spcAft>
                <a:spcPts val="0"/>
              </a:spcAft>
              <a:buSzPts val="2204"/>
              <a:buNone/>
            </a:pPr>
            <a:r>
              <a:rPr lang="en-GB" sz="1200" dirty="0"/>
              <a:t>English: </a:t>
            </a:r>
            <a:endParaRPr dirty="0"/>
          </a:p>
          <a:p>
            <a:pPr marL="0" lvl="0" indent="0" algn="l" rtl="0">
              <a:lnSpc>
                <a:spcPct val="107916"/>
              </a:lnSpc>
              <a:spcBef>
                <a:spcPts val="400"/>
              </a:spcBef>
              <a:spcAft>
                <a:spcPts val="0"/>
              </a:spcAft>
              <a:buClr>
                <a:schemeClr val="dk1"/>
              </a:buClr>
              <a:buSzPts val="1347"/>
              <a:buFont typeface="Arial"/>
              <a:buNone/>
            </a:pPr>
            <a:r>
              <a:rPr lang="en-GB" sz="1200" b="1" dirty="0">
                <a:solidFill>
                  <a:srgbClr val="0D0D0D"/>
                </a:solidFill>
              </a:rPr>
              <a:t>E2</a:t>
            </a:r>
            <a:r>
              <a:rPr lang="en-GB" sz="1200" dirty="0">
                <a:solidFill>
                  <a:srgbClr val="0D0D0D"/>
                </a:solidFill>
              </a:rPr>
              <a:t> Present information and ideas</a:t>
            </a:r>
            <a:endParaRPr dirty="0"/>
          </a:p>
          <a:p>
            <a:pPr marL="0" lvl="0" indent="0" algn="l" rtl="0">
              <a:lnSpc>
                <a:spcPct val="107916"/>
              </a:lnSpc>
              <a:spcBef>
                <a:spcPts val="400"/>
              </a:spcBef>
              <a:spcAft>
                <a:spcPts val="0"/>
              </a:spcAft>
              <a:buSzPts val="1347"/>
              <a:buNone/>
            </a:pPr>
            <a:r>
              <a:rPr lang="en-GB" sz="1200" b="1" dirty="0">
                <a:solidFill>
                  <a:srgbClr val="0D0D0D"/>
                </a:solidFill>
              </a:rPr>
              <a:t>E5</a:t>
            </a:r>
            <a:r>
              <a:rPr lang="en-GB" sz="1200" dirty="0">
                <a:solidFill>
                  <a:srgbClr val="0D0D0D"/>
                </a:solidFill>
              </a:rPr>
              <a:t> Synthesise information</a:t>
            </a:r>
            <a:endParaRPr dirty="0"/>
          </a:p>
          <a:p>
            <a:pPr marL="0" lvl="0" indent="0" algn="l" rtl="0">
              <a:lnSpc>
                <a:spcPct val="107916"/>
              </a:lnSpc>
              <a:spcBef>
                <a:spcPts val="400"/>
              </a:spcBef>
              <a:spcAft>
                <a:spcPts val="0"/>
              </a:spcAft>
              <a:buClr>
                <a:schemeClr val="dk1"/>
              </a:buClr>
              <a:buSzPts val="1347"/>
              <a:buFont typeface="Arial"/>
              <a:buNone/>
            </a:pPr>
            <a:r>
              <a:rPr lang="en-GB" sz="1200" dirty="0">
                <a:solidFill>
                  <a:srgbClr val="0D0D0D"/>
                </a:solidFill>
              </a:rPr>
              <a:t>Maths:</a:t>
            </a:r>
            <a:endParaRPr dirty="0"/>
          </a:p>
          <a:p>
            <a:pPr marL="0" lvl="0" indent="0" algn="l" rtl="0">
              <a:lnSpc>
                <a:spcPct val="107916"/>
              </a:lnSpc>
              <a:spcBef>
                <a:spcPts val="400"/>
              </a:spcBef>
              <a:spcAft>
                <a:spcPts val="0"/>
              </a:spcAft>
              <a:buClr>
                <a:schemeClr val="dk1"/>
              </a:buClr>
              <a:buSzPts val="1347"/>
              <a:buFont typeface="Arial"/>
              <a:buNone/>
            </a:pPr>
            <a:r>
              <a:rPr lang="en-GB" sz="1200" b="1" dirty="0">
                <a:solidFill>
                  <a:srgbClr val="0D0D0D"/>
                </a:solidFill>
              </a:rPr>
              <a:t>M2</a:t>
            </a:r>
            <a:r>
              <a:rPr lang="en-GB" sz="1200" dirty="0">
                <a:solidFill>
                  <a:srgbClr val="0D0D0D"/>
                </a:solidFill>
              </a:rPr>
              <a:t> Estimate, calculate and spot errors</a:t>
            </a:r>
            <a:endParaRPr dirty="0"/>
          </a:p>
          <a:p>
            <a:pPr marL="0" lvl="0" indent="0" algn="l" rtl="0">
              <a:lnSpc>
                <a:spcPct val="100000"/>
              </a:lnSpc>
              <a:spcBef>
                <a:spcPts val="400"/>
              </a:spcBef>
              <a:spcAft>
                <a:spcPts val="0"/>
              </a:spcAft>
              <a:buClr>
                <a:schemeClr val="dk1"/>
              </a:buClr>
              <a:buSzPts val="1347"/>
              <a:buFont typeface="Arial"/>
              <a:buNone/>
            </a:pPr>
            <a:r>
              <a:rPr lang="en-GB" sz="1200" b="1" dirty="0">
                <a:solidFill>
                  <a:srgbClr val="0D0D0D"/>
                </a:solidFill>
              </a:rPr>
              <a:t>M3</a:t>
            </a:r>
            <a:r>
              <a:rPr lang="en-GB" sz="1200" dirty="0">
                <a:solidFill>
                  <a:srgbClr val="0D0D0D"/>
                </a:solidFill>
              </a:rPr>
              <a:t> Work with proportion</a:t>
            </a:r>
            <a:endParaRPr dirty="0"/>
          </a:p>
          <a:p>
            <a:pPr marL="0" lvl="0" indent="0" algn="l" rtl="0">
              <a:lnSpc>
                <a:spcPct val="107916"/>
              </a:lnSpc>
              <a:spcBef>
                <a:spcPts val="400"/>
              </a:spcBef>
              <a:spcAft>
                <a:spcPts val="0"/>
              </a:spcAft>
              <a:buClr>
                <a:schemeClr val="dk1"/>
              </a:buClr>
              <a:buSzPts val="1347"/>
              <a:buFont typeface="Arial"/>
              <a:buNone/>
            </a:pPr>
            <a:r>
              <a:rPr lang="en-GB" sz="1200" b="1" dirty="0">
                <a:solidFill>
                  <a:srgbClr val="0D0D0D"/>
                </a:solidFill>
              </a:rPr>
              <a:t>M4</a:t>
            </a:r>
            <a:r>
              <a:rPr lang="en-GB" sz="1200" dirty="0">
                <a:solidFill>
                  <a:srgbClr val="0D0D0D"/>
                </a:solidFill>
              </a:rPr>
              <a:t> Use rules and formulae</a:t>
            </a:r>
            <a:endParaRPr dirty="0"/>
          </a:p>
          <a:p>
            <a:pPr marL="0" lvl="0" indent="0" algn="l" rtl="0">
              <a:lnSpc>
                <a:spcPct val="107916"/>
              </a:lnSpc>
              <a:spcBef>
                <a:spcPts val="400"/>
              </a:spcBef>
              <a:spcAft>
                <a:spcPts val="0"/>
              </a:spcAft>
              <a:buClr>
                <a:schemeClr val="dk1"/>
              </a:buClr>
              <a:buSzPts val="1347"/>
              <a:buFont typeface="Arial"/>
              <a:buNone/>
            </a:pPr>
            <a:r>
              <a:rPr lang="en-GB" sz="1200" b="1" dirty="0">
                <a:solidFill>
                  <a:srgbClr val="0D0D0D"/>
                </a:solidFill>
              </a:rPr>
              <a:t>M5</a:t>
            </a:r>
            <a:r>
              <a:rPr lang="en-GB" sz="1200" dirty="0">
                <a:solidFill>
                  <a:srgbClr val="0D0D0D"/>
                </a:solidFill>
              </a:rPr>
              <a:t> Process data</a:t>
            </a:r>
            <a:endParaRPr dirty="0"/>
          </a:p>
          <a:p>
            <a:pPr marL="0" lvl="0" indent="0" algn="l" rtl="0">
              <a:lnSpc>
                <a:spcPct val="100000"/>
              </a:lnSpc>
              <a:spcBef>
                <a:spcPts val="400"/>
              </a:spcBef>
              <a:spcAft>
                <a:spcPts val="0"/>
              </a:spcAft>
              <a:buClr>
                <a:schemeClr val="dk1"/>
              </a:buClr>
              <a:buSzPts val="1347"/>
              <a:buFont typeface="Arial"/>
              <a:buNone/>
            </a:pPr>
            <a:r>
              <a:rPr lang="en-GB" sz="1200" b="1" dirty="0">
                <a:solidFill>
                  <a:srgbClr val="0D0D0D"/>
                </a:solidFill>
              </a:rPr>
              <a:t>M8</a:t>
            </a:r>
            <a:r>
              <a:rPr lang="en-GB" sz="1200" dirty="0">
                <a:solidFill>
                  <a:srgbClr val="0D0D0D"/>
                </a:solidFill>
              </a:rPr>
              <a:t> Communicate using mathematics</a:t>
            </a:r>
          </a:p>
          <a:p>
            <a:pPr marL="0" lvl="0" indent="0">
              <a:lnSpc>
                <a:spcPct val="100000"/>
              </a:lnSpc>
              <a:spcBef>
                <a:spcPts val="400"/>
              </a:spcBef>
              <a:buClr>
                <a:schemeClr val="dk1"/>
              </a:buClr>
              <a:buSzPts val="1347"/>
            </a:pPr>
            <a:r>
              <a:rPr lang="en-GB" sz="1200" b="1" dirty="0"/>
              <a:t>M9</a:t>
            </a:r>
            <a:r>
              <a:rPr lang="en-GB" sz="1200" dirty="0"/>
              <a:t> Cost a project</a:t>
            </a:r>
            <a:endParaRPr sz="1200" dirty="0"/>
          </a:p>
          <a:p>
            <a:pPr marL="0" lvl="0" indent="0" algn="l" rtl="0">
              <a:lnSpc>
                <a:spcPct val="107916"/>
              </a:lnSpc>
              <a:spcBef>
                <a:spcPts val="400"/>
              </a:spcBef>
              <a:spcAft>
                <a:spcPts val="0"/>
              </a:spcAft>
              <a:buClr>
                <a:schemeClr val="dk1"/>
              </a:buClr>
              <a:buSzPts val="1347"/>
              <a:buFont typeface="Arial"/>
              <a:buNone/>
            </a:pPr>
            <a:r>
              <a:rPr lang="en-GB" sz="1200" dirty="0">
                <a:solidFill>
                  <a:srgbClr val="0D0D0D"/>
                </a:solidFill>
              </a:rPr>
              <a:t>Digital:</a:t>
            </a:r>
            <a:endParaRPr dirty="0"/>
          </a:p>
          <a:p>
            <a:pPr marL="0" lvl="0" indent="0" algn="l" rtl="0">
              <a:lnSpc>
                <a:spcPct val="107916"/>
              </a:lnSpc>
              <a:spcBef>
                <a:spcPts val="400"/>
              </a:spcBef>
              <a:spcAft>
                <a:spcPts val="400"/>
              </a:spcAft>
              <a:buClr>
                <a:schemeClr val="dk1"/>
              </a:buClr>
              <a:buSzPts val="1347"/>
              <a:buFont typeface="Arial"/>
              <a:buNone/>
            </a:pPr>
            <a:r>
              <a:rPr lang="en-GB" sz="1200" b="1" dirty="0">
                <a:solidFill>
                  <a:srgbClr val="0D0D0D"/>
                </a:solidFill>
              </a:rPr>
              <a:t>D3</a:t>
            </a:r>
            <a:r>
              <a:rPr lang="en-GB" sz="1200" dirty="0">
                <a:solidFill>
                  <a:srgbClr val="0D0D0D"/>
                </a:solidFill>
              </a:rPr>
              <a:t> Communicate and collaborate</a:t>
            </a:r>
            <a:endParaRPr sz="1200" dirty="0"/>
          </a:p>
        </p:txBody>
      </p:sp>
      <p:sp>
        <p:nvSpPr>
          <p:cNvPr id="123" name="Google Shape;123;p15"/>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24" name="Google Shape;124;p1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Examples of construction plant machinery</a:t>
            </a:r>
            <a:endParaRPr/>
          </a:p>
        </p:txBody>
      </p:sp>
      <p:sp>
        <p:nvSpPr>
          <p:cNvPr id="292" name="Google Shape;292;p33"/>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fontScale="92500" lnSpcReduction="20000"/>
          </a:bodyPr>
          <a:lstStyle/>
          <a:p>
            <a:pPr marL="457200" marR="0" lvl="0" indent="-381000" algn="l" rtl="0">
              <a:lnSpc>
                <a:spcPct val="98000"/>
              </a:lnSpc>
              <a:spcBef>
                <a:spcPts val="600"/>
              </a:spcBef>
              <a:spcAft>
                <a:spcPts val="0"/>
              </a:spcAft>
              <a:buClr>
                <a:srgbClr val="432673"/>
              </a:buClr>
              <a:buSzPct val="100000"/>
              <a:buFont typeface="Arial"/>
              <a:buChar char="•"/>
            </a:pPr>
            <a:r>
              <a:rPr lang="en-GB" sz="2400" b="1" i="0" u="none" strike="noStrike" cap="none">
                <a:solidFill>
                  <a:srgbClr val="262626"/>
                </a:solidFill>
                <a:latin typeface="Arial"/>
                <a:ea typeface="Arial"/>
                <a:cs typeface="Arial"/>
                <a:sym typeface="Arial"/>
              </a:rPr>
              <a:t>Excavator</a:t>
            </a:r>
            <a:r>
              <a:rPr lang="en-GB" sz="2400" b="0" i="0" u="none" strike="noStrike" cap="none">
                <a:solidFill>
                  <a:srgbClr val="262626"/>
                </a:solidFill>
                <a:latin typeface="Arial"/>
                <a:ea typeface="Arial"/>
                <a:cs typeface="Arial"/>
                <a:sym typeface="Arial"/>
              </a:rPr>
              <a:t>: for </a:t>
            </a:r>
            <a:r>
              <a:rPr lang="en-GB"/>
              <a:t>e</a:t>
            </a:r>
            <a:r>
              <a:rPr lang="en-GB" sz="2400" b="0" i="0" u="none" strike="noStrike" cap="none">
                <a:solidFill>
                  <a:srgbClr val="262626"/>
                </a:solidFill>
                <a:latin typeface="Arial"/>
                <a:ea typeface="Arial"/>
                <a:cs typeface="Arial"/>
                <a:sym typeface="Arial"/>
              </a:rPr>
              <a:t>xcavating foundations.</a:t>
            </a:r>
            <a:endParaRPr/>
          </a:p>
          <a:p>
            <a:pPr marL="457200" marR="0" lvl="0" indent="-381000" algn="l" rtl="0">
              <a:lnSpc>
                <a:spcPct val="98000"/>
              </a:lnSpc>
              <a:spcBef>
                <a:spcPts val="600"/>
              </a:spcBef>
              <a:spcAft>
                <a:spcPts val="0"/>
              </a:spcAft>
              <a:buClr>
                <a:srgbClr val="432673"/>
              </a:buClr>
              <a:buSzPct val="100000"/>
              <a:buFont typeface="Arial"/>
              <a:buChar char="•"/>
            </a:pPr>
            <a:r>
              <a:rPr lang="en-GB" sz="2400" b="1" i="0" u="none" strike="noStrike" cap="none">
                <a:solidFill>
                  <a:srgbClr val="262626"/>
                </a:solidFill>
                <a:latin typeface="Arial"/>
                <a:ea typeface="Arial"/>
                <a:cs typeface="Arial"/>
                <a:sym typeface="Arial"/>
              </a:rPr>
              <a:t>Concrete mixer</a:t>
            </a:r>
            <a:r>
              <a:rPr lang="en-GB" sz="2400" b="0" i="0" u="none" strike="noStrike" cap="none">
                <a:solidFill>
                  <a:srgbClr val="262626"/>
                </a:solidFill>
                <a:latin typeface="Arial"/>
                <a:ea typeface="Arial"/>
                <a:cs typeface="Arial"/>
                <a:sym typeface="Arial"/>
              </a:rPr>
              <a:t>: for mixin</a:t>
            </a:r>
            <a:r>
              <a:rPr lang="en-GB"/>
              <a:t>g concrete and mortars.</a:t>
            </a:r>
            <a:endParaRPr/>
          </a:p>
          <a:p>
            <a:pPr marL="457200" marR="0" lvl="0" indent="-381000" algn="l" rtl="0">
              <a:lnSpc>
                <a:spcPct val="98000"/>
              </a:lnSpc>
              <a:spcBef>
                <a:spcPts val="600"/>
              </a:spcBef>
              <a:spcAft>
                <a:spcPts val="0"/>
              </a:spcAft>
              <a:buClr>
                <a:srgbClr val="432673"/>
              </a:buClr>
              <a:buSzPct val="100000"/>
              <a:buFont typeface="Arial"/>
              <a:buChar char="•"/>
            </a:pPr>
            <a:r>
              <a:rPr lang="en-GB" sz="2400" b="1" i="0" u="none" strike="noStrike" cap="none">
                <a:solidFill>
                  <a:srgbClr val="262626"/>
                </a:solidFill>
                <a:latin typeface="Arial"/>
                <a:ea typeface="Arial"/>
                <a:cs typeface="Arial"/>
                <a:sym typeface="Arial"/>
              </a:rPr>
              <a:t>Scaffolding</a:t>
            </a:r>
            <a:r>
              <a:rPr lang="en-GB" sz="2400" b="0" i="0" u="none" strike="noStrike" cap="none">
                <a:solidFill>
                  <a:srgbClr val="262626"/>
                </a:solidFill>
                <a:latin typeface="Arial"/>
                <a:ea typeface="Arial"/>
                <a:cs typeface="Arial"/>
                <a:sym typeface="Arial"/>
              </a:rPr>
              <a:t>: fixed access for working at height.</a:t>
            </a:r>
            <a:endParaRPr/>
          </a:p>
          <a:p>
            <a:pPr marL="457200" marR="0" lvl="0" indent="-381000" algn="l" rtl="0">
              <a:lnSpc>
                <a:spcPct val="98000"/>
              </a:lnSpc>
              <a:spcBef>
                <a:spcPts val="600"/>
              </a:spcBef>
              <a:spcAft>
                <a:spcPts val="0"/>
              </a:spcAft>
              <a:buClr>
                <a:srgbClr val="432673"/>
              </a:buClr>
              <a:buSzPct val="100000"/>
              <a:buFont typeface="Arial"/>
              <a:buChar char="•"/>
            </a:pPr>
            <a:r>
              <a:rPr lang="en-GB" sz="2400" b="1" i="0" u="none" strike="noStrike" cap="none">
                <a:solidFill>
                  <a:srgbClr val="262626"/>
                </a:solidFill>
                <a:latin typeface="Arial"/>
                <a:ea typeface="Arial"/>
                <a:cs typeface="Arial"/>
                <a:sym typeface="Arial"/>
              </a:rPr>
              <a:t>Scissor lift</a:t>
            </a:r>
            <a:r>
              <a:rPr lang="en-GB" sz="2400" b="0" i="0" u="none" strike="noStrike" cap="none">
                <a:solidFill>
                  <a:srgbClr val="262626"/>
                </a:solidFill>
                <a:latin typeface="Arial"/>
                <a:ea typeface="Arial"/>
                <a:cs typeface="Arial"/>
                <a:sym typeface="Arial"/>
              </a:rPr>
              <a:t>: mobile access to high areas.</a:t>
            </a:r>
            <a:endParaRPr/>
          </a:p>
          <a:p>
            <a:pPr marL="457200" marR="0" lvl="0" indent="-381000" algn="l" rtl="0">
              <a:lnSpc>
                <a:spcPct val="98000"/>
              </a:lnSpc>
              <a:spcBef>
                <a:spcPts val="600"/>
              </a:spcBef>
              <a:spcAft>
                <a:spcPts val="0"/>
              </a:spcAft>
              <a:buClr>
                <a:srgbClr val="432673"/>
              </a:buClr>
              <a:buSzPct val="100000"/>
              <a:buFont typeface="Arial"/>
              <a:buChar char="•"/>
            </a:pPr>
            <a:r>
              <a:rPr lang="en-GB" sz="2400" b="1" i="0" u="none" strike="noStrike" cap="none">
                <a:solidFill>
                  <a:srgbClr val="262626"/>
                </a:solidFill>
                <a:latin typeface="Arial"/>
                <a:ea typeface="Arial"/>
                <a:cs typeface="Arial"/>
                <a:sym typeface="Arial"/>
              </a:rPr>
              <a:t>Mobile crane</a:t>
            </a:r>
            <a:r>
              <a:rPr lang="en-GB" sz="2400" b="0" i="0" u="none" strike="noStrike" cap="none">
                <a:solidFill>
                  <a:srgbClr val="262626"/>
                </a:solidFill>
                <a:latin typeface="Arial"/>
                <a:ea typeface="Arial"/>
                <a:cs typeface="Arial"/>
                <a:sym typeface="Arial"/>
              </a:rPr>
              <a:t>: lifting heavy loads on large projects.</a:t>
            </a:r>
            <a:endParaRPr/>
          </a:p>
          <a:p>
            <a:pPr marL="457200" marR="0" lvl="0" indent="-381000" algn="l" rtl="0">
              <a:lnSpc>
                <a:spcPct val="98000"/>
              </a:lnSpc>
              <a:spcBef>
                <a:spcPts val="600"/>
              </a:spcBef>
              <a:spcAft>
                <a:spcPts val="0"/>
              </a:spcAft>
              <a:buClr>
                <a:srgbClr val="432673"/>
              </a:buClr>
              <a:buSzPct val="100000"/>
              <a:buFont typeface="Arial"/>
              <a:buChar char="•"/>
            </a:pPr>
            <a:r>
              <a:rPr lang="en-GB" sz="2400" b="1" i="0" u="none" strike="noStrike" cap="none">
                <a:solidFill>
                  <a:srgbClr val="262626"/>
                </a:solidFill>
                <a:latin typeface="Arial"/>
                <a:ea typeface="Arial"/>
                <a:cs typeface="Arial"/>
                <a:sym typeface="Arial"/>
              </a:rPr>
              <a:t>Plate compactor</a:t>
            </a:r>
            <a:r>
              <a:rPr lang="en-GB" sz="2400" b="0" i="0" u="none" strike="noStrike" cap="none">
                <a:solidFill>
                  <a:srgbClr val="262626"/>
                </a:solidFill>
                <a:latin typeface="Arial"/>
                <a:ea typeface="Arial"/>
                <a:cs typeface="Arial"/>
                <a:sym typeface="Arial"/>
              </a:rPr>
              <a:t>: fo</a:t>
            </a:r>
            <a:r>
              <a:rPr lang="en-GB"/>
              <a:t>r </a:t>
            </a:r>
            <a:r>
              <a:rPr lang="en-GB" sz="2400" b="0" i="0" u="none" strike="noStrike" cap="none">
                <a:solidFill>
                  <a:srgbClr val="262626"/>
                </a:solidFill>
                <a:latin typeface="Arial"/>
                <a:ea typeface="Arial"/>
                <a:cs typeface="Arial"/>
                <a:sym typeface="Arial"/>
              </a:rPr>
              <a:t>compacting soil or gravel for sub-bases.</a:t>
            </a:r>
            <a:endParaRPr/>
          </a:p>
          <a:p>
            <a:pPr marL="457200" marR="0" lvl="0" indent="-381000" algn="l" rtl="0">
              <a:lnSpc>
                <a:spcPct val="98000"/>
              </a:lnSpc>
              <a:spcBef>
                <a:spcPts val="600"/>
              </a:spcBef>
              <a:spcAft>
                <a:spcPts val="0"/>
              </a:spcAft>
              <a:buClr>
                <a:srgbClr val="432673"/>
              </a:buClr>
              <a:buSzPct val="100000"/>
              <a:buFont typeface="Arial"/>
              <a:buChar char="•"/>
            </a:pPr>
            <a:r>
              <a:rPr lang="en-GB" sz="2400" b="1" i="0" u="none" strike="noStrike" cap="none">
                <a:solidFill>
                  <a:srgbClr val="262626"/>
                </a:solidFill>
                <a:latin typeface="Arial"/>
                <a:ea typeface="Arial"/>
                <a:cs typeface="Arial"/>
                <a:sym typeface="Arial"/>
              </a:rPr>
              <a:t>Mobile generator</a:t>
            </a:r>
            <a:r>
              <a:rPr lang="en-GB" sz="2400" b="0" i="0" u="none" strike="noStrike" cap="none">
                <a:solidFill>
                  <a:srgbClr val="262626"/>
                </a:solidFill>
                <a:latin typeface="Arial"/>
                <a:ea typeface="Arial"/>
                <a:cs typeface="Arial"/>
                <a:sym typeface="Arial"/>
              </a:rPr>
              <a:t>: temporary power supply on site.</a:t>
            </a:r>
            <a:endParaRPr/>
          </a:p>
          <a:p>
            <a:pPr marL="457200" lvl="0" indent="-228600" algn="l" rtl="0">
              <a:lnSpc>
                <a:spcPct val="108000"/>
              </a:lnSpc>
              <a:spcBef>
                <a:spcPts val="1000"/>
              </a:spcBef>
              <a:spcAft>
                <a:spcPts val="0"/>
              </a:spcAft>
              <a:buClr>
                <a:srgbClr val="432673"/>
              </a:buClr>
              <a:buSzPct val="100000"/>
              <a:buNone/>
            </a:pPr>
            <a:endParaRPr/>
          </a:p>
        </p:txBody>
      </p:sp>
      <p:pic>
        <p:nvPicPr>
          <p:cNvPr id="293" name="Google Shape;293;p33">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89083" y="1825625"/>
            <a:ext cx="4364717" cy="4351338"/>
          </a:xfrm>
          <a:prstGeom prst="rect">
            <a:avLst/>
          </a:prstGeom>
          <a:noFill/>
          <a:ln>
            <a:noFill/>
          </a:ln>
        </p:spPr>
      </p:pic>
      <p:sp>
        <p:nvSpPr>
          <p:cNvPr id="294" name="Google Shape;294;p3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295" name="Google Shape;295;p33"/>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4"/>
          <p:cNvSpPr txBox="1">
            <a:spLocks noGrp="1"/>
          </p:cNvSpPr>
          <p:nvPr>
            <p:ph type="title"/>
          </p:nvPr>
        </p:nvSpPr>
        <p:spPr>
          <a:xfrm>
            <a:off x="838200" y="365125"/>
            <a:ext cx="10515600" cy="102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Plant costs</a:t>
            </a:r>
            <a:endParaRPr/>
          </a:p>
        </p:txBody>
      </p:sp>
      <p:sp>
        <p:nvSpPr>
          <p:cNvPr id="302" name="Google Shape;302;p34"/>
          <p:cNvSpPr txBox="1">
            <a:spLocks noGrp="1"/>
          </p:cNvSpPr>
          <p:nvPr>
            <p:ph type="body" idx="3"/>
          </p:nvPr>
        </p:nvSpPr>
        <p:spPr>
          <a:xfrm>
            <a:off x="838200" y="6356349"/>
            <a:ext cx="4210200" cy="365100"/>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1000"/>
              </a:spcBef>
              <a:spcAft>
                <a:spcPts val="0"/>
              </a:spcAft>
              <a:buSzPts val="1200"/>
              <a:buNone/>
            </a:pPr>
            <a:r>
              <a:rPr lang="en-GB"/>
              <a:t>Lesson 1: Calculating unit rates</a:t>
            </a:r>
            <a:endParaRPr/>
          </a:p>
        </p:txBody>
      </p:sp>
      <p:sp>
        <p:nvSpPr>
          <p:cNvPr id="303" name="Google Shape;303;p34"/>
          <p:cNvSpPr txBox="1">
            <a:spLocks noGrp="1"/>
          </p:cNvSpPr>
          <p:nvPr>
            <p:ph type="body" idx="4"/>
          </p:nvPr>
        </p:nvSpPr>
        <p:spPr>
          <a:xfrm>
            <a:off x="838199" y="1268833"/>
            <a:ext cx="10515600" cy="432900"/>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1000"/>
              </a:spcBef>
              <a:spcAft>
                <a:spcPts val="0"/>
              </a:spcAft>
              <a:buSzPts val="1800"/>
              <a:buNone/>
            </a:pPr>
            <a:r>
              <a:rPr lang="en-GB" sz="2400"/>
              <a:t>What are these different types of machine used for?</a:t>
            </a:r>
            <a:endParaRPr/>
          </a:p>
        </p:txBody>
      </p:sp>
      <p:graphicFrame>
        <p:nvGraphicFramePr>
          <p:cNvPr id="304" name="Google Shape;304;p34"/>
          <p:cNvGraphicFramePr/>
          <p:nvPr/>
        </p:nvGraphicFramePr>
        <p:xfrm>
          <a:off x="952499" y="2123645"/>
          <a:ext cx="10287000" cy="3757376"/>
        </p:xfrm>
        <a:graphic>
          <a:graphicData uri="http://schemas.openxmlformats.org/drawingml/2006/table">
            <a:tbl>
              <a:tblPr>
                <a:noFill/>
                <a:tableStyleId>{4B83425A-A6AB-4DA7-AA27-E7B021C1AAF8}</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600"/>
                        <a:buFont typeface="Arial"/>
                        <a:buNone/>
                      </a:pPr>
                      <a:r>
                        <a:rPr lang="en-GB" sz="1800" b="1" u="none" strike="noStrike" cap="none"/>
                        <a:t>Plant and equipment</a:t>
                      </a:r>
                      <a:endParaRPr/>
                    </a:p>
                  </a:txBody>
                  <a:tcPr marL="91425" marR="91425" marT="91425" marB="91425">
                    <a:solidFill>
                      <a:srgbClr val="EBDDF4"/>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800" b="1" u="none" strike="noStrike" cap="none"/>
                        <a:t>Daily hire cost (£)</a:t>
                      </a:r>
                      <a:endParaRPr/>
                    </a:p>
                  </a:txBody>
                  <a:tcPr marL="91425" marR="91425" marT="91425" marB="91425">
                    <a:solidFill>
                      <a:srgbClr val="EBDDF4"/>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800" b="1" u="none" strike="noStrike" cap="none"/>
                        <a:t>Weekly hire cost (£)</a:t>
                      </a:r>
                      <a:endParaRPr/>
                    </a:p>
                  </a:txBody>
                  <a:tcPr marL="91425" marR="91425" marT="91425" marB="91425">
                    <a:solidFill>
                      <a:srgbClr val="EBDDF4"/>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800" u="none" strike="noStrike" cap="none"/>
                        <a:t>Excavator (mini)</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£150</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£675</a:t>
                      </a:r>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800" u="none" strike="noStrike" cap="none"/>
                        <a:t>Concrete mixer</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£50</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£225</a:t>
                      </a:r>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800" u="none" strike="noStrike" cap="none"/>
                        <a:t>Scaffolding </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£100</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£450</a:t>
                      </a:r>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800" u="none" strike="noStrike" cap="none"/>
                        <a:t>Scissor lift</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£120</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£540</a:t>
                      </a:r>
                      <a:endParaRPr/>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800" u="none" strike="noStrike" cap="none"/>
                        <a:t>Mobile crane</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£300</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£1,350</a:t>
                      </a:r>
                      <a:endParaRPr/>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800" u="none" strike="noStrike" cap="none"/>
                        <a:t>Plate compactor</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£45</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£180</a:t>
                      </a:r>
                      <a:endParaRPr/>
                    </a:p>
                  </a:txBody>
                  <a:tcPr marL="91425" marR="91425" marT="91425" marB="91425"/>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800" u="none" strike="noStrike" cap="none"/>
                        <a:t>Mobile generator</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a:t>£50</a:t>
                      </a:r>
                      <a:endParaRPr/>
                    </a:p>
                  </a:txBody>
                  <a:tcPr marL="91425" marR="91425" marT="91425" marB="91425"/>
                </a:tc>
                <a:tc>
                  <a:txBody>
                    <a:bodyPr/>
                    <a:lstStyle/>
                    <a:p>
                      <a:pPr marL="0" marR="0" lvl="0" indent="0" algn="r" rtl="0">
                        <a:lnSpc>
                          <a:spcPct val="115000"/>
                        </a:lnSpc>
                        <a:spcBef>
                          <a:spcPts val="0"/>
                        </a:spcBef>
                        <a:spcAft>
                          <a:spcPts val="0"/>
                        </a:spcAft>
                        <a:buClr>
                          <a:srgbClr val="000000"/>
                        </a:buClr>
                        <a:buSzPts val="1400"/>
                        <a:buFont typeface="Arial"/>
                        <a:buNone/>
                      </a:pPr>
                      <a:r>
                        <a:rPr lang="en-GB" sz="1800" u="none" strike="noStrike" cap="none" dirty="0"/>
                        <a:t>£225</a:t>
                      </a:r>
                      <a:endParaRPr dirty="0"/>
                    </a:p>
                  </a:txBody>
                  <a:tcPr marL="91425" marR="91425" marT="91425" marB="91425"/>
                </a:tc>
                <a:extLst>
                  <a:ext uri="{0D108BD9-81ED-4DB2-BD59-A6C34878D82A}">
                    <a16:rowId xmlns:a16="http://schemas.microsoft.com/office/drawing/2014/main" val="10007"/>
                  </a:ext>
                </a:extLst>
              </a:tr>
            </a:tbl>
          </a:graphicData>
        </a:graphic>
      </p:graphicFrame>
      <p:sp>
        <p:nvSpPr>
          <p:cNvPr id="305" name="Google Shape;305;p34"/>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Materials costs</a:t>
            </a:r>
            <a:endParaRPr/>
          </a:p>
        </p:txBody>
      </p:sp>
      <p:sp>
        <p:nvSpPr>
          <p:cNvPr id="311" name="Google Shape;311;p3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graphicFrame>
        <p:nvGraphicFramePr>
          <p:cNvPr id="312" name="Google Shape;312;p35"/>
          <p:cNvGraphicFramePr/>
          <p:nvPr>
            <p:extLst>
              <p:ext uri="{D42A27DB-BD31-4B8C-83A1-F6EECF244321}">
                <p14:modId xmlns:p14="http://schemas.microsoft.com/office/powerpoint/2010/main" val="3165445883"/>
              </p:ext>
            </p:extLst>
          </p:nvPr>
        </p:nvGraphicFramePr>
        <p:xfrm>
          <a:off x="838200" y="1598448"/>
          <a:ext cx="10372350" cy="4291235"/>
        </p:xfrm>
        <a:graphic>
          <a:graphicData uri="http://schemas.openxmlformats.org/drawingml/2006/table">
            <a:tbl>
              <a:tblPr firstRow="1" bandRow="1">
                <a:noFill/>
                <a:tableStyleId>{4B83425A-A6AB-4DA7-AA27-E7B021C1AAF8}</a:tableStyleId>
              </a:tblPr>
              <a:tblGrid>
                <a:gridCol w="2855975">
                  <a:extLst>
                    <a:ext uri="{9D8B030D-6E8A-4147-A177-3AD203B41FA5}">
                      <a16:colId xmlns:a16="http://schemas.microsoft.com/office/drawing/2014/main" val="20000"/>
                    </a:ext>
                  </a:extLst>
                </a:gridCol>
                <a:gridCol w="1545325">
                  <a:extLst>
                    <a:ext uri="{9D8B030D-6E8A-4147-A177-3AD203B41FA5}">
                      <a16:colId xmlns:a16="http://schemas.microsoft.com/office/drawing/2014/main" val="20001"/>
                    </a:ext>
                  </a:extLst>
                </a:gridCol>
                <a:gridCol w="1822100">
                  <a:extLst>
                    <a:ext uri="{9D8B030D-6E8A-4147-A177-3AD203B41FA5}">
                      <a16:colId xmlns:a16="http://schemas.microsoft.com/office/drawing/2014/main" val="20002"/>
                    </a:ext>
                  </a:extLst>
                </a:gridCol>
                <a:gridCol w="2109825">
                  <a:extLst>
                    <a:ext uri="{9D8B030D-6E8A-4147-A177-3AD203B41FA5}">
                      <a16:colId xmlns:a16="http://schemas.microsoft.com/office/drawing/2014/main" val="20003"/>
                    </a:ext>
                  </a:extLst>
                </a:gridCol>
                <a:gridCol w="2039125">
                  <a:extLst>
                    <a:ext uri="{9D8B030D-6E8A-4147-A177-3AD203B41FA5}">
                      <a16:colId xmlns:a16="http://schemas.microsoft.com/office/drawing/2014/main" val="20004"/>
                    </a:ext>
                  </a:extLst>
                </a:gridCol>
              </a:tblGrid>
              <a:tr h="550000">
                <a:tc>
                  <a:txBody>
                    <a:bodyPr/>
                    <a:lstStyle/>
                    <a:p>
                      <a:pPr marL="0" marR="0" lvl="0" indent="0" algn="ctr" rtl="0">
                        <a:lnSpc>
                          <a:spcPct val="100000"/>
                        </a:lnSpc>
                        <a:spcBef>
                          <a:spcPts val="0"/>
                        </a:spcBef>
                        <a:spcAft>
                          <a:spcPts val="0"/>
                        </a:spcAft>
                        <a:buClr>
                          <a:srgbClr val="000000"/>
                        </a:buClr>
                        <a:buSzPts val="1400"/>
                        <a:buFont typeface="Arial"/>
                        <a:buNone/>
                      </a:pPr>
                      <a:r>
                        <a:rPr lang="en-GB" sz="1600" b="1" u="none" strike="noStrike" cap="none"/>
                        <a:t>Material type</a:t>
                      </a:r>
                      <a:endParaRPr/>
                    </a:p>
                  </a:txBody>
                  <a:tcPr marL="91450" marR="91450" marT="45725" marB="45725" anchor="ctr">
                    <a:solidFill>
                      <a:srgbClr val="EBDDF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600" b="1" u="none" strike="noStrike" cap="none"/>
                        <a:t>Unit</a:t>
                      </a:r>
                      <a:endParaRPr/>
                    </a:p>
                  </a:txBody>
                  <a:tcPr marL="91450" marR="91450" marT="45725" marB="45725" anchor="ctr">
                    <a:solidFill>
                      <a:srgbClr val="EBDDF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600" b="1" u="none" strike="noStrike" cap="none"/>
                        <a:t>Cost per unit</a:t>
                      </a:r>
                      <a:endParaRPr/>
                    </a:p>
                  </a:txBody>
                  <a:tcPr marL="91450" marR="91450" marT="45725" marB="45725" anchor="ctr">
                    <a:solidFill>
                      <a:srgbClr val="EBDDF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600" b="1" u="none" strike="noStrike" cap="none"/>
                        <a:t>Coverage rate</a:t>
                      </a:r>
                      <a:endParaRPr/>
                    </a:p>
                  </a:txBody>
                  <a:tcPr marL="91450" marR="91450" marT="45725" marB="45725" anchor="ctr">
                    <a:solidFill>
                      <a:srgbClr val="EBDDF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600" b="1" u="none" strike="noStrike" cap="none"/>
                        <a:t>Waste percentage</a:t>
                      </a:r>
                      <a:endParaRPr/>
                    </a:p>
                  </a:txBody>
                  <a:tcPr marL="91450" marR="91450" marT="45725" marB="45725" anchor="ctr">
                    <a:solidFill>
                      <a:srgbClr val="EBDDF4"/>
                    </a:solidFill>
                  </a:tcPr>
                </a:tc>
                <a:extLst>
                  <a:ext uri="{0D108BD9-81ED-4DB2-BD59-A6C34878D82A}">
                    <a16:rowId xmlns:a16="http://schemas.microsoft.com/office/drawing/2014/main" val="10000"/>
                  </a:ext>
                </a:extLst>
              </a:tr>
              <a:tr h="3936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Paint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1 litre</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£15</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10 m</a:t>
                      </a:r>
                      <a:r>
                        <a:rPr lang="en-GB" sz="1800" u="none" strike="noStrike" cap="none" baseline="30000"/>
                        <a:t>2</a:t>
                      </a:r>
                      <a:r>
                        <a:rPr lang="en-GB" sz="1800" u="none" strike="noStrike" cap="none"/>
                        <a:t> per litre</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10%</a:t>
                      </a:r>
                      <a:endParaRPr/>
                    </a:p>
                  </a:txBody>
                  <a:tcPr marL="91450" marR="91450" marT="45725" marB="45725" anchor="ctr"/>
                </a:tc>
                <a:extLst>
                  <a:ext uri="{0D108BD9-81ED-4DB2-BD59-A6C34878D82A}">
                    <a16:rowId xmlns:a16="http://schemas.microsoft.com/office/drawing/2014/main" val="10001"/>
                  </a:ext>
                </a:extLst>
              </a:tr>
              <a:tr h="3936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Render </a:t>
                      </a:r>
                      <a:br>
                        <a:rPr lang="en-GB" sz="1800" u="none" strike="noStrike" cap="none"/>
                      </a:br>
                      <a:r>
                        <a:rPr lang="en-GB" sz="1800" u="none" strike="noStrike" cap="none"/>
                        <a:t>(25 mm thick)</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t>1 m</a:t>
                      </a:r>
                      <a:r>
                        <a:rPr lang="en-GB" sz="1800" u="none" strike="noStrike" cap="none" baseline="30000" dirty="0"/>
                        <a:t>3</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£200</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0.025 m</a:t>
                      </a:r>
                      <a:r>
                        <a:rPr lang="en-GB" sz="1800" u="none" strike="noStrike" cap="none" baseline="30000"/>
                        <a:t>3</a:t>
                      </a:r>
                      <a:r>
                        <a:rPr lang="en-GB" sz="1800" u="none" strike="noStrike" cap="none"/>
                        <a:t> per square metre</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5%</a:t>
                      </a:r>
                      <a:endParaRPr/>
                    </a:p>
                  </a:txBody>
                  <a:tcPr marL="91450" marR="91450" marT="45725" marB="45725" anchor="ctr"/>
                </a:tc>
                <a:extLst>
                  <a:ext uri="{0D108BD9-81ED-4DB2-BD59-A6C34878D82A}">
                    <a16:rowId xmlns:a16="http://schemas.microsoft.com/office/drawing/2014/main" val="10002"/>
                  </a:ext>
                </a:extLst>
              </a:tr>
              <a:tr h="3936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Bricks</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1000 bricks</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£450</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16 m</a:t>
                      </a:r>
                      <a:r>
                        <a:rPr lang="en-GB" sz="1800" u="none" strike="noStrike" cap="none" baseline="30000"/>
                        <a:t>2 </a:t>
                      </a:r>
                      <a:r>
                        <a:rPr lang="en-GB" sz="1800" u="none" strike="noStrike" cap="none"/>
                        <a:t>per metre</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2%</a:t>
                      </a:r>
                      <a:endParaRPr/>
                    </a:p>
                  </a:txBody>
                  <a:tcPr marL="91450" marR="91450" marT="45725" marB="45725" anchor="ctr"/>
                </a:tc>
                <a:extLst>
                  <a:ext uri="{0D108BD9-81ED-4DB2-BD59-A6C34878D82A}">
                    <a16:rowId xmlns:a16="http://schemas.microsoft.com/office/drawing/2014/main" val="10003"/>
                  </a:ext>
                </a:extLst>
              </a:tr>
              <a:tr h="3936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Blocks</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1 m</a:t>
                      </a:r>
                      <a:r>
                        <a:rPr lang="en-GB" sz="1800" u="none" strike="noStrike" cap="none" baseline="30000"/>
                        <a:t>2</a:t>
                      </a:r>
                      <a:endParaRPr sz="18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£15</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98 m</a:t>
                      </a:r>
                      <a:r>
                        <a:rPr lang="en-GB" sz="1800" u="none" strike="noStrike" cap="none" baseline="30000"/>
                        <a:t>2 </a:t>
                      </a:r>
                      <a:r>
                        <a:rPr lang="en-GB" sz="1800" u="none" strike="noStrike" cap="none"/>
                        <a:t>per 1000</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5%</a:t>
                      </a:r>
                      <a:endParaRPr/>
                    </a:p>
                  </a:txBody>
                  <a:tcPr marL="91450" marR="91450" marT="45725" marB="45725" anchor="ctr"/>
                </a:tc>
                <a:extLst>
                  <a:ext uri="{0D108BD9-81ED-4DB2-BD59-A6C34878D82A}">
                    <a16:rowId xmlns:a16="http://schemas.microsoft.com/office/drawing/2014/main" val="10004"/>
                  </a:ext>
                </a:extLst>
              </a:tr>
              <a:tr h="550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Paving slabs </a:t>
                      </a:r>
                      <a:br>
                        <a:rPr lang="en-GB" sz="1800" u="none" strike="noStrike" cap="none"/>
                      </a:br>
                      <a:r>
                        <a:rPr lang="en-GB" sz="1800" u="none" strike="noStrike" cap="none"/>
                        <a:t>(600 mm × 600 mm)</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1 slab</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£12</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2.78 slabs per square metre</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5%</a:t>
                      </a:r>
                      <a:endParaRPr/>
                    </a:p>
                  </a:txBody>
                  <a:tcPr marL="91450" marR="91450" marT="45725" marB="45725" anchor="ctr"/>
                </a:tc>
                <a:extLst>
                  <a:ext uri="{0D108BD9-81ED-4DB2-BD59-A6C34878D82A}">
                    <a16:rowId xmlns:a16="http://schemas.microsoft.com/office/drawing/2014/main" val="10005"/>
                  </a:ext>
                </a:extLst>
              </a:tr>
              <a:tr h="550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Cavity wall ties</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250 ties</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£100</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4 ties per square metre</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2%</a:t>
                      </a:r>
                      <a:endParaRPr/>
                    </a:p>
                  </a:txBody>
                  <a:tcPr marL="91450" marR="91450" marT="45725" marB="45725" anchor="ctr"/>
                </a:tc>
                <a:extLst>
                  <a:ext uri="{0D108BD9-81ED-4DB2-BD59-A6C34878D82A}">
                    <a16:rowId xmlns:a16="http://schemas.microsoft.com/office/drawing/2014/main" val="10006"/>
                  </a:ext>
                </a:extLst>
              </a:tr>
              <a:tr h="550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Cement mortar</a:t>
                      </a:r>
                      <a:br>
                        <a:rPr lang="en-GB" sz="1800" u="none" strike="noStrike" cap="none"/>
                      </a:br>
                      <a:r>
                        <a:rPr lang="en-GB" sz="1800" u="none" strike="noStrike" cap="none"/>
                        <a:t>(for a one brick wall)</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1 m</a:t>
                      </a:r>
                      <a:r>
                        <a:rPr lang="en-GB" sz="1800" u="none" strike="noStrike" cap="none" baseline="30000"/>
                        <a:t>3</a:t>
                      </a:r>
                      <a:endParaRPr sz="18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£5</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0.054 m</a:t>
                      </a:r>
                      <a:r>
                        <a:rPr lang="en-GB" sz="1800" u="none" strike="noStrike" cap="none" baseline="30000"/>
                        <a:t>3</a:t>
                      </a:r>
                      <a:r>
                        <a:rPr lang="en-GB" sz="1800" u="none" strike="noStrike" cap="none"/>
                        <a:t> per square metre</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t>5%</a:t>
                      </a:r>
                      <a:endParaRPr dirty="0"/>
                    </a:p>
                  </a:txBody>
                  <a:tcPr marL="91450" marR="91450" marT="45725" marB="45725" anchor="ctr"/>
                </a:tc>
                <a:extLst>
                  <a:ext uri="{0D108BD9-81ED-4DB2-BD59-A6C34878D82A}">
                    <a16:rowId xmlns:a16="http://schemas.microsoft.com/office/drawing/2014/main" val="10007"/>
                  </a:ext>
                </a:extLst>
              </a:tr>
            </a:tbl>
          </a:graphicData>
        </a:graphic>
      </p:graphicFrame>
      <p:sp>
        <p:nvSpPr>
          <p:cNvPr id="313" name="Google Shape;313;p35"/>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Unit rate</a:t>
            </a:r>
            <a:endParaRPr/>
          </a:p>
        </p:txBody>
      </p:sp>
      <p:sp>
        <p:nvSpPr>
          <p:cNvPr id="320" name="Google Shape;320;p36"/>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lnSpcReduction="10000"/>
          </a:bodyPr>
          <a:lstStyle/>
          <a:p>
            <a:pPr marL="457200" lvl="0" indent="-342900" algn="l" rtl="0">
              <a:lnSpc>
                <a:spcPct val="108000"/>
              </a:lnSpc>
              <a:spcBef>
                <a:spcPts val="1000"/>
              </a:spcBef>
              <a:spcAft>
                <a:spcPts val="0"/>
              </a:spcAft>
              <a:buClr>
                <a:srgbClr val="432673"/>
              </a:buClr>
              <a:buSzPct val="100000"/>
              <a:buChar char="•"/>
            </a:pPr>
            <a:r>
              <a:rPr lang="en-GB" sz="2400" b="0" i="0" u="none" strike="noStrike" cap="none">
                <a:solidFill>
                  <a:srgbClr val="262626"/>
                </a:solidFill>
                <a:latin typeface="Arial"/>
                <a:ea typeface="Arial"/>
                <a:cs typeface="Arial"/>
                <a:sym typeface="Arial"/>
              </a:rPr>
              <a:t>A unit rate refers to the cost per unit of measurement</a:t>
            </a:r>
            <a:r>
              <a:rPr lang="en-GB"/>
              <a:t> (</a:t>
            </a:r>
            <a:r>
              <a:rPr lang="en-GB" sz="2400" b="0" i="0" u="none" strike="noStrike" cap="none">
                <a:solidFill>
                  <a:srgbClr val="262626"/>
                </a:solidFill>
                <a:latin typeface="Arial"/>
                <a:ea typeface="Arial"/>
                <a:cs typeface="Arial"/>
                <a:sym typeface="Arial"/>
              </a:rPr>
              <a:t>for example £ per m</a:t>
            </a:r>
            <a:r>
              <a:rPr lang="en-GB" sz="2400" b="0" i="0" u="none" strike="noStrike" cap="none" baseline="30000">
                <a:solidFill>
                  <a:srgbClr val="262626"/>
                </a:solidFill>
                <a:latin typeface="Arial"/>
                <a:ea typeface="Arial"/>
                <a:cs typeface="Arial"/>
                <a:sym typeface="Arial"/>
              </a:rPr>
              <a:t>3</a:t>
            </a:r>
            <a:r>
              <a:rPr lang="en-GB" sz="2400" b="0" i="0" u="none" strike="noStrike" cap="none">
                <a:solidFill>
                  <a:srgbClr val="262626"/>
                </a:solidFill>
                <a:latin typeface="Arial"/>
                <a:ea typeface="Arial"/>
                <a:cs typeface="Arial"/>
                <a:sym typeface="Arial"/>
              </a:rPr>
              <a:t> of concrete).</a:t>
            </a:r>
            <a:endParaRPr/>
          </a:p>
          <a:p>
            <a:pPr marL="457200" lvl="0" indent="-342900" algn="l" rtl="0">
              <a:lnSpc>
                <a:spcPct val="108000"/>
              </a:lnSpc>
              <a:spcBef>
                <a:spcPts val="1000"/>
              </a:spcBef>
              <a:spcAft>
                <a:spcPts val="0"/>
              </a:spcAft>
              <a:buClr>
                <a:srgbClr val="432673"/>
              </a:buClr>
              <a:buSzPct val="100000"/>
              <a:buChar char="•"/>
            </a:pPr>
            <a:r>
              <a:rPr lang="en-GB" sz="2400" b="0" i="0" u="none" strike="noStrike" cap="none">
                <a:solidFill>
                  <a:srgbClr val="262626"/>
                </a:solidFill>
                <a:latin typeface="Arial"/>
                <a:ea typeface="Arial"/>
                <a:cs typeface="Arial"/>
                <a:sym typeface="Arial"/>
              </a:rPr>
              <a:t>The unit rate calculation includes material costs, wastage, labour and sometimes overhead or plant costs. </a:t>
            </a:r>
            <a:endParaRPr/>
          </a:p>
          <a:p>
            <a:pPr marL="457200" lvl="0" indent="-342900" algn="l" rtl="0">
              <a:lnSpc>
                <a:spcPct val="108000"/>
              </a:lnSpc>
              <a:spcBef>
                <a:spcPts val="1000"/>
              </a:spcBef>
              <a:spcAft>
                <a:spcPts val="0"/>
              </a:spcAft>
              <a:buClr>
                <a:srgbClr val="432673"/>
              </a:buClr>
              <a:buSzPct val="100000"/>
              <a:buChar char="•"/>
            </a:pPr>
            <a:r>
              <a:rPr lang="en-GB" sz="2400" b="0" i="0" u="none" strike="noStrike" cap="none">
                <a:solidFill>
                  <a:srgbClr val="262626"/>
                </a:solidFill>
                <a:latin typeface="Arial"/>
                <a:ea typeface="Arial"/>
                <a:cs typeface="Arial"/>
                <a:sym typeface="Arial"/>
              </a:rPr>
              <a:t>It helps contractors and quantity surveyors estimate costs efficiently and compare prices for different construction elements.</a:t>
            </a:r>
            <a:endParaRPr/>
          </a:p>
          <a:p>
            <a:pPr marL="457200" lvl="0" indent="-228600" algn="l" rtl="0">
              <a:lnSpc>
                <a:spcPct val="108000"/>
              </a:lnSpc>
              <a:spcBef>
                <a:spcPts val="1000"/>
              </a:spcBef>
              <a:spcAft>
                <a:spcPts val="0"/>
              </a:spcAft>
              <a:buClr>
                <a:srgbClr val="432673"/>
              </a:buClr>
              <a:buSzPct val="100000"/>
              <a:buNone/>
            </a:pPr>
            <a:endParaRPr/>
          </a:p>
        </p:txBody>
      </p:sp>
      <p:sp>
        <p:nvSpPr>
          <p:cNvPr id="321" name="Google Shape;321;p3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322" name="Google Shape;322;p36"/>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pic>
        <p:nvPicPr>
          <p:cNvPr id="323" name="Google Shape;323;p36">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89083" y="1825625"/>
            <a:ext cx="4364717" cy="43513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Coverage and wastage</a:t>
            </a:r>
            <a:endParaRPr/>
          </a:p>
        </p:txBody>
      </p:sp>
      <p:sp>
        <p:nvSpPr>
          <p:cNvPr id="329" name="Google Shape;329;p37"/>
          <p:cNvSpPr txBox="1">
            <a:spLocks noGrp="1"/>
          </p:cNvSpPr>
          <p:nvPr>
            <p:ph type="body" idx="1"/>
          </p:nvPr>
        </p:nvSpPr>
        <p:spPr>
          <a:xfrm>
            <a:off x="838200" y="2479041"/>
            <a:ext cx="5196840" cy="3850322"/>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sz="2400" b="1" i="0" u="none" strike="noStrike" cap="none">
                <a:solidFill>
                  <a:srgbClr val="262626"/>
                </a:solidFill>
                <a:latin typeface="Arial"/>
                <a:ea typeface="Arial"/>
                <a:cs typeface="Arial"/>
                <a:sym typeface="Arial"/>
              </a:rPr>
              <a:t>Coverage</a:t>
            </a:r>
            <a:r>
              <a:rPr lang="en-GB" sz="2400" b="0" i="0" u="none" strike="noStrike" cap="none">
                <a:solidFill>
                  <a:srgbClr val="262626"/>
                </a:solidFill>
                <a:latin typeface="Arial"/>
                <a:ea typeface="Arial"/>
                <a:cs typeface="Arial"/>
                <a:sym typeface="Arial"/>
              </a:rPr>
              <a:t> </a:t>
            </a:r>
            <a:br>
              <a:rPr lang="en-GB" sz="2400" b="0" i="0" u="none" strike="noStrike" cap="none">
                <a:solidFill>
                  <a:srgbClr val="262626"/>
                </a:solidFill>
                <a:latin typeface="Arial"/>
                <a:ea typeface="Arial"/>
                <a:cs typeface="Arial"/>
                <a:sym typeface="Arial"/>
              </a:rPr>
            </a:br>
            <a:r>
              <a:rPr lang="en-GB" sz="2400" b="0" i="0" u="none" strike="noStrike" cap="none">
                <a:solidFill>
                  <a:srgbClr val="262626"/>
                </a:solidFill>
                <a:latin typeface="Arial"/>
                <a:ea typeface="Arial"/>
                <a:cs typeface="Arial"/>
                <a:sym typeface="Arial"/>
              </a:rPr>
              <a:t>This is the amount of material needed to cover a specific area or complete a given task. </a:t>
            </a:r>
            <a:br>
              <a:rPr lang="en-GB" sz="2400" b="0" i="0" u="none" strike="noStrike" cap="none">
                <a:solidFill>
                  <a:srgbClr val="262626"/>
                </a:solidFill>
                <a:latin typeface="Arial"/>
                <a:ea typeface="Arial"/>
                <a:cs typeface="Arial"/>
                <a:sym typeface="Arial"/>
              </a:rPr>
            </a:br>
            <a:br>
              <a:rPr lang="en-GB" sz="2400" b="0" i="0" u="none" strike="noStrike" cap="none">
                <a:solidFill>
                  <a:srgbClr val="262626"/>
                </a:solidFill>
                <a:latin typeface="Arial"/>
                <a:ea typeface="Arial"/>
                <a:cs typeface="Arial"/>
                <a:sym typeface="Arial"/>
              </a:rPr>
            </a:br>
            <a:r>
              <a:rPr lang="en-GB" sz="2400" b="0" i="0" u="none" strike="noStrike" cap="none">
                <a:solidFill>
                  <a:srgbClr val="262626"/>
                </a:solidFill>
                <a:latin typeface="Arial"/>
                <a:ea typeface="Arial"/>
                <a:cs typeface="Arial"/>
                <a:sym typeface="Arial"/>
              </a:rPr>
              <a:t>For instance, 60 bricks are required to build 1 m</a:t>
            </a:r>
            <a:r>
              <a:rPr lang="en-GB" sz="2400" b="0" i="0" u="none" strike="noStrike" cap="none" baseline="30000">
                <a:solidFill>
                  <a:srgbClr val="262626"/>
                </a:solidFill>
                <a:latin typeface="Arial"/>
                <a:ea typeface="Arial"/>
                <a:cs typeface="Arial"/>
                <a:sym typeface="Arial"/>
              </a:rPr>
              <a:t>2</a:t>
            </a:r>
            <a:r>
              <a:rPr lang="en-GB" sz="2400" b="0" i="0" u="none" strike="noStrike" cap="none">
                <a:solidFill>
                  <a:srgbClr val="262626"/>
                </a:solidFill>
                <a:latin typeface="Arial"/>
                <a:ea typeface="Arial"/>
                <a:cs typeface="Arial"/>
                <a:sym typeface="Arial"/>
              </a:rPr>
              <a:t> of half brick wall. </a:t>
            </a:r>
            <a:endParaRPr/>
          </a:p>
        </p:txBody>
      </p:sp>
      <p:sp>
        <p:nvSpPr>
          <p:cNvPr id="330" name="Google Shape;330;p37"/>
          <p:cNvSpPr txBox="1">
            <a:spLocks noGrp="1"/>
          </p:cNvSpPr>
          <p:nvPr>
            <p:ph type="body" idx="2"/>
          </p:nvPr>
        </p:nvSpPr>
        <p:spPr>
          <a:xfrm>
            <a:off x="6168046" y="2479040"/>
            <a:ext cx="5196840" cy="3850323"/>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lnSpcReduction="10000"/>
          </a:bodyPr>
          <a:lstStyle/>
          <a:p>
            <a:pPr marL="114300" lvl="0" indent="0" algn="l" rtl="0">
              <a:lnSpc>
                <a:spcPct val="108000"/>
              </a:lnSpc>
              <a:spcBef>
                <a:spcPts val="1000"/>
              </a:spcBef>
              <a:spcAft>
                <a:spcPts val="0"/>
              </a:spcAft>
              <a:buSzPts val="1800"/>
              <a:buNone/>
            </a:pPr>
            <a:r>
              <a:rPr lang="en-GB" sz="2400" b="1" i="0" u="none" strike="noStrike" cap="none">
                <a:solidFill>
                  <a:srgbClr val="262626"/>
                </a:solidFill>
                <a:latin typeface="Arial"/>
                <a:ea typeface="Arial"/>
                <a:cs typeface="Arial"/>
                <a:sym typeface="Arial"/>
              </a:rPr>
              <a:t>Wastage</a:t>
            </a:r>
            <a:r>
              <a:rPr lang="en-GB" sz="2400" b="0" i="0" u="none" strike="noStrike" cap="none">
                <a:solidFill>
                  <a:srgbClr val="262626"/>
                </a:solidFill>
                <a:latin typeface="Arial"/>
                <a:ea typeface="Arial"/>
                <a:cs typeface="Arial"/>
                <a:sym typeface="Arial"/>
              </a:rPr>
              <a:t> </a:t>
            </a:r>
            <a:br>
              <a:rPr lang="en-GB" sz="2400" b="0" i="0" u="none" strike="noStrike" cap="none">
                <a:solidFill>
                  <a:srgbClr val="262626"/>
                </a:solidFill>
                <a:latin typeface="Arial"/>
                <a:ea typeface="Arial"/>
                <a:cs typeface="Arial"/>
                <a:sym typeface="Arial"/>
              </a:rPr>
            </a:br>
            <a:r>
              <a:rPr lang="en-GB" sz="2400" b="0" i="0" u="none" strike="noStrike" cap="none">
                <a:solidFill>
                  <a:srgbClr val="262626"/>
                </a:solidFill>
                <a:latin typeface="Arial"/>
                <a:ea typeface="Arial"/>
                <a:cs typeface="Arial"/>
                <a:sym typeface="Arial"/>
              </a:rPr>
              <a:t>This refers to the extra materials accounted for in calculations due to losses during transportation, laps, cutting, theft or accidental damage on-site. </a:t>
            </a:r>
            <a:endParaRPr/>
          </a:p>
          <a:p>
            <a:pPr marL="114300" lvl="0" indent="0" algn="l" rtl="0">
              <a:lnSpc>
                <a:spcPct val="108000"/>
              </a:lnSpc>
              <a:spcBef>
                <a:spcPts val="1000"/>
              </a:spcBef>
              <a:spcAft>
                <a:spcPts val="0"/>
              </a:spcAft>
              <a:buSzPts val="1800"/>
              <a:buNone/>
            </a:pPr>
            <a:r>
              <a:rPr lang="en-GB" sz="2400" b="0" i="0" u="none" strike="noStrike" cap="none">
                <a:solidFill>
                  <a:srgbClr val="262626"/>
                </a:solidFill>
                <a:latin typeface="Arial"/>
                <a:ea typeface="Arial"/>
                <a:cs typeface="Arial"/>
                <a:sym typeface="Arial"/>
              </a:rPr>
              <a:t>Typically, a percentage is added to the required materials to account for this.</a:t>
            </a:r>
            <a:endParaRPr/>
          </a:p>
        </p:txBody>
      </p:sp>
      <p:sp>
        <p:nvSpPr>
          <p:cNvPr id="331" name="Google Shape;331;p3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332" name="Google Shape;332;p37"/>
          <p:cNvSpPr txBox="1"/>
          <p:nvPr/>
        </p:nvSpPr>
        <p:spPr>
          <a:xfrm>
            <a:off x="838200" y="1724535"/>
            <a:ext cx="1112104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62626"/>
                </a:solidFill>
                <a:latin typeface="Arial"/>
                <a:ea typeface="Arial"/>
                <a:cs typeface="Arial"/>
                <a:sym typeface="Arial"/>
              </a:rPr>
              <a:t>When calculating unit rates, coverage and wastage must be considered.</a:t>
            </a:r>
            <a:endParaRPr sz="2400" b="0" i="0" u="none" strike="noStrike" cap="none">
              <a:solidFill>
                <a:schemeClr val="dk1"/>
              </a:solidFill>
              <a:latin typeface="Arial"/>
              <a:ea typeface="Arial"/>
              <a:cs typeface="Arial"/>
              <a:sym typeface="Arial"/>
            </a:endParaRPr>
          </a:p>
        </p:txBody>
      </p:sp>
      <p:sp>
        <p:nvSpPr>
          <p:cNvPr id="333" name="Google Shape;333;p37"/>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Labour constants</a:t>
            </a:r>
            <a:endParaRPr/>
          </a:p>
        </p:txBody>
      </p:sp>
      <p:sp>
        <p:nvSpPr>
          <p:cNvPr id="340" name="Google Shape;340;p38"/>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fontScale="92500" lnSpcReduction="20000"/>
          </a:bodyPr>
          <a:lstStyle/>
          <a:p>
            <a:pPr marL="457200" lvl="0" indent="-342898" algn="l" rtl="0">
              <a:lnSpc>
                <a:spcPct val="108000"/>
              </a:lnSpc>
              <a:spcBef>
                <a:spcPts val="1000"/>
              </a:spcBef>
              <a:spcAft>
                <a:spcPts val="0"/>
              </a:spcAft>
              <a:buClr>
                <a:srgbClr val="432673"/>
              </a:buClr>
              <a:buSzPct val="100000"/>
              <a:buChar char="•"/>
            </a:pPr>
            <a:r>
              <a:rPr lang="en-GB" sz="2400" b="0" i="0" u="none" strike="noStrike" cap="none" dirty="0">
                <a:solidFill>
                  <a:srgbClr val="262626"/>
                </a:solidFill>
                <a:latin typeface="Arial"/>
                <a:ea typeface="Arial"/>
                <a:cs typeface="Arial"/>
                <a:sym typeface="Arial"/>
              </a:rPr>
              <a:t>A </a:t>
            </a:r>
            <a:r>
              <a:rPr lang="en-GB" sz="2400" b="1" i="0" u="none" strike="noStrike" cap="none" dirty="0">
                <a:solidFill>
                  <a:srgbClr val="262626"/>
                </a:solidFill>
                <a:latin typeface="Arial"/>
                <a:ea typeface="Arial"/>
                <a:cs typeface="Arial"/>
                <a:sym typeface="Arial"/>
              </a:rPr>
              <a:t>labour constant </a:t>
            </a:r>
            <a:r>
              <a:rPr lang="en-GB" sz="2400" b="0" i="0" u="none" strike="noStrike" cap="none" dirty="0">
                <a:solidFill>
                  <a:srgbClr val="262626"/>
                </a:solidFill>
                <a:latin typeface="Arial"/>
                <a:ea typeface="Arial"/>
                <a:cs typeface="Arial"/>
                <a:sym typeface="Arial"/>
              </a:rPr>
              <a:t>is the time needed for a construction operative to complete the work required for one unit of measurement, e.g. 1 m</a:t>
            </a:r>
            <a:r>
              <a:rPr lang="en-GB" sz="2400" b="0" i="0" u="none" strike="noStrike" cap="none" baseline="30000" dirty="0">
                <a:solidFill>
                  <a:srgbClr val="262626"/>
                </a:solidFill>
                <a:latin typeface="Arial"/>
                <a:ea typeface="Arial"/>
                <a:cs typeface="Arial"/>
                <a:sym typeface="Arial"/>
              </a:rPr>
              <a:t>2</a:t>
            </a:r>
            <a:r>
              <a:rPr lang="en-GB" sz="2400" b="0" i="0" u="none" strike="noStrike" cap="none" dirty="0">
                <a:solidFill>
                  <a:srgbClr val="262626"/>
                </a:solidFill>
                <a:latin typeface="Arial"/>
                <a:ea typeface="Arial"/>
                <a:cs typeface="Arial"/>
                <a:sym typeface="Arial"/>
              </a:rPr>
              <a:t> of brickwork. They are used to estimate unit rates.</a:t>
            </a:r>
            <a:endParaRPr dirty="0"/>
          </a:p>
          <a:p>
            <a:pPr marL="457200" lvl="0" indent="-342898" algn="l" rtl="0">
              <a:lnSpc>
                <a:spcPct val="108000"/>
              </a:lnSpc>
              <a:spcBef>
                <a:spcPts val="1000"/>
              </a:spcBef>
              <a:spcAft>
                <a:spcPts val="0"/>
              </a:spcAft>
              <a:buClr>
                <a:srgbClr val="432673"/>
              </a:buClr>
              <a:buSzPct val="100000"/>
              <a:buChar char="•"/>
            </a:pPr>
            <a:r>
              <a:rPr lang="en-GB" sz="2400" b="0" i="0" u="none" strike="noStrike" cap="none" dirty="0">
                <a:solidFill>
                  <a:srgbClr val="262626"/>
                </a:solidFill>
                <a:latin typeface="Arial"/>
                <a:ea typeface="Arial"/>
                <a:cs typeface="Arial"/>
                <a:sym typeface="Arial"/>
              </a:rPr>
              <a:t>Labour constants remain the same, but costs per hour can change.</a:t>
            </a:r>
            <a:endParaRPr dirty="0"/>
          </a:p>
          <a:p>
            <a:pPr marL="457200" lvl="0" indent="-342898" algn="l" rtl="0">
              <a:lnSpc>
                <a:spcPct val="108000"/>
              </a:lnSpc>
              <a:spcBef>
                <a:spcPts val="1000"/>
              </a:spcBef>
              <a:spcAft>
                <a:spcPts val="0"/>
              </a:spcAft>
              <a:buClr>
                <a:srgbClr val="432673"/>
              </a:buClr>
              <a:buSzPct val="100000"/>
              <a:buChar char="•"/>
            </a:pPr>
            <a:r>
              <a:rPr lang="en-GB" sz="2400" b="0" i="0" u="none" strike="noStrike" cap="none" dirty="0">
                <a:solidFill>
                  <a:srgbClr val="262626"/>
                </a:solidFill>
                <a:latin typeface="Arial"/>
                <a:ea typeface="Arial"/>
                <a:cs typeface="Arial"/>
                <a:sym typeface="Arial"/>
              </a:rPr>
              <a:t>In computer estimating systems, labour constants are embedded. The hourly cost to employ can be input by the estimator.</a:t>
            </a:r>
            <a:endParaRPr dirty="0"/>
          </a:p>
          <a:p>
            <a:pPr marL="457200" lvl="0" indent="-228600" algn="l" rtl="0">
              <a:lnSpc>
                <a:spcPct val="108000"/>
              </a:lnSpc>
              <a:spcBef>
                <a:spcPts val="1000"/>
              </a:spcBef>
              <a:spcAft>
                <a:spcPts val="0"/>
              </a:spcAft>
              <a:buClr>
                <a:srgbClr val="432673"/>
              </a:buClr>
              <a:buSzPct val="100000"/>
              <a:buNone/>
            </a:pPr>
            <a:endParaRPr sz="2400" b="1" i="0" u="none" strike="noStrike" cap="none" dirty="0">
              <a:solidFill>
                <a:srgbClr val="262626"/>
              </a:solidFill>
              <a:latin typeface="Arial"/>
              <a:ea typeface="Arial"/>
              <a:cs typeface="Arial"/>
              <a:sym typeface="Arial"/>
            </a:endParaRPr>
          </a:p>
          <a:p>
            <a:pPr marL="457200" lvl="0" indent="-228600" algn="l" rtl="0">
              <a:lnSpc>
                <a:spcPct val="108000"/>
              </a:lnSpc>
              <a:spcBef>
                <a:spcPts val="1000"/>
              </a:spcBef>
              <a:spcAft>
                <a:spcPts val="0"/>
              </a:spcAft>
              <a:buClr>
                <a:srgbClr val="432673"/>
              </a:buClr>
              <a:buSzPct val="100000"/>
              <a:buNone/>
            </a:pPr>
            <a:endParaRPr dirty="0"/>
          </a:p>
        </p:txBody>
      </p:sp>
      <p:sp>
        <p:nvSpPr>
          <p:cNvPr id="341" name="Google Shape;341;p38"/>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342" name="Google Shape;342;p38"/>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pic>
        <p:nvPicPr>
          <p:cNvPr id="343" name="Google Shape;343;p38">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89083" y="1825625"/>
            <a:ext cx="4364717" cy="43513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Calculating a unit rate</a:t>
            </a:r>
            <a:endParaRPr/>
          </a:p>
        </p:txBody>
      </p:sp>
      <p:sp>
        <p:nvSpPr>
          <p:cNvPr id="350" name="Google Shape;350;p3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353" name="Google Shape;353;p39"/>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pic>
        <p:nvPicPr>
          <p:cNvPr id="2" name="Online Media 1" title="Unit_rates_Final">
            <a:hlinkClick r:id="" action="ppaction://media"/>
            <a:extLst>
              <a:ext uri="{FF2B5EF4-FFF2-40B4-BE49-F238E27FC236}">
                <a16:creationId xmlns:a16="http://schemas.microsoft.com/office/drawing/2014/main" id="{1706A7B9-DFF3-3B7E-A3F6-15A38D937A0D}"/>
              </a:ext>
            </a:extLst>
          </p:cNvPr>
          <p:cNvPicPr>
            <a:picLocks noRot="1" noChangeAspect="1"/>
          </p:cNvPicPr>
          <p:nvPr>
            <a:videoFile r:link="rId1"/>
          </p:nvPr>
        </p:nvPicPr>
        <p:blipFill>
          <a:blip r:embed="rId4"/>
          <a:stretch>
            <a:fillRect/>
          </a:stretch>
        </p:blipFill>
        <p:spPr>
          <a:xfrm>
            <a:off x="2085605" y="1694783"/>
            <a:ext cx="8020789" cy="4518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Calculating a unit rate: Brickwork</a:t>
            </a:r>
            <a:endParaRPr/>
          </a:p>
        </p:txBody>
      </p:sp>
      <p:sp>
        <p:nvSpPr>
          <p:cNvPr id="360" name="Google Shape;360;p40"/>
          <p:cNvSpPr txBox="1">
            <a:spLocks noGrp="1"/>
          </p:cNvSpPr>
          <p:nvPr>
            <p:ph type="body" idx="1"/>
          </p:nvPr>
        </p:nvSpPr>
        <p:spPr>
          <a:xfrm>
            <a:off x="838200" y="1654141"/>
            <a:ext cx="6101080" cy="2413000"/>
          </a:xfrm>
          <a:prstGeom prst="rect">
            <a:avLst/>
          </a:prstGeom>
          <a:solidFill>
            <a:srgbClr val="EBDDF4"/>
          </a:solid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ct val="81081"/>
              <a:buNone/>
            </a:pPr>
            <a:r>
              <a:rPr lang="en-GB" dirty="0"/>
              <a:t>This is an extract from a </a:t>
            </a:r>
            <a:r>
              <a:rPr lang="en-GB" sz="2400" b="0" i="0" u="none" strike="noStrike" cap="none" dirty="0" err="1">
                <a:solidFill>
                  <a:srgbClr val="262626"/>
                </a:solidFill>
                <a:latin typeface="Arial"/>
                <a:ea typeface="Arial"/>
                <a:cs typeface="Arial"/>
                <a:sym typeface="Arial"/>
              </a:rPr>
              <a:t>BoQ</a:t>
            </a:r>
            <a:r>
              <a:rPr lang="en-GB" dirty="0"/>
              <a:t> which is</a:t>
            </a:r>
            <a:r>
              <a:rPr lang="en-GB" sz="2400" b="0" i="0" u="none" strike="noStrike" cap="none" dirty="0">
                <a:solidFill>
                  <a:srgbClr val="262626"/>
                </a:solidFill>
                <a:latin typeface="Arial"/>
                <a:ea typeface="Arial"/>
                <a:cs typeface="Arial"/>
                <a:sym typeface="Arial"/>
              </a:rPr>
              <a:t> a document used for pricing and tendering</a:t>
            </a:r>
            <a:r>
              <a:rPr lang="en-GB" dirty="0"/>
              <a:t>.</a:t>
            </a:r>
          </a:p>
          <a:p>
            <a:pPr marL="114300" lvl="0" indent="0" algn="l" rtl="0">
              <a:lnSpc>
                <a:spcPct val="108000"/>
              </a:lnSpc>
              <a:spcBef>
                <a:spcPts val="1000"/>
              </a:spcBef>
              <a:spcAft>
                <a:spcPts val="0"/>
              </a:spcAft>
              <a:buSzPct val="81081"/>
              <a:buNone/>
            </a:pPr>
            <a:r>
              <a:rPr lang="en-GB" sz="2400" b="0" i="0" u="none" strike="noStrike" cap="none" dirty="0">
                <a:solidFill>
                  <a:srgbClr val="262626"/>
                </a:solidFill>
                <a:latin typeface="Arial"/>
                <a:ea typeface="Arial"/>
                <a:cs typeface="Arial"/>
                <a:sym typeface="Arial"/>
              </a:rPr>
              <a:t>We will see how to ‘build up’ a unit rate for this item.</a:t>
            </a:r>
            <a:endParaRPr dirty="0"/>
          </a:p>
          <a:p>
            <a:pPr marL="457200" lvl="0" indent="-228600" algn="l" rtl="0">
              <a:lnSpc>
                <a:spcPct val="108000"/>
              </a:lnSpc>
              <a:spcBef>
                <a:spcPts val="1000"/>
              </a:spcBef>
              <a:spcAft>
                <a:spcPts val="0"/>
              </a:spcAft>
              <a:buSzPct val="81081"/>
              <a:buNone/>
            </a:pPr>
            <a:endParaRPr dirty="0"/>
          </a:p>
        </p:txBody>
      </p:sp>
      <p:sp>
        <p:nvSpPr>
          <p:cNvPr id="361" name="Google Shape;361;p4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graphicFrame>
        <p:nvGraphicFramePr>
          <p:cNvPr id="362" name="Google Shape;362;p40" descr="Close up of a brick wall. The bricks are different shades of brown (orange-red, brown, brown-black). The mortar is cream."/>
          <p:cNvGraphicFramePr/>
          <p:nvPr/>
        </p:nvGraphicFramePr>
        <p:xfrm>
          <a:off x="865450" y="4363117"/>
          <a:ext cx="10488325" cy="1325550"/>
        </p:xfrm>
        <a:graphic>
          <a:graphicData uri="http://schemas.openxmlformats.org/drawingml/2006/table">
            <a:tbl>
              <a:tblPr firstRow="1" bandRow="1">
                <a:noFill/>
                <a:tableStyleId>{4B83425A-A6AB-4DA7-AA27-E7B021C1AAF8}</a:tableStyleId>
              </a:tblPr>
              <a:tblGrid>
                <a:gridCol w="700525">
                  <a:extLst>
                    <a:ext uri="{9D8B030D-6E8A-4147-A177-3AD203B41FA5}">
                      <a16:colId xmlns:a16="http://schemas.microsoft.com/office/drawing/2014/main" val="20000"/>
                    </a:ext>
                  </a:extLst>
                </a:gridCol>
                <a:gridCol w="4348375">
                  <a:extLst>
                    <a:ext uri="{9D8B030D-6E8A-4147-A177-3AD203B41FA5}">
                      <a16:colId xmlns:a16="http://schemas.microsoft.com/office/drawing/2014/main" val="20001"/>
                    </a:ext>
                  </a:extLst>
                </a:gridCol>
                <a:gridCol w="940875">
                  <a:extLst>
                    <a:ext uri="{9D8B030D-6E8A-4147-A177-3AD203B41FA5}">
                      <a16:colId xmlns:a16="http://schemas.microsoft.com/office/drawing/2014/main" val="20002"/>
                    </a:ext>
                  </a:extLst>
                </a:gridCol>
                <a:gridCol w="704875">
                  <a:extLst>
                    <a:ext uri="{9D8B030D-6E8A-4147-A177-3AD203B41FA5}">
                      <a16:colId xmlns:a16="http://schemas.microsoft.com/office/drawing/2014/main" val="20003"/>
                    </a:ext>
                  </a:extLst>
                </a:gridCol>
                <a:gridCol w="1331625">
                  <a:extLst>
                    <a:ext uri="{9D8B030D-6E8A-4147-A177-3AD203B41FA5}">
                      <a16:colId xmlns:a16="http://schemas.microsoft.com/office/drawing/2014/main" val="20004"/>
                    </a:ext>
                  </a:extLst>
                </a:gridCol>
                <a:gridCol w="2462050">
                  <a:extLst>
                    <a:ext uri="{9D8B030D-6E8A-4147-A177-3AD203B41FA5}">
                      <a16:colId xmlns:a16="http://schemas.microsoft.com/office/drawing/2014/main" val="20005"/>
                    </a:ext>
                  </a:extLst>
                </a:gridCol>
              </a:tblGrid>
              <a:tr h="4459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Item</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Description</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Quantity</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Unit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Unit rate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Total</a:t>
                      </a:r>
                      <a:endParaRPr/>
                    </a:p>
                  </a:txBody>
                  <a:tcPr marL="91450" marR="91450" marT="45725" marB="45725"/>
                </a:tc>
                <a:extLst>
                  <a:ext uri="{0D108BD9-81ED-4DB2-BD59-A6C34878D82A}">
                    <a16:rowId xmlns:a16="http://schemas.microsoft.com/office/drawing/2014/main" val="10000"/>
                  </a:ext>
                </a:extLst>
              </a:tr>
              <a:tr h="8796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a</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Half a brick wall in type A facings, in coloured mortar, in skins of hollow walls, pointed one side as the work proceeds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1251</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m</a:t>
                      </a:r>
                      <a:r>
                        <a:rPr lang="en-GB" sz="1400" u="none" strike="noStrike" cap="none" baseline="30000"/>
                        <a:t>2</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01"/>
                  </a:ext>
                </a:extLst>
              </a:tr>
            </a:tbl>
          </a:graphicData>
        </a:graphic>
      </p:graphicFrame>
      <p:pic>
        <p:nvPicPr>
          <p:cNvPr id="363" name="Google Shape;363;p40">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75740" y="1654141"/>
            <a:ext cx="3878035" cy="2413000"/>
          </a:xfrm>
          <a:prstGeom prst="rect">
            <a:avLst/>
          </a:prstGeom>
          <a:noFill/>
          <a:ln>
            <a:noFill/>
          </a:ln>
        </p:spPr>
      </p:pic>
      <p:sp>
        <p:nvSpPr>
          <p:cNvPr id="364" name="Google Shape;364;p40"/>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Worked example: Brickwork unit rate</a:t>
            </a:r>
            <a:endParaRPr/>
          </a:p>
        </p:txBody>
      </p:sp>
      <p:sp>
        <p:nvSpPr>
          <p:cNvPr id="370" name="Google Shape;370;p41"/>
          <p:cNvSpPr txBox="1">
            <a:spLocks noGrp="1"/>
          </p:cNvSpPr>
          <p:nvPr>
            <p:ph type="body" idx="2"/>
          </p:nvPr>
        </p:nvSpPr>
        <p:spPr>
          <a:xfrm>
            <a:off x="8179724" y="1825625"/>
            <a:ext cx="3274989" cy="4351338"/>
          </a:xfrm>
          <a:prstGeom prst="rect">
            <a:avLst/>
          </a:prstGeom>
          <a:solidFill>
            <a:srgbClr val="EBDDF4"/>
          </a:solidFill>
          <a:ln w="19050" cap="sq" cmpd="sng">
            <a:solidFill>
              <a:srgbClr val="432673"/>
            </a:solidFill>
            <a:prstDash val="solid"/>
            <a:round/>
            <a:headEnd type="none" w="sm" len="sm"/>
            <a:tailEnd type="none" w="sm" len="sm"/>
          </a:ln>
        </p:spPr>
        <p:txBody>
          <a:bodyPr spcFirstLastPara="1" wrap="square" lIns="180000" tIns="180000" rIns="180000" bIns="180000" anchor="t" anchorCtr="0">
            <a:norm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262626"/>
                </a:solidFill>
                <a:latin typeface="Arial"/>
                <a:ea typeface="Arial"/>
                <a:cs typeface="Arial"/>
                <a:sym typeface="Arial"/>
              </a:rPr>
              <a:t>Hint</a:t>
            </a:r>
            <a:r>
              <a:rPr lang="en-GB" sz="2400" b="0" i="0" u="none" strike="noStrike" cap="none" dirty="0">
                <a:solidFill>
                  <a:srgbClr val="262626"/>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262626"/>
                </a:solidFill>
                <a:latin typeface="Arial"/>
                <a:ea typeface="Arial"/>
                <a:cs typeface="Arial"/>
                <a:sym typeface="Arial"/>
              </a:rPr>
              <a:t>To calculate waste, multiply the total cost of your materials by the wastage factor, in this example it is 5%.</a:t>
            </a:r>
            <a:endParaRPr dirty="0"/>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626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262626"/>
                </a:solidFill>
                <a:latin typeface="Arial"/>
                <a:ea typeface="Arial"/>
                <a:cs typeface="Arial"/>
                <a:sym typeface="Arial"/>
              </a:rPr>
              <a:t>This is then added to the total cost.</a:t>
            </a:r>
            <a:endParaRPr dirty="0"/>
          </a:p>
          <a:p>
            <a:pPr marL="114300" lvl="0" indent="0" algn="l" rtl="0">
              <a:lnSpc>
                <a:spcPct val="108000"/>
              </a:lnSpc>
              <a:spcBef>
                <a:spcPts val="1000"/>
              </a:spcBef>
              <a:spcAft>
                <a:spcPts val="0"/>
              </a:spcAft>
              <a:buSzPts val="1800"/>
              <a:buNone/>
            </a:pPr>
            <a:endParaRPr dirty="0"/>
          </a:p>
        </p:txBody>
      </p:sp>
      <p:sp>
        <p:nvSpPr>
          <p:cNvPr id="371" name="Google Shape;371;p4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graphicFrame>
        <p:nvGraphicFramePr>
          <p:cNvPr id="372" name="Google Shape;372;p41"/>
          <p:cNvGraphicFramePr/>
          <p:nvPr>
            <p:extLst>
              <p:ext uri="{D42A27DB-BD31-4B8C-83A1-F6EECF244321}">
                <p14:modId xmlns:p14="http://schemas.microsoft.com/office/powerpoint/2010/main" val="871244454"/>
              </p:ext>
            </p:extLst>
          </p:nvPr>
        </p:nvGraphicFramePr>
        <p:xfrm>
          <a:off x="838200" y="1825625"/>
          <a:ext cx="7153658" cy="4351336"/>
        </p:xfrm>
        <a:graphic>
          <a:graphicData uri="http://schemas.openxmlformats.org/drawingml/2006/table">
            <a:tbl>
              <a:tblPr firstRow="1" bandRow="1">
                <a:noFill/>
                <a:tableStyleId>{B0D61D69-0247-4F22-9587-BF3821DC9077}</a:tableStyleId>
              </a:tblPr>
              <a:tblGrid>
                <a:gridCol w="2641968">
                  <a:extLst>
                    <a:ext uri="{9D8B030D-6E8A-4147-A177-3AD203B41FA5}">
                      <a16:colId xmlns:a16="http://schemas.microsoft.com/office/drawing/2014/main" val="20000"/>
                    </a:ext>
                  </a:extLst>
                </a:gridCol>
                <a:gridCol w="2765184">
                  <a:extLst>
                    <a:ext uri="{9D8B030D-6E8A-4147-A177-3AD203B41FA5}">
                      <a16:colId xmlns:a16="http://schemas.microsoft.com/office/drawing/2014/main" val="20001"/>
                    </a:ext>
                  </a:extLst>
                </a:gridCol>
                <a:gridCol w="1746506">
                  <a:extLst>
                    <a:ext uri="{9D8B030D-6E8A-4147-A177-3AD203B41FA5}">
                      <a16:colId xmlns:a16="http://schemas.microsoft.com/office/drawing/2014/main" val="20002"/>
                    </a:ext>
                  </a:extLst>
                </a:gridCol>
              </a:tblGrid>
              <a:tr h="395576">
                <a:tc>
                  <a:txBody>
                    <a:bodyPr/>
                    <a:lstStyle/>
                    <a:p>
                      <a:pPr marL="0" marR="0" lvl="0" indent="0" algn="l" rtl="0">
                        <a:lnSpc>
                          <a:spcPct val="100000"/>
                        </a:lnSpc>
                        <a:spcBef>
                          <a:spcPts val="0"/>
                        </a:spcBef>
                        <a:spcAft>
                          <a:spcPts val="0"/>
                        </a:spcAft>
                        <a:buClr>
                          <a:srgbClr val="000000"/>
                        </a:buClr>
                        <a:buSzPts val="1800"/>
                        <a:buFont typeface="Arial"/>
                        <a:buNone/>
                      </a:pPr>
                      <a:r>
                        <a:rPr lang="en-GB" sz="1800" b="0" u="sng" strike="noStrike" cap="none" dirty="0"/>
                        <a:t>Materials</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00"/>
                  </a:ext>
                </a:extLst>
              </a:tr>
              <a:tr h="395576">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Bricks</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GB" sz="1800" u="none" strike="noStrike" cap="none"/>
                        <a:t>60 No × £0.64 = </a:t>
                      </a:r>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2" indent="0" algn="l" rtl="0">
                        <a:lnSpc>
                          <a:spcPct val="100000"/>
                        </a:lnSpc>
                        <a:spcBef>
                          <a:spcPts val="0"/>
                        </a:spcBef>
                        <a:spcAft>
                          <a:spcPts val="0"/>
                        </a:spcAft>
                        <a:buClr>
                          <a:srgbClr val="000000"/>
                        </a:buClr>
                        <a:buSzPts val="1800"/>
                        <a:buFont typeface="Arial"/>
                        <a:buNone/>
                      </a:pPr>
                      <a:r>
                        <a:rPr lang="en-GB" sz="1800" u="none" strike="noStrike" cap="none" dirty="0"/>
                        <a:t>£38.40</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01"/>
                  </a:ext>
                </a:extLst>
              </a:tr>
              <a:tr h="395576">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Mortar</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GB" sz="1800" u="none" strike="noStrike" cap="none" dirty="0"/>
                        <a:t>0.027 × £150 =</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2" indent="0" algn="l" rtl="0">
                        <a:lnSpc>
                          <a:spcPct val="100000"/>
                        </a:lnSpc>
                        <a:spcBef>
                          <a:spcPts val="0"/>
                        </a:spcBef>
                        <a:spcAft>
                          <a:spcPts val="0"/>
                        </a:spcAft>
                        <a:buClr>
                          <a:srgbClr val="000000"/>
                        </a:buClr>
                        <a:buSzPts val="1800"/>
                        <a:buFont typeface="Arial"/>
                        <a:buNone/>
                      </a:pPr>
                      <a:r>
                        <a:rPr lang="en-GB" sz="1800" u="sng" strike="noStrike" cap="none" dirty="0"/>
                        <a:t>£  4.05</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02"/>
                  </a:ext>
                </a:extLst>
              </a:tr>
              <a:tr h="395576">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Subtotal</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2" indent="0" algn="l" rtl="0">
                        <a:lnSpc>
                          <a:spcPct val="100000"/>
                        </a:lnSpc>
                        <a:spcBef>
                          <a:spcPts val="0"/>
                        </a:spcBef>
                        <a:spcAft>
                          <a:spcPts val="0"/>
                        </a:spcAft>
                        <a:buClr>
                          <a:srgbClr val="000000"/>
                        </a:buClr>
                        <a:buSzPts val="1800"/>
                        <a:buFont typeface="Arial"/>
                        <a:buNone/>
                      </a:pPr>
                      <a:r>
                        <a:rPr lang="en-GB" sz="1800" u="none" strike="noStrike" cap="none" dirty="0"/>
                        <a:t>£42.45</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03"/>
                  </a:ext>
                </a:extLst>
              </a:tr>
              <a:tr h="395576">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Waste (+ 5%)</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GB" sz="1800" u="none" strike="noStrike" cap="none" dirty="0"/>
                        <a:t>£42.45 × 0.05 =</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4" indent="0" algn="l" rtl="0">
                        <a:lnSpc>
                          <a:spcPct val="100000"/>
                        </a:lnSpc>
                        <a:spcBef>
                          <a:spcPts val="0"/>
                        </a:spcBef>
                        <a:spcAft>
                          <a:spcPts val="0"/>
                        </a:spcAft>
                        <a:buClr>
                          <a:srgbClr val="000000"/>
                        </a:buClr>
                        <a:buSzPts val="1800"/>
                        <a:buFont typeface="Arial"/>
                        <a:buNone/>
                      </a:pPr>
                      <a:r>
                        <a:rPr lang="en-GB" sz="1800" u="none" strike="noStrike" cap="none" dirty="0"/>
                        <a:t>£  2.12</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04"/>
                  </a:ext>
                </a:extLst>
              </a:tr>
              <a:tr h="395576">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Subtotal (materials)</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2" indent="0" algn="l" rtl="0">
                        <a:lnSpc>
                          <a:spcPct val="100000"/>
                        </a:lnSpc>
                        <a:spcBef>
                          <a:spcPts val="0"/>
                        </a:spcBef>
                        <a:spcAft>
                          <a:spcPts val="0"/>
                        </a:spcAft>
                        <a:buClr>
                          <a:srgbClr val="000000"/>
                        </a:buClr>
                        <a:buSzPts val="1800"/>
                        <a:buFont typeface="Arial"/>
                        <a:buNone/>
                      </a:pPr>
                      <a:r>
                        <a:rPr lang="en-GB" sz="1800" u="sng" strike="noStrike" cap="none" dirty="0"/>
                        <a:t>£44.57</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05"/>
                  </a:ext>
                </a:extLst>
              </a:tr>
              <a:tr h="395576">
                <a:tc>
                  <a:txBody>
                    <a:bodyPr/>
                    <a:lstStyle/>
                    <a:p>
                      <a:pPr marL="0" marR="0" lvl="0" indent="0" algn="l" rtl="0">
                        <a:lnSpc>
                          <a:spcPct val="100000"/>
                        </a:lnSpc>
                        <a:spcBef>
                          <a:spcPts val="0"/>
                        </a:spcBef>
                        <a:spcAft>
                          <a:spcPts val="0"/>
                        </a:spcAft>
                        <a:buClr>
                          <a:srgbClr val="000000"/>
                        </a:buClr>
                        <a:buSzPts val="1800"/>
                        <a:buFont typeface="Arial"/>
                        <a:buNone/>
                      </a:pPr>
                      <a:r>
                        <a:rPr lang="en-GB" sz="1800" u="sng" strike="noStrike" cap="none" dirty="0"/>
                        <a:t>Labour</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2" indent="0" algn="l" rtl="0">
                        <a:lnSpc>
                          <a:spcPct val="100000"/>
                        </a:lnSpc>
                        <a:spcBef>
                          <a:spcPts val="0"/>
                        </a:spcBef>
                        <a:spcAft>
                          <a:spcPts val="0"/>
                        </a:spcAft>
                        <a:buClr>
                          <a:srgbClr val="000000"/>
                        </a:buClr>
                        <a:buSzPts val="1800"/>
                        <a:buFont typeface="Arial"/>
                        <a:buNone/>
                      </a:pPr>
                      <a:endParaRPr sz="1800" u="sng" strike="noStrike" cap="none"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06"/>
                  </a:ext>
                </a:extLst>
              </a:tr>
              <a:tr h="395576">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Bricklayer</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GB" sz="1800" u="none" strike="noStrike" cap="none" dirty="0"/>
                        <a:t>1.4 hours × £28.75 =</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2" indent="0" algn="l" rtl="0">
                        <a:lnSpc>
                          <a:spcPct val="100000"/>
                        </a:lnSpc>
                        <a:spcBef>
                          <a:spcPts val="0"/>
                        </a:spcBef>
                        <a:spcAft>
                          <a:spcPts val="0"/>
                        </a:spcAft>
                        <a:buClr>
                          <a:srgbClr val="000000"/>
                        </a:buClr>
                        <a:buSzPts val="1800"/>
                        <a:buFont typeface="Arial"/>
                        <a:buNone/>
                      </a:pPr>
                      <a:r>
                        <a:rPr lang="en-GB" sz="1800" u="none" strike="noStrike" cap="none" dirty="0"/>
                        <a:t>£40.25</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07"/>
                  </a:ext>
                </a:extLst>
              </a:tr>
              <a:tr h="395576">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Labourer</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GB" sz="1800" u="none" strike="noStrike" cap="none"/>
                        <a:t>0.7 hours × £19.50 =</a:t>
                      </a:r>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2" indent="0" algn="l" rtl="0">
                        <a:lnSpc>
                          <a:spcPct val="100000"/>
                        </a:lnSpc>
                        <a:spcBef>
                          <a:spcPts val="0"/>
                        </a:spcBef>
                        <a:spcAft>
                          <a:spcPts val="0"/>
                        </a:spcAft>
                        <a:buClr>
                          <a:srgbClr val="000000"/>
                        </a:buClr>
                        <a:buSzPts val="1800"/>
                        <a:buFont typeface="Arial"/>
                        <a:buNone/>
                      </a:pPr>
                      <a:r>
                        <a:rPr lang="en-GB" sz="1800" u="sng" strike="noStrike" cap="none" dirty="0"/>
                        <a:t>£13.65</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08"/>
                  </a:ext>
                </a:extLst>
              </a:tr>
              <a:tr h="395576">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u="sng" strike="noStrike" cap="none"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09"/>
                  </a:ext>
                </a:extLst>
              </a:tr>
              <a:tr h="395576">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dirty="0"/>
                        <a:t>Total</a:t>
                      </a:r>
                      <a:endParaRPr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3" indent="0" algn="r" rtl="0">
                        <a:lnSpc>
                          <a:spcPct val="100000"/>
                        </a:lnSpc>
                        <a:spcBef>
                          <a:spcPts val="0"/>
                        </a:spcBef>
                        <a:spcAft>
                          <a:spcPts val="0"/>
                        </a:spcAft>
                        <a:buClr>
                          <a:srgbClr val="000000"/>
                        </a:buClr>
                        <a:buSzPts val="1800"/>
                        <a:buFont typeface="Arial"/>
                        <a:buNone/>
                      </a:pPr>
                      <a:endParaRPr sz="1800" b="1" u="sng" strike="noStrike" cap="none"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tc>
                  <a:txBody>
                    <a:bodyPr/>
                    <a:lstStyle/>
                    <a:p>
                      <a:pPr marL="0" marR="0" lvl="3"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sng" strike="noStrike" kern="0" cap="none" spc="0" normalizeH="0" baseline="0" noProof="0" dirty="0">
                          <a:ln>
                            <a:noFill/>
                          </a:ln>
                          <a:solidFill>
                            <a:srgbClr val="000000"/>
                          </a:solidFill>
                          <a:effectLst/>
                          <a:uLnTx/>
                          <a:uFillTx/>
                          <a:latin typeface="Arial"/>
                          <a:cs typeface="Arial"/>
                          <a:sym typeface="Arial"/>
                        </a:rPr>
                        <a:t>£98.47 per m</a:t>
                      </a:r>
                      <a:r>
                        <a:rPr kumimoji="0" lang="en-GB" sz="1800" b="1" i="0" u="sng" strike="noStrike" kern="0" cap="none" spc="0" normalizeH="0" baseline="30000" noProof="0" dirty="0">
                          <a:ln>
                            <a:noFill/>
                          </a:ln>
                          <a:solidFill>
                            <a:srgbClr val="000000"/>
                          </a:solidFill>
                          <a:effectLst/>
                          <a:uLnTx/>
                          <a:uFillTx/>
                          <a:latin typeface="Arial"/>
                          <a:cs typeface="Arial"/>
                          <a:sym typeface="Arial"/>
                        </a:rPr>
                        <a:t>2</a:t>
                      </a:r>
                      <a:endParaRPr kumimoji="0" lang="en-GB" sz="1800" b="1" i="0" u="sng" strike="noStrike" kern="0" cap="none" spc="0" normalizeH="0" baseline="0" noProof="0" dirty="0">
                        <a:ln>
                          <a:noFill/>
                        </a:ln>
                        <a:solidFill>
                          <a:srgbClr val="000000"/>
                        </a:solidFill>
                        <a:effectLst/>
                        <a:uLnTx/>
                        <a:uFillTx/>
                        <a:latin typeface="Arial"/>
                        <a:cs typeface="Arial"/>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3FB"/>
                    </a:solidFill>
                  </a:tcPr>
                </a:tc>
                <a:extLst>
                  <a:ext uri="{0D108BD9-81ED-4DB2-BD59-A6C34878D82A}">
                    <a16:rowId xmlns:a16="http://schemas.microsoft.com/office/drawing/2014/main" val="10010"/>
                  </a:ext>
                </a:extLst>
              </a:tr>
            </a:tbl>
          </a:graphicData>
        </a:graphic>
      </p:graphicFrame>
      <p:sp>
        <p:nvSpPr>
          <p:cNvPr id="373" name="Google Shape;373;p41"/>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Calculating the total cost</a:t>
            </a:r>
            <a:endParaRPr/>
          </a:p>
        </p:txBody>
      </p:sp>
      <p:sp>
        <p:nvSpPr>
          <p:cNvPr id="380" name="Google Shape;380;p42"/>
          <p:cNvSpPr txBox="1">
            <a:spLocks noGrp="1"/>
          </p:cNvSpPr>
          <p:nvPr>
            <p:ph type="body" idx="1"/>
          </p:nvPr>
        </p:nvSpPr>
        <p:spPr>
          <a:xfrm>
            <a:off x="838200" y="1665192"/>
            <a:ext cx="6101080" cy="2413000"/>
          </a:xfrm>
          <a:prstGeom prst="rect">
            <a:avLst/>
          </a:prstGeom>
          <a:solidFill>
            <a:srgbClr val="EBDDF4"/>
          </a:solidFill>
          <a:ln>
            <a:noFill/>
          </a:ln>
        </p:spPr>
        <p:txBody>
          <a:bodyPr spcFirstLastPara="1" wrap="square" lIns="180000" tIns="180000" rIns="180000" bIns="180000" anchor="t" anchorCtr="0">
            <a:normAutofit lnSpcReduction="10000"/>
          </a:bodyPr>
          <a:lstStyle/>
          <a:p>
            <a:pPr marL="76200" marR="0" lvl="0" indent="0" algn="l" rtl="0">
              <a:lnSpc>
                <a:spcPct val="108000"/>
              </a:lnSpc>
              <a:spcBef>
                <a:spcPts val="1000"/>
              </a:spcBef>
              <a:spcAft>
                <a:spcPts val="0"/>
              </a:spcAft>
              <a:buClr>
                <a:srgbClr val="534C29"/>
              </a:buClr>
              <a:buSzPts val="2595"/>
              <a:buFont typeface="Arial"/>
              <a:buNone/>
            </a:pPr>
            <a:r>
              <a:rPr lang="en-GB" sz="2200" b="0" i="0" u="none" strike="noStrike" cap="none" dirty="0">
                <a:solidFill>
                  <a:srgbClr val="262626"/>
                </a:solidFill>
                <a:latin typeface="Arial"/>
                <a:ea typeface="Arial"/>
                <a:cs typeface="Arial"/>
                <a:sym typeface="Arial"/>
              </a:rPr>
              <a:t>The unit rate we calculated is the cost of completing 1 m</a:t>
            </a:r>
            <a:r>
              <a:rPr lang="en-GB" sz="2200" b="0" i="0" u="none" strike="noStrike" cap="none" baseline="30000" dirty="0">
                <a:solidFill>
                  <a:srgbClr val="262626"/>
                </a:solidFill>
                <a:latin typeface="Arial"/>
                <a:ea typeface="Arial"/>
                <a:cs typeface="Arial"/>
                <a:sym typeface="Arial"/>
              </a:rPr>
              <a:t>2</a:t>
            </a:r>
            <a:r>
              <a:rPr lang="en-GB" sz="2200" b="0" i="0" u="none" strike="noStrike" cap="none" dirty="0">
                <a:solidFill>
                  <a:srgbClr val="262626"/>
                </a:solidFill>
                <a:latin typeface="Arial"/>
                <a:ea typeface="Arial"/>
                <a:cs typeface="Arial"/>
                <a:sym typeface="Arial"/>
              </a:rPr>
              <a:t> of the brickwork. </a:t>
            </a:r>
            <a:endParaRPr sz="2200" dirty="0"/>
          </a:p>
          <a:p>
            <a:pPr marL="76200" marR="0" lvl="0" indent="0" algn="l" rtl="0">
              <a:lnSpc>
                <a:spcPct val="108000"/>
              </a:lnSpc>
              <a:spcBef>
                <a:spcPts val="1000"/>
              </a:spcBef>
              <a:spcAft>
                <a:spcPts val="0"/>
              </a:spcAft>
              <a:buClr>
                <a:srgbClr val="534C29"/>
              </a:buClr>
              <a:buSzPts val="2595"/>
              <a:buFont typeface="Arial"/>
              <a:buNone/>
            </a:pPr>
            <a:r>
              <a:rPr lang="en-GB" sz="2200" b="0" i="0" u="none" strike="noStrike" cap="none" dirty="0">
                <a:solidFill>
                  <a:srgbClr val="262626"/>
                </a:solidFill>
                <a:latin typeface="Arial"/>
                <a:ea typeface="Arial"/>
                <a:cs typeface="Arial"/>
                <a:sym typeface="Arial"/>
              </a:rPr>
              <a:t>This </a:t>
            </a:r>
            <a:r>
              <a:rPr lang="en-GB" sz="2200" b="1" i="0" u="none" strike="noStrike" cap="none" dirty="0">
                <a:solidFill>
                  <a:srgbClr val="262626"/>
                </a:solidFill>
                <a:latin typeface="Arial"/>
                <a:ea typeface="Arial"/>
                <a:cs typeface="Arial"/>
                <a:sym typeface="Arial"/>
              </a:rPr>
              <a:t>rate</a:t>
            </a:r>
            <a:r>
              <a:rPr lang="en-GB" sz="2200" b="0" i="0" u="none" strike="noStrike" cap="none" dirty="0">
                <a:solidFill>
                  <a:srgbClr val="262626"/>
                </a:solidFill>
                <a:latin typeface="Arial"/>
                <a:ea typeface="Arial"/>
                <a:cs typeface="Arial"/>
                <a:sym typeface="Arial"/>
              </a:rPr>
              <a:t> (£98.47 per m</a:t>
            </a:r>
            <a:r>
              <a:rPr lang="en-GB" sz="2200" b="0" i="0" u="none" strike="noStrike" cap="none" baseline="30000" dirty="0">
                <a:solidFill>
                  <a:srgbClr val="262626"/>
                </a:solidFill>
                <a:latin typeface="Arial"/>
                <a:ea typeface="Arial"/>
                <a:cs typeface="Arial"/>
                <a:sym typeface="Arial"/>
              </a:rPr>
              <a:t>2</a:t>
            </a:r>
            <a:r>
              <a:rPr lang="en-GB" sz="2200" b="0" i="0" u="none" strike="noStrike" cap="none" dirty="0">
                <a:solidFill>
                  <a:srgbClr val="262626"/>
                </a:solidFill>
                <a:latin typeface="Arial"/>
                <a:ea typeface="Arial"/>
                <a:cs typeface="Arial"/>
                <a:sym typeface="Arial"/>
              </a:rPr>
              <a:t>) can be inserted into the </a:t>
            </a:r>
            <a:r>
              <a:rPr lang="en-GB" sz="2200" b="0" i="0" u="none" strike="noStrike" cap="none" dirty="0" err="1">
                <a:solidFill>
                  <a:srgbClr val="262626"/>
                </a:solidFill>
                <a:latin typeface="Arial"/>
                <a:ea typeface="Arial"/>
                <a:cs typeface="Arial"/>
                <a:sym typeface="Arial"/>
              </a:rPr>
              <a:t>BoQ</a:t>
            </a:r>
            <a:r>
              <a:rPr lang="en-GB" sz="2200" b="0" i="0" u="none" strike="noStrike" cap="none" dirty="0">
                <a:solidFill>
                  <a:srgbClr val="262626"/>
                </a:solidFill>
                <a:latin typeface="Arial"/>
                <a:ea typeface="Arial"/>
                <a:cs typeface="Arial"/>
                <a:sym typeface="Arial"/>
              </a:rPr>
              <a:t> and multiplied by the </a:t>
            </a:r>
            <a:r>
              <a:rPr lang="en-GB" sz="2200" b="1" i="0" u="none" strike="noStrike" cap="none" dirty="0">
                <a:solidFill>
                  <a:srgbClr val="262626"/>
                </a:solidFill>
                <a:latin typeface="Arial"/>
                <a:ea typeface="Arial"/>
                <a:cs typeface="Arial"/>
                <a:sym typeface="Arial"/>
              </a:rPr>
              <a:t>quantity</a:t>
            </a:r>
            <a:r>
              <a:rPr lang="en-GB" sz="2200" b="0" i="0" u="none" strike="noStrike" cap="none" dirty="0">
                <a:solidFill>
                  <a:srgbClr val="262626"/>
                </a:solidFill>
                <a:latin typeface="Arial"/>
                <a:ea typeface="Arial"/>
                <a:cs typeface="Arial"/>
                <a:sym typeface="Arial"/>
              </a:rPr>
              <a:t> to produce a total.</a:t>
            </a:r>
            <a:endParaRPr sz="2200" dirty="0"/>
          </a:p>
        </p:txBody>
      </p:sp>
      <p:sp>
        <p:nvSpPr>
          <p:cNvPr id="381" name="Google Shape;381;p4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pic>
        <p:nvPicPr>
          <p:cNvPr id="382" name="Google Shape;382;p42">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75740" y="1654141"/>
            <a:ext cx="3878035" cy="2413000"/>
          </a:xfrm>
          <a:prstGeom prst="rect">
            <a:avLst/>
          </a:prstGeom>
          <a:noFill/>
          <a:ln>
            <a:noFill/>
          </a:ln>
        </p:spPr>
      </p:pic>
      <p:graphicFrame>
        <p:nvGraphicFramePr>
          <p:cNvPr id="383" name="Google Shape;383;p42"/>
          <p:cNvGraphicFramePr/>
          <p:nvPr/>
        </p:nvGraphicFramePr>
        <p:xfrm>
          <a:off x="865450" y="4363117"/>
          <a:ext cx="10488325" cy="1325550"/>
        </p:xfrm>
        <a:graphic>
          <a:graphicData uri="http://schemas.openxmlformats.org/drawingml/2006/table">
            <a:tbl>
              <a:tblPr firstRow="1" bandRow="1">
                <a:noFill/>
                <a:tableStyleId>{4B83425A-A6AB-4DA7-AA27-E7B021C1AAF8}</a:tableStyleId>
              </a:tblPr>
              <a:tblGrid>
                <a:gridCol w="700525">
                  <a:extLst>
                    <a:ext uri="{9D8B030D-6E8A-4147-A177-3AD203B41FA5}">
                      <a16:colId xmlns:a16="http://schemas.microsoft.com/office/drawing/2014/main" val="20000"/>
                    </a:ext>
                  </a:extLst>
                </a:gridCol>
                <a:gridCol w="4348375">
                  <a:extLst>
                    <a:ext uri="{9D8B030D-6E8A-4147-A177-3AD203B41FA5}">
                      <a16:colId xmlns:a16="http://schemas.microsoft.com/office/drawing/2014/main" val="20001"/>
                    </a:ext>
                  </a:extLst>
                </a:gridCol>
                <a:gridCol w="940875">
                  <a:extLst>
                    <a:ext uri="{9D8B030D-6E8A-4147-A177-3AD203B41FA5}">
                      <a16:colId xmlns:a16="http://schemas.microsoft.com/office/drawing/2014/main" val="20002"/>
                    </a:ext>
                  </a:extLst>
                </a:gridCol>
                <a:gridCol w="704875">
                  <a:extLst>
                    <a:ext uri="{9D8B030D-6E8A-4147-A177-3AD203B41FA5}">
                      <a16:colId xmlns:a16="http://schemas.microsoft.com/office/drawing/2014/main" val="20003"/>
                    </a:ext>
                  </a:extLst>
                </a:gridCol>
                <a:gridCol w="1331625">
                  <a:extLst>
                    <a:ext uri="{9D8B030D-6E8A-4147-A177-3AD203B41FA5}">
                      <a16:colId xmlns:a16="http://schemas.microsoft.com/office/drawing/2014/main" val="20004"/>
                    </a:ext>
                  </a:extLst>
                </a:gridCol>
                <a:gridCol w="2462050">
                  <a:extLst>
                    <a:ext uri="{9D8B030D-6E8A-4147-A177-3AD203B41FA5}">
                      <a16:colId xmlns:a16="http://schemas.microsoft.com/office/drawing/2014/main" val="20005"/>
                    </a:ext>
                  </a:extLst>
                </a:gridCol>
              </a:tblGrid>
              <a:tr h="4459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Item</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Description</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Quantity</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Unit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Unit rate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Total</a:t>
                      </a:r>
                      <a:endParaRPr/>
                    </a:p>
                  </a:txBody>
                  <a:tcPr marL="91450" marR="91450" marT="45725" marB="45725"/>
                </a:tc>
                <a:extLst>
                  <a:ext uri="{0D108BD9-81ED-4DB2-BD59-A6C34878D82A}">
                    <a16:rowId xmlns:a16="http://schemas.microsoft.com/office/drawing/2014/main" val="10000"/>
                  </a:ext>
                </a:extLst>
              </a:tr>
              <a:tr h="8796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a</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Half a brick wall in type A facings, in coloured mortar, in skins of hollow walls, pointed one side as the work proceeds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1251</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m</a:t>
                      </a:r>
                      <a:r>
                        <a:rPr lang="en-GB" sz="1400" u="none" strike="noStrike" cap="none" baseline="30000"/>
                        <a:t>2</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£98.47</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dirty="0"/>
                        <a:t>£123,185.97</a:t>
                      </a:r>
                      <a:endParaRPr dirty="0"/>
                    </a:p>
                  </a:txBody>
                  <a:tcPr marL="91450" marR="91450" marT="45725" marB="45725" anchor="ctr"/>
                </a:tc>
                <a:extLst>
                  <a:ext uri="{0D108BD9-81ED-4DB2-BD59-A6C34878D82A}">
                    <a16:rowId xmlns:a16="http://schemas.microsoft.com/office/drawing/2014/main" val="10001"/>
                  </a:ext>
                </a:extLst>
              </a:tr>
            </a:tbl>
          </a:graphicData>
        </a:graphic>
      </p:graphicFrame>
      <p:sp>
        <p:nvSpPr>
          <p:cNvPr id="384" name="Google Shape;384;p42"/>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What do you know about costs?</a:t>
            </a:r>
            <a:endParaRPr/>
          </a:p>
        </p:txBody>
      </p:sp>
      <p:sp>
        <p:nvSpPr>
          <p:cNvPr id="130" name="Google Shape;130;p1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131" name="Google Shape;131;p16"/>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Introduction</a:t>
            </a:r>
            <a:endParaRPr/>
          </a:p>
        </p:txBody>
      </p:sp>
      <p:pic>
        <p:nvPicPr>
          <p:cNvPr id="132" name="Google Shape;132;p16">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44262" y="1690688"/>
            <a:ext cx="6303475" cy="42068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Calculating a unit rate: Forming cavities</a:t>
            </a:r>
            <a:endParaRPr/>
          </a:p>
        </p:txBody>
      </p:sp>
      <p:sp>
        <p:nvSpPr>
          <p:cNvPr id="391" name="Google Shape;391;p43"/>
          <p:cNvSpPr txBox="1">
            <a:spLocks noGrp="1"/>
          </p:cNvSpPr>
          <p:nvPr>
            <p:ph type="body" idx="1"/>
          </p:nvPr>
        </p:nvSpPr>
        <p:spPr>
          <a:xfrm>
            <a:off x="838200" y="1672415"/>
            <a:ext cx="6101080" cy="2413000"/>
          </a:xfrm>
          <a:prstGeom prst="rect">
            <a:avLst/>
          </a:prstGeom>
          <a:solidFill>
            <a:srgbClr val="EBDDF4"/>
          </a:solid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sz="2200" dirty="0"/>
              <a:t>This is an extract from a </a:t>
            </a:r>
            <a:r>
              <a:rPr lang="en-GB" sz="2200" b="0" i="0" u="none" strike="noStrike" cap="none" dirty="0" err="1">
                <a:solidFill>
                  <a:srgbClr val="262626"/>
                </a:solidFill>
                <a:latin typeface="Arial"/>
                <a:ea typeface="Arial"/>
                <a:cs typeface="Arial"/>
                <a:sym typeface="Arial"/>
              </a:rPr>
              <a:t>BoQ</a:t>
            </a:r>
            <a:r>
              <a:rPr lang="en-GB" sz="2200" dirty="0"/>
              <a:t>.</a:t>
            </a:r>
            <a:r>
              <a:rPr lang="en-GB" sz="2200" b="0" i="0" u="none" strike="noStrike" cap="none" dirty="0">
                <a:solidFill>
                  <a:srgbClr val="262626"/>
                </a:solidFill>
                <a:latin typeface="Arial"/>
                <a:ea typeface="Arial"/>
                <a:cs typeface="Arial"/>
                <a:sym typeface="Arial"/>
              </a:rPr>
              <a:t> </a:t>
            </a:r>
          </a:p>
          <a:p>
            <a:pPr marL="114300" lvl="0" indent="0" algn="l" rtl="0">
              <a:lnSpc>
                <a:spcPct val="108000"/>
              </a:lnSpc>
              <a:spcBef>
                <a:spcPts val="1000"/>
              </a:spcBef>
              <a:spcAft>
                <a:spcPts val="0"/>
              </a:spcAft>
              <a:buSzPts val="1800"/>
              <a:buNone/>
            </a:pPr>
            <a:r>
              <a:rPr lang="en-GB" sz="2200" b="0" i="0" u="none" strike="noStrike" cap="none" dirty="0">
                <a:solidFill>
                  <a:srgbClr val="262626"/>
                </a:solidFill>
                <a:latin typeface="Arial"/>
                <a:ea typeface="Arial"/>
                <a:cs typeface="Arial"/>
                <a:sym typeface="Arial"/>
              </a:rPr>
              <a:t>We will see how to ‘build up’ a unit rate for this item.</a:t>
            </a:r>
            <a:endParaRPr sz="2200" dirty="0"/>
          </a:p>
          <a:p>
            <a:pPr marL="457200" lvl="0" indent="-228600" algn="l" rtl="0">
              <a:lnSpc>
                <a:spcPct val="108000"/>
              </a:lnSpc>
              <a:spcBef>
                <a:spcPts val="1000"/>
              </a:spcBef>
              <a:spcAft>
                <a:spcPts val="0"/>
              </a:spcAft>
              <a:buSzPts val="1800"/>
              <a:buNone/>
            </a:pPr>
            <a:endParaRPr dirty="0"/>
          </a:p>
        </p:txBody>
      </p:sp>
      <p:sp>
        <p:nvSpPr>
          <p:cNvPr id="392" name="Google Shape;392;p4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graphicFrame>
        <p:nvGraphicFramePr>
          <p:cNvPr id="393" name="Google Shape;393;p43"/>
          <p:cNvGraphicFramePr/>
          <p:nvPr/>
        </p:nvGraphicFramePr>
        <p:xfrm>
          <a:off x="865450" y="4363117"/>
          <a:ext cx="10488325" cy="1325550"/>
        </p:xfrm>
        <a:graphic>
          <a:graphicData uri="http://schemas.openxmlformats.org/drawingml/2006/table">
            <a:tbl>
              <a:tblPr firstRow="1" bandRow="1">
                <a:noFill/>
                <a:tableStyleId>{4B83425A-A6AB-4DA7-AA27-E7B021C1AAF8}</a:tableStyleId>
              </a:tblPr>
              <a:tblGrid>
                <a:gridCol w="700525">
                  <a:extLst>
                    <a:ext uri="{9D8B030D-6E8A-4147-A177-3AD203B41FA5}">
                      <a16:colId xmlns:a16="http://schemas.microsoft.com/office/drawing/2014/main" val="20000"/>
                    </a:ext>
                  </a:extLst>
                </a:gridCol>
                <a:gridCol w="4348375">
                  <a:extLst>
                    <a:ext uri="{9D8B030D-6E8A-4147-A177-3AD203B41FA5}">
                      <a16:colId xmlns:a16="http://schemas.microsoft.com/office/drawing/2014/main" val="20001"/>
                    </a:ext>
                  </a:extLst>
                </a:gridCol>
                <a:gridCol w="940875">
                  <a:extLst>
                    <a:ext uri="{9D8B030D-6E8A-4147-A177-3AD203B41FA5}">
                      <a16:colId xmlns:a16="http://schemas.microsoft.com/office/drawing/2014/main" val="20002"/>
                    </a:ext>
                  </a:extLst>
                </a:gridCol>
                <a:gridCol w="704875">
                  <a:extLst>
                    <a:ext uri="{9D8B030D-6E8A-4147-A177-3AD203B41FA5}">
                      <a16:colId xmlns:a16="http://schemas.microsoft.com/office/drawing/2014/main" val="20003"/>
                    </a:ext>
                  </a:extLst>
                </a:gridCol>
                <a:gridCol w="1331625">
                  <a:extLst>
                    <a:ext uri="{9D8B030D-6E8A-4147-A177-3AD203B41FA5}">
                      <a16:colId xmlns:a16="http://schemas.microsoft.com/office/drawing/2014/main" val="20004"/>
                    </a:ext>
                  </a:extLst>
                </a:gridCol>
                <a:gridCol w="2462050">
                  <a:extLst>
                    <a:ext uri="{9D8B030D-6E8A-4147-A177-3AD203B41FA5}">
                      <a16:colId xmlns:a16="http://schemas.microsoft.com/office/drawing/2014/main" val="20005"/>
                    </a:ext>
                  </a:extLst>
                </a:gridCol>
              </a:tblGrid>
              <a:tr h="4459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Item</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Description</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Quantity</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Unit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Unit rate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Total</a:t>
                      </a:r>
                      <a:endParaRPr/>
                    </a:p>
                  </a:txBody>
                  <a:tcPr marL="91450" marR="91450" marT="45725" marB="45725"/>
                </a:tc>
                <a:extLst>
                  <a:ext uri="{0D108BD9-81ED-4DB2-BD59-A6C34878D82A}">
                    <a16:rowId xmlns:a16="http://schemas.microsoft.com/office/drawing/2014/main" val="10000"/>
                  </a:ext>
                </a:extLst>
              </a:tr>
              <a:tr h="879625">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b</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Forming 100 mm cavity in hollow walls, 4 No type A stainless steel wall ties per m</a:t>
                      </a:r>
                      <a:r>
                        <a:rPr lang="en-GB" sz="1400" u="none" strike="noStrike" cap="none" baseline="30000"/>
                        <a:t>2</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1245</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m</a:t>
                      </a:r>
                      <a:r>
                        <a:rPr lang="en-GB" sz="1400" u="none" strike="noStrike" cap="none" baseline="30000"/>
                        <a:t>2</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01"/>
                  </a:ext>
                </a:extLst>
              </a:tr>
            </a:tbl>
          </a:graphicData>
        </a:graphic>
      </p:graphicFrame>
      <p:sp>
        <p:nvSpPr>
          <p:cNvPr id="394" name="Google Shape;394;p43"/>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pic>
        <p:nvPicPr>
          <p:cNvPr id="395" name="Google Shape;395;p43">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75740" y="1654142"/>
            <a:ext cx="3878035" cy="24129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Worked example: Forming cavities</a:t>
            </a:r>
            <a:endParaRPr/>
          </a:p>
        </p:txBody>
      </p:sp>
      <p:sp>
        <p:nvSpPr>
          <p:cNvPr id="401" name="Google Shape;401;p44"/>
          <p:cNvSpPr txBox="1">
            <a:spLocks noGrp="1"/>
          </p:cNvSpPr>
          <p:nvPr>
            <p:ph type="body" idx="2"/>
          </p:nvPr>
        </p:nvSpPr>
        <p:spPr>
          <a:xfrm>
            <a:off x="8353344" y="1825625"/>
            <a:ext cx="3174076" cy="4351338"/>
          </a:xfrm>
          <a:prstGeom prst="rect">
            <a:avLst/>
          </a:prstGeom>
          <a:solidFill>
            <a:srgbClr val="EBDDF4"/>
          </a:solidFill>
          <a:ln w="19050" cap="sq" cmpd="sng">
            <a:solidFill>
              <a:srgbClr val="432673"/>
            </a:solidFill>
            <a:prstDash val="solid"/>
            <a:round/>
            <a:headEnd type="none" w="sm" len="sm"/>
            <a:tailEnd type="none" w="sm" len="sm"/>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a:t>Remember, when calculating, round results to the nearest penny (2 decimal places).</a:t>
            </a:r>
            <a:endParaRPr/>
          </a:p>
        </p:txBody>
      </p:sp>
      <p:sp>
        <p:nvSpPr>
          <p:cNvPr id="402" name="Google Shape;402;p4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graphicFrame>
        <p:nvGraphicFramePr>
          <p:cNvPr id="403" name="Google Shape;403;p44"/>
          <p:cNvGraphicFramePr/>
          <p:nvPr>
            <p:extLst>
              <p:ext uri="{D42A27DB-BD31-4B8C-83A1-F6EECF244321}">
                <p14:modId xmlns:p14="http://schemas.microsoft.com/office/powerpoint/2010/main" val="2365683690"/>
              </p:ext>
            </p:extLst>
          </p:nvPr>
        </p:nvGraphicFramePr>
        <p:xfrm>
          <a:off x="838200" y="1825624"/>
          <a:ext cx="7341525" cy="4351338"/>
        </p:xfrm>
        <a:graphic>
          <a:graphicData uri="http://schemas.openxmlformats.org/drawingml/2006/table">
            <a:tbl>
              <a:tblPr firstRow="1" bandRow="1">
                <a:noFill/>
                <a:tableStyleId>{B0D61D69-0247-4F22-9587-BF3821DC9077}</a:tableStyleId>
              </a:tblPr>
              <a:tblGrid>
                <a:gridCol w="2711350">
                  <a:extLst>
                    <a:ext uri="{9D8B030D-6E8A-4147-A177-3AD203B41FA5}">
                      <a16:colId xmlns:a16="http://schemas.microsoft.com/office/drawing/2014/main" val="20000"/>
                    </a:ext>
                  </a:extLst>
                </a:gridCol>
                <a:gridCol w="2956050">
                  <a:extLst>
                    <a:ext uri="{9D8B030D-6E8A-4147-A177-3AD203B41FA5}">
                      <a16:colId xmlns:a16="http://schemas.microsoft.com/office/drawing/2014/main" val="20001"/>
                    </a:ext>
                  </a:extLst>
                </a:gridCol>
                <a:gridCol w="1674125">
                  <a:extLst>
                    <a:ext uri="{9D8B030D-6E8A-4147-A177-3AD203B41FA5}">
                      <a16:colId xmlns:a16="http://schemas.microsoft.com/office/drawing/2014/main" val="20002"/>
                    </a:ext>
                  </a:extLst>
                </a:gridCol>
              </a:tblGrid>
              <a:tr h="483482">
                <a:tc>
                  <a:txBody>
                    <a:bodyPr/>
                    <a:lstStyle/>
                    <a:p>
                      <a:pPr marL="0" marR="0" lvl="0" indent="0" algn="l" rtl="0">
                        <a:lnSpc>
                          <a:spcPct val="100000"/>
                        </a:lnSpc>
                        <a:spcBef>
                          <a:spcPts val="0"/>
                        </a:spcBef>
                        <a:spcAft>
                          <a:spcPts val="0"/>
                        </a:spcAft>
                        <a:buClr>
                          <a:srgbClr val="000000"/>
                        </a:buClr>
                        <a:buSzPts val="1800"/>
                        <a:buFont typeface="Arial"/>
                        <a:buNone/>
                      </a:pPr>
                      <a:r>
                        <a:rPr lang="en-GB" sz="1800" b="0" u="sng" strike="noStrike" cap="none"/>
                        <a:t>Materials</a:t>
                      </a:r>
                      <a:endParaRPr/>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8F3FB"/>
                    </a:solidFill>
                  </a:tcPr>
                </a:tc>
                <a:extLst>
                  <a:ext uri="{0D108BD9-81ED-4DB2-BD59-A6C34878D82A}">
                    <a16:rowId xmlns:a16="http://schemas.microsoft.com/office/drawing/2014/main" val="10000"/>
                  </a:ext>
                </a:extLst>
              </a:tr>
              <a:tr h="483482">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Wall ties</a:t>
                      </a:r>
                      <a:endParaRPr/>
                    </a:p>
                  </a:txBody>
                  <a:tcPr marL="91450" marR="91450" marT="45725" marB="45725">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GB" sz="1800" u="none" strike="noStrike" cap="none"/>
                        <a:t>4 No × £1.75 = </a:t>
                      </a:r>
                      <a:endParaRPr/>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£7.00</a:t>
                      </a:r>
                      <a:endParaRPr/>
                    </a:p>
                  </a:txBody>
                  <a:tcPr marL="91450" marR="91450" marT="45725" marB="45725">
                    <a:solidFill>
                      <a:srgbClr val="F8F3FB"/>
                    </a:solidFill>
                  </a:tcPr>
                </a:tc>
                <a:extLst>
                  <a:ext uri="{0D108BD9-81ED-4DB2-BD59-A6C34878D82A}">
                    <a16:rowId xmlns:a16="http://schemas.microsoft.com/office/drawing/2014/main" val="10001"/>
                  </a:ext>
                </a:extLst>
              </a:tr>
              <a:tr h="483482">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Waste (+ 2.5%)</a:t>
                      </a:r>
                      <a:endParaRPr/>
                    </a:p>
                  </a:txBody>
                  <a:tcPr marL="91450" marR="91450" marT="45725" marB="45725">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GB" sz="1800" u="none" strike="noStrike" cap="none"/>
                        <a:t>£7.00 × 0.025 =</a:t>
                      </a:r>
                      <a:endParaRPr/>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£0.18</a:t>
                      </a:r>
                      <a:endParaRPr/>
                    </a:p>
                  </a:txBody>
                  <a:tcPr marL="91450" marR="91450" marT="45725" marB="45725">
                    <a:solidFill>
                      <a:srgbClr val="F8F3FB"/>
                    </a:solidFill>
                  </a:tcPr>
                </a:tc>
                <a:extLst>
                  <a:ext uri="{0D108BD9-81ED-4DB2-BD59-A6C34878D82A}">
                    <a16:rowId xmlns:a16="http://schemas.microsoft.com/office/drawing/2014/main" val="10002"/>
                  </a:ext>
                </a:extLst>
              </a:tr>
              <a:tr h="483482">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Subtotal (materials)</a:t>
                      </a:r>
                      <a:endParaRPr/>
                    </a:p>
                  </a:txBody>
                  <a:tcPr marL="91450" marR="91450" marT="45725" marB="45725">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sng" strike="noStrike" cap="none"/>
                        <a:t>£7.18</a:t>
                      </a:r>
                      <a:endParaRPr/>
                    </a:p>
                  </a:txBody>
                  <a:tcPr marL="91450" marR="91450" marT="45725" marB="45725">
                    <a:solidFill>
                      <a:srgbClr val="F8F3FB"/>
                    </a:solidFill>
                  </a:tcPr>
                </a:tc>
                <a:extLst>
                  <a:ext uri="{0D108BD9-81ED-4DB2-BD59-A6C34878D82A}">
                    <a16:rowId xmlns:a16="http://schemas.microsoft.com/office/drawing/2014/main" val="10003"/>
                  </a:ext>
                </a:extLst>
              </a:tr>
              <a:tr h="483482">
                <a:tc>
                  <a:txBody>
                    <a:bodyPr/>
                    <a:lstStyle/>
                    <a:p>
                      <a:pPr marL="0" marR="0" lvl="0" indent="0" algn="l" rtl="0">
                        <a:lnSpc>
                          <a:spcPct val="100000"/>
                        </a:lnSpc>
                        <a:spcBef>
                          <a:spcPts val="0"/>
                        </a:spcBef>
                        <a:spcAft>
                          <a:spcPts val="0"/>
                        </a:spcAft>
                        <a:buClr>
                          <a:srgbClr val="000000"/>
                        </a:buClr>
                        <a:buSzPts val="1800"/>
                        <a:buFont typeface="Arial"/>
                        <a:buNone/>
                      </a:pPr>
                      <a:r>
                        <a:rPr lang="en-GB" sz="1800" u="sng" strike="noStrike" cap="none"/>
                        <a:t>Labour</a:t>
                      </a:r>
                      <a:endParaRPr/>
                    </a:p>
                  </a:txBody>
                  <a:tcPr marL="91450" marR="91450" marT="45725" marB="45725">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sng" strike="noStrike" cap="none"/>
                    </a:p>
                  </a:txBody>
                  <a:tcPr marL="91450" marR="91450" marT="45725" marB="45725">
                    <a:solidFill>
                      <a:srgbClr val="F8F3FB"/>
                    </a:solidFill>
                  </a:tcPr>
                </a:tc>
                <a:extLst>
                  <a:ext uri="{0D108BD9-81ED-4DB2-BD59-A6C34878D82A}">
                    <a16:rowId xmlns:a16="http://schemas.microsoft.com/office/drawing/2014/main" val="10004"/>
                  </a:ext>
                </a:extLst>
              </a:tr>
              <a:tr h="483482">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Bricklayer</a:t>
                      </a:r>
                      <a:endParaRPr/>
                    </a:p>
                  </a:txBody>
                  <a:tcPr marL="91450" marR="91450" marT="45725" marB="45725">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GB" sz="1800" u="none" strike="noStrike" cap="none"/>
                        <a:t>0.1 hours × £28.75 =</a:t>
                      </a:r>
                      <a:endParaRPr/>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£2.88</a:t>
                      </a:r>
                      <a:endParaRPr/>
                    </a:p>
                  </a:txBody>
                  <a:tcPr marL="91450" marR="91450" marT="45725" marB="45725">
                    <a:solidFill>
                      <a:srgbClr val="F8F3FB"/>
                    </a:solidFill>
                  </a:tcPr>
                </a:tc>
                <a:extLst>
                  <a:ext uri="{0D108BD9-81ED-4DB2-BD59-A6C34878D82A}">
                    <a16:rowId xmlns:a16="http://schemas.microsoft.com/office/drawing/2014/main" val="10005"/>
                  </a:ext>
                </a:extLst>
              </a:tr>
              <a:tr h="483482">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Labourer</a:t>
                      </a:r>
                      <a:endParaRPr/>
                    </a:p>
                  </a:txBody>
                  <a:tcPr marL="91450" marR="91450" marT="45725" marB="45725">
                    <a:solidFill>
                      <a:srgbClr val="F8F3FB"/>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GB" sz="1800" u="none" strike="noStrike" cap="none"/>
                        <a:t>0.05 hours × £19.50 =</a:t>
                      </a:r>
                      <a:endParaRPr/>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sng" strike="noStrike" cap="none" dirty="0"/>
                        <a:t>£0.98</a:t>
                      </a:r>
                      <a:endParaRPr dirty="0"/>
                    </a:p>
                  </a:txBody>
                  <a:tcPr marL="91450" marR="91450" marT="45725" marB="45725">
                    <a:solidFill>
                      <a:srgbClr val="F8F3FB"/>
                    </a:solidFill>
                  </a:tcPr>
                </a:tc>
                <a:extLst>
                  <a:ext uri="{0D108BD9-81ED-4DB2-BD59-A6C34878D82A}">
                    <a16:rowId xmlns:a16="http://schemas.microsoft.com/office/drawing/2014/main" val="10006"/>
                  </a:ext>
                </a:extLst>
              </a:tr>
              <a:tr h="483482">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1" u="sng" strike="noStrike" cap="none"/>
                    </a:p>
                  </a:txBody>
                  <a:tcPr marL="91450" marR="91450" marT="45725" marB="45725">
                    <a:solidFill>
                      <a:srgbClr val="F8F3FB"/>
                    </a:solidFill>
                  </a:tcPr>
                </a:tc>
                <a:extLst>
                  <a:ext uri="{0D108BD9-81ED-4DB2-BD59-A6C34878D82A}">
                    <a16:rowId xmlns:a16="http://schemas.microsoft.com/office/drawing/2014/main" val="10007"/>
                  </a:ext>
                </a:extLst>
              </a:tr>
              <a:tr h="483482">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Total</a:t>
                      </a:r>
                      <a:endParaRPr/>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lang="en-GB" sz="1800" u="none" strike="noStrike" cap="none" dirty="0"/>
                    </a:p>
                  </a:txBody>
                  <a:tcPr marL="91450" marR="91450" marT="45725" marB="45725">
                    <a:solidFill>
                      <a:srgbClr val="F8F3FB"/>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sng" strike="noStrike" cap="none" dirty="0"/>
                        <a:t>£11.04 per m</a:t>
                      </a:r>
                      <a:r>
                        <a:rPr lang="en-GB" sz="1800" b="1" u="sng" strike="noStrike" cap="none" baseline="30000" dirty="0"/>
                        <a:t>2</a:t>
                      </a:r>
                      <a:endParaRPr sz="1800" b="1" u="sng" strike="noStrike" cap="none" dirty="0"/>
                    </a:p>
                  </a:txBody>
                  <a:tcPr marL="91450" marR="91450" marT="45725" marB="45725">
                    <a:solidFill>
                      <a:srgbClr val="F8F3FB"/>
                    </a:solidFill>
                  </a:tcPr>
                </a:tc>
                <a:extLst>
                  <a:ext uri="{0D108BD9-81ED-4DB2-BD59-A6C34878D82A}">
                    <a16:rowId xmlns:a16="http://schemas.microsoft.com/office/drawing/2014/main" val="10008"/>
                  </a:ext>
                </a:extLst>
              </a:tr>
            </a:tbl>
          </a:graphicData>
        </a:graphic>
      </p:graphicFrame>
      <p:sp>
        <p:nvSpPr>
          <p:cNvPr id="404" name="Google Shape;404;p44"/>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Computerised estimating systems</a:t>
            </a:r>
            <a:endParaRPr/>
          </a:p>
        </p:txBody>
      </p:sp>
      <p:sp>
        <p:nvSpPr>
          <p:cNvPr id="411" name="Google Shape;411;p45"/>
          <p:cNvSpPr txBox="1">
            <a:spLocks noGrp="1"/>
          </p:cNvSpPr>
          <p:nvPr>
            <p:ph type="body" idx="1"/>
          </p:nvPr>
        </p:nvSpPr>
        <p:spPr>
          <a:xfrm>
            <a:off x="838199" y="1825625"/>
            <a:ext cx="6986287" cy="4351338"/>
          </a:xfrm>
          <a:prstGeom prst="rect">
            <a:avLst/>
          </a:prstGeom>
          <a:solidFill>
            <a:srgbClr val="EBDDF4"/>
          </a:solidFill>
          <a:ln>
            <a:noFill/>
          </a:ln>
        </p:spPr>
        <p:txBody>
          <a:bodyPr spcFirstLastPara="1" wrap="square" lIns="180000" tIns="180000" rIns="180000" bIns="180000" anchor="t" anchorCtr="0">
            <a:normAutofit fontScale="92500" lnSpcReduction="20000"/>
          </a:bodyPr>
          <a:lstStyle/>
          <a:p>
            <a:pPr marL="76200" marR="0" lvl="0" indent="0" algn="l" rtl="0">
              <a:lnSpc>
                <a:spcPct val="120000"/>
              </a:lnSpc>
              <a:spcBef>
                <a:spcPts val="600"/>
              </a:spcBef>
              <a:spcAft>
                <a:spcPts val="0"/>
              </a:spcAft>
              <a:buClr>
                <a:srgbClr val="534C29"/>
              </a:buClr>
              <a:buSzPct val="108108"/>
              <a:buFont typeface="Arial"/>
              <a:buNone/>
            </a:pPr>
            <a:r>
              <a:rPr lang="en-GB" sz="2400" b="0" i="0" u="none" strike="noStrike" cap="none" dirty="0">
                <a:solidFill>
                  <a:srgbClr val="262626"/>
                </a:solidFill>
                <a:latin typeface="Arial"/>
                <a:ea typeface="Arial"/>
                <a:cs typeface="Arial"/>
                <a:sym typeface="Arial"/>
              </a:rPr>
              <a:t>Technology has revolutionised</a:t>
            </a:r>
            <a:r>
              <a:rPr lang="en-GB" dirty="0"/>
              <a:t> </a:t>
            </a:r>
            <a:r>
              <a:rPr lang="en-GB" sz="2400" b="0" i="0" u="none" strike="noStrike" cap="none" dirty="0">
                <a:solidFill>
                  <a:srgbClr val="262626"/>
                </a:solidFill>
                <a:latin typeface="Arial"/>
                <a:ea typeface="Arial"/>
                <a:cs typeface="Arial"/>
                <a:sym typeface="Arial"/>
              </a:rPr>
              <a:t>construction estimating and now digital </a:t>
            </a:r>
            <a:r>
              <a:rPr lang="en-GB" sz="2400" b="0" i="0" u="none" strike="noStrike" cap="none" dirty="0" err="1">
                <a:solidFill>
                  <a:srgbClr val="262626"/>
                </a:solidFill>
                <a:latin typeface="Arial"/>
                <a:ea typeface="Arial"/>
                <a:cs typeface="Arial"/>
                <a:sym typeface="Arial"/>
              </a:rPr>
              <a:t>BoQ</a:t>
            </a:r>
            <a:r>
              <a:rPr lang="en-GB" sz="2400" b="0" i="0" u="none" strike="noStrike" cap="none" dirty="0">
                <a:solidFill>
                  <a:srgbClr val="262626"/>
                </a:solidFill>
                <a:latin typeface="Arial"/>
                <a:ea typeface="Arial"/>
                <a:cs typeface="Arial"/>
                <a:sym typeface="Arial"/>
              </a:rPr>
              <a:t> are commonly used.</a:t>
            </a:r>
            <a:endParaRPr dirty="0"/>
          </a:p>
          <a:p>
            <a:pPr marL="76200" marR="0" lvl="0" indent="0" algn="l" rtl="0">
              <a:lnSpc>
                <a:spcPct val="120000"/>
              </a:lnSpc>
              <a:spcBef>
                <a:spcPts val="600"/>
              </a:spcBef>
              <a:spcAft>
                <a:spcPts val="0"/>
              </a:spcAft>
              <a:buClr>
                <a:srgbClr val="534C29"/>
              </a:buClr>
              <a:buSzPct val="108108"/>
              <a:buFont typeface="Arial"/>
              <a:buNone/>
            </a:pPr>
            <a:r>
              <a:rPr lang="en-GB" sz="2400" b="0" i="0" u="none" strike="noStrike" cap="none" dirty="0">
                <a:solidFill>
                  <a:srgbClr val="262626"/>
                </a:solidFill>
                <a:latin typeface="Arial"/>
                <a:ea typeface="Arial"/>
                <a:cs typeface="Arial"/>
                <a:sym typeface="Arial"/>
              </a:rPr>
              <a:t>Computerised estimating systems calculate the unit rates, but the estimator will</a:t>
            </a:r>
            <a:r>
              <a:rPr lang="en-GB" sz="2800" dirty="0"/>
              <a:t>:</a:t>
            </a:r>
            <a:endParaRPr dirty="0"/>
          </a:p>
          <a:p>
            <a:pPr marL="457200" marR="0" lvl="0" indent="-381000" algn="l" rtl="0">
              <a:lnSpc>
                <a:spcPct val="120000"/>
              </a:lnSpc>
              <a:spcBef>
                <a:spcPts val="600"/>
              </a:spcBef>
              <a:spcAft>
                <a:spcPts val="0"/>
              </a:spcAft>
              <a:buClr>
                <a:srgbClr val="432673"/>
              </a:buClr>
              <a:buSzPct val="100000"/>
              <a:buFont typeface="Arial"/>
              <a:buChar char="•"/>
            </a:pPr>
            <a:r>
              <a:rPr lang="en-GB" dirty="0"/>
              <a:t>i</a:t>
            </a:r>
            <a:r>
              <a:rPr lang="en-GB" sz="2400" b="0" i="0" u="none" strike="noStrike" cap="none" dirty="0">
                <a:solidFill>
                  <a:srgbClr val="262626"/>
                </a:solidFill>
                <a:latin typeface="Arial"/>
                <a:ea typeface="Arial"/>
                <a:cs typeface="Arial"/>
                <a:sym typeface="Arial"/>
              </a:rPr>
              <a:t>nput material prices and plant hire rates;</a:t>
            </a:r>
            <a:endParaRPr sz="2800" b="0" i="0" u="none" strike="noStrike" cap="none" dirty="0">
              <a:solidFill>
                <a:srgbClr val="262626"/>
              </a:solidFill>
              <a:latin typeface="Arial"/>
              <a:ea typeface="Arial"/>
              <a:cs typeface="Arial"/>
              <a:sym typeface="Arial"/>
            </a:endParaRPr>
          </a:p>
          <a:p>
            <a:pPr marL="457200" marR="0" lvl="0" indent="-381000" algn="l" rtl="0">
              <a:lnSpc>
                <a:spcPct val="120000"/>
              </a:lnSpc>
              <a:spcBef>
                <a:spcPts val="600"/>
              </a:spcBef>
              <a:spcAft>
                <a:spcPts val="0"/>
              </a:spcAft>
              <a:buClr>
                <a:srgbClr val="432673"/>
              </a:buClr>
              <a:buSzPct val="100000"/>
              <a:buFont typeface="Arial"/>
              <a:buChar char="•"/>
            </a:pPr>
            <a:r>
              <a:rPr lang="en-GB" dirty="0"/>
              <a:t>f</a:t>
            </a:r>
            <a:r>
              <a:rPr lang="en-GB" sz="2400" b="0" i="0" u="none" strike="noStrike" cap="none" dirty="0">
                <a:solidFill>
                  <a:srgbClr val="262626"/>
                </a:solidFill>
                <a:latin typeface="Arial"/>
                <a:ea typeface="Arial"/>
                <a:cs typeface="Arial"/>
                <a:sym typeface="Arial"/>
              </a:rPr>
              <a:t>ine-tune waste percentages;</a:t>
            </a:r>
            <a:endParaRPr sz="2800" b="0" i="0" u="none" strike="noStrike" cap="none" dirty="0">
              <a:solidFill>
                <a:srgbClr val="262626"/>
              </a:solidFill>
              <a:latin typeface="Arial"/>
              <a:ea typeface="Arial"/>
              <a:cs typeface="Arial"/>
              <a:sym typeface="Arial"/>
            </a:endParaRPr>
          </a:p>
          <a:p>
            <a:pPr marL="457200" marR="0" lvl="0" indent="-381000" algn="l" rtl="0">
              <a:lnSpc>
                <a:spcPct val="120000"/>
              </a:lnSpc>
              <a:spcBef>
                <a:spcPts val="600"/>
              </a:spcBef>
              <a:spcAft>
                <a:spcPts val="0"/>
              </a:spcAft>
              <a:buClr>
                <a:srgbClr val="432673"/>
              </a:buClr>
              <a:buSzPct val="100000"/>
              <a:buFont typeface="Arial"/>
              <a:buChar char="•"/>
            </a:pPr>
            <a:r>
              <a:rPr lang="en-GB" dirty="0"/>
              <a:t>r</a:t>
            </a:r>
            <a:r>
              <a:rPr lang="en-GB" sz="2400" b="0" i="0" u="none" strike="noStrike" cap="none" dirty="0">
                <a:solidFill>
                  <a:srgbClr val="262626"/>
                </a:solidFill>
                <a:latin typeface="Arial"/>
                <a:ea typeface="Arial"/>
                <a:cs typeface="Arial"/>
                <a:sym typeface="Arial"/>
              </a:rPr>
              <a:t>eview embedded labour constants;</a:t>
            </a:r>
            <a:endParaRPr sz="2800" b="0" i="0" u="none" strike="noStrike" cap="none" dirty="0">
              <a:solidFill>
                <a:srgbClr val="262626"/>
              </a:solidFill>
              <a:latin typeface="Arial"/>
              <a:ea typeface="Arial"/>
              <a:cs typeface="Arial"/>
              <a:sym typeface="Arial"/>
            </a:endParaRPr>
          </a:p>
          <a:p>
            <a:pPr marL="457200" marR="0" lvl="0" indent="-381000" algn="l" rtl="0">
              <a:lnSpc>
                <a:spcPct val="120000"/>
              </a:lnSpc>
              <a:spcBef>
                <a:spcPts val="600"/>
              </a:spcBef>
              <a:spcAft>
                <a:spcPts val="0"/>
              </a:spcAft>
              <a:buClr>
                <a:srgbClr val="432673"/>
              </a:buClr>
              <a:buSzPct val="100000"/>
              <a:buFont typeface="Arial"/>
              <a:buChar char="•"/>
            </a:pPr>
            <a:r>
              <a:rPr lang="en-GB" dirty="0"/>
              <a:t>i</a:t>
            </a:r>
            <a:r>
              <a:rPr lang="en-GB" sz="2400" b="0" i="0" u="none" strike="noStrike" cap="none" dirty="0">
                <a:solidFill>
                  <a:srgbClr val="262626"/>
                </a:solidFill>
                <a:latin typeface="Arial"/>
                <a:ea typeface="Arial"/>
                <a:cs typeface="Arial"/>
                <a:sym typeface="Arial"/>
              </a:rPr>
              <a:t>nput all-in labour rates;</a:t>
            </a:r>
            <a:endParaRPr sz="2800" b="0" i="0" u="none" strike="noStrike" cap="none" dirty="0">
              <a:solidFill>
                <a:srgbClr val="262626"/>
              </a:solidFill>
              <a:latin typeface="Arial"/>
              <a:ea typeface="Arial"/>
              <a:cs typeface="Arial"/>
              <a:sym typeface="Arial"/>
            </a:endParaRPr>
          </a:p>
          <a:p>
            <a:pPr marL="457200" marR="0" lvl="0" indent="-381000" algn="l" rtl="0">
              <a:lnSpc>
                <a:spcPct val="120000"/>
              </a:lnSpc>
              <a:spcBef>
                <a:spcPts val="600"/>
              </a:spcBef>
              <a:spcAft>
                <a:spcPts val="0"/>
              </a:spcAft>
              <a:buClr>
                <a:srgbClr val="432673"/>
              </a:buClr>
              <a:buSzPct val="100000"/>
              <a:buFont typeface="Arial"/>
              <a:buChar char="•"/>
            </a:pPr>
            <a:r>
              <a:rPr lang="en-GB" dirty="0"/>
              <a:t>a</a:t>
            </a:r>
            <a:r>
              <a:rPr lang="en-GB" sz="2400" b="0" i="0" u="none" strike="noStrike" cap="none" dirty="0">
                <a:solidFill>
                  <a:srgbClr val="262626"/>
                </a:solidFill>
                <a:latin typeface="Arial"/>
                <a:ea typeface="Arial"/>
                <a:cs typeface="Arial"/>
                <a:sym typeface="Arial"/>
              </a:rPr>
              <a:t>dd a percentage to each item for overheads and profit.</a:t>
            </a:r>
            <a:endParaRPr sz="2800" b="0" i="0" u="none" strike="noStrike" cap="none" dirty="0">
              <a:solidFill>
                <a:srgbClr val="262626"/>
              </a:solidFill>
              <a:latin typeface="Arial"/>
              <a:ea typeface="Arial"/>
              <a:cs typeface="Arial"/>
              <a:sym typeface="Arial"/>
            </a:endParaRPr>
          </a:p>
          <a:p>
            <a:pPr marL="76200" marR="0" lvl="0" indent="0" algn="l" rtl="0">
              <a:lnSpc>
                <a:spcPct val="98000"/>
              </a:lnSpc>
              <a:spcBef>
                <a:spcPts val="1000"/>
              </a:spcBef>
              <a:spcAft>
                <a:spcPts val="0"/>
              </a:spcAft>
              <a:buClr>
                <a:srgbClr val="534C29"/>
              </a:buClr>
              <a:buSzPct val="108108"/>
              <a:buFont typeface="Arial"/>
              <a:buNone/>
            </a:pPr>
            <a:endParaRPr sz="2400" b="0" i="0" u="none" strike="noStrike" cap="none" dirty="0">
              <a:solidFill>
                <a:srgbClr val="262626"/>
              </a:solidFill>
              <a:latin typeface="Arial"/>
              <a:ea typeface="Arial"/>
              <a:cs typeface="Arial"/>
              <a:sym typeface="Arial"/>
            </a:endParaRPr>
          </a:p>
        </p:txBody>
      </p:sp>
      <p:pic>
        <p:nvPicPr>
          <p:cNvPr id="412" name="Google Shape;412;p45">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8013828" y="1825625"/>
            <a:ext cx="3669175" cy="4351338"/>
          </a:xfrm>
          <a:prstGeom prst="rect">
            <a:avLst/>
          </a:prstGeom>
          <a:noFill/>
          <a:ln>
            <a:noFill/>
          </a:ln>
        </p:spPr>
      </p:pic>
      <p:sp>
        <p:nvSpPr>
          <p:cNvPr id="413" name="Google Shape;413;p4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414" name="Google Shape;414;p45"/>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Calculating unit rates: Practice</a:t>
            </a:r>
            <a:endParaRPr/>
          </a:p>
        </p:txBody>
      </p:sp>
      <p:sp>
        <p:nvSpPr>
          <p:cNvPr id="420" name="Google Shape;420;p46"/>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Font typeface="Arial"/>
              <a:buNone/>
            </a:pPr>
            <a:r>
              <a:rPr lang="en-GB" sz="2400"/>
              <a:t>Working as a pair/team complete the questions on the worksheet. </a:t>
            </a:r>
            <a:endParaRPr sz="1800">
              <a:solidFill>
                <a:schemeClr val="dk1"/>
              </a:solidFill>
            </a:endParaRPr>
          </a:p>
        </p:txBody>
      </p:sp>
      <p:sp>
        <p:nvSpPr>
          <p:cNvPr id="421" name="Google Shape;421;p4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422" name="Google Shape;422;p46"/>
          <p:cNvSpPr txBox="1"/>
          <p:nvPr/>
        </p:nvSpPr>
        <p:spPr>
          <a:xfrm>
            <a:off x="7853855" y="2193009"/>
            <a:ext cx="3499945" cy="29238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2400" b="1" i="0" u="none" strike="noStrike" cap="none" dirty="0">
                <a:solidFill>
                  <a:srgbClr val="000000"/>
                </a:solidFill>
                <a:latin typeface="Arial"/>
                <a:ea typeface="Arial"/>
                <a:cs typeface="Arial"/>
                <a:sym typeface="Arial"/>
              </a:rPr>
              <a:t>Resources:</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1600"/>
              </a:spcBef>
              <a:spcAft>
                <a:spcPts val="0"/>
              </a:spcAft>
              <a:buClr>
                <a:srgbClr val="432673"/>
              </a:buClr>
              <a:buSzPct val="100000"/>
              <a:buFont typeface="Arial"/>
              <a:buChar char="•"/>
            </a:pPr>
            <a:r>
              <a:rPr lang="en-GB" sz="2400" b="0" i="0" u="none" strike="noStrike" cap="none" dirty="0">
                <a:solidFill>
                  <a:srgbClr val="000000"/>
                </a:solidFill>
                <a:latin typeface="Arial"/>
                <a:ea typeface="Arial"/>
                <a:cs typeface="Arial"/>
                <a:sym typeface="Arial"/>
              </a:rPr>
              <a:t>L1 Activity 3 Reference sheet</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1600"/>
              </a:spcBef>
              <a:spcAft>
                <a:spcPts val="0"/>
              </a:spcAft>
              <a:buClr>
                <a:srgbClr val="432673"/>
              </a:buClr>
              <a:buSzPct val="100000"/>
              <a:buFont typeface="Arial"/>
              <a:buChar char="•"/>
            </a:pPr>
            <a:r>
              <a:rPr lang="en-GB" sz="2400" b="0" i="0" u="none" strike="noStrike" cap="none" dirty="0">
                <a:solidFill>
                  <a:srgbClr val="000000"/>
                </a:solidFill>
                <a:latin typeface="Arial"/>
                <a:ea typeface="Arial"/>
                <a:cs typeface="Arial"/>
                <a:sym typeface="Arial"/>
              </a:rPr>
              <a:t>L1 Activity 3 Worksheet</a:t>
            </a:r>
            <a:endParaRPr dirty="0"/>
          </a:p>
          <a:p>
            <a:pPr marL="457200" marR="0" lvl="0" indent="-342900" algn="l" rtl="0">
              <a:lnSpc>
                <a:spcPct val="100000"/>
              </a:lnSpc>
              <a:spcBef>
                <a:spcPts val="1600"/>
              </a:spcBef>
              <a:spcAft>
                <a:spcPts val="0"/>
              </a:spcAft>
              <a:buClr>
                <a:srgbClr val="432673"/>
              </a:buClr>
              <a:buSzPct val="100000"/>
              <a:buFont typeface="Arial"/>
              <a:buChar char="•"/>
            </a:pPr>
            <a:r>
              <a:rPr lang="en-GB" sz="2400" b="0" i="0" u="none" strike="noStrike" cap="none" dirty="0">
                <a:solidFill>
                  <a:srgbClr val="000000"/>
                </a:solidFill>
                <a:latin typeface="Arial"/>
                <a:ea typeface="Arial"/>
                <a:cs typeface="Arial"/>
                <a:sym typeface="Arial"/>
              </a:rPr>
              <a:t>Calculator</a:t>
            </a:r>
            <a:endParaRPr sz="1400" b="0" i="0" u="none" strike="noStrike" cap="none" dirty="0">
              <a:solidFill>
                <a:srgbClr val="000000"/>
              </a:solidFill>
              <a:latin typeface="Arial"/>
              <a:ea typeface="Arial"/>
              <a:cs typeface="Arial"/>
              <a:sym typeface="Arial"/>
            </a:endParaRPr>
          </a:p>
        </p:txBody>
      </p:sp>
      <p:sp>
        <p:nvSpPr>
          <p:cNvPr id="423" name="Google Shape;423;p46"/>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Calculating unit rates: Answers</a:t>
            </a:r>
            <a:endParaRPr/>
          </a:p>
        </p:txBody>
      </p:sp>
      <p:sp>
        <p:nvSpPr>
          <p:cNvPr id="429" name="Google Shape;429;p47"/>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GB" b="1"/>
              <a:t>Practice exercise unit rate (a)</a:t>
            </a:r>
            <a:endParaRPr/>
          </a:p>
          <a:p>
            <a:pPr marL="0" lvl="0" indent="0" algn="l" rtl="0">
              <a:lnSpc>
                <a:spcPct val="100000"/>
              </a:lnSpc>
              <a:spcBef>
                <a:spcPts val="0"/>
              </a:spcBef>
              <a:spcAft>
                <a:spcPts val="0"/>
              </a:spcAft>
              <a:buSzPts val="1800"/>
              <a:buNone/>
            </a:pPr>
            <a:endParaRPr b="1"/>
          </a:p>
          <a:p>
            <a:pPr marL="0" lvl="0" indent="0" algn="l" rtl="0">
              <a:lnSpc>
                <a:spcPct val="100000"/>
              </a:lnSpc>
              <a:spcBef>
                <a:spcPts val="0"/>
              </a:spcBef>
              <a:spcAft>
                <a:spcPts val="0"/>
              </a:spcAft>
              <a:buSzPts val="1800"/>
              <a:buNone/>
            </a:pPr>
            <a:r>
              <a:rPr lang="en-GB">
                <a:solidFill>
                  <a:schemeClr val="dk1"/>
                </a:solidFill>
              </a:rPr>
              <a:t>£16.28 per m</a:t>
            </a:r>
            <a:r>
              <a:rPr lang="en-GB" baseline="30000">
                <a:solidFill>
                  <a:schemeClr val="dk1"/>
                </a:solidFill>
              </a:rPr>
              <a:t>3</a:t>
            </a:r>
            <a:endParaRPr/>
          </a:p>
          <a:p>
            <a:pPr marL="0" lvl="0" indent="0" algn="l" rtl="0">
              <a:lnSpc>
                <a:spcPct val="100000"/>
              </a:lnSpc>
              <a:spcBef>
                <a:spcPts val="0"/>
              </a:spcBef>
              <a:spcAft>
                <a:spcPts val="0"/>
              </a:spcAft>
              <a:buSzPts val="1800"/>
              <a:buNone/>
            </a:pPr>
            <a:endParaRPr b="1">
              <a:solidFill>
                <a:schemeClr val="dk1"/>
              </a:solidFill>
            </a:endParaRPr>
          </a:p>
          <a:p>
            <a:pPr marL="0" lvl="0" indent="0" algn="l" rtl="0">
              <a:lnSpc>
                <a:spcPct val="100000"/>
              </a:lnSpc>
              <a:spcBef>
                <a:spcPts val="0"/>
              </a:spcBef>
              <a:spcAft>
                <a:spcPts val="0"/>
              </a:spcAft>
              <a:buSzPts val="1800"/>
              <a:buNone/>
            </a:pPr>
            <a:r>
              <a:rPr lang="en-GB" b="1">
                <a:solidFill>
                  <a:schemeClr val="dk1"/>
                </a:solidFill>
              </a:rPr>
              <a:t>Practice </a:t>
            </a:r>
            <a:r>
              <a:rPr lang="en-GB" b="1"/>
              <a:t>exercise</a:t>
            </a:r>
            <a:r>
              <a:rPr lang="en-GB" b="1">
                <a:solidFill>
                  <a:schemeClr val="dk1"/>
                </a:solidFill>
              </a:rPr>
              <a:t> unit rate (b)</a:t>
            </a:r>
            <a:endParaRPr/>
          </a:p>
          <a:p>
            <a:pPr marL="0" lvl="0" indent="0" algn="l" rtl="0">
              <a:lnSpc>
                <a:spcPct val="100000"/>
              </a:lnSpc>
              <a:spcBef>
                <a:spcPts val="0"/>
              </a:spcBef>
              <a:spcAft>
                <a:spcPts val="0"/>
              </a:spcAft>
              <a:buSzPts val="1800"/>
              <a:buNone/>
            </a:pPr>
            <a:endParaRPr b="1">
              <a:solidFill>
                <a:schemeClr val="dk1"/>
              </a:solidFill>
            </a:endParaRPr>
          </a:p>
          <a:p>
            <a:pPr marL="0" lvl="0" indent="0" algn="l" rtl="0">
              <a:lnSpc>
                <a:spcPct val="100000"/>
              </a:lnSpc>
              <a:spcBef>
                <a:spcPts val="0"/>
              </a:spcBef>
              <a:spcAft>
                <a:spcPts val="0"/>
              </a:spcAft>
              <a:buSzPts val="1800"/>
              <a:buNone/>
            </a:pPr>
            <a:r>
              <a:rPr lang="en-GB">
                <a:solidFill>
                  <a:schemeClr val="dk1"/>
                </a:solidFill>
              </a:rPr>
              <a:t>£11.63 per m</a:t>
            </a:r>
            <a:r>
              <a:rPr lang="en-GB" baseline="30000">
                <a:solidFill>
                  <a:schemeClr val="dk1"/>
                </a:solidFill>
              </a:rPr>
              <a:t>2</a:t>
            </a:r>
            <a:endParaRPr/>
          </a:p>
          <a:p>
            <a:pPr marL="0" lvl="0" indent="0" algn="l" rtl="0">
              <a:lnSpc>
                <a:spcPct val="100000"/>
              </a:lnSpc>
              <a:spcBef>
                <a:spcPts val="0"/>
              </a:spcBef>
              <a:spcAft>
                <a:spcPts val="0"/>
              </a:spcAft>
              <a:buSzPts val="1800"/>
              <a:buNone/>
            </a:pPr>
            <a:endParaRPr>
              <a:solidFill>
                <a:schemeClr val="dk1"/>
              </a:solidFill>
            </a:endParaRPr>
          </a:p>
          <a:p>
            <a:pPr marL="0" lvl="0" indent="0" algn="l" rtl="0">
              <a:lnSpc>
                <a:spcPct val="100000"/>
              </a:lnSpc>
              <a:spcBef>
                <a:spcPts val="0"/>
              </a:spcBef>
              <a:spcAft>
                <a:spcPts val="0"/>
              </a:spcAft>
              <a:buSzPts val="1800"/>
              <a:buNone/>
            </a:pPr>
            <a:r>
              <a:rPr lang="en-GB" b="1"/>
              <a:t>Practice exercise unit rate (c)</a:t>
            </a:r>
            <a:endParaRPr/>
          </a:p>
          <a:p>
            <a:pPr marL="0" lvl="0" indent="0" algn="l" rtl="0">
              <a:lnSpc>
                <a:spcPct val="100000"/>
              </a:lnSpc>
              <a:spcBef>
                <a:spcPts val="0"/>
              </a:spcBef>
              <a:spcAft>
                <a:spcPts val="0"/>
              </a:spcAft>
              <a:buSzPts val="1800"/>
              <a:buNone/>
            </a:pPr>
            <a:endParaRPr b="1"/>
          </a:p>
          <a:p>
            <a:pPr marL="0" lvl="0" indent="0" algn="l" rtl="0">
              <a:lnSpc>
                <a:spcPct val="100000"/>
              </a:lnSpc>
              <a:spcBef>
                <a:spcPts val="0"/>
              </a:spcBef>
              <a:spcAft>
                <a:spcPts val="0"/>
              </a:spcAft>
              <a:buSzPts val="1800"/>
              <a:buNone/>
            </a:pPr>
            <a:r>
              <a:rPr lang="en-GB">
                <a:solidFill>
                  <a:schemeClr val="dk1"/>
                </a:solidFill>
              </a:rPr>
              <a:t>£207.16 per m</a:t>
            </a:r>
            <a:r>
              <a:rPr lang="en-GB" baseline="30000">
                <a:solidFill>
                  <a:schemeClr val="dk1"/>
                </a:solidFill>
              </a:rPr>
              <a:t>2</a:t>
            </a:r>
            <a:endParaRPr/>
          </a:p>
        </p:txBody>
      </p:sp>
      <p:sp>
        <p:nvSpPr>
          <p:cNvPr id="430" name="Google Shape;430;p4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432" name="Google Shape;432;p47"/>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sp>
        <p:nvSpPr>
          <p:cNvPr id="2" name="Google Shape;422;p46">
            <a:extLst>
              <a:ext uri="{FF2B5EF4-FFF2-40B4-BE49-F238E27FC236}">
                <a16:creationId xmlns:a16="http://schemas.microsoft.com/office/drawing/2014/main" id="{D4C572B3-A531-876E-C417-400184991BCF}"/>
              </a:ext>
            </a:extLst>
          </p:cNvPr>
          <p:cNvSpPr txBox="1"/>
          <p:nvPr/>
        </p:nvSpPr>
        <p:spPr>
          <a:xfrm>
            <a:off x="7853855" y="2193009"/>
            <a:ext cx="3499945" cy="14054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2400" b="1" i="0" u="none" strike="noStrike" cap="none" dirty="0">
                <a:solidFill>
                  <a:srgbClr val="000000"/>
                </a:solidFill>
                <a:latin typeface="Arial"/>
                <a:ea typeface="Arial"/>
                <a:cs typeface="Arial"/>
                <a:sym typeface="Arial"/>
              </a:rPr>
              <a:t>Resources:</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1600"/>
              </a:spcBef>
              <a:spcAft>
                <a:spcPts val="0"/>
              </a:spcAft>
              <a:buClr>
                <a:srgbClr val="432673"/>
              </a:buClr>
              <a:buSzPct val="100000"/>
              <a:buFont typeface="Arial"/>
              <a:buChar char="•"/>
            </a:pPr>
            <a:r>
              <a:rPr lang="en-GB" sz="2400" b="0" i="0" u="none" strike="noStrike" cap="none" dirty="0">
                <a:solidFill>
                  <a:srgbClr val="000000"/>
                </a:solidFill>
                <a:latin typeface="Arial"/>
                <a:ea typeface="Arial"/>
                <a:cs typeface="Arial"/>
                <a:sym typeface="Arial"/>
              </a:rPr>
              <a:t>L1 Activity 3 Worked solutions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How can a contractor reduce project costs?</a:t>
            </a:r>
            <a:endParaRPr/>
          </a:p>
        </p:txBody>
      </p:sp>
      <p:sp>
        <p:nvSpPr>
          <p:cNvPr id="438" name="Google Shape;438;p48"/>
          <p:cNvSpPr txBox="1">
            <a:spLocks noGrp="1"/>
          </p:cNvSpPr>
          <p:nvPr>
            <p:ph type="body" idx="1"/>
          </p:nvPr>
        </p:nvSpPr>
        <p:spPr>
          <a:xfrm>
            <a:off x="838200" y="2511972"/>
            <a:ext cx="3596640" cy="3678620"/>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fontScale="92500"/>
          </a:bodyPr>
          <a:lstStyle/>
          <a:p>
            <a:pPr marL="114300" lvl="0" indent="0" algn="l" rtl="0">
              <a:lnSpc>
                <a:spcPct val="108000"/>
              </a:lnSpc>
              <a:spcBef>
                <a:spcPts val="1000"/>
              </a:spcBef>
              <a:spcAft>
                <a:spcPts val="0"/>
              </a:spcAft>
              <a:buSzPts val="1800"/>
              <a:buNone/>
            </a:pPr>
            <a:r>
              <a:rPr lang="en-GB" sz="2200" b="1" dirty="0">
                <a:solidFill>
                  <a:schemeClr val="dk1"/>
                </a:solidFill>
                <a:highlight>
                  <a:srgbClr val="FFFFFF"/>
                </a:highlight>
              </a:rPr>
              <a:t>Adopt modern methods of construction: </a:t>
            </a:r>
            <a:r>
              <a:rPr lang="en-GB" sz="2200" dirty="0">
                <a:solidFill>
                  <a:schemeClr val="dk1"/>
                </a:solidFill>
                <a:highlight>
                  <a:srgbClr val="FFFFFF"/>
                </a:highlight>
              </a:rPr>
              <a:t>Using prefabricated, modular construction and off-site manufacturing helps reduce build time, reducing site costs, minimising waste and reducing labour costs. </a:t>
            </a:r>
            <a:endParaRPr dirty="0"/>
          </a:p>
        </p:txBody>
      </p:sp>
      <p:sp>
        <p:nvSpPr>
          <p:cNvPr id="439" name="Google Shape;439;p48"/>
          <p:cNvSpPr txBox="1">
            <a:spLocks noGrp="1"/>
          </p:cNvSpPr>
          <p:nvPr>
            <p:ph type="body" idx="2"/>
          </p:nvPr>
        </p:nvSpPr>
        <p:spPr>
          <a:xfrm>
            <a:off x="4572000" y="2511972"/>
            <a:ext cx="3596640" cy="3678620"/>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fontScale="77500" lnSpcReduction="20000"/>
          </a:bodyPr>
          <a:lstStyle/>
          <a:p>
            <a:pPr marL="114300" lvl="0" indent="0" algn="l" rtl="0">
              <a:lnSpc>
                <a:spcPct val="108000"/>
              </a:lnSpc>
              <a:spcBef>
                <a:spcPts val="1000"/>
              </a:spcBef>
              <a:spcAft>
                <a:spcPts val="0"/>
              </a:spcAft>
              <a:buSzPct val="81081"/>
              <a:buNone/>
            </a:pPr>
            <a:r>
              <a:rPr lang="en-GB" b="1" dirty="0">
                <a:solidFill>
                  <a:schemeClr val="dk1"/>
                </a:solidFill>
                <a:highlight>
                  <a:srgbClr val="FFFFFF"/>
                </a:highlight>
              </a:rPr>
              <a:t>Value engineering: </a:t>
            </a:r>
            <a:r>
              <a:rPr lang="en-GB" dirty="0">
                <a:solidFill>
                  <a:schemeClr val="dk1"/>
                </a:solidFill>
                <a:highlight>
                  <a:srgbClr val="FFFFFF"/>
                </a:highlight>
              </a:rPr>
              <a:t>The design and the materials selected are evaluated to identify cost-effective alternatives without compromising on quality or performance. </a:t>
            </a:r>
            <a:br>
              <a:rPr lang="en-GB" dirty="0">
                <a:solidFill>
                  <a:schemeClr val="dk1"/>
                </a:solidFill>
                <a:highlight>
                  <a:srgbClr val="FFFFFF"/>
                </a:highlight>
              </a:rPr>
            </a:br>
            <a:br>
              <a:rPr lang="en-GB" dirty="0">
                <a:solidFill>
                  <a:schemeClr val="dk1"/>
                </a:solidFill>
                <a:highlight>
                  <a:srgbClr val="FFFFFF"/>
                </a:highlight>
              </a:rPr>
            </a:br>
            <a:r>
              <a:rPr lang="en-GB" dirty="0">
                <a:solidFill>
                  <a:schemeClr val="dk1"/>
                </a:solidFill>
                <a:highlight>
                  <a:srgbClr val="FFFFFF"/>
                </a:highlight>
              </a:rPr>
              <a:t>Value engineering prioritises the essential features of a project and eliminates unnecessary expenses.</a:t>
            </a:r>
            <a:endParaRPr dirty="0"/>
          </a:p>
        </p:txBody>
      </p:sp>
      <p:sp>
        <p:nvSpPr>
          <p:cNvPr id="440" name="Google Shape;440;p4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441" name="Google Shape;441;p48"/>
          <p:cNvSpPr txBox="1"/>
          <p:nvPr/>
        </p:nvSpPr>
        <p:spPr>
          <a:xfrm>
            <a:off x="838200" y="1503365"/>
            <a:ext cx="10628586" cy="890075"/>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Clr>
                <a:srgbClr val="000000"/>
              </a:buClr>
              <a:buSzPts val="1800"/>
              <a:buFont typeface="Arial"/>
              <a:buNone/>
            </a:pPr>
            <a:r>
              <a:rPr lang="en-GB" sz="2400" b="0" i="0" u="none" strike="noStrike" cap="none">
                <a:solidFill>
                  <a:schemeClr val="dk1"/>
                </a:solidFill>
                <a:highlight>
                  <a:srgbClr val="FFFFFF"/>
                </a:highlight>
                <a:latin typeface="Arial"/>
                <a:ea typeface="Arial"/>
                <a:cs typeface="Arial"/>
                <a:sym typeface="Arial"/>
              </a:rPr>
              <a:t>By minimising waste and using materials wisely, a contractor will make a project more sustainable which will support the environment. </a:t>
            </a:r>
            <a:endParaRPr sz="1400" b="0" i="0" u="none" strike="noStrike" cap="none">
              <a:solidFill>
                <a:srgbClr val="000000"/>
              </a:solidFill>
              <a:latin typeface="Arial"/>
              <a:ea typeface="Arial"/>
              <a:cs typeface="Arial"/>
              <a:sym typeface="Arial"/>
            </a:endParaRPr>
          </a:p>
        </p:txBody>
      </p:sp>
      <p:sp>
        <p:nvSpPr>
          <p:cNvPr id="442" name="Google Shape;442;p48"/>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pic>
        <p:nvPicPr>
          <p:cNvPr id="3" name="Picture 2">
            <a:extLst>
              <a:ext uri="{FF2B5EF4-FFF2-40B4-BE49-F238E27FC236}">
                <a16:creationId xmlns:a16="http://schemas.microsoft.com/office/drawing/2014/main" id="{8876E2C3-E7B2-F422-3AC2-CABD285FB05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353917" y="2511972"/>
            <a:ext cx="3240024" cy="365482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How can a contractor reduce project costs?</a:t>
            </a:r>
            <a:endParaRPr/>
          </a:p>
        </p:txBody>
      </p:sp>
      <p:sp>
        <p:nvSpPr>
          <p:cNvPr id="448" name="Google Shape;448;p4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449" name="Google Shape;449;p49"/>
          <p:cNvSpPr txBox="1"/>
          <p:nvPr/>
        </p:nvSpPr>
        <p:spPr>
          <a:xfrm>
            <a:off x="848710" y="3141200"/>
            <a:ext cx="3284378" cy="3112116"/>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fontScale="92500"/>
          </a:bodyPr>
          <a:lstStyle/>
          <a:p>
            <a:pPr marL="114300" marR="0" lvl="0" indent="0" algn="l" rtl="0">
              <a:lnSpc>
                <a:spcPct val="108000"/>
              </a:lnSpc>
              <a:spcBef>
                <a:spcPts val="1000"/>
              </a:spcBef>
              <a:spcAft>
                <a:spcPts val="0"/>
              </a:spcAft>
              <a:buClr>
                <a:schemeClr val="dk1"/>
              </a:buClr>
              <a:buSzPts val="1800"/>
              <a:buFont typeface="Arial"/>
              <a:buNone/>
            </a:pPr>
            <a:r>
              <a:rPr lang="en-GB" sz="2200" b="1" i="0" u="none" strike="noStrike" cap="none" dirty="0">
                <a:solidFill>
                  <a:schemeClr val="dk1"/>
                </a:solidFill>
                <a:highlight>
                  <a:srgbClr val="FFFFFF"/>
                </a:highlight>
                <a:latin typeface="Arial"/>
                <a:ea typeface="Arial"/>
                <a:cs typeface="Arial"/>
                <a:sym typeface="Arial"/>
              </a:rPr>
              <a:t>Using skilled and fully trained labour </a:t>
            </a:r>
            <a:r>
              <a:rPr lang="en-GB" sz="2200" b="0" i="0" u="none" strike="noStrike" cap="none" dirty="0">
                <a:solidFill>
                  <a:schemeClr val="dk1"/>
                </a:solidFill>
                <a:highlight>
                  <a:srgbClr val="FFFFFF"/>
                </a:highlight>
                <a:latin typeface="Arial"/>
                <a:ea typeface="Arial"/>
                <a:cs typeface="Arial"/>
                <a:sym typeface="Arial"/>
              </a:rPr>
              <a:t>reduces waste associated with mistakes and errors. Skilled labour may be able to complete work more quickly.</a:t>
            </a:r>
            <a:endParaRPr sz="1400" b="0" i="0" u="none" strike="noStrike" cap="none" dirty="0">
              <a:solidFill>
                <a:srgbClr val="000000"/>
              </a:solidFill>
              <a:latin typeface="Arial"/>
              <a:ea typeface="Arial"/>
              <a:cs typeface="Arial"/>
              <a:sym typeface="Arial"/>
            </a:endParaRPr>
          </a:p>
        </p:txBody>
      </p:sp>
      <p:sp>
        <p:nvSpPr>
          <p:cNvPr id="450" name="Google Shape;450;p49"/>
          <p:cNvSpPr txBox="1"/>
          <p:nvPr/>
        </p:nvSpPr>
        <p:spPr>
          <a:xfrm>
            <a:off x="4279391" y="3141200"/>
            <a:ext cx="3930544" cy="3112116"/>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0" anchor="t" anchorCtr="0">
            <a:normAutofit fontScale="92500" lnSpcReduction="20000"/>
          </a:bodyPr>
          <a:lstStyle/>
          <a:p>
            <a:pPr marL="114300" marR="0" lvl="0" indent="0" algn="l" rtl="0">
              <a:lnSpc>
                <a:spcPct val="108000"/>
              </a:lnSpc>
              <a:spcBef>
                <a:spcPts val="0"/>
              </a:spcBef>
              <a:spcAft>
                <a:spcPts val="0"/>
              </a:spcAft>
              <a:buClr>
                <a:schemeClr val="dk1"/>
              </a:buClr>
              <a:buSzPct val="88452"/>
              <a:buFont typeface="Arial"/>
              <a:buNone/>
            </a:pPr>
            <a:r>
              <a:rPr lang="en-GB" sz="2200" b="1" i="0" u="none" strike="noStrike" cap="none" dirty="0">
                <a:solidFill>
                  <a:schemeClr val="dk1"/>
                </a:solidFill>
                <a:highlight>
                  <a:srgbClr val="FFFFFF"/>
                </a:highlight>
                <a:latin typeface="Arial"/>
                <a:ea typeface="Arial"/>
                <a:cs typeface="Arial"/>
                <a:sym typeface="Arial"/>
              </a:rPr>
              <a:t>Using digital tools </a:t>
            </a:r>
            <a:r>
              <a:rPr lang="en-GB" sz="2200" b="0" i="0" u="none" strike="noStrike" cap="none" dirty="0">
                <a:solidFill>
                  <a:schemeClr val="dk1"/>
                </a:solidFill>
                <a:highlight>
                  <a:srgbClr val="FFFFFF"/>
                </a:highlight>
                <a:latin typeface="Arial"/>
                <a:ea typeface="Arial"/>
                <a:cs typeface="Arial"/>
                <a:sym typeface="Arial"/>
              </a:rPr>
              <a:t>such as Building Information Modelling (BIM) to plan the construction sequence and identify potential clashes. For example, between the building’s structural frame and services, reducing errors on site which ultimately saves time and therefore cost.</a:t>
            </a:r>
            <a:endParaRPr sz="1400" b="0" i="0" u="none" strike="noStrike" cap="none" dirty="0">
              <a:solidFill>
                <a:srgbClr val="000000"/>
              </a:solidFill>
              <a:latin typeface="Arial"/>
              <a:ea typeface="Arial"/>
              <a:cs typeface="Arial"/>
              <a:sym typeface="Arial"/>
            </a:endParaRPr>
          </a:p>
        </p:txBody>
      </p:sp>
      <p:sp>
        <p:nvSpPr>
          <p:cNvPr id="451" name="Google Shape;451;p49"/>
          <p:cNvSpPr txBox="1">
            <a:spLocks noGrp="1"/>
          </p:cNvSpPr>
          <p:nvPr>
            <p:ph type="body" idx="1"/>
          </p:nvPr>
        </p:nvSpPr>
        <p:spPr>
          <a:xfrm>
            <a:off x="837522" y="1547102"/>
            <a:ext cx="3294888" cy="1491065"/>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fontScale="85000" lnSpcReduction="10000"/>
          </a:bodyPr>
          <a:lstStyle/>
          <a:p>
            <a:pPr marL="114300" lvl="0" indent="0" algn="l" rtl="0">
              <a:lnSpc>
                <a:spcPct val="108000"/>
              </a:lnSpc>
              <a:spcBef>
                <a:spcPts val="1000"/>
              </a:spcBef>
              <a:spcAft>
                <a:spcPts val="0"/>
              </a:spcAft>
              <a:buSzPct val="81081"/>
              <a:buNone/>
            </a:pPr>
            <a:r>
              <a:rPr lang="en-GB" sz="2400" b="1" dirty="0">
                <a:solidFill>
                  <a:schemeClr val="dk1"/>
                </a:solidFill>
                <a:highlight>
                  <a:srgbClr val="FFFFFF"/>
                </a:highlight>
              </a:rPr>
              <a:t>Bulk buying materials</a:t>
            </a:r>
            <a:r>
              <a:rPr lang="en-GB" sz="2400" dirty="0">
                <a:solidFill>
                  <a:schemeClr val="dk1"/>
                </a:solidFill>
                <a:highlight>
                  <a:srgbClr val="FFFFFF"/>
                </a:highlight>
              </a:rPr>
              <a:t> negotiating better terms with suppliers.</a:t>
            </a:r>
            <a:endParaRPr dirty="0"/>
          </a:p>
        </p:txBody>
      </p:sp>
      <p:sp>
        <p:nvSpPr>
          <p:cNvPr id="452" name="Google Shape;452;p49"/>
          <p:cNvSpPr txBox="1">
            <a:spLocks noGrp="1"/>
          </p:cNvSpPr>
          <p:nvPr>
            <p:ph type="body" idx="2"/>
          </p:nvPr>
        </p:nvSpPr>
        <p:spPr>
          <a:xfrm>
            <a:off x="4279391" y="1547103"/>
            <a:ext cx="3930543" cy="1491065"/>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fontScale="92500" lnSpcReduction="10000"/>
          </a:bodyPr>
          <a:lstStyle/>
          <a:p>
            <a:pPr marL="114300" lvl="0" indent="0" algn="l" rtl="0">
              <a:lnSpc>
                <a:spcPct val="108000"/>
              </a:lnSpc>
              <a:spcBef>
                <a:spcPts val="1000"/>
              </a:spcBef>
              <a:spcAft>
                <a:spcPts val="0"/>
              </a:spcAft>
              <a:buSzPct val="81081"/>
              <a:buNone/>
            </a:pPr>
            <a:r>
              <a:rPr lang="en-GB" sz="2400" b="1" dirty="0">
                <a:solidFill>
                  <a:schemeClr val="dk1"/>
                </a:solidFill>
                <a:highlight>
                  <a:srgbClr val="FFFFFF"/>
                </a:highlight>
              </a:rPr>
              <a:t>Source materials locally </a:t>
            </a:r>
            <a:r>
              <a:rPr lang="en-GB" sz="2400" dirty="0">
                <a:solidFill>
                  <a:schemeClr val="dk1"/>
                </a:solidFill>
                <a:highlight>
                  <a:srgbClr val="FFFFFF"/>
                </a:highlight>
              </a:rPr>
              <a:t>reducing transportation costs. </a:t>
            </a:r>
            <a:endParaRPr dirty="0"/>
          </a:p>
          <a:p>
            <a:pPr marL="114300" lvl="0" indent="0" algn="l" rtl="0">
              <a:lnSpc>
                <a:spcPct val="108000"/>
              </a:lnSpc>
              <a:spcBef>
                <a:spcPts val="1000"/>
              </a:spcBef>
              <a:spcAft>
                <a:spcPts val="0"/>
              </a:spcAft>
              <a:buSzPct val="81081"/>
              <a:buNone/>
            </a:pPr>
            <a:endParaRPr dirty="0"/>
          </a:p>
        </p:txBody>
      </p:sp>
      <p:sp>
        <p:nvSpPr>
          <p:cNvPr id="453" name="Google Shape;453;p49"/>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Activity 3</a:t>
            </a:r>
            <a:endParaRPr/>
          </a:p>
        </p:txBody>
      </p:sp>
      <p:pic>
        <p:nvPicPr>
          <p:cNvPr id="3" name="Picture 2">
            <a:extLst>
              <a:ext uri="{FF2B5EF4-FFF2-40B4-BE49-F238E27FC236}">
                <a16:creationId xmlns:a16="http://schemas.microsoft.com/office/drawing/2014/main" id="{5F6F3C02-6DAD-BD2A-2496-CCA969DBB49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4092" y="1615928"/>
            <a:ext cx="2979708" cy="446956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Plenary</a:t>
            </a:r>
            <a:endParaRPr/>
          </a:p>
        </p:txBody>
      </p:sp>
      <p:sp>
        <p:nvSpPr>
          <p:cNvPr id="459" name="Google Shape;459;p50"/>
          <p:cNvSpPr txBox="1">
            <a:spLocks noGrp="1"/>
          </p:cNvSpPr>
          <p:nvPr>
            <p:ph type="body" idx="1"/>
          </p:nvPr>
        </p:nvSpPr>
        <p:spPr>
          <a:xfrm>
            <a:off x="838199" y="1825625"/>
            <a:ext cx="4657345" cy="4351338"/>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08000"/>
              </a:lnSpc>
              <a:spcBef>
                <a:spcPts val="0"/>
              </a:spcBef>
              <a:spcAft>
                <a:spcPts val="1200"/>
              </a:spcAft>
              <a:buClr>
                <a:srgbClr val="432673"/>
              </a:buClr>
              <a:buSzPct val="100000"/>
              <a:buChar char="•"/>
            </a:pPr>
            <a:r>
              <a:rPr lang="en-GB" dirty="0"/>
              <a:t>What challenges did you face in calculating costs?</a:t>
            </a:r>
            <a:endParaRPr dirty="0"/>
          </a:p>
          <a:p>
            <a:pPr marL="457200" lvl="0" indent="-342900" algn="l" rtl="0">
              <a:lnSpc>
                <a:spcPct val="108000"/>
              </a:lnSpc>
              <a:spcBef>
                <a:spcPts val="0"/>
              </a:spcBef>
              <a:spcAft>
                <a:spcPts val="1200"/>
              </a:spcAft>
              <a:buClr>
                <a:srgbClr val="432673"/>
              </a:buClr>
              <a:buSzPct val="100000"/>
              <a:buChar char="•"/>
            </a:pPr>
            <a:r>
              <a:rPr lang="en-GB" dirty="0"/>
              <a:t>Write down three top tips you should remember when performing a unit rate calculation.  </a:t>
            </a:r>
            <a:endParaRPr dirty="0"/>
          </a:p>
          <a:p>
            <a:pPr marL="457200" lvl="0" indent="-342900" algn="l" rtl="0">
              <a:lnSpc>
                <a:spcPct val="108000"/>
              </a:lnSpc>
              <a:spcBef>
                <a:spcPts val="0"/>
              </a:spcBef>
              <a:spcAft>
                <a:spcPts val="1200"/>
              </a:spcAft>
              <a:buClr>
                <a:srgbClr val="432673"/>
              </a:buClr>
              <a:buSzPct val="100000"/>
              <a:buChar char="•"/>
            </a:pPr>
            <a:r>
              <a:rPr lang="en-GB" dirty="0"/>
              <a:t>Share your tips with a partner. Together, create a final list of three to five tips that includes the most important points from each of your notes.</a:t>
            </a:r>
            <a:endParaRPr dirty="0"/>
          </a:p>
        </p:txBody>
      </p:sp>
      <p:sp>
        <p:nvSpPr>
          <p:cNvPr id="460" name="Google Shape;460;p5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1: Calculating unit rates</a:t>
            </a:r>
            <a:endParaRPr/>
          </a:p>
        </p:txBody>
      </p:sp>
      <p:sp>
        <p:nvSpPr>
          <p:cNvPr id="461" name="Google Shape;461;p50"/>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Plenary</a:t>
            </a:r>
            <a:endParaRPr/>
          </a:p>
        </p:txBody>
      </p:sp>
      <p:pic>
        <p:nvPicPr>
          <p:cNvPr id="3" name="Picture 2">
            <a:extLst>
              <a:ext uri="{FF2B5EF4-FFF2-40B4-BE49-F238E27FC236}">
                <a16:creationId xmlns:a16="http://schemas.microsoft.com/office/drawing/2014/main" id="{56F1345A-8E39-326F-AAAC-D4543DCB96C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2828" y="1967295"/>
            <a:ext cx="5567172" cy="371144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467" name="Google Shape;467;p51"/>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400"/>
              </a:spcBef>
              <a:spcAft>
                <a:spcPts val="0"/>
              </a:spcAft>
              <a:buClr>
                <a:srgbClr val="432673"/>
              </a:buClr>
              <a:buSzPct val="65000"/>
              <a:buFont typeface="Arial"/>
              <a:buChar char="●"/>
            </a:pPr>
            <a:r>
              <a:rPr lang="en-GB" dirty="0">
                <a:solidFill>
                  <a:srgbClr val="0D0D0D"/>
                </a:solidFill>
              </a:rPr>
              <a:t>I</a:t>
            </a:r>
            <a:r>
              <a:rPr lang="en-GB" dirty="0">
                <a:solidFill>
                  <a:srgbClr val="0D0D0D"/>
                </a:solidFill>
                <a:latin typeface="Arial"/>
                <a:ea typeface="Arial"/>
                <a:cs typeface="Arial"/>
                <a:sym typeface="Arial"/>
              </a:rPr>
              <a:t>dentified the different costs involved in a construction project</a:t>
            </a:r>
            <a:endParaRPr dirty="0"/>
          </a:p>
          <a:p>
            <a:pPr marL="342900" lvl="0" indent="-342900" algn="l" rtl="0">
              <a:lnSpc>
                <a:spcPct val="107000"/>
              </a:lnSpc>
              <a:spcBef>
                <a:spcPts val="800"/>
              </a:spcBef>
              <a:spcAft>
                <a:spcPts val="0"/>
              </a:spcAft>
              <a:buClr>
                <a:srgbClr val="432673"/>
              </a:buClr>
              <a:buSzPct val="65000"/>
              <a:buFont typeface="Arial"/>
              <a:buChar char="●"/>
            </a:pPr>
            <a:r>
              <a:rPr lang="en-GB" dirty="0">
                <a:solidFill>
                  <a:srgbClr val="0D0D0D"/>
                </a:solidFill>
              </a:rPr>
              <a:t>Outlined </a:t>
            </a:r>
            <a:r>
              <a:rPr lang="en-GB" dirty="0">
                <a:solidFill>
                  <a:srgbClr val="0D0D0D"/>
                </a:solidFill>
                <a:latin typeface="Arial"/>
                <a:ea typeface="Arial"/>
                <a:cs typeface="Arial"/>
                <a:sym typeface="Arial"/>
              </a:rPr>
              <a:t>the roles of a quantity surveyor</a:t>
            </a:r>
            <a:r>
              <a:rPr lang="en-GB" dirty="0">
                <a:solidFill>
                  <a:srgbClr val="0D0D0D"/>
                </a:solidFill>
              </a:rPr>
              <a:t> </a:t>
            </a:r>
            <a:r>
              <a:rPr lang="en-GB" dirty="0">
                <a:solidFill>
                  <a:srgbClr val="0D0D0D"/>
                </a:solidFill>
                <a:latin typeface="Arial"/>
                <a:ea typeface="Arial"/>
                <a:cs typeface="Arial"/>
                <a:sym typeface="Arial"/>
              </a:rPr>
              <a:t>and an estimator</a:t>
            </a:r>
            <a:endParaRPr dirty="0"/>
          </a:p>
          <a:p>
            <a:pPr marL="342900" lvl="0" indent="-342900" algn="l" rtl="0">
              <a:lnSpc>
                <a:spcPct val="107000"/>
              </a:lnSpc>
              <a:spcBef>
                <a:spcPts val="800"/>
              </a:spcBef>
              <a:spcAft>
                <a:spcPts val="0"/>
              </a:spcAft>
              <a:buClr>
                <a:srgbClr val="432673"/>
              </a:buClr>
              <a:buSzPct val="65000"/>
              <a:buFont typeface="Arial"/>
              <a:buChar char="●"/>
            </a:pPr>
            <a:r>
              <a:rPr lang="en-GB" dirty="0">
                <a:solidFill>
                  <a:srgbClr val="0D0D0D"/>
                </a:solidFill>
                <a:latin typeface="Arial"/>
                <a:ea typeface="Arial"/>
                <a:cs typeface="Arial"/>
                <a:sym typeface="Arial"/>
              </a:rPr>
              <a:t>Calculated material and labour costs </a:t>
            </a:r>
            <a:endParaRPr dirty="0"/>
          </a:p>
          <a:p>
            <a:pPr marL="342900" lvl="0" indent="-342900" algn="l" rtl="0">
              <a:lnSpc>
                <a:spcPct val="107000"/>
              </a:lnSpc>
              <a:spcBef>
                <a:spcPts val="800"/>
              </a:spcBef>
              <a:spcAft>
                <a:spcPts val="400"/>
              </a:spcAft>
              <a:buClr>
                <a:srgbClr val="432673"/>
              </a:buClr>
              <a:buSzPct val="65000"/>
              <a:buFont typeface="Arial"/>
              <a:buChar char="●"/>
            </a:pPr>
            <a:r>
              <a:rPr lang="en-GB" dirty="0">
                <a:solidFill>
                  <a:srgbClr val="0D0D0D"/>
                </a:solidFill>
                <a:latin typeface="Arial"/>
                <a:ea typeface="Arial"/>
                <a:cs typeface="Arial"/>
                <a:sym typeface="Arial"/>
              </a:rPr>
              <a:t>Calculated unit rates</a:t>
            </a:r>
            <a:endParaRPr dirty="0"/>
          </a:p>
        </p:txBody>
      </p:sp>
      <p:sp>
        <p:nvSpPr>
          <p:cNvPr id="468" name="Google Shape;468;p51"/>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69" name="Google Shape;469;p51"/>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1: Calculating unit rates</a:t>
            </a:r>
            <a:endParaRPr/>
          </a:p>
        </p:txBody>
      </p:sp>
      <p:sp>
        <p:nvSpPr>
          <p:cNvPr id="470" name="Google Shape;470;p51"/>
          <p:cNvSpPr txBox="1">
            <a:spLocks noGrp="1"/>
          </p:cNvSpPr>
          <p:nvPr>
            <p:ph type="body" idx="2"/>
          </p:nvPr>
        </p:nvSpPr>
        <p:spPr>
          <a:xfrm>
            <a:off x="7490045" y="1690687"/>
            <a:ext cx="4013107" cy="4351337"/>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lvl="0" indent="0" algn="l" rtl="0">
              <a:lnSpc>
                <a:spcPct val="108000"/>
              </a:lnSpc>
              <a:spcBef>
                <a:spcPts val="0"/>
              </a:spcBef>
              <a:spcAft>
                <a:spcPts val="0"/>
              </a:spcAft>
              <a:buSzPts val="2204"/>
              <a:buNone/>
            </a:pPr>
            <a:r>
              <a:rPr lang="en-GB" sz="1200" b="1" dirty="0"/>
              <a:t>Skills:</a:t>
            </a:r>
            <a:endParaRPr sz="1200" dirty="0"/>
          </a:p>
          <a:p>
            <a:pPr marL="0" lvl="0" indent="0" algn="l" rtl="0">
              <a:lnSpc>
                <a:spcPct val="108000"/>
              </a:lnSpc>
              <a:spcBef>
                <a:spcPts val="1000"/>
              </a:spcBef>
              <a:spcAft>
                <a:spcPts val="0"/>
              </a:spcAft>
              <a:buClr>
                <a:schemeClr val="dk1"/>
              </a:buClr>
              <a:buSzPts val="576"/>
              <a:buFont typeface="Arial"/>
              <a:buNone/>
            </a:pPr>
            <a:r>
              <a:rPr lang="en-GB" sz="1200" b="1" dirty="0"/>
              <a:t>CS3</a:t>
            </a:r>
            <a:r>
              <a:rPr lang="en-GB" sz="1200" dirty="0"/>
              <a:t> Follow standard processes to produce unit rates, bills of quantities and their costing documentation</a:t>
            </a:r>
            <a:endParaRPr dirty="0"/>
          </a:p>
          <a:p>
            <a:pPr marL="0" lvl="0" indent="0" algn="l" rtl="0">
              <a:lnSpc>
                <a:spcPct val="150000"/>
              </a:lnSpc>
              <a:spcBef>
                <a:spcPts val="600"/>
              </a:spcBef>
              <a:spcAft>
                <a:spcPts val="0"/>
              </a:spcAft>
              <a:buSzPts val="2204"/>
              <a:buNone/>
            </a:pPr>
            <a:r>
              <a:rPr lang="en-GB" sz="1200" b="1" dirty="0"/>
              <a:t>General competencies:</a:t>
            </a:r>
            <a:endParaRPr sz="1200" dirty="0"/>
          </a:p>
          <a:p>
            <a:pPr marL="0" lvl="0" indent="0" algn="l" rtl="0">
              <a:lnSpc>
                <a:spcPct val="108000"/>
              </a:lnSpc>
              <a:spcBef>
                <a:spcPts val="600"/>
              </a:spcBef>
              <a:spcAft>
                <a:spcPts val="0"/>
              </a:spcAft>
              <a:buSzPts val="2204"/>
              <a:buNone/>
            </a:pPr>
            <a:r>
              <a:rPr lang="en-GB" sz="1200" dirty="0"/>
              <a:t>English: </a:t>
            </a:r>
            <a:endParaRPr dirty="0"/>
          </a:p>
          <a:p>
            <a:pPr marL="0" lvl="0" indent="0" algn="l" rtl="0">
              <a:lnSpc>
                <a:spcPct val="107916"/>
              </a:lnSpc>
              <a:spcBef>
                <a:spcPts val="400"/>
              </a:spcBef>
              <a:spcAft>
                <a:spcPts val="0"/>
              </a:spcAft>
              <a:buClr>
                <a:schemeClr val="dk1"/>
              </a:buClr>
              <a:buSzPts val="1347"/>
              <a:buFont typeface="Arial"/>
              <a:buNone/>
            </a:pPr>
            <a:r>
              <a:rPr lang="en-GB" sz="1200" b="1" dirty="0">
                <a:solidFill>
                  <a:srgbClr val="0D0D0D"/>
                </a:solidFill>
              </a:rPr>
              <a:t>E2</a:t>
            </a:r>
            <a:r>
              <a:rPr lang="en-GB" sz="1200" dirty="0">
                <a:solidFill>
                  <a:srgbClr val="0D0D0D"/>
                </a:solidFill>
              </a:rPr>
              <a:t> Present information and ideas</a:t>
            </a:r>
            <a:endParaRPr dirty="0"/>
          </a:p>
          <a:p>
            <a:pPr marL="0" lvl="0" indent="0" algn="l" rtl="0">
              <a:lnSpc>
                <a:spcPct val="107916"/>
              </a:lnSpc>
              <a:spcBef>
                <a:spcPts val="400"/>
              </a:spcBef>
              <a:spcAft>
                <a:spcPts val="0"/>
              </a:spcAft>
              <a:buSzPts val="1347"/>
              <a:buNone/>
            </a:pPr>
            <a:r>
              <a:rPr lang="en-GB" sz="1200" b="1" dirty="0">
                <a:solidFill>
                  <a:srgbClr val="0D0D0D"/>
                </a:solidFill>
              </a:rPr>
              <a:t>E5</a:t>
            </a:r>
            <a:r>
              <a:rPr lang="en-GB" sz="1200" dirty="0">
                <a:solidFill>
                  <a:srgbClr val="0D0D0D"/>
                </a:solidFill>
              </a:rPr>
              <a:t> Synthesise information</a:t>
            </a:r>
            <a:endParaRPr dirty="0"/>
          </a:p>
          <a:p>
            <a:pPr marL="0" lvl="0" indent="0" algn="l" rtl="0">
              <a:lnSpc>
                <a:spcPct val="107916"/>
              </a:lnSpc>
              <a:spcBef>
                <a:spcPts val="400"/>
              </a:spcBef>
              <a:spcAft>
                <a:spcPts val="0"/>
              </a:spcAft>
              <a:buClr>
                <a:schemeClr val="dk1"/>
              </a:buClr>
              <a:buSzPts val="1347"/>
              <a:buFont typeface="Arial"/>
              <a:buNone/>
            </a:pPr>
            <a:r>
              <a:rPr lang="en-GB" sz="1200" dirty="0">
                <a:solidFill>
                  <a:srgbClr val="0D0D0D"/>
                </a:solidFill>
              </a:rPr>
              <a:t>Maths:</a:t>
            </a:r>
            <a:endParaRPr dirty="0"/>
          </a:p>
          <a:p>
            <a:pPr marL="0" lvl="0" indent="0" algn="l" rtl="0">
              <a:lnSpc>
                <a:spcPct val="107916"/>
              </a:lnSpc>
              <a:spcBef>
                <a:spcPts val="400"/>
              </a:spcBef>
              <a:spcAft>
                <a:spcPts val="0"/>
              </a:spcAft>
              <a:buClr>
                <a:schemeClr val="dk1"/>
              </a:buClr>
              <a:buSzPts val="1347"/>
              <a:buFont typeface="Arial"/>
              <a:buNone/>
            </a:pPr>
            <a:r>
              <a:rPr lang="en-GB" sz="1200" b="1" dirty="0">
                <a:solidFill>
                  <a:srgbClr val="0D0D0D"/>
                </a:solidFill>
              </a:rPr>
              <a:t>M2</a:t>
            </a:r>
            <a:r>
              <a:rPr lang="en-GB" sz="1200" dirty="0">
                <a:solidFill>
                  <a:srgbClr val="0D0D0D"/>
                </a:solidFill>
              </a:rPr>
              <a:t> Estimate, calculate and spot errors</a:t>
            </a:r>
            <a:endParaRPr dirty="0"/>
          </a:p>
          <a:p>
            <a:pPr marL="0" lvl="0" indent="0" algn="l" rtl="0">
              <a:lnSpc>
                <a:spcPct val="100000"/>
              </a:lnSpc>
              <a:spcBef>
                <a:spcPts val="400"/>
              </a:spcBef>
              <a:spcAft>
                <a:spcPts val="0"/>
              </a:spcAft>
              <a:buClr>
                <a:schemeClr val="dk1"/>
              </a:buClr>
              <a:buSzPts val="1347"/>
              <a:buFont typeface="Arial"/>
              <a:buNone/>
            </a:pPr>
            <a:r>
              <a:rPr lang="en-GB" sz="1200" b="1" dirty="0">
                <a:solidFill>
                  <a:srgbClr val="0D0D0D"/>
                </a:solidFill>
              </a:rPr>
              <a:t>M3</a:t>
            </a:r>
            <a:r>
              <a:rPr lang="en-GB" sz="1200" dirty="0">
                <a:solidFill>
                  <a:srgbClr val="0D0D0D"/>
                </a:solidFill>
              </a:rPr>
              <a:t> Work with proportion</a:t>
            </a:r>
            <a:endParaRPr dirty="0"/>
          </a:p>
          <a:p>
            <a:pPr marL="0" lvl="0" indent="0" algn="l" rtl="0">
              <a:lnSpc>
                <a:spcPct val="107916"/>
              </a:lnSpc>
              <a:spcBef>
                <a:spcPts val="400"/>
              </a:spcBef>
              <a:spcAft>
                <a:spcPts val="0"/>
              </a:spcAft>
              <a:buClr>
                <a:schemeClr val="dk1"/>
              </a:buClr>
              <a:buSzPts val="1347"/>
              <a:buFont typeface="Arial"/>
              <a:buNone/>
            </a:pPr>
            <a:r>
              <a:rPr lang="en-GB" sz="1200" b="1" dirty="0">
                <a:solidFill>
                  <a:srgbClr val="0D0D0D"/>
                </a:solidFill>
              </a:rPr>
              <a:t>M4</a:t>
            </a:r>
            <a:r>
              <a:rPr lang="en-GB" sz="1200" dirty="0">
                <a:solidFill>
                  <a:srgbClr val="0D0D0D"/>
                </a:solidFill>
              </a:rPr>
              <a:t> Use rules and formulae</a:t>
            </a:r>
            <a:endParaRPr dirty="0"/>
          </a:p>
          <a:p>
            <a:pPr marL="0" lvl="0" indent="0" algn="l" rtl="0">
              <a:lnSpc>
                <a:spcPct val="107916"/>
              </a:lnSpc>
              <a:spcBef>
                <a:spcPts val="400"/>
              </a:spcBef>
              <a:spcAft>
                <a:spcPts val="0"/>
              </a:spcAft>
              <a:buClr>
                <a:schemeClr val="dk1"/>
              </a:buClr>
              <a:buSzPts val="1347"/>
              <a:buFont typeface="Arial"/>
              <a:buNone/>
            </a:pPr>
            <a:r>
              <a:rPr lang="en-GB" sz="1200" b="1" dirty="0">
                <a:solidFill>
                  <a:srgbClr val="0D0D0D"/>
                </a:solidFill>
              </a:rPr>
              <a:t>M5</a:t>
            </a:r>
            <a:r>
              <a:rPr lang="en-GB" sz="1200" dirty="0">
                <a:solidFill>
                  <a:srgbClr val="0D0D0D"/>
                </a:solidFill>
              </a:rPr>
              <a:t> Process data</a:t>
            </a:r>
            <a:endParaRPr dirty="0"/>
          </a:p>
          <a:p>
            <a:pPr marL="0" lvl="0" indent="0" algn="l" rtl="0">
              <a:lnSpc>
                <a:spcPct val="100000"/>
              </a:lnSpc>
              <a:spcBef>
                <a:spcPts val="400"/>
              </a:spcBef>
              <a:spcAft>
                <a:spcPts val="0"/>
              </a:spcAft>
              <a:buClr>
                <a:schemeClr val="dk1"/>
              </a:buClr>
              <a:buSzPts val="1347"/>
              <a:buFont typeface="Arial"/>
              <a:buNone/>
            </a:pPr>
            <a:r>
              <a:rPr lang="en-GB" sz="1200" b="1" dirty="0">
                <a:solidFill>
                  <a:srgbClr val="0D0D0D"/>
                </a:solidFill>
              </a:rPr>
              <a:t>M8</a:t>
            </a:r>
            <a:r>
              <a:rPr lang="en-GB" sz="1200" dirty="0">
                <a:solidFill>
                  <a:srgbClr val="0D0D0D"/>
                </a:solidFill>
              </a:rPr>
              <a:t> Communicate using mathematics</a:t>
            </a:r>
          </a:p>
          <a:p>
            <a:pPr marL="0" lvl="0" indent="0">
              <a:lnSpc>
                <a:spcPct val="100000"/>
              </a:lnSpc>
              <a:spcBef>
                <a:spcPts val="400"/>
              </a:spcBef>
              <a:buClr>
                <a:schemeClr val="dk1"/>
              </a:buClr>
              <a:buSzPts val="1347"/>
            </a:pPr>
            <a:r>
              <a:rPr lang="en-GB" sz="1200" b="1" dirty="0"/>
              <a:t>M9</a:t>
            </a:r>
            <a:r>
              <a:rPr lang="en-GB" sz="1200" dirty="0"/>
              <a:t> Cost a project</a:t>
            </a:r>
            <a:endParaRPr sz="1200" dirty="0"/>
          </a:p>
          <a:p>
            <a:pPr marL="0" lvl="0" indent="0" algn="l" rtl="0">
              <a:lnSpc>
                <a:spcPct val="107916"/>
              </a:lnSpc>
              <a:spcBef>
                <a:spcPts val="400"/>
              </a:spcBef>
              <a:spcAft>
                <a:spcPts val="0"/>
              </a:spcAft>
              <a:buClr>
                <a:schemeClr val="dk1"/>
              </a:buClr>
              <a:buSzPts val="1347"/>
              <a:buFont typeface="Arial"/>
              <a:buNone/>
            </a:pPr>
            <a:r>
              <a:rPr lang="en-GB" sz="1200" dirty="0">
                <a:solidFill>
                  <a:srgbClr val="0D0D0D"/>
                </a:solidFill>
              </a:rPr>
              <a:t>Digital:</a:t>
            </a:r>
            <a:endParaRPr dirty="0"/>
          </a:p>
          <a:p>
            <a:pPr marL="0" lvl="0" indent="0" algn="l" rtl="0">
              <a:lnSpc>
                <a:spcPct val="107916"/>
              </a:lnSpc>
              <a:spcBef>
                <a:spcPts val="400"/>
              </a:spcBef>
              <a:spcAft>
                <a:spcPts val="400"/>
              </a:spcAft>
              <a:buClr>
                <a:schemeClr val="dk1"/>
              </a:buClr>
              <a:buSzPts val="1347"/>
              <a:buFont typeface="Arial"/>
              <a:buNone/>
            </a:pPr>
            <a:r>
              <a:rPr lang="en-GB" sz="1200" b="1" dirty="0">
                <a:solidFill>
                  <a:srgbClr val="0D0D0D"/>
                </a:solidFill>
              </a:rPr>
              <a:t>D3</a:t>
            </a:r>
            <a:r>
              <a:rPr lang="en-GB" sz="1200" dirty="0">
                <a:solidFill>
                  <a:srgbClr val="0D0D0D"/>
                </a:solidFill>
              </a:rPr>
              <a:t> Communicate and collaborate</a:t>
            </a:r>
            <a:endParaRPr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Consolidation</a:t>
            </a:r>
            <a:endParaRPr/>
          </a:p>
        </p:txBody>
      </p:sp>
      <p:sp>
        <p:nvSpPr>
          <p:cNvPr id="477" name="Google Shape;477;p52"/>
          <p:cNvSpPr txBox="1">
            <a:spLocks noGrp="1"/>
          </p:cNvSpPr>
          <p:nvPr>
            <p:ph type="body" idx="1"/>
          </p:nvPr>
        </p:nvSpPr>
        <p:spPr>
          <a:xfrm>
            <a:off x="838200" y="1825625"/>
            <a:ext cx="5494362" cy="435133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1000"/>
              </a:spcBef>
              <a:spcAft>
                <a:spcPts val="0"/>
              </a:spcAft>
              <a:buSzPts val="1800"/>
              <a:buNone/>
            </a:pPr>
            <a:r>
              <a:rPr lang="en-GB" dirty="0"/>
              <a:t>You and your partner have been assigned the task of calculating the cost of raking out and repointing a section of brick wall. </a:t>
            </a:r>
            <a:endParaRPr dirty="0"/>
          </a:p>
          <a:p>
            <a:pPr marL="0" lvl="0" indent="0" algn="l" rtl="0">
              <a:lnSpc>
                <a:spcPct val="108000"/>
              </a:lnSpc>
              <a:spcBef>
                <a:spcPts val="1000"/>
              </a:spcBef>
              <a:spcAft>
                <a:spcPts val="0"/>
              </a:spcAft>
              <a:buSzPts val="1800"/>
              <a:buNone/>
            </a:pPr>
            <a:r>
              <a:rPr lang="en-GB" dirty="0"/>
              <a:t>The consolidation worksheet gives the area of repointing and the labour constants, labour rates, materials cost and coverage. </a:t>
            </a:r>
            <a:endParaRPr dirty="0"/>
          </a:p>
          <a:p>
            <a:pPr marL="0" lvl="0" indent="0" algn="l" rtl="0">
              <a:lnSpc>
                <a:spcPct val="108000"/>
              </a:lnSpc>
              <a:spcBef>
                <a:spcPts val="1000"/>
              </a:spcBef>
              <a:spcAft>
                <a:spcPts val="0"/>
              </a:spcAft>
              <a:buSzPts val="1800"/>
              <a:buNone/>
            </a:pPr>
            <a:endParaRPr dirty="0"/>
          </a:p>
        </p:txBody>
      </p:sp>
      <p:sp>
        <p:nvSpPr>
          <p:cNvPr id="481" name="Google Shape;481;p52"/>
          <p:cNvSpPr>
            <a:spLocks noGrp="1"/>
          </p:cNvSpPr>
          <p:nvPr>
            <p:ph type="body" idx="2"/>
          </p:nvPr>
        </p:nvSpPr>
        <p:spPr>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solidFill>
                  <a:schemeClr val="lt1"/>
                </a:solidFill>
              </a:rPr>
              <a:t>Consolidation</a:t>
            </a:r>
            <a:endParaRPr/>
          </a:p>
        </p:txBody>
      </p:sp>
      <p:sp>
        <p:nvSpPr>
          <p:cNvPr id="478" name="Google Shape;478;p52"/>
          <p:cNvSpPr txBox="1">
            <a:spLocks noGrp="1"/>
          </p:cNvSpPr>
          <p:nvPr>
            <p:ph type="body" idx="3"/>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1000"/>
              </a:spcBef>
              <a:spcAft>
                <a:spcPts val="0"/>
              </a:spcAft>
              <a:buSzPts val="1200"/>
              <a:buNone/>
            </a:pPr>
            <a:r>
              <a:rPr lang="en-GB"/>
              <a:t>Lesson 1: Calculating unit rates</a:t>
            </a:r>
            <a:endParaRPr/>
          </a:p>
        </p:txBody>
      </p:sp>
      <p:sp>
        <p:nvSpPr>
          <p:cNvPr id="479" name="Google Shape;479;p52"/>
          <p:cNvSpPr txBox="1"/>
          <p:nvPr/>
        </p:nvSpPr>
        <p:spPr>
          <a:xfrm>
            <a:off x="7303625" y="5162725"/>
            <a:ext cx="4376100" cy="66966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GB" sz="1400" b="0" i="1" u="none" strike="noStrike" cap="none">
                <a:solidFill>
                  <a:schemeClr val="dk1"/>
                </a:solidFill>
                <a:latin typeface="Arial"/>
                <a:ea typeface="Arial"/>
                <a:cs typeface="Arial"/>
                <a:sym typeface="Arial"/>
              </a:rPr>
              <a:t>Example of mortar joints requiring repointing</a:t>
            </a:r>
            <a:endParaRPr/>
          </a:p>
          <a:p>
            <a:pPr marL="0" marR="0" lvl="0" indent="0" algn="l" rtl="0">
              <a:lnSpc>
                <a:spcPct val="100000"/>
              </a:lnSpc>
              <a:spcBef>
                <a:spcPts val="1200"/>
              </a:spcBef>
              <a:spcAft>
                <a:spcPts val="0"/>
              </a:spcAft>
              <a:buClr>
                <a:srgbClr val="000000"/>
              </a:buClr>
              <a:buSzPts val="2400"/>
              <a:buFont typeface="Arial"/>
              <a:buNone/>
            </a:pPr>
            <a:endParaRPr sz="2400" b="0" i="1" u="none" strike="noStrike" cap="none">
              <a:solidFill>
                <a:srgbClr val="262626"/>
              </a:solidFill>
              <a:latin typeface="Arial"/>
              <a:ea typeface="Arial"/>
              <a:cs typeface="Arial"/>
              <a:sym typeface="Arial"/>
            </a:endParaRPr>
          </a:p>
        </p:txBody>
      </p:sp>
      <p:sp>
        <p:nvSpPr>
          <p:cNvPr id="480" name="Google Shape;480;p52"/>
          <p:cNvSpPr txBox="1"/>
          <p:nvPr/>
        </p:nvSpPr>
        <p:spPr>
          <a:xfrm>
            <a:off x="9071811" y="6388768"/>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2" name="Google Shape;482;p52" descr="An old brick wall (bricks are black, red-brown, light brown, and speckled with black-blue spots and marks). The mortar is crumbling away. The brick wall joints (mortar) require repointing."/>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6742853" y="2025247"/>
            <a:ext cx="4842645" cy="32072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What construction costs can you think of?</a:t>
            </a:r>
            <a:endParaRPr/>
          </a:p>
        </p:txBody>
      </p:sp>
      <p:sp>
        <p:nvSpPr>
          <p:cNvPr id="138" name="Google Shape;138;p17"/>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dirty="0"/>
              <a:t>List the costs that you think a building site might generate.</a:t>
            </a:r>
            <a:endParaRPr dirty="0"/>
          </a:p>
          <a:p>
            <a:pPr marL="114300" lvl="0" indent="0" algn="l" rtl="0">
              <a:lnSpc>
                <a:spcPct val="108000"/>
              </a:lnSpc>
              <a:spcBef>
                <a:spcPts val="1000"/>
              </a:spcBef>
              <a:spcAft>
                <a:spcPts val="0"/>
              </a:spcAft>
              <a:buSzPts val="1800"/>
              <a:buNone/>
            </a:pPr>
            <a:endParaRPr dirty="0"/>
          </a:p>
          <a:p>
            <a:pPr marL="114300" lvl="0" indent="0" algn="l" rtl="0">
              <a:lnSpc>
                <a:spcPct val="108000"/>
              </a:lnSpc>
              <a:spcBef>
                <a:spcPts val="1000"/>
              </a:spcBef>
              <a:spcAft>
                <a:spcPts val="0"/>
              </a:spcAft>
              <a:buSzPts val="1800"/>
              <a:buNone/>
            </a:pPr>
            <a:r>
              <a:rPr lang="en-GB" dirty="0"/>
              <a:t>In small groups, collate your lists and categorise them into different types of costs.</a:t>
            </a:r>
            <a:endParaRPr dirty="0"/>
          </a:p>
        </p:txBody>
      </p:sp>
      <p:pic>
        <p:nvPicPr>
          <p:cNvPr id="139" name="Google Shape;139;p17">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89763" y="1825625"/>
            <a:ext cx="4364037" cy="4351338"/>
          </a:xfrm>
          <a:prstGeom prst="rect">
            <a:avLst/>
          </a:prstGeom>
          <a:noFill/>
          <a:ln>
            <a:noFill/>
          </a:ln>
        </p:spPr>
      </p:pic>
      <p:sp>
        <p:nvSpPr>
          <p:cNvPr id="140" name="Google Shape;140;p17"/>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141" name="Google Shape;141;p17"/>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None/>
            </a:pPr>
            <a:r>
              <a:rPr lang="en-GB" sz="1400" b="1" i="0" u="none" strike="noStrike" cap="none">
                <a:solidFill>
                  <a:srgbClr val="FFFFFF"/>
                </a:solidFill>
                <a:latin typeface="Arial Narrow"/>
                <a:ea typeface="Arial Narrow"/>
                <a:cs typeface="Arial Narrow"/>
                <a:sym typeface="Arial Narrow"/>
              </a:rPr>
              <a:t>Introduction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Different construction costs</a:t>
            </a:r>
            <a:endParaRPr/>
          </a:p>
        </p:txBody>
      </p:sp>
      <p:sp>
        <p:nvSpPr>
          <p:cNvPr id="147" name="Google Shape;147;p1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148" name="Google Shape;148;p18"/>
          <p:cNvSpPr txBox="1"/>
          <p:nvPr/>
        </p:nvSpPr>
        <p:spPr>
          <a:xfrm>
            <a:off x="755414" y="2044700"/>
            <a:ext cx="5400000" cy="1323439"/>
          </a:xfrm>
          <a:prstGeom prst="rect">
            <a:avLst/>
          </a:prstGeom>
          <a:solidFill>
            <a:srgbClr val="EBDD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Material costs: </a:t>
            </a:r>
            <a:r>
              <a:rPr lang="en-GB" sz="2000" b="0" i="0" u="none" strike="noStrike" cap="none">
                <a:solidFill>
                  <a:schemeClr val="dk1"/>
                </a:solidFill>
                <a:latin typeface="Arial"/>
                <a:ea typeface="Arial"/>
                <a:cs typeface="Arial"/>
                <a:sym typeface="Arial"/>
              </a:rPr>
              <a:t>expenses associated with purchasing and delivering to site. For example, bricks, concrete, steel and insulation.</a:t>
            </a:r>
            <a:endParaRPr sz="1400" b="0" i="0" u="none" strike="noStrike" cap="none">
              <a:solidFill>
                <a:srgbClr val="000000"/>
              </a:solidFill>
              <a:latin typeface="Arial"/>
              <a:ea typeface="Arial"/>
              <a:cs typeface="Arial"/>
              <a:sym typeface="Arial"/>
            </a:endParaRPr>
          </a:p>
        </p:txBody>
      </p:sp>
      <p:sp>
        <p:nvSpPr>
          <p:cNvPr id="149" name="Google Shape;149;p18"/>
          <p:cNvSpPr txBox="1"/>
          <p:nvPr/>
        </p:nvSpPr>
        <p:spPr>
          <a:xfrm>
            <a:off x="6278122" y="2040517"/>
            <a:ext cx="5400000" cy="1323439"/>
          </a:xfrm>
          <a:prstGeom prst="rect">
            <a:avLst/>
          </a:prstGeom>
          <a:solidFill>
            <a:srgbClr val="EBDD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Labour costs: </a:t>
            </a:r>
            <a:r>
              <a:rPr lang="en-GB" sz="2000" b="0" i="0" u="none" strike="noStrike" cap="none">
                <a:solidFill>
                  <a:schemeClr val="dk1"/>
                </a:solidFill>
                <a:latin typeface="Arial"/>
                <a:ea typeface="Arial"/>
                <a:cs typeface="Arial"/>
                <a:sym typeface="Arial"/>
              </a:rPr>
              <a:t>rates paid to construction workers and tradespeople plus any additional costs of employment.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50" name="Google Shape;150;p18"/>
          <p:cNvSpPr txBox="1"/>
          <p:nvPr/>
        </p:nvSpPr>
        <p:spPr>
          <a:xfrm>
            <a:off x="6278122" y="3522682"/>
            <a:ext cx="5400000" cy="2370288"/>
          </a:xfrm>
          <a:prstGeom prst="rect">
            <a:avLst/>
          </a:prstGeom>
          <a:solidFill>
            <a:srgbClr val="EBDD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Preliminary costs: </a:t>
            </a:r>
            <a:r>
              <a:rPr lang="en-GB" sz="2000" b="0" i="0" u="none" strike="noStrike" cap="none">
                <a:solidFill>
                  <a:schemeClr val="dk1"/>
                </a:solidFill>
                <a:latin typeface="Arial"/>
                <a:ea typeface="Arial"/>
                <a:cs typeface="Arial"/>
                <a:sym typeface="Arial"/>
              </a:rPr>
              <a:t>costs that are not covered in the measured work section of a Bill of Quantities (BoQ). Includes things before, during and after the project. For example, site setup, site fencing, site accommodation, site supervision, scaffolding, final cleaning, commissioning and handover.</a:t>
            </a:r>
            <a:endParaRPr sz="2000" b="0" i="0" u="none" strike="noStrike" cap="none">
              <a:solidFill>
                <a:srgbClr val="000000"/>
              </a:solidFill>
              <a:latin typeface="Arial"/>
              <a:ea typeface="Arial"/>
              <a:cs typeface="Arial"/>
              <a:sym typeface="Arial"/>
            </a:endParaRPr>
          </a:p>
        </p:txBody>
      </p:sp>
      <p:sp>
        <p:nvSpPr>
          <p:cNvPr id="151" name="Google Shape;151;p18"/>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None/>
            </a:pPr>
            <a:r>
              <a:rPr lang="en-GB" sz="1400" b="1" i="0" u="none" strike="noStrike" cap="none">
                <a:solidFill>
                  <a:srgbClr val="FFFFFF"/>
                </a:solidFill>
                <a:latin typeface="Arial Narrow"/>
                <a:ea typeface="Arial Narrow"/>
                <a:cs typeface="Arial Narrow"/>
                <a:sym typeface="Arial Narrow"/>
              </a:rPr>
              <a:t>Introduction</a:t>
            </a:r>
            <a:endParaRPr/>
          </a:p>
        </p:txBody>
      </p:sp>
      <p:sp>
        <p:nvSpPr>
          <p:cNvPr id="152" name="Google Shape;152;p18"/>
          <p:cNvSpPr txBox="1"/>
          <p:nvPr/>
        </p:nvSpPr>
        <p:spPr>
          <a:xfrm>
            <a:off x="755414" y="3522682"/>
            <a:ext cx="5400000" cy="2370288"/>
          </a:xfrm>
          <a:prstGeom prst="rect">
            <a:avLst/>
          </a:prstGeom>
          <a:solidFill>
            <a:srgbClr val="EBDD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Plant costs: </a:t>
            </a:r>
            <a:r>
              <a:rPr lang="en-GB" sz="2000" b="0" i="0" u="none" strike="noStrike" cap="none">
                <a:solidFill>
                  <a:schemeClr val="dk1"/>
                </a:solidFill>
                <a:latin typeface="Arial"/>
                <a:ea typeface="Arial"/>
                <a:cs typeface="Arial"/>
                <a:sym typeface="Arial"/>
              </a:rPr>
              <a:t>the use of machinery and equipment needed on a construction site, including hire/purchase of items such as excavators, cranes and tools.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Cost management and NRM 2</a:t>
            </a:r>
            <a:endParaRPr/>
          </a:p>
        </p:txBody>
      </p:sp>
      <p:sp>
        <p:nvSpPr>
          <p:cNvPr id="159" name="Google Shape;159;p1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graphicFrame>
        <p:nvGraphicFramePr>
          <p:cNvPr id="160" name="Google Shape;160;p19"/>
          <p:cNvGraphicFramePr/>
          <p:nvPr>
            <p:extLst>
              <p:ext uri="{D42A27DB-BD31-4B8C-83A1-F6EECF244321}">
                <p14:modId xmlns:p14="http://schemas.microsoft.com/office/powerpoint/2010/main" val="1634521773"/>
              </p:ext>
            </p:extLst>
          </p:nvPr>
        </p:nvGraphicFramePr>
        <p:xfrm>
          <a:off x="838200" y="1390605"/>
          <a:ext cx="10925750" cy="4908980"/>
        </p:xfrm>
        <a:graphic>
          <a:graphicData uri="http://schemas.openxmlformats.org/drawingml/2006/table">
            <a:tbl>
              <a:tblPr firstRow="1" bandRow="1">
                <a:noFill/>
                <a:tableStyleId>{4B83425A-A6AB-4DA7-AA27-E7B021C1AAF8}</a:tableStyleId>
              </a:tblPr>
              <a:tblGrid>
                <a:gridCol w="2185150">
                  <a:extLst>
                    <a:ext uri="{9D8B030D-6E8A-4147-A177-3AD203B41FA5}">
                      <a16:colId xmlns:a16="http://schemas.microsoft.com/office/drawing/2014/main" val="20000"/>
                    </a:ext>
                  </a:extLst>
                </a:gridCol>
                <a:gridCol w="2185150">
                  <a:extLst>
                    <a:ext uri="{9D8B030D-6E8A-4147-A177-3AD203B41FA5}">
                      <a16:colId xmlns:a16="http://schemas.microsoft.com/office/drawing/2014/main" val="20001"/>
                    </a:ext>
                  </a:extLst>
                </a:gridCol>
                <a:gridCol w="2185150">
                  <a:extLst>
                    <a:ext uri="{9D8B030D-6E8A-4147-A177-3AD203B41FA5}">
                      <a16:colId xmlns:a16="http://schemas.microsoft.com/office/drawing/2014/main" val="20002"/>
                    </a:ext>
                  </a:extLst>
                </a:gridCol>
                <a:gridCol w="2185150">
                  <a:extLst>
                    <a:ext uri="{9D8B030D-6E8A-4147-A177-3AD203B41FA5}">
                      <a16:colId xmlns:a16="http://schemas.microsoft.com/office/drawing/2014/main" val="20003"/>
                    </a:ext>
                  </a:extLst>
                </a:gridCol>
                <a:gridCol w="2185150">
                  <a:extLst>
                    <a:ext uri="{9D8B030D-6E8A-4147-A177-3AD203B41FA5}">
                      <a16:colId xmlns:a16="http://schemas.microsoft.com/office/drawing/2014/main" val="20004"/>
                    </a:ext>
                  </a:extLst>
                </a:gridCol>
              </a:tblGrid>
              <a:tr h="291996">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Component</a:t>
                      </a:r>
                      <a:endParaRPr/>
                    </a:p>
                  </a:txBody>
                  <a:tcPr marL="91450" marR="91450" marT="45725" marB="45725">
                    <a:solidFill>
                      <a:srgbClr val="EBDD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Included</a:t>
                      </a:r>
                      <a:endParaRPr/>
                    </a:p>
                  </a:txBody>
                  <a:tcPr marL="91450" marR="91450" marT="45725" marB="45725">
                    <a:solidFill>
                      <a:srgbClr val="EBDD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Unit</a:t>
                      </a:r>
                      <a:endParaRPr/>
                    </a:p>
                  </a:txBody>
                  <a:tcPr marL="91450" marR="91450" marT="45725" marB="45725">
                    <a:solidFill>
                      <a:srgbClr val="EBDD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Pricing method</a:t>
                      </a:r>
                      <a:endParaRPr/>
                    </a:p>
                  </a:txBody>
                  <a:tcPr marL="91450" marR="91450" marT="45725" marB="45725">
                    <a:solidFill>
                      <a:srgbClr val="EBDD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Excluded</a:t>
                      </a:r>
                      <a:endParaRPr/>
                    </a:p>
                  </a:txBody>
                  <a:tcPr marL="91450" marR="91450" marT="45725" marB="45725">
                    <a:solidFill>
                      <a:srgbClr val="EBDDF4"/>
                    </a:solidFill>
                  </a:tcPr>
                </a:tc>
                <a:extLst>
                  <a:ext uri="{0D108BD9-81ED-4DB2-BD59-A6C34878D82A}">
                    <a16:rowId xmlns:a16="http://schemas.microsoft.com/office/drawing/2014/main" val="10000"/>
                  </a:ext>
                </a:extLst>
              </a:tr>
              <a:tr h="963566">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1  Testing and commissioning plan.</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Costs associated with the following shall be deemed to be included in section 1.2.1: Management and staff costs:</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1  Preparation of Commissioning Plan.</a:t>
                      </a:r>
                      <a:endParaRPr/>
                    </a:p>
                  </a:txBody>
                  <a:tcPr marL="91450" marR="91450" marT="45725" marB="45725"/>
                </a:tc>
                <a:tc rowSpan="7">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item</a:t>
                      </a:r>
                      <a:endParaRPr/>
                    </a:p>
                  </a:txBody>
                  <a:tcPr marL="91450" marR="91450" marT="45725" marB="45725"/>
                </a:tc>
                <a:tc rowSpan="7">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1   Fixed charge</a:t>
                      </a:r>
                      <a:br>
                        <a:rPr lang="en-GB" sz="1400" u="none" strike="noStrike" cap="none"/>
                      </a:br>
                      <a:r>
                        <a:rPr lang="en-GB" sz="1400" u="none" strike="noStrike" cap="none"/>
                        <a:t>2   Time-related charge</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1   Testing and commissioning of services.</a:t>
                      </a:r>
                      <a:endParaRPr/>
                    </a:p>
                  </a:txBody>
                  <a:tcPr marL="91450" marR="91450" marT="45725" marB="45725"/>
                </a:tc>
                <a:extLst>
                  <a:ext uri="{0D108BD9-81ED-4DB2-BD59-A6C34878D82A}">
                    <a16:rowId xmlns:a16="http://schemas.microsoft.com/office/drawing/2014/main" val="10001"/>
                  </a:ext>
                </a:extLst>
              </a:tr>
              <a:tr h="963566">
                <a:tc rowSpan="6">
                  <a:txBody>
                    <a:bodyPr/>
                    <a:lstStyle/>
                    <a:p>
                      <a:pPr marL="342900" marR="0" lvl="0" indent="-342900" algn="l" rtl="0">
                        <a:lnSpc>
                          <a:spcPct val="100000"/>
                        </a:lnSpc>
                        <a:spcBef>
                          <a:spcPts val="0"/>
                        </a:spcBef>
                        <a:spcAft>
                          <a:spcPts val="0"/>
                        </a:spcAft>
                        <a:buClr>
                          <a:srgbClr val="000000"/>
                        </a:buClr>
                        <a:buSzPts val="1400"/>
                        <a:buFont typeface="Arial"/>
                        <a:buAutoNum type="arabicPlain" startAt="2"/>
                      </a:pPr>
                      <a:r>
                        <a:rPr lang="en-GB" sz="1400" u="none" strike="noStrike" cap="none"/>
                        <a:t>Handover.</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Unless otherwise indicated, costs associated with the following shall be deemed to be included in section 1.2.1: Management and staff costs:</a:t>
                      </a:r>
                      <a:br>
                        <a:rPr lang="en-GB" sz="1000" u="none" strike="noStrike" cap="none"/>
                      </a:br>
                      <a:r>
                        <a:rPr lang="en-GB" sz="1000" u="none" strike="noStrike" cap="none"/>
                        <a:t>1  Preparation of Handover Plan.</a:t>
                      </a:r>
                      <a:endParaRPr/>
                    </a:p>
                  </a:txBody>
                  <a:tcPr marL="91450" marR="91450" marT="45725" marB="45725"/>
                </a:tc>
                <a:tc vMerge="1">
                  <a:txBody>
                    <a:bodyPr/>
                    <a:lstStyle/>
                    <a:p>
                      <a:endParaRPr lang="en-US"/>
                    </a:p>
                  </a:txBody>
                  <a:tcPr/>
                </a:tc>
                <a:tc vMerge="1">
                  <a:txBody>
                    <a:bodyPr/>
                    <a:lstStyle/>
                    <a:p>
                      <a:endParaRPr lang="en-US"/>
                    </a:p>
                  </a:txBody>
                  <a:tcPr/>
                </a:tc>
                <a:tc rowSpan="6">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671579">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2  Training of building user’s staff in   the operation and maintenance of the building engineering services systems.</a:t>
                      </a:r>
                      <a:endParaRPr/>
                    </a:p>
                  </a:txBody>
                  <a:tcPr marL="91450" marR="91450" marT="45725" marB="45725"/>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25586">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3  Provision of spare parts for maintenance of building and engineering services.</a:t>
                      </a:r>
                      <a:endParaRPr/>
                    </a:p>
                  </a:txBody>
                  <a:tcPr marL="91450" marR="91450" marT="45725" marB="45725"/>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17573">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4  Provision of spare parts and portable indicating instruments for the operation and maintenance of building engineering services systems.</a:t>
                      </a:r>
                      <a:endParaRPr/>
                    </a:p>
                  </a:txBody>
                  <a:tcPr marL="91450" marR="91450" marT="45725" marB="45725"/>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4466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5   Pre-completion inspections.</a:t>
                      </a:r>
                      <a:endParaRPr/>
                    </a:p>
                  </a:txBody>
                  <a:tcPr marL="91450" marR="91450" marT="45725" marB="45725"/>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4466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6  Final inspections.</a:t>
                      </a:r>
                      <a:endParaRPr dirty="0"/>
                    </a:p>
                  </a:txBody>
                  <a:tcPr marL="91450" marR="91450" marT="45725" marB="45725"/>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161" name="Google Shape;161;p19"/>
          <p:cNvSpPr txBox="1"/>
          <p:nvPr/>
        </p:nvSpPr>
        <p:spPr>
          <a:xfrm>
            <a:off x="5714836" y="3559287"/>
            <a:ext cx="5840670" cy="2554505"/>
          </a:xfrm>
          <a:prstGeom prst="rect">
            <a:avLst/>
          </a:prstGeom>
          <a:solidFill>
            <a:srgbClr val="EBDDF4"/>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This is an extract from the </a:t>
            </a:r>
            <a:r>
              <a:rPr lang="en-GB" sz="2000" b="1" i="0" u="none" strike="noStrike" cap="none" dirty="0">
                <a:solidFill>
                  <a:srgbClr val="000000"/>
                </a:solidFill>
                <a:latin typeface="Arial"/>
                <a:ea typeface="Arial"/>
                <a:cs typeface="Arial"/>
                <a:sym typeface="Arial"/>
              </a:rPr>
              <a:t>New Rules of Measurement 2 (NRM 2). </a:t>
            </a:r>
            <a:r>
              <a:rPr lang="en-GB" sz="2000" b="0" i="0" u="none" strike="noStrike" cap="none" dirty="0">
                <a:solidFill>
                  <a:srgbClr val="000000"/>
                </a:solidFill>
                <a:latin typeface="Arial"/>
                <a:ea typeface="Arial"/>
                <a:cs typeface="Arial"/>
                <a:sym typeface="Arial"/>
              </a:rPr>
              <a:t>NRM provide a standard set of measurement rules that can be applied to any project.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Preliminary costs are extensive and are detailed in the NRM.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162" name="Google Shape;162;p19"/>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None/>
            </a:pPr>
            <a:r>
              <a:rPr lang="en-GB" sz="1400" b="1" i="0" u="none" strike="noStrike" cap="none">
                <a:solidFill>
                  <a:srgbClr val="FFFFFF"/>
                </a:solidFill>
                <a:latin typeface="Arial Narrow"/>
                <a:ea typeface="Arial Narrow"/>
                <a:cs typeface="Arial Narrow"/>
                <a:sym typeface="Arial Narrow"/>
              </a:rPr>
              <a:t>Introduction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How and why are costs monitored?</a:t>
            </a:r>
          </a:p>
        </p:txBody>
      </p:sp>
      <p:sp>
        <p:nvSpPr>
          <p:cNvPr id="169" name="Google Shape;169;p20"/>
          <p:cNvSpPr txBox="1">
            <a:spLocks noGrp="1"/>
          </p:cNvSpPr>
          <p:nvPr>
            <p:ph type="body" idx="1"/>
          </p:nvPr>
        </p:nvSpPr>
        <p:spPr>
          <a:prstGeom prst="rect">
            <a:avLst/>
          </a:prstGeom>
          <a:solidFill>
            <a:srgbClr val="EBDDF4"/>
          </a:solidFill>
          <a:ln>
            <a:noFill/>
          </a:ln>
        </p:spPr>
        <p:txBody>
          <a:bodyPr spcFirstLastPara="1" wrap="square" lIns="180000" tIns="180000" rIns="180000" bIns="180000" anchor="t" anchorCtr="0">
            <a:normAutofit fontScale="92500"/>
          </a:bodyPr>
          <a:lstStyle/>
          <a:p>
            <a:pPr marL="457202">
              <a:buClr>
                <a:srgbClr val="432673"/>
              </a:buClr>
              <a:buSzPct val="100000"/>
            </a:pPr>
            <a:r>
              <a:rPr lang="en-GB"/>
              <a:t>Valuations are carried out monthly. </a:t>
            </a:r>
          </a:p>
          <a:p>
            <a:pPr marL="457202">
              <a:buClr>
                <a:srgbClr val="432673"/>
              </a:buClr>
              <a:buSzPct val="100000"/>
            </a:pPr>
            <a:r>
              <a:rPr lang="en-GB"/>
              <a:t>These valuations help determine </a:t>
            </a:r>
            <a:r>
              <a:rPr lang="en-GB" b="1"/>
              <a:t>interim payments</a:t>
            </a:r>
            <a:r>
              <a:rPr lang="en-GB"/>
              <a:t>.</a:t>
            </a:r>
          </a:p>
          <a:p>
            <a:pPr marL="457202">
              <a:buClr>
                <a:srgbClr val="432673"/>
              </a:buClr>
              <a:buSzPct val="100000"/>
            </a:pPr>
            <a:r>
              <a:rPr lang="en-GB"/>
              <a:t>The</a:t>
            </a:r>
            <a:r>
              <a:rPr lang="en-GB" b="1"/>
              <a:t> BoQ </a:t>
            </a:r>
            <a:r>
              <a:rPr lang="en-GB"/>
              <a:t>can be used to complete a valuation.</a:t>
            </a:r>
          </a:p>
          <a:p>
            <a:pPr marL="457202">
              <a:buClr>
                <a:srgbClr val="432673"/>
              </a:buClr>
              <a:buSzPct val="100000"/>
            </a:pPr>
            <a:r>
              <a:rPr lang="en-GB" b="1"/>
              <a:t>Variations</a:t>
            </a:r>
            <a:r>
              <a:rPr lang="en-GB"/>
              <a:t> are included in the valuation.</a:t>
            </a:r>
          </a:p>
          <a:p>
            <a:pPr marL="457202">
              <a:buClr>
                <a:srgbClr val="432673"/>
              </a:buClr>
              <a:buSzPct val="100000"/>
            </a:pPr>
            <a:r>
              <a:rPr lang="en-GB"/>
              <a:t>A </a:t>
            </a:r>
            <a:r>
              <a:rPr lang="en-GB" b="1"/>
              <a:t>retention percentage </a:t>
            </a:r>
            <a:r>
              <a:rPr lang="en-GB"/>
              <a:t>can be deducted and retained, by the client, until the project is completed.</a:t>
            </a:r>
            <a:endParaRPr lang="en-GB" dirty="0"/>
          </a:p>
        </p:txBody>
      </p:sp>
      <p:sp>
        <p:nvSpPr>
          <p:cNvPr id="3" name="Text Placeholder 2">
            <a:extLst>
              <a:ext uri="{FF2B5EF4-FFF2-40B4-BE49-F238E27FC236}">
                <a16:creationId xmlns:a16="http://schemas.microsoft.com/office/drawing/2014/main" id="{98F132FB-9E46-64F8-5F00-780A7944444F}"/>
              </a:ext>
            </a:extLst>
          </p:cNvPr>
          <p:cNvSpPr>
            <a:spLocks noGrp="1"/>
          </p:cNvSpPr>
          <p:nvPr>
            <p:ph type="body" idx="2"/>
          </p:nvPr>
        </p:nvSpPr>
        <p:spPr/>
        <p:txBody>
          <a:bodyPr>
            <a:normAutofit fontScale="55000" lnSpcReduction="20000"/>
          </a:bodyPr>
          <a:lstStyle/>
          <a:p>
            <a:endParaRPr lang="en-US"/>
          </a:p>
        </p:txBody>
      </p:sp>
      <p:pic>
        <p:nvPicPr>
          <p:cNvPr id="172" name="Google Shape;172;p20">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prstGeom prst="rect">
            <a:avLst/>
          </a:prstGeom>
          <a:noFill/>
          <a:ln>
            <a:noFill/>
          </a:ln>
        </p:spPr>
      </p:pic>
      <p:sp>
        <p:nvSpPr>
          <p:cNvPr id="170" name="Google Shape;170;p20"/>
          <p:cNvSpPr txBox="1">
            <a:spLocks noGrp="1"/>
          </p:cNvSpPr>
          <p:nvPr>
            <p:ph type="body" idx="4"/>
          </p:nvPr>
        </p:nvSpPr>
        <p:spPr>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p>
        </p:txBody>
      </p:sp>
      <p:sp>
        <p:nvSpPr>
          <p:cNvPr id="171" name="Google Shape;171;p20"/>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None/>
            </a:pPr>
            <a:r>
              <a:rPr lang="en-GB" sz="1400" b="1" i="0" u="none" strike="noStrike" cap="none">
                <a:solidFill>
                  <a:srgbClr val="FFFFFF"/>
                </a:solidFill>
                <a:latin typeface="Arial Narrow"/>
                <a:ea typeface="Arial Narrow"/>
                <a:cs typeface="Arial Narrow"/>
                <a:sym typeface="Arial Narrow"/>
              </a:rPr>
              <a:t>Introduction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What if the scope of work changes?</a:t>
            </a:r>
            <a:endParaRPr/>
          </a:p>
        </p:txBody>
      </p:sp>
      <p:sp>
        <p:nvSpPr>
          <p:cNvPr id="178" name="Google Shape;178;p21"/>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fontScale="92500" lnSpcReduction="10000"/>
          </a:bodyPr>
          <a:lstStyle/>
          <a:p>
            <a:pPr marL="457200" lvl="0" indent="-342900" algn="l" rtl="0">
              <a:lnSpc>
                <a:spcPct val="108000"/>
              </a:lnSpc>
              <a:spcBef>
                <a:spcPts val="1000"/>
              </a:spcBef>
              <a:spcAft>
                <a:spcPts val="0"/>
              </a:spcAft>
              <a:buClr>
                <a:srgbClr val="432673"/>
              </a:buClr>
              <a:buSzPct val="100000"/>
              <a:buChar char="•"/>
            </a:pPr>
            <a:r>
              <a:rPr lang="en-GB" sz="2600" dirty="0"/>
              <a:t>A </a:t>
            </a:r>
            <a:r>
              <a:rPr lang="en-GB" sz="2600" b="1" dirty="0"/>
              <a:t>variation</a:t>
            </a:r>
            <a:r>
              <a:rPr lang="en-GB" sz="2600" dirty="0"/>
              <a:t> is a change to the original scope of work. These can be modifications to design, materials, construction methods or project timelines. </a:t>
            </a:r>
            <a:endParaRPr dirty="0"/>
          </a:p>
          <a:p>
            <a:pPr marL="457200" lvl="0" indent="-342900" algn="l" rtl="0">
              <a:lnSpc>
                <a:spcPct val="108000"/>
              </a:lnSpc>
              <a:spcBef>
                <a:spcPts val="1000"/>
              </a:spcBef>
              <a:spcAft>
                <a:spcPts val="0"/>
              </a:spcAft>
              <a:buClr>
                <a:srgbClr val="432673"/>
              </a:buClr>
              <a:buSzPct val="100000"/>
              <a:buChar char="•"/>
            </a:pPr>
            <a:r>
              <a:rPr lang="en-GB" sz="2600" dirty="0"/>
              <a:t>It is important that changes are documented and agreed upon to manage costs and project quality effectively.</a:t>
            </a:r>
            <a:endParaRPr dirty="0"/>
          </a:p>
          <a:p>
            <a:pPr marL="457200" lvl="0" indent="-342900" algn="l" rtl="0">
              <a:lnSpc>
                <a:spcPct val="108000"/>
              </a:lnSpc>
              <a:spcBef>
                <a:spcPts val="1000"/>
              </a:spcBef>
              <a:spcAft>
                <a:spcPts val="0"/>
              </a:spcAft>
              <a:buClr>
                <a:srgbClr val="432673"/>
              </a:buClr>
              <a:buSzPct val="100000"/>
              <a:buChar char="•"/>
            </a:pPr>
            <a:r>
              <a:rPr lang="en-GB" sz="2600" dirty="0"/>
              <a:t>The architect or supervising officer usually give instructions about variations to the contracted works.</a:t>
            </a:r>
            <a:endParaRPr dirty="0"/>
          </a:p>
          <a:p>
            <a:pPr marL="457200" lvl="0" indent="-228600" algn="l" rtl="0">
              <a:lnSpc>
                <a:spcPct val="108000"/>
              </a:lnSpc>
              <a:spcBef>
                <a:spcPts val="1000"/>
              </a:spcBef>
              <a:spcAft>
                <a:spcPts val="0"/>
              </a:spcAft>
              <a:buClr>
                <a:srgbClr val="432673"/>
              </a:buClr>
              <a:buSzPct val="100000"/>
              <a:buNone/>
            </a:pPr>
            <a:endParaRPr dirty="0"/>
          </a:p>
        </p:txBody>
      </p:sp>
      <p:sp>
        <p:nvSpPr>
          <p:cNvPr id="179" name="Google Shape;179;p21"/>
          <p:cNvSpPr txBox="1">
            <a:spLocks noGrp="1"/>
          </p:cNvSpPr>
          <p:nvPr>
            <p:ph type="body" idx="2"/>
          </p:nvPr>
        </p:nvSpPr>
        <p:spPr>
          <a:xfrm>
            <a:off x="8179724" y="1825625"/>
            <a:ext cx="3174076" cy="4351338"/>
          </a:xfrm>
          <a:prstGeom prst="rect">
            <a:avLst/>
          </a:prstGeom>
          <a:solidFill>
            <a:srgbClr val="EBDDF4"/>
          </a:solidFill>
          <a:ln w="19050" cap="sq" cmpd="sng">
            <a:solidFill>
              <a:srgbClr val="432673"/>
            </a:solidFill>
            <a:prstDash val="solid"/>
            <a:round/>
            <a:headEnd type="none" w="sm" len="sm"/>
            <a:tailEnd type="none" w="sm" len="sm"/>
          </a:ln>
        </p:spPr>
        <p:txBody>
          <a:bodyPr spcFirstLastPara="1" wrap="square" lIns="180000" tIns="180000" rIns="180000" bIns="180000" anchor="t" anchorCtr="0">
            <a:normAutofit fontScale="85000" lnSpcReduction="10000"/>
          </a:bodyPr>
          <a:lstStyle/>
          <a:p>
            <a:pPr marL="114300" lvl="0" indent="0" algn="l" rtl="0">
              <a:lnSpc>
                <a:spcPct val="108000"/>
              </a:lnSpc>
              <a:spcBef>
                <a:spcPts val="1000"/>
              </a:spcBef>
              <a:spcAft>
                <a:spcPts val="0"/>
              </a:spcAft>
              <a:buSzPct val="102417"/>
              <a:buNone/>
            </a:pPr>
            <a:r>
              <a:rPr lang="en-GB" sz="1900"/>
              <a:t>Reasons for a variation:</a:t>
            </a:r>
            <a:endParaRPr/>
          </a:p>
          <a:p>
            <a:pPr marL="457200" lvl="0" indent="-342900" algn="l" rtl="0">
              <a:lnSpc>
                <a:spcPct val="108000"/>
              </a:lnSpc>
              <a:spcBef>
                <a:spcPts val="1000"/>
              </a:spcBef>
              <a:spcAft>
                <a:spcPts val="0"/>
              </a:spcAft>
              <a:buSzPct val="108107"/>
              <a:buChar char="•"/>
            </a:pPr>
            <a:r>
              <a:rPr lang="en-GB" sz="1800"/>
              <a:t>changes to design</a:t>
            </a:r>
            <a:endParaRPr/>
          </a:p>
          <a:p>
            <a:pPr marL="457200" lvl="0" indent="-342900" algn="l" rtl="0">
              <a:lnSpc>
                <a:spcPct val="108000"/>
              </a:lnSpc>
              <a:spcBef>
                <a:spcPts val="1000"/>
              </a:spcBef>
              <a:spcAft>
                <a:spcPts val="0"/>
              </a:spcAft>
              <a:buSzPct val="108107"/>
              <a:buChar char="•"/>
            </a:pPr>
            <a:r>
              <a:rPr lang="en-GB" sz="1800"/>
              <a:t>unforeseen conditions, e.g. unexpected ground conditions</a:t>
            </a:r>
            <a:endParaRPr/>
          </a:p>
          <a:p>
            <a:pPr marL="457200" lvl="0" indent="-342900" algn="l" rtl="0">
              <a:lnSpc>
                <a:spcPct val="108000"/>
              </a:lnSpc>
              <a:spcBef>
                <a:spcPts val="1000"/>
              </a:spcBef>
              <a:spcAft>
                <a:spcPts val="0"/>
              </a:spcAft>
              <a:buSzPct val="108107"/>
              <a:buChar char="•"/>
            </a:pPr>
            <a:r>
              <a:rPr lang="en-GB" sz="1800"/>
              <a:t>client requests</a:t>
            </a:r>
            <a:endParaRPr/>
          </a:p>
          <a:p>
            <a:pPr marL="457200" lvl="0" indent="-342900" algn="l" rtl="0">
              <a:lnSpc>
                <a:spcPct val="108000"/>
              </a:lnSpc>
              <a:spcBef>
                <a:spcPts val="1000"/>
              </a:spcBef>
              <a:spcAft>
                <a:spcPts val="0"/>
              </a:spcAft>
              <a:buSzPct val="108107"/>
              <a:buChar char="•"/>
            </a:pPr>
            <a:r>
              <a:rPr lang="en-GB" sz="1800"/>
              <a:t>change in nominated subcontractors</a:t>
            </a:r>
            <a:endParaRPr/>
          </a:p>
          <a:p>
            <a:pPr marL="457200" lvl="0" indent="-342900" algn="l" rtl="0">
              <a:lnSpc>
                <a:spcPct val="108000"/>
              </a:lnSpc>
              <a:spcBef>
                <a:spcPts val="1000"/>
              </a:spcBef>
              <a:spcAft>
                <a:spcPts val="0"/>
              </a:spcAft>
              <a:buSzPct val="108107"/>
              <a:buChar char="•"/>
            </a:pPr>
            <a:r>
              <a:rPr lang="en-GB" sz="1800"/>
              <a:t>adjustments needed to meet building control requirements. </a:t>
            </a:r>
            <a:endParaRPr/>
          </a:p>
          <a:p>
            <a:pPr marL="457200" lvl="0" indent="-342900" algn="l" rtl="0">
              <a:lnSpc>
                <a:spcPct val="108000"/>
              </a:lnSpc>
              <a:spcBef>
                <a:spcPts val="1000"/>
              </a:spcBef>
              <a:spcAft>
                <a:spcPts val="0"/>
              </a:spcAft>
              <a:buSzPct val="108107"/>
              <a:buChar char="•"/>
            </a:pPr>
            <a:r>
              <a:rPr lang="en-GB" sz="1800"/>
              <a:t>changes in the law</a:t>
            </a:r>
            <a:endParaRPr/>
          </a:p>
          <a:p>
            <a:pPr marL="457200" lvl="0" indent="-342900" algn="l" rtl="0">
              <a:lnSpc>
                <a:spcPct val="108000"/>
              </a:lnSpc>
              <a:spcBef>
                <a:spcPts val="1000"/>
              </a:spcBef>
              <a:spcAft>
                <a:spcPts val="0"/>
              </a:spcAft>
              <a:buSzPct val="108107"/>
              <a:buChar char="•"/>
            </a:pPr>
            <a:r>
              <a:rPr lang="en-GB" sz="1800"/>
              <a:t>inflation.</a:t>
            </a:r>
            <a:endParaRPr/>
          </a:p>
          <a:p>
            <a:pPr marL="457200" lvl="0" indent="-228600" algn="l" rtl="0">
              <a:lnSpc>
                <a:spcPct val="108000"/>
              </a:lnSpc>
              <a:spcBef>
                <a:spcPts val="1000"/>
              </a:spcBef>
              <a:spcAft>
                <a:spcPts val="0"/>
              </a:spcAft>
              <a:buSzPct val="114467"/>
              <a:buNone/>
            </a:pPr>
            <a:endParaRPr sz="1700"/>
          </a:p>
        </p:txBody>
      </p:sp>
      <p:sp>
        <p:nvSpPr>
          <p:cNvPr id="180" name="Google Shape;180;p2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181" name="Google Shape;181;p21"/>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None/>
            </a:pPr>
            <a:r>
              <a:rPr lang="en-GB" sz="1400" b="1" i="0" u="none" strike="noStrike" cap="none">
                <a:solidFill>
                  <a:srgbClr val="FFFFFF"/>
                </a:solidFill>
                <a:latin typeface="Arial Narrow"/>
                <a:ea typeface="Arial Narrow"/>
                <a:cs typeface="Arial Narrow"/>
                <a:sym typeface="Arial Narrow"/>
              </a:rPr>
              <a:t>Introduction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Why do we need to monitor costs?</a:t>
            </a:r>
            <a:endParaRPr/>
          </a:p>
        </p:txBody>
      </p:sp>
      <p:sp>
        <p:nvSpPr>
          <p:cNvPr id="187" name="Google Shape;187;p22"/>
          <p:cNvSpPr txBox="1">
            <a:spLocks noGrp="1"/>
          </p:cNvSpPr>
          <p:nvPr>
            <p:ph type="body" idx="1"/>
          </p:nvPr>
        </p:nvSpPr>
        <p:spPr>
          <a:xfrm>
            <a:off x="838200" y="1690688"/>
            <a:ext cx="5921829" cy="4351338"/>
          </a:xfrm>
          <a:prstGeom prst="rect">
            <a:avLst/>
          </a:prstGeom>
          <a:noFill/>
          <a:ln>
            <a:noFill/>
          </a:ln>
        </p:spPr>
        <p:txBody>
          <a:bodyPr spcFirstLastPara="1" wrap="square" lIns="180000" tIns="180000" rIns="180000" bIns="180000" anchor="t" anchorCtr="0">
            <a:normAutofit/>
          </a:bodyPr>
          <a:lstStyle/>
          <a:p>
            <a:pPr marL="457200" lvl="0" indent="-342900" algn="l" rtl="0">
              <a:lnSpc>
                <a:spcPct val="108000"/>
              </a:lnSpc>
              <a:spcBef>
                <a:spcPts val="1000"/>
              </a:spcBef>
              <a:spcAft>
                <a:spcPts val="0"/>
              </a:spcAft>
              <a:buClr>
                <a:srgbClr val="432673"/>
              </a:buClr>
              <a:buSzPct val="100000"/>
              <a:buChar char="•"/>
            </a:pPr>
            <a:r>
              <a:rPr lang="en-GB" dirty="0">
                <a:solidFill>
                  <a:schemeClr val="dk1"/>
                </a:solidFill>
              </a:rPr>
              <a:t>Understanding costs is essential for estimating and controlling budgets.</a:t>
            </a:r>
            <a:endParaRPr dirty="0"/>
          </a:p>
          <a:p>
            <a:pPr marL="457200" lvl="0" indent="-342900" algn="l" rtl="0">
              <a:lnSpc>
                <a:spcPct val="108000"/>
              </a:lnSpc>
              <a:spcBef>
                <a:spcPts val="1000"/>
              </a:spcBef>
              <a:spcAft>
                <a:spcPts val="0"/>
              </a:spcAft>
              <a:buClr>
                <a:srgbClr val="432673"/>
              </a:buClr>
              <a:buSzPct val="100000"/>
              <a:buChar char="•"/>
            </a:pPr>
            <a:r>
              <a:rPr lang="en-GB" dirty="0"/>
              <a:t>Controlling costs is important to ensure a project stays on budget and meets its financial objectives.</a:t>
            </a:r>
            <a:endParaRPr dirty="0"/>
          </a:p>
          <a:p>
            <a:pPr marL="457200" lvl="0" indent="-342900" algn="l" rtl="0">
              <a:lnSpc>
                <a:spcPct val="108000"/>
              </a:lnSpc>
              <a:spcBef>
                <a:spcPts val="1000"/>
              </a:spcBef>
              <a:spcAft>
                <a:spcPts val="0"/>
              </a:spcAft>
              <a:buClr>
                <a:srgbClr val="432673"/>
              </a:buClr>
              <a:buSzPct val="100000"/>
              <a:buChar char="•"/>
            </a:pPr>
            <a:r>
              <a:rPr lang="en-GB" dirty="0"/>
              <a:t>Mismanagement of resources can lead to delays, increased expenses, and financial strain on the contractor and the client. </a:t>
            </a:r>
            <a:endParaRPr dirty="0"/>
          </a:p>
          <a:p>
            <a:pPr marL="457200" lvl="0" indent="-228600" algn="l" rtl="0">
              <a:lnSpc>
                <a:spcPct val="108000"/>
              </a:lnSpc>
              <a:spcBef>
                <a:spcPts val="1000"/>
              </a:spcBef>
              <a:spcAft>
                <a:spcPts val="0"/>
              </a:spcAft>
              <a:buClr>
                <a:srgbClr val="432673"/>
              </a:buClr>
              <a:buSzPct val="100000"/>
              <a:buNone/>
            </a:pPr>
            <a:endParaRPr dirty="0"/>
          </a:p>
        </p:txBody>
      </p:sp>
      <p:pic>
        <p:nvPicPr>
          <p:cNvPr id="188" name="Google Shape;188;p22">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89763" y="1825625"/>
            <a:ext cx="4364037" cy="4351338"/>
          </a:xfrm>
          <a:prstGeom prst="rect">
            <a:avLst/>
          </a:prstGeom>
          <a:noFill/>
          <a:ln>
            <a:noFill/>
          </a:ln>
        </p:spPr>
      </p:pic>
      <p:sp>
        <p:nvSpPr>
          <p:cNvPr id="189" name="Google Shape;189;p22"/>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a:t>Lesson 1: Calculating unit rates</a:t>
            </a:r>
            <a:endParaRPr/>
          </a:p>
        </p:txBody>
      </p:sp>
      <p:sp>
        <p:nvSpPr>
          <p:cNvPr id="190" name="Google Shape;190;p22"/>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None/>
            </a:pPr>
            <a:r>
              <a:rPr lang="en-GB" sz="1400" b="1" i="0" u="none" strike="noStrike" cap="none">
                <a:solidFill>
                  <a:srgbClr val="FFFFFF"/>
                </a:solidFill>
                <a:latin typeface="Arial Narrow"/>
                <a:ea typeface="Arial Narrow"/>
                <a:cs typeface="Arial Narrow"/>
                <a:sym typeface="Arial Narrow"/>
              </a:rPr>
              <a:t>Introduction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27401A-108D-4493-A67C-71F7EE9D692B}"/>
</file>

<file path=customXml/itemProps2.xml><?xml version="1.0" encoding="utf-8"?>
<ds:datastoreItem xmlns:ds="http://schemas.openxmlformats.org/officeDocument/2006/customXml" ds:itemID="{E185A1AA-B64E-4CA2-A127-574094BFB6C0}"/>
</file>

<file path=customXml/itemProps3.xml><?xml version="1.0" encoding="utf-8"?>
<ds:datastoreItem xmlns:ds="http://schemas.openxmlformats.org/officeDocument/2006/customXml" ds:itemID="{30DC9171-6C82-4329-9ABD-74D774005788}"/>
</file>

<file path=docProps/app.xml><?xml version="1.0" encoding="utf-8"?>
<Properties xmlns="http://schemas.openxmlformats.org/officeDocument/2006/extended-properties" xmlns:vt="http://schemas.openxmlformats.org/officeDocument/2006/docPropsVTypes">
  <TotalTime>0</TotalTime>
  <Words>3563</Words>
  <Application>Microsoft Office PowerPoint</Application>
  <PresentationFormat>Widescreen</PresentationFormat>
  <Paragraphs>562</Paragraphs>
  <Slides>39</Slides>
  <Notes>39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 Narrow</vt:lpstr>
      <vt:lpstr>Arial</vt:lpstr>
      <vt:lpstr>Calibri</vt:lpstr>
      <vt:lpstr>Office Theme</vt:lpstr>
      <vt:lpstr>Construction</vt:lpstr>
      <vt:lpstr>In this lesson, we will:</vt:lpstr>
      <vt:lpstr>What do you know about costs?</vt:lpstr>
      <vt:lpstr>What construction costs can you think of?</vt:lpstr>
      <vt:lpstr>Different construction costs</vt:lpstr>
      <vt:lpstr>Cost management and NRM 2</vt:lpstr>
      <vt:lpstr>How and why are costs monitored?</vt:lpstr>
      <vt:lpstr>What if the scope of work changes?</vt:lpstr>
      <vt:lpstr>Why do we need to monitor costs?</vt:lpstr>
      <vt:lpstr>What factors can impact costs and profits?</vt:lpstr>
      <vt:lpstr>How can we manage these challenges?</vt:lpstr>
      <vt:lpstr>Quantity surveyor interview</vt:lpstr>
      <vt:lpstr>What does a QS do?</vt:lpstr>
      <vt:lpstr>Responsibilities of a QS</vt:lpstr>
      <vt:lpstr>What does an estimator do?</vt:lpstr>
      <vt:lpstr>Labour costs</vt:lpstr>
      <vt:lpstr>Labour costs</vt:lpstr>
      <vt:lpstr>All-in labour rates</vt:lpstr>
      <vt:lpstr>All-in labour rate: Calculation example</vt:lpstr>
      <vt:lpstr>Examples of construction plant machinery</vt:lpstr>
      <vt:lpstr>Plant costs</vt:lpstr>
      <vt:lpstr>Materials costs</vt:lpstr>
      <vt:lpstr>Unit rate</vt:lpstr>
      <vt:lpstr>Coverage and wastage</vt:lpstr>
      <vt:lpstr>Labour constants</vt:lpstr>
      <vt:lpstr>Calculating a unit rate</vt:lpstr>
      <vt:lpstr>Calculating a unit rate: Brickwork</vt:lpstr>
      <vt:lpstr>Worked example: Brickwork unit rate</vt:lpstr>
      <vt:lpstr>Calculating the total cost</vt:lpstr>
      <vt:lpstr>Calculating a unit rate: Forming cavities</vt:lpstr>
      <vt:lpstr>Worked example: Forming cavities</vt:lpstr>
      <vt:lpstr>Computerised estimating systems</vt:lpstr>
      <vt:lpstr>Calculating unit rates: Practice</vt:lpstr>
      <vt:lpstr>Calculating unit rates: Answers</vt:lpstr>
      <vt:lpstr>How can a contractor reduce project costs?</vt:lpstr>
      <vt:lpstr>How can a contractor reduce project costs?</vt:lpstr>
      <vt:lpstr>Plenary</vt:lpstr>
      <vt:lpstr>In this lesson, we have:</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2025-07-30T12:43:26Z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