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73" r:id="rId1"/>
    <p:sldMasterId id="2147483674" r:id="rId2"/>
  </p:sldMasterIdLst>
  <p:notesMasterIdLst>
    <p:notesMasterId r:id="rId2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12192000" cy="6858000"/>
  <p:notesSz cx="6858000" cy="9144000"/>
  <p:embeddedFontLst>
    <p:embeddedFont>
      <p:font typeface="Arial Narrow" panose="020B0606020202030204" pitchFamily="3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CB4DAF6-40DE-4F1F-9234-819638EF8E71}">
  <a:tblStyle styleId="{3CB4DAF6-40DE-4F1F-9234-819638EF8E71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2AE5A17F-D39D-4A8E-AC9E-62C85F1F07D6}" styleName="Table_1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9"/>
    <p:restoredTop sz="94719"/>
  </p:normalViewPr>
  <p:slideViewPr>
    <p:cSldViewPr snapToGrid="0">
      <p:cViewPr varScale="1">
        <p:scale>
          <a:sx n="65" d="100"/>
          <a:sy n="65" d="100"/>
        </p:scale>
        <p:origin x="8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1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3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2.fntdata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1QUhFYUwuyg" TargetMode="External"/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4" name="Google Shape;21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0" i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Image © Shutterstock/Dragon Images</a:t>
            </a:r>
            <a:endParaRPr lang="en-GB" dirty="0"/>
          </a:p>
        </p:txBody>
      </p:sp>
      <p:sp>
        <p:nvSpPr>
          <p:cNvPr id="215" name="Google Shape;215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8" name="Google Shape;29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2" name="Google Shape;31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2" name="Google Shape;32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1" name="Google Shape;33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9" name="Google Shape;33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7" name="Google Shape;34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5" name="Google Shape;355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rtl="0"/>
            <a:r>
              <a:rPr lang="en-GB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Image © Shutterstock/Irene Miller</a:t>
            </a:r>
            <a:endParaRPr lang="en-GB" dirty="0">
              <a:effectLst/>
            </a:endParaRPr>
          </a:p>
        </p:txBody>
      </p:sp>
      <p:sp>
        <p:nvSpPr>
          <p:cNvPr id="356" name="Google Shape;356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5" name="Google Shape;36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3" name="Google Shape;37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2" name="Google Shape;382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3" name="Google Shape;22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0" name="Google Shape;390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u="none" strike="noStrike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dirty="0"/>
              <a:t>Construction Methods of Measurement – Explained video: </a:t>
            </a:r>
            <a:r>
              <a:rPr lang="en-GB" sz="1200" b="0" i="0" u="sng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3"/>
              </a:rPr>
              <a:t>https://youtu.be/1QUhFYUwuyg</a:t>
            </a:r>
            <a:endParaRPr sz="1200" u="none" strike="noStrike" dirty="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2" name="Google Shape;23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rtl="0" eaLnBrk="1" fontAlgn="auto" latinLnBrk="0" hangingPunct="1"/>
            <a:r>
              <a:rPr lang="en-GB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Image © </a:t>
            </a:r>
            <a:r>
              <a:rPr lang="en-GB" sz="12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Pexels</a:t>
            </a:r>
            <a:r>
              <a:rPr lang="en-GB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GB" sz="12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Pixabay</a:t>
            </a:r>
            <a:endParaRPr lang="en-GB" dirty="0">
              <a:effectLst/>
            </a:endParaRPr>
          </a:p>
        </p:txBody>
      </p:sp>
      <p:sp>
        <p:nvSpPr>
          <p:cNvPr id="233" name="Google Shape;233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2" name="Google Shape;242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dirty="0"/>
              <a:t>Bills of Quantities explained video: </a:t>
            </a:r>
            <a:r>
              <a:rPr lang="en-GB" u="sng" dirty="0">
                <a:solidFill>
                  <a:schemeClr val="hlink"/>
                </a:solidFill>
              </a:rPr>
              <a:t>https://youtu.be/ouhkzuULHnA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243" name="Google Shape;243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2" name="Google Shape;25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rtl="0" eaLnBrk="1" fontAlgn="auto" latinLnBrk="0" hangingPunct="1"/>
            <a:r>
              <a:rPr lang="en-GB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Image © </a:t>
            </a:r>
            <a:r>
              <a:rPr lang="en-GB" sz="12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Pexels</a:t>
            </a:r>
            <a:r>
              <a:rPr lang="en-GB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GB" sz="12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Pixabay</a:t>
            </a:r>
            <a:endParaRPr lang="en-GB" dirty="0">
              <a:effectLst/>
            </a:endParaRPr>
          </a:p>
        </p:txBody>
      </p:sp>
      <p:sp>
        <p:nvSpPr>
          <p:cNvPr id="253" name="Google Shape;253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2" name="Google Shape;26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2" name="Google Shape;27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0" name="Google Shape;28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9" name="Google Shape;28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working on a project&#10;&#10;AI-generated content may be incorrect.">
            <a:extLst>
              <a:ext uri="{FF2B5EF4-FFF2-40B4-BE49-F238E27FC236}">
                <a16:creationId xmlns:a16="http://schemas.microsoft.com/office/drawing/2014/main" id="{F8A12177-6001-4DE7-8B0D-FBDB5008FD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" y="-1"/>
            <a:ext cx="12192000" cy="3945467"/>
          </a:xfrm>
          <a:prstGeom prst="rect">
            <a:avLst/>
          </a:prstGeom>
        </p:spPr>
      </p:pic>
      <p:pic>
        <p:nvPicPr>
          <p:cNvPr id="14" name="Google Shape;14;p2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75" y="524510"/>
            <a:ext cx="12192000" cy="6343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3" y="1702445"/>
            <a:ext cx="1811433" cy="179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 descr="A purple line art of a hammer and screwdriver&#10;&#10;Description automatically generated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7738" y="2124272"/>
            <a:ext cx="975575" cy="94957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ts val="5200"/>
              <a:buFont typeface="Arial"/>
              <a:buNone/>
              <a:defRPr sz="5200" b="1">
                <a:solidFill>
                  <a:srgbClr val="43267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" name="Google Shape;19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July 2025</a:t>
            </a:r>
            <a:endParaRPr sz="1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6096000" y="2895824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 i="0" u="none">
                <a:solidFill>
                  <a:srgbClr val="432673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" name="Google Shape;22;p2" descr="A picture containing screenshot, graphics, pattern, circle&#10;&#10;Description automatically generated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2280625"/>
            <a:ext cx="2049637" cy="860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>
  <p:cSld name="Activity_answers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1" descr="A purple and black file folder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311" y="1610866"/>
            <a:ext cx="4635689" cy="5247133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1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1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1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July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1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11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11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wo box">
  <p:cSld name="Activity_two box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2"/>
          <p:cNvSpPr txBox="1"/>
          <p:nvPr/>
        </p:nvSpPr>
        <p:spPr>
          <a:xfrm>
            <a:off x="7445477" y="635993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July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2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2"/>
          <p:cNvSpPr txBox="1">
            <a:spLocks noGrp="1"/>
          </p:cNvSpPr>
          <p:nvPr>
            <p:ph type="body" idx="2"/>
          </p:nvPr>
        </p:nvSpPr>
        <p:spPr>
          <a:xfrm>
            <a:off x="6168046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12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wo box">
  <p:cSld name="Activity_two box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4"/>
          <p:cNvSpPr txBox="1"/>
          <p:nvPr/>
        </p:nvSpPr>
        <p:spPr>
          <a:xfrm>
            <a:off x="72390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July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4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5196900" cy="4351200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p14"/>
          <p:cNvSpPr txBox="1">
            <a:spLocks noGrp="1"/>
          </p:cNvSpPr>
          <p:nvPr>
            <p:ph type="body" idx="2"/>
          </p:nvPr>
        </p:nvSpPr>
        <p:spPr>
          <a:xfrm>
            <a:off x="6168046" y="1978025"/>
            <a:ext cx="5196900" cy="4351200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1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0" name="Google Shape;110;p14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400" cy="365100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2">
  <p:cSld name="Intro_2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4" name="Google Shape;114;p15"/>
          <p:cNvSpPr txBox="1"/>
          <p:nvPr/>
        </p:nvSpPr>
        <p:spPr>
          <a:xfrm>
            <a:off x="72390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July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5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400" cy="365100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1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Intro_3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6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700" cy="4351200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0" name="Google Shape;120;p16"/>
          <p:cNvSpPr txBox="1"/>
          <p:nvPr/>
        </p:nvSpPr>
        <p:spPr>
          <a:xfrm>
            <a:off x="72390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July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6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400" cy="365100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16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00" cy="4351200"/>
          </a:xfrm>
          <a:prstGeom prst="rect">
            <a:avLst/>
          </a:prstGeom>
          <a:noFill/>
          <a:ln>
            <a:noFill/>
          </a:ln>
        </p:spPr>
      </p:sp>
      <p:sp>
        <p:nvSpPr>
          <p:cNvPr id="123" name="Google Shape;123;p16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box">
  <p:cSld name="Activity_text+box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900" cy="4351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17"/>
          <p:cNvSpPr txBox="1"/>
          <p:nvPr/>
        </p:nvSpPr>
        <p:spPr>
          <a:xfrm>
            <a:off x="72390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July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7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00" cy="4351200"/>
          </a:xfrm>
          <a:prstGeom prst="rect">
            <a:avLst/>
          </a:prstGeom>
          <a:solidFill>
            <a:srgbClr val="EBDDF4"/>
          </a:solidFill>
          <a:ln w="19050" cap="sq" cmpd="sng">
            <a:solidFill>
              <a:srgbClr val="43267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1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0" name="Google Shape;130;p17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400" cy="365100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18" descr="A group of men in orange jackets and helmets standing in a field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603"/>
            <a:ext cx="12192000" cy="6514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8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8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3" y="1283345"/>
            <a:ext cx="1811433" cy="179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18" descr="A purple line art of a hammer and screwdriver&#10;&#10;Description automatically generated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7738" y="1705172"/>
            <a:ext cx="975575" cy="949577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8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ts val="5200"/>
              <a:buFont typeface="Arial"/>
              <a:buNone/>
              <a:defRPr sz="5200" b="1">
                <a:solidFill>
                  <a:srgbClr val="43267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18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8" name="Google Shape;138;p18"/>
          <p:cNvSpPr txBox="1"/>
          <p:nvPr/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[Month] 2024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8"/>
          <p:cNvSpPr txBox="1">
            <a:spLocks noGrp="1"/>
          </p:cNvSpPr>
          <p:nvPr>
            <p:ph type="body" idx="2"/>
          </p:nvPr>
        </p:nvSpPr>
        <p:spPr>
          <a:xfrm>
            <a:off x="6096000" y="2476724"/>
            <a:ext cx="5623800" cy="5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 i="0" u="none">
                <a:solidFill>
                  <a:srgbClr val="432673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0" name="Google Shape;140;p18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41" name="Google Shape;141;p18" descr="A picture containing screenshot, graphics, pattern, circle&#10;&#10;Description automatically generated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1861525"/>
            <a:ext cx="2049638" cy="860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sson pause">
  <p:cSld name="Lesson pause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19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603"/>
            <a:ext cx="121920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9"/>
          <p:cNvSpPr txBox="1"/>
          <p:nvPr/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[Month] 2024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19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ts val="5200"/>
              <a:buFont typeface="Arial"/>
              <a:buNone/>
              <a:defRPr sz="5200" b="1">
                <a:solidFill>
                  <a:srgbClr val="43267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19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147" name="Google Shape;147;p19" descr="A picture containing screenshot, graphics, pattern, circ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83453" y="491318"/>
            <a:ext cx="2178306" cy="9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1" name="Google Shape;151;p20"/>
          <p:cNvSpPr txBox="1"/>
          <p:nvPr/>
        </p:nvSpPr>
        <p:spPr>
          <a:xfrm>
            <a:off x="7239000" y="6356349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July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0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500" cy="43512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3" name="Google Shape;153;p20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400" cy="365100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4" name="Google Shape;154;p20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video">
  <p:cSld name="Activity_video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1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400" cy="365100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7" name="Google Shape;157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1"/>
          <p:cNvSpPr>
            <a:spLocks noGrp="1"/>
          </p:cNvSpPr>
          <p:nvPr>
            <p:ph type="media" idx="2"/>
          </p:nvPr>
        </p:nvSpPr>
        <p:spPr>
          <a:xfrm>
            <a:off x="1345277" y="1825625"/>
            <a:ext cx="2863500" cy="20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9" name="Google Shape;159;p21"/>
          <p:cNvSpPr txBox="1"/>
          <p:nvPr/>
        </p:nvSpPr>
        <p:spPr>
          <a:xfrm>
            <a:off x="72390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July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21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1" name="Google Shape;161;p21"/>
          <p:cNvSpPr>
            <a:spLocks noGrp="1"/>
          </p:cNvSpPr>
          <p:nvPr>
            <p:ph type="media" idx="4"/>
          </p:nvPr>
        </p:nvSpPr>
        <p:spPr>
          <a:xfrm>
            <a:off x="4913252" y="1825625"/>
            <a:ext cx="2868000" cy="20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p21"/>
          <p:cNvSpPr>
            <a:spLocks noGrp="1"/>
          </p:cNvSpPr>
          <p:nvPr>
            <p:ph type="media" idx="5"/>
          </p:nvPr>
        </p:nvSpPr>
        <p:spPr>
          <a:xfrm>
            <a:off x="8485779" y="1825625"/>
            <a:ext cx="2868000" cy="20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p21"/>
          <p:cNvSpPr>
            <a:spLocks noGrp="1"/>
          </p:cNvSpPr>
          <p:nvPr>
            <p:ph type="media" idx="6"/>
          </p:nvPr>
        </p:nvSpPr>
        <p:spPr>
          <a:xfrm>
            <a:off x="3128522" y="4046026"/>
            <a:ext cx="2869500" cy="20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p21"/>
          <p:cNvSpPr>
            <a:spLocks noGrp="1"/>
          </p:cNvSpPr>
          <p:nvPr>
            <p:ph type="media" idx="7"/>
          </p:nvPr>
        </p:nvSpPr>
        <p:spPr>
          <a:xfrm>
            <a:off x="6701049" y="4046026"/>
            <a:ext cx="2869500" cy="20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5" name="Google Shape;165;p21"/>
          <p:cNvSpPr/>
          <p:nvPr/>
        </p:nvSpPr>
        <p:spPr>
          <a:xfrm>
            <a:off x="838200" y="1825625"/>
            <a:ext cx="507000" cy="507000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1"/>
          <p:cNvSpPr/>
          <p:nvPr/>
        </p:nvSpPr>
        <p:spPr>
          <a:xfrm>
            <a:off x="4406175" y="1825625"/>
            <a:ext cx="507000" cy="507000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1"/>
          <p:cNvSpPr/>
          <p:nvPr/>
        </p:nvSpPr>
        <p:spPr>
          <a:xfrm>
            <a:off x="7983254" y="1825625"/>
            <a:ext cx="507000" cy="507000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21"/>
          <p:cNvSpPr/>
          <p:nvPr/>
        </p:nvSpPr>
        <p:spPr>
          <a:xfrm>
            <a:off x="2621445" y="4046026"/>
            <a:ext cx="507000" cy="507000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21"/>
          <p:cNvSpPr/>
          <p:nvPr/>
        </p:nvSpPr>
        <p:spPr>
          <a:xfrm>
            <a:off x="6193974" y="4046026"/>
            <a:ext cx="507000" cy="507000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July 2025</a:t>
            </a:r>
            <a:endParaRPr sz="1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tivity_video+caption">
  <p:cSld name="1_Activity_video+caption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2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400" cy="365100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2" name="Google Shape;172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22"/>
          <p:cNvSpPr>
            <a:spLocks noGrp="1"/>
          </p:cNvSpPr>
          <p:nvPr>
            <p:ph type="media" idx="2"/>
          </p:nvPr>
        </p:nvSpPr>
        <p:spPr>
          <a:xfrm>
            <a:off x="838200" y="1825625"/>
            <a:ext cx="10515600" cy="371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4" name="Google Shape;174;p22"/>
          <p:cNvSpPr txBox="1"/>
          <p:nvPr/>
        </p:nvSpPr>
        <p:spPr>
          <a:xfrm>
            <a:off x="72390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July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2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6" name="Google Shape;176;p22"/>
          <p:cNvSpPr txBox="1">
            <a:spLocks noGrp="1"/>
          </p:cNvSpPr>
          <p:nvPr>
            <p:ph type="body" idx="4"/>
          </p:nvPr>
        </p:nvSpPr>
        <p:spPr>
          <a:xfrm>
            <a:off x="838199" y="5744095"/>
            <a:ext cx="105156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23" descr="A purple and black file folder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311" y="1610866"/>
            <a:ext cx="4635688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23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1" name="Google Shape;181;p23"/>
          <p:cNvSpPr txBox="1"/>
          <p:nvPr/>
        </p:nvSpPr>
        <p:spPr>
          <a:xfrm>
            <a:off x="72390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July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23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400" cy="365100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3" name="Google Shape;183;p2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>
  <p:cSld name="Activity_answers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24" descr="A purple and black file folder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311" y="1610866"/>
            <a:ext cx="4635688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24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8" name="Google Shape;188;p24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600" cy="328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9" name="Google Shape;189;p24"/>
          <p:cNvSpPr txBox="1"/>
          <p:nvPr/>
        </p:nvSpPr>
        <p:spPr>
          <a:xfrm>
            <a:off x="72390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July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24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800" cy="6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1" name="Google Shape;191;p24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400" cy="365100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2" name="Google Shape;192;p24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4210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">
  <p:cSld name="Activity_text+image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5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100" cy="39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5" name="Google Shape;195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2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25"/>
          <p:cNvSpPr>
            <a:spLocks noGrp="1"/>
          </p:cNvSpPr>
          <p:nvPr>
            <p:ph type="pic" idx="2"/>
          </p:nvPr>
        </p:nvSpPr>
        <p:spPr>
          <a:xfrm>
            <a:off x="5183188" y="1284514"/>
            <a:ext cx="5762400" cy="4576500"/>
          </a:xfrm>
          <a:prstGeom prst="rect">
            <a:avLst/>
          </a:prstGeom>
          <a:noFill/>
          <a:ln>
            <a:noFill/>
          </a:ln>
        </p:spPr>
      </p:sp>
      <p:sp>
        <p:nvSpPr>
          <p:cNvPr id="197" name="Google Shape;197;p25"/>
          <p:cNvSpPr txBox="1"/>
          <p:nvPr/>
        </p:nvSpPr>
        <p:spPr>
          <a:xfrm>
            <a:off x="72390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July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2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9" name="Google Shape;199;p25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400" cy="365100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solidation">
  <p:cSld name="Consolidation"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26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3" name="Google Shape;203;p26"/>
          <p:cNvSpPr txBox="1"/>
          <p:nvPr/>
        </p:nvSpPr>
        <p:spPr>
          <a:xfrm>
            <a:off x="72390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July 2025</a:t>
            </a:r>
            <a:endParaRPr sz="12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26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400" cy="365100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5" name="Google Shape;205;p2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9" name="Google Shape;209;p27"/>
          <p:cNvSpPr txBox="1"/>
          <p:nvPr/>
        </p:nvSpPr>
        <p:spPr>
          <a:xfrm>
            <a:off x="72390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July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27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400" cy="365100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1" name="Google Shape;211;p2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Intro_3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July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4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36" name="Google Shape;36;p4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box">
  <p:cSld name="Activity_text+box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July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prstGeom prst="rect">
            <a:avLst/>
          </a:prstGeom>
          <a:solidFill>
            <a:srgbClr val="EBDDF4"/>
          </a:solidFill>
          <a:ln w="19050" cap="sq" cmpd="sng">
            <a:solidFill>
              <a:srgbClr val="43267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6" descr="A purple and black file folder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311" y="1610866"/>
            <a:ext cx="4635689" cy="5247133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July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6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July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7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solidation">
  <p:cSld name="Consolidation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July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8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video">
  <p:cSld name="Activity_video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>
            <a:spLocks noGrp="1"/>
          </p:cNvSpPr>
          <p:nvPr>
            <p:ph type="media" idx="2"/>
          </p:nvPr>
        </p:nvSpPr>
        <p:spPr>
          <a:xfrm>
            <a:off x="1345277" y="1825625"/>
            <a:ext cx="2863468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9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July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>
            <a:spLocks noGrp="1"/>
          </p:cNvSpPr>
          <p:nvPr>
            <p:ph type="media" idx="4"/>
          </p:nvPr>
        </p:nvSpPr>
        <p:spPr>
          <a:xfrm>
            <a:off x="4913252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9"/>
          <p:cNvSpPr>
            <a:spLocks noGrp="1"/>
          </p:cNvSpPr>
          <p:nvPr>
            <p:ph type="media" idx="5"/>
          </p:nvPr>
        </p:nvSpPr>
        <p:spPr>
          <a:xfrm>
            <a:off x="8485779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9"/>
          <p:cNvSpPr>
            <a:spLocks noGrp="1"/>
          </p:cNvSpPr>
          <p:nvPr>
            <p:ph type="media" idx="6"/>
          </p:nvPr>
        </p:nvSpPr>
        <p:spPr>
          <a:xfrm>
            <a:off x="3128522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9"/>
          <p:cNvSpPr>
            <a:spLocks noGrp="1"/>
          </p:cNvSpPr>
          <p:nvPr>
            <p:ph type="media" idx="7"/>
          </p:nvPr>
        </p:nvSpPr>
        <p:spPr>
          <a:xfrm>
            <a:off x="6701049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9"/>
          <p:cNvSpPr/>
          <p:nvPr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9"/>
          <p:cNvSpPr/>
          <p:nvPr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9"/>
          <p:cNvSpPr/>
          <p:nvPr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9"/>
          <p:cNvSpPr/>
          <p:nvPr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9"/>
          <p:cNvSpPr/>
          <p:nvPr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43267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tivity_video+caption">
  <p:cSld name="1_Activity_video+caption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0"/>
          <p:cNvSpPr>
            <a:spLocks noGrp="1"/>
          </p:cNvSpPr>
          <p:nvPr>
            <p:ph type="media" idx="2"/>
          </p:nvPr>
        </p:nvSpPr>
        <p:spPr>
          <a:xfrm>
            <a:off x="838200" y="1825625"/>
            <a:ext cx="10515600" cy="3714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Google Shape;82;p10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July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0"/>
          <p:cNvSpPr txBox="1">
            <a:spLocks noGrp="1"/>
          </p:cNvSpPr>
          <p:nvPr>
            <p:ph type="body" idx="4"/>
          </p:nvPr>
        </p:nvSpPr>
        <p:spPr>
          <a:xfrm>
            <a:off x="838199" y="5744095"/>
            <a:ext cx="10515599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Google Shape;103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1QUhFYUwuyg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ouhkzuULHnA?feature=oembed" TargetMode="Externa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8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GB"/>
              <a:t>Construction</a:t>
            </a:r>
            <a:endParaRPr/>
          </a:p>
        </p:txBody>
      </p:sp>
      <p:sp>
        <p:nvSpPr>
          <p:cNvPr id="218" name="Google Shape;218;p28"/>
          <p:cNvSpPr txBox="1">
            <a:spLocks noGrp="1"/>
          </p:cNvSpPr>
          <p:nvPr>
            <p:ph type="subTitle" idx="1"/>
          </p:nvPr>
        </p:nvSpPr>
        <p:spPr>
          <a:xfrm>
            <a:off x="1524000" y="4903788"/>
            <a:ext cx="9144000" cy="582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457200" lvl="0" indent="-381000" algn="ctr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8108"/>
              <a:buNone/>
            </a:pPr>
            <a:r>
              <a:rPr lang="en-GB"/>
              <a:t>Topic: Calculating construction costs</a:t>
            </a:r>
            <a:endParaRPr/>
          </a:p>
        </p:txBody>
      </p:sp>
      <p:sp>
        <p:nvSpPr>
          <p:cNvPr id="219" name="Google Shape;219;p28"/>
          <p:cNvSpPr txBox="1">
            <a:spLocks noGrp="1"/>
          </p:cNvSpPr>
          <p:nvPr>
            <p:ph type="body" idx="2"/>
          </p:nvPr>
        </p:nvSpPr>
        <p:spPr>
          <a:xfrm>
            <a:off x="6096000" y="2895600"/>
            <a:ext cx="5622925" cy="534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28600" algn="r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GB"/>
              <a:t>Route: Construction</a:t>
            </a:r>
            <a:endParaRPr/>
          </a:p>
        </p:txBody>
      </p:sp>
      <p:sp>
        <p:nvSpPr>
          <p:cNvPr id="220" name="Google Shape;220;p28"/>
          <p:cNvSpPr txBox="1">
            <a:spLocks noGrp="1"/>
          </p:cNvSpPr>
          <p:nvPr>
            <p:ph type="body" idx="3"/>
          </p:nvPr>
        </p:nvSpPr>
        <p:spPr>
          <a:xfrm>
            <a:off x="1524000" y="56261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28600" algn="ctr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 dirty="0"/>
              <a:t>Lesson 2: Bills of quantities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sz="4000"/>
              <a:t>Final summary in a BoQ: Example</a:t>
            </a:r>
            <a:endParaRPr/>
          </a:p>
        </p:txBody>
      </p:sp>
      <p:sp>
        <p:nvSpPr>
          <p:cNvPr id="301" name="Google Shape;301;p3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Lesson 2: Bills of quantities</a:t>
            </a:r>
          </a:p>
        </p:txBody>
      </p:sp>
      <p:graphicFrame>
        <p:nvGraphicFramePr>
          <p:cNvPr id="303" name="Google Shape;303;p37"/>
          <p:cNvGraphicFramePr/>
          <p:nvPr>
            <p:extLst>
              <p:ext uri="{D42A27DB-BD31-4B8C-83A1-F6EECF244321}">
                <p14:modId xmlns:p14="http://schemas.microsoft.com/office/powerpoint/2010/main" val="465077153"/>
              </p:ext>
            </p:extLst>
          </p:nvPr>
        </p:nvGraphicFramePr>
        <p:xfrm>
          <a:off x="3434443" y="2493442"/>
          <a:ext cx="6749150" cy="3200480"/>
        </p:xfrm>
        <a:graphic>
          <a:graphicData uri="http://schemas.openxmlformats.org/drawingml/2006/table">
            <a:tbl>
              <a:tblPr firstRow="1" bandRow="1">
                <a:noFill/>
                <a:tableStyleId>{2AE5A17F-D39D-4A8E-AC9E-62C85F1F07D6}</a:tableStyleId>
              </a:tblPr>
              <a:tblGrid>
                <a:gridCol w="3320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6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2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Preliminaries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BDDF4">
                        <a:alpha val="4862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 dirty="0"/>
                        <a:t>(from page 1)</a:t>
                      </a:r>
                      <a:endParaRPr sz="1400" u="none" strike="noStrike" cap="none" dirty="0"/>
                    </a:p>
                  </a:txBody>
                  <a:tcPr marL="91450" marR="91450" marT="45725" marB="45725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BDDF4">
                        <a:alpha val="4862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£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EBDDF4">
                        <a:alpha val="48627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Substructures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 dirty="0"/>
                        <a:t>(from page 3)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£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Superstructures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 dirty="0"/>
                        <a:t>(from page 4)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£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External works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 dirty="0"/>
                        <a:t>(from page 5)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£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Prime cost (PC) and Provisional Sums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 dirty="0"/>
                        <a:t>(from page 6)</a:t>
                      </a:r>
                      <a:endParaRPr sz="1400" u="none" strike="noStrike" cap="none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£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Sub-total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£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Director’s adjustment (+/-)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£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Total carried to form of tender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BDDF4">
                        <a:alpha val="4862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/>
                    </a:p>
                  </a:txBody>
                  <a:tcPr marL="91450" marR="91450" marT="45725" marB="45725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BDDF4">
                        <a:alpha val="4862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 dirty="0"/>
                        <a:t>£______</a:t>
                      </a:r>
                      <a:endParaRPr sz="1400" u="none" strike="noStrike" cap="none" dirty="0"/>
                    </a:p>
                  </a:txBody>
                  <a:tcPr marL="91450" marR="91450" marT="45725" marB="45725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BDDF4">
                        <a:alpha val="48627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04" name="Google Shape;304;p37"/>
          <p:cNvSpPr txBox="1"/>
          <p:nvPr/>
        </p:nvSpPr>
        <p:spPr>
          <a:xfrm>
            <a:off x="849086" y="1539184"/>
            <a:ext cx="5170715" cy="707886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Sums from the different bills within </a:t>
            </a:r>
            <a:r>
              <a:rPr lang="en-GB" sz="20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BoQs</a:t>
            </a:r>
            <a:r>
              <a:rPr lang="en-GB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are brought together into a final summary.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37"/>
          <p:cNvSpPr txBox="1"/>
          <p:nvPr/>
        </p:nvSpPr>
        <p:spPr>
          <a:xfrm>
            <a:off x="8360228" y="1371375"/>
            <a:ext cx="3439886" cy="923330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Preliminaries are covered by tabulated work section 1 of NRM 2 (pages 50–119).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37"/>
          <p:cNvSpPr txBox="1"/>
          <p:nvPr/>
        </p:nvSpPr>
        <p:spPr>
          <a:xfrm>
            <a:off x="239485" y="3077979"/>
            <a:ext cx="3080657" cy="2031325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There is no entry for Bill 2 (page 2) as this is typically the ‘preambles’ which includes specification of materials and workmanship and does not normally include any items for pricing.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37"/>
          <p:cNvSpPr txBox="1"/>
          <p:nvPr/>
        </p:nvSpPr>
        <p:spPr>
          <a:xfrm>
            <a:off x="3769181" y="5769134"/>
            <a:ext cx="4264477" cy="646331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carried forwards amounts are from </a:t>
            </a:r>
            <a:br>
              <a:rPr lang="en-GB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‘collections’ at the end of each bill.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8" name="Google Shape;308;p37"/>
          <p:cNvCxnSpPr>
            <a:stCxn id="307" idx="3"/>
          </p:cNvCxnSpPr>
          <p:nvPr/>
        </p:nvCxnSpPr>
        <p:spPr>
          <a:xfrm rot="10800000" flipH="1">
            <a:off x="8033658" y="5532200"/>
            <a:ext cx="675000" cy="560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09" name="Google Shape;309;p37"/>
          <p:cNvCxnSpPr>
            <a:stCxn id="305" idx="1"/>
          </p:cNvCxnSpPr>
          <p:nvPr/>
        </p:nvCxnSpPr>
        <p:spPr>
          <a:xfrm flipH="1">
            <a:off x="6019928" y="1833040"/>
            <a:ext cx="2340300" cy="8232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" name="Google Shape;171;p21">
            <a:extLst>
              <a:ext uri="{FF2B5EF4-FFF2-40B4-BE49-F238E27FC236}">
                <a16:creationId xmlns:a16="http://schemas.microsoft.com/office/drawing/2014/main" id="{DD649F68-B9AA-3555-4A7F-8249FD328DEE}"/>
              </a:ext>
            </a:extLst>
          </p:cNvPr>
          <p:cNvSpPr txBox="1">
            <a:spLocks/>
          </p:cNvSpPr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1400"/>
              <a:buFont typeface="Arial"/>
              <a:buNone/>
            </a:pPr>
            <a:r>
              <a:rPr lang="en-GB" sz="1400" b="1" dirty="0">
                <a:solidFill>
                  <a:srgbClr val="FFFFFF"/>
                </a:solidFill>
                <a:latin typeface="Arial Narrow"/>
              </a:rPr>
              <a:t>Activity 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sz="4000" dirty="0"/>
              <a:t>Pricing a </a:t>
            </a:r>
            <a:r>
              <a:rPr lang="en-GB" sz="4000" dirty="0" err="1"/>
              <a:t>BoQ</a:t>
            </a:r>
            <a:endParaRPr dirty="0"/>
          </a:p>
        </p:txBody>
      </p:sp>
      <p:sp>
        <p:nvSpPr>
          <p:cNvPr id="315" name="Google Shape;315;p3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Lesson 2: Bills of quantities</a:t>
            </a:r>
          </a:p>
        </p:txBody>
      </p:sp>
      <p:graphicFrame>
        <p:nvGraphicFramePr>
          <p:cNvPr id="317" name="Google Shape;317;p38"/>
          <p:cNvGraphicFramePr/>
          <p:nvPr>
            <p:extLst>
              <p:ext uri="{D42A27DB-BD31-4B8C-83A1-F6EECF244321}">
                <p14:modId xmlns:p14="http://schemas.microsoft.com/office/powerpoint/2010/main" val="714606031"/>
              </p:ext>
            </p:extLst>
          </p:nvPr>
        </p:nvGraphicFramePr>
        <p:xfrm>
          <a:off x="4822622" y="1906578"/>
          <a:ext cx="7053675" cy="2433250"/>
        </p:xfrm>
        <a:graphic>
          <a:graphicData uri="http://schemas.openxmlformats.org/drawingml/2006/table">
            <a:tbl>
              <a:tblPr>
                <a:noFill/>
                <a:tableStyleId>{3CB4DAF6-40DE-4F1F-9234-819638EF8E71}</a:tableStyleId>
              </a:tblPr>
              <a:tblGrid>
                <a:gridCol w="927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2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7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8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36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450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6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 b="1" u="none" strike="noStrike" cap="none"/>
                        <a:t>Item No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BD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 b="1" u="none" strike="noStrike" cap="none"/>
                        <a:t>Description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BD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 b="1" u="none" strike="noStrike" cap="none"/>
                        <a:t>Quantity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BD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 b="1" u="none" strike="noStrike" cap="none"/>
                        <a:t>Unit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BD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 b="1" u="none" strike="noStrike" cap="none" dirty="0"/>
                        <a:t>Unit rate (£)</a:t>
                      </a:r>
                      <a:endParaRPr sz="1400" u="none" strike="noStrike" cap="none" dirty="0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BD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 b="1" u="none" strike="noStrike" cap="none"/>
                        <a:t>Total (£)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B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6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500" u="none" strike="noStrike" cap="none"/>
                        <a:t>(a)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500" u="none" strike="noStrike" cap="none"/>
                        <a:t>Excavate for foundation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500" u="none" strike="noStrike" cap="none"/>
                        <a:t>5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 u="none" strike="noStrike" cap="none"/>
                        <a:t>m</a:t>
                      </a:r>
                      <a:r>
                        <a:rPr lang="en-GB" sz="1500" u="none" strike="noStrike" cap="none" baseline="30000"/>
                        <a:t>3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500" u="none" strike="noStrike" cap="none"/>
                        <a:t>20.00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500" u="none" strike="noStrike" cap="none"/>
                        <a:t>100.00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6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500" u="none" strike="noStrike" cap="none"/>
                        <a:t>(b)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500" u="none" strike="noStrike" cap="none"/>
                        <a:t>Concrete for foundation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500" u="none" strike="noStrike" cap="none"/>
                        <a:t>3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 u="none" strike="noStrike" cap="none"/>
                        <a:t>m</a:t>
                      </a:r>
                      <a:r>
                        <a:rPr lang="en-GB" sz="1500" u="none" strike="noStrike" cap="none" baseline="30000"/>
                        <a:t>3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500" u="none" strike="noStrike" cap="none"/>
                        <a:t>75.00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500" u="none" strike="noStrike" cap="none"/>
                        <a:t>225.00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6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500" u="none" strike="noStrike" cap="none"/>
                        <a:t>(c)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500" u="none" strike="noStrike" cap="none"/>
                        <a:t>Half brick wall in facings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500" u="none" strike="noStrike" cap="none"/>
                        <a:t>25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 u="none" strike="noStrike" cap="none"/>
                        <a:t>m</a:t>
                      </a:r>
                      <a:r>
                        <a:rPr lang="en-GB" sz="1500" u="none" strike="noStrike" cap="none" baseline="30000"/>
                        <a:t>2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500" u="none" strike="noStrike" cap="none"/>
                        <a:t>85.00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500" u="none" strike="noStrike" cap="none"/>
                        <a:t>2,125.00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6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500" u="none" strike="noStrike" cap="none"/>
                        <a:t>Total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500" u="none" strike="noStrike" cap="none"/>
                        <a:t> 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500" u="none" strike="noStrike" cap="none"/>
                        <a:t> 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500" u="none" strike="noStrike" cap="none"/>
                        <a:t> 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500" u="none" strike="noStrike" cap="none"/>
                        <a:t> </a:t>
                      </a:r>
                      <a:endParaRPr sz="1400" u="none" strike="noStrike" cap="none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500" u="none" strike="noStrike" cap="none" dirty="0"/>
                        <a:t>2,450.00</a:t>
                      </a:r>
                      <a:endParaRPr sz="1400" u="none" strike="noStrike" cap="none" dirty="0"/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8" name="Google Shape;318;p38"/>
          <p:cNvSpPr txBox="1">
            <a:spLocks noGrp="1"/>
          </p:cNvSpPr>
          <p:nvPr>
            <p:ph type="body" idx="1"/>
          </p:nvPr>
        </p:nvSpPr>
        <p:spPr>
          <a:xfrm>
            <a:off x="455462" y="1893126"/>
            <a:ext cx="4210050" cy="2446757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2000" b="1" dirty="0"/>
              <a:t>item cost = quantity × unit rate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2000" dirty="0"/>
              <a:t>For example, the brick work cost is: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2000" dirty="0"/>
              <a:t>item cost = 25 m</a:t>
            </a:r>
            <a:r>
              <a:rPr lang="en-GB" sz="2000" baseline="30000" dirty="0"/>
              <a:t>2</a:t>
            </a:r>
            <a:r>
              <a:rPr lang="en-GB" sz="2000" dirty="0"/>
              <a:t> × £85.00 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2000" dirty="0"/>
              <a:t>	  =  £2,125.00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2000" dirty="0"/>
          </a:p>
        </p:txBody>
      </p:sp>
      <p:sp>
        <p:nvSpPr>
          <p:cNvPr id="319" name="Google Shape;319;p38"/>
          <p:cNvSpPr txBox="1"/>
          <p:nvPr/>
        </p:nvSpPr>
        <p:spPr>
          <a:xfrm>
            <a:off x="455462" y="4917902"/>
            <a:ext cx="11257567" cy="890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would the total cost be for 100 square metres of brick work if the unit rate </a:t>
            </a:r>
            <a:r>
              <a:rPr lang="en-GB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 brick work </a:t>
            </a:r>
            <a:r>
              <a:rPr lang="en-GB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 £50.00 per square metre?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71;p21">
            <a:extLst>
              <a:ext uri="{FF2B5EF4-FFF2-40B4-BE49-F238E27FC236}">
                <a16:creationId xmlns:a16="http://schemas.microsoft.com/office/drawing/2014/main" id="{F1450E83-9586-2574-374C-CF12A9459751}"/>
              </a:ext>
            </a:extLst>
          </p:cNvPr>
          <p:cNvSpPr txBox="1">
            <a:spLocks/>
          </p:cNvSpPr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1400"/>
              <a:buFont typeface="Arial"/>
              <a:buNone/>
            </a:pPr>
            <a:r>
              <a:rPr lang="en-GB" sz="1400" b="1" dirty="0">
                <a:solidFill>
                  <a:srgbClr val="FFFFFF"/>
                </a:solidFill>
                <a:latin typeface="Arial Narrow"/>
              </a:rPr>
              <a:t>Activity 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dirty="0"/>
              <a:t>Pricing </a:t>
            </a:r>
            <a:r>
              <a:rPr lang="en-GB" dirty="0" err="1"/>
              <a:t>BoQ</a:t>
            </a:r>
            <a:r>
              <a:rPr lang="en-GB" dirty="0"/>
              <a:t>: Practice</a:t>
            </a:r>
            <a:endParaRPr dirty="0"/>
          </a:p>
        </p:txBody>
      </p:sp>
      <p:sp>
        <p:nvSpPr>
          <p:cNvPr id="325" name="Google Shape;325;p3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Complete the </a:t>
            </a:r>
            <a:r>
              <a:rPr lang="en-GB" dirty="0" err="1"/>
              <a:t>BoQ</a:t>
            </a:r>
            <a:r>
              <a:rPr lang="en-GB" dirty="0"/>
              <a:t> using the worksheet.</a:t>
            </a:r>
            <a:endParaRPr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6E4BB21-50C4-510A-8CE4-97E0EBA9F0C7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>
            <a:normAutofit fontScale="55000" lnSpcReduction="20000"/>
          </a:bodyPr>
          <a:lstStyle/>
          <a:p>
            <a:endParaRPr lang="en-US"/>
          </a:p>
        </p:txBody>
      </p:sp>
      <p:sp>
        <p:nvSpPr>
          <p:cNvPr id="327" name="Google Shape;327;p39"/>
          <p:cNvSpPr txBox="1">
            <a:spLocks noGrp="1"/>
          </p:cNvSpPr>
          <p:nvPr>
            <p:ph type="body" idx="3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Lesson 2: Bills of quantities</a:t>
            </a:r>
          </a:p>
        </p:txBody>
      </p:sp>
      <p:sp>
        <p:nvSpPr>
          <p:cNvPr id="328" name="Google Shape;328;p39"/>
          <p:cNvSpPr txBox="1"/>
          <p:nvPr/>
        </p:nvSpPr>
        <p:spPr>
          <a:xfrm>
            <a:off x="8145129" y="2201003"/>
            <a:ext cx="3709414" cy="1687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GB" sz="2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Resources:</a:t>
            </a:r>
            <a:endParaRPr sz="2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ct val="100000"/>
              <a:buFont typeface="Arial"/>
              <a:buChar char="•"/>
            </a:pPr>
            <a:r>
              <a:rPr lang="en-GB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L2 Activity 1 Worksheet </a:t>
            </a: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ct val="100000"/>
              <a:buFont typeface="Arial"/>
              <a:buChar char="•"/>
            </a:pPr>
            <a:r>
              <a:rPr lang="en-GB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Calculator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71;p21">
            <a:extLst>
              <a:ext uri="{FF2B5EF4-FFF2-40B4-BE49-F238E27FC236}">
                <a16:creationId xmlns:a16="http://schemas.microsoft.com/office/drawing/2014/main" id="{22BA4E85-C039-3685-CDD3-7FE7340AD091}"/>
              </a:ext>
            </a:extLst>
          </p:cNvPr>
          <p:cNvSpPr txBox="1">
            <a:spLocks/>
          </p:cNvSpPr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1400"/>
              <a:buFont typeface="Arial"/>
              <a:buNone/>
            </a:pPr>
            <a:r>
              <a:rPr lang="en-GB" sz="1400" b="1" dirty="0">
                <a:solidFill>
                  <a:srgbClr val="FFFFFF"/>
                </a:solidFill>
                <a:latin typeface="Arial Narrow"/>
              </a:rPr>
              <a:t>Activity 1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4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1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dirty="0"/>
              <a:t>Answers: Exercise 1</a:t>
            </a:r>
            <a:endParaRPr dirty="0"/>
          </a:p>
        </p:txBody>
      </p:sp>
      <p:sp>
        <p:nvSpPr>
          <p:cNvPr id="334" name="Google Shape;334;p4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Lesson 2: Bills of quantities</a:t>
            </a:r>
          </a:p>
        </p:txBody>
      </p:sp>
      <p:sp>
        <p:nvSpPr>
          <p:cNvPr id="335" name="Google Shape;335;p40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400" cy="365100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1</a:t>
            </a:r>
            <a:endParaRPr/>
          </a:p>
        </p:txBody>
      </p:sp>
      <p:graphicFrame>
        <p:nvGraphicFramePr>
          <p:cNvPr id="336" name="Google Shape;336;p40"/>
          <p:cNvGraphicFramePr/>
          <p:nvPr>
            <p:extLst>
              <p:ext uri="{D42A27DB-BD31-4B8C-83A1-F6EECF244321}">
                <p14:modId xmlns:p14="http://schemas.microsoft.com/office/powerpoint/2010/main" val="2100240271"/>
              </p:ext>
            </p:extLst>
          </p:nvPr>
        </p:nvGraphicFramePr>
        <p:xfrm>
          <a:off x="1760662" y="1518325"/>
          <a:ext cx="8670675" cy="4396604"/>
        </p:xfrm>
        <a:graphic>
          <a:graphicData uri="http://schemas.openxmlformats.org/drawingml/2006/table">
            <a:tbl>
              <a:tblPr>
                <a:noFill/>
                <a:tableStyleId>{3CB4DAF6-40DE-4F1F-9234-819638EF8E71}</a:tableStyleId>
              </a:tblPr>
              <a:tblGrid>
                <a:gridCol w="1129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4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9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9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9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84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9127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Item No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Description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Quantity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Unit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Rate (£)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Total (£)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165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 (a)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Excavate foundation trench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10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m</a:t>
                      </a:r>
                      <a:r>
                        <a:rPr lang="en-GB" sz="1400" u="none" strike="noStrike" cap="none" baseline="30000"/>
                        <a:t>3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35.00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350.00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165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 (b)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Concrete for foundation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5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m</a:t>
                      </a:r>
                      <a:r>
                        <a:rPr lang="en-GB" sz="1400" u="none" strike="noStrike" cap="none" baseline="30000"/>
                        <a:t>3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95.00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475.00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>
                    <a:solidFill>
                      <a:srgbClr val="EB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165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 (c)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Brickwork (outer leaf)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20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m</a:t>
                      </a:r>
                      <a:r>
                        <a:rPr lang="en-GB" sz="1400" u="none" strike="noStrike" cap="none" baseline="30000"/>
                        <a:t>2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72.00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1,440.00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>
                    <a:solidFill>
                      <a:srgbClr val="EB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165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 (d)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Concrete block (inner leaf)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20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m</a:t>
                      </a:r>
                      <a:r>
                        <a:rPr lang="en-GB" sz="1400" u="none" strike="noStrike" cap="none" baseline="30000"/>
                        <a:t>2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42.00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840.00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165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 (e)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 Insulation in cavity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18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m</a:t>
                      </a:r>
                      <a:r>
                        <a:rPr lang="en-GB" sz="1400" u="none" strike="noStrike" cap="none" baseline="30000"/>
                        <a:t>2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10.00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180.00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>
                    <a:solidFill>
                      <a:srgbClr val="EB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331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 (f)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 DPC over 300 mm widths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18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m</a:t>
                      </a:r>
                      <a:r>
                        <a:rPr lang="en-GB" sz="1400" u="none" strike="noStrike" cap="none" baseline="30000"/>
                        <a:t>2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6.00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108.00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>
                    <a:solidFill>
                      <a:srgbClr val="EB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165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 (g)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Plastering on inner leaf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18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m</a:t>
                      </a:r>
                      <a:r>
                        <a:rPr lang="en-GB" sz="1400" u="none" strike="noStrike" cap="none" baseline="30000"/>
                        <a:t>2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27.00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486.00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 anchor="ctr">
                    <a:solidFill>
                      <a:srgbClr val="EB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1655">
                <a:tc gridSpan="5"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 Total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 dirty="0"/>
                        <a:t>3,879.00 </a:t>
                      </a:r>
                      <a:endParaRPr sz="1400" b="1" u="none" strike="noStrike" cap="none" dirty="0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050" marR="61050" marT="0" marB="0">
                    <a:solidFill>
                      <a:srgbClr val="EB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4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1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dirty="0"/>
              <a:t>Answers: Exercise 2</a:t>
            </a:r>
            <a:endParaRPr dirty="0"/>
          </a:p>
        </p:txBody>
      </p:sp>
      <p:sp>
        <p:nvSpPr>
          <p:cNvPr id="342" name="Google Shape;342;p41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400" cy="365100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1</a:t>
            </a:r>
            <a:endParaRPr/>
          </a:p>
        </p:txBody>
      </p:sp>
      <p:graphicFrame>
        <p:nvGraphicFramePr>
          <p:cNvPr id="343" name="Google Shape;343;p41"/>
          <p:cNvGraphicFramePr/>
          <p:nvPr>
            <p:extLst>
              <p:ext uri="{D42A27DB-BD31-4B8C-83A1-F6EECF244321}">
                <p14:modId xmlns:p14="http://schemas.microsoft.com/office/powerpoint/2010/main" val="2682915677"/>
              </p:ext>
            </p:extLst>
          </p:nvPr>
        </p:nvGraphicFramePr>
        <p:xfrm>
          <a:off x="1887387" y="1513716"/>
          <a:ext cx="8417225" cy="4338440"/>
        </p:xfrm>
        <a:graphic>
          <a:graphicData uri="http://schemas.openxmlformats.org/drawingml/2006/table">
            <a:tbl>
              <a:tblPr>
                <a:noFill/>
                <a:tableStyleId>{3CB4DAF6-40DE-4F1F-9234-819638EF8E71}</a:tableStyleId>
              </a:tblPr>
              <a:tblGrid>
                <a:gridCol w="1123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7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3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2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49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49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9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Item No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Description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Quantity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Unit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Rate (£)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Total (£)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39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(a)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Roof trusses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10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No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95.00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>
                    <a:solidFill>
                      <a:srgbClr val="EBD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950.00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39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(b)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Supply and fix roofing felt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100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m</a:t>
                      </a:r>
                      <a:r>
                        <a:rPr lang="en-GB" sz="1400" u="none" strike="noStrike" cap="none" baseline="30000"/>
                        <a:t>2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6.00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600.00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>
                    <a:solidFill>
                      <a:srgbClr val="EB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39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(c)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Softwood tile battens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350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m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2.30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805.00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>
                    <a:solidFill>
                      <a:srgbClr val="EB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759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(d)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Roof tiling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100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m</a:t>
                      </a:r>
                      <a:r>
                        <a:rPr lang="en-GB" sz="1400" u="none" strike="noStrike" cap="none" baseline="30000"/>
                        <a:t>2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24.00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2,400.00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39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(e)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Ridge tiles 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30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m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12.00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360.00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>
                    <a:solidFill>
                      <a:srgbClr val="EB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39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(f)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Flashing around chimney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5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m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35.00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175.00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>
                    <a:solidFill>
                      <a:srgbClr val="EB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39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(g)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100 mm gutter 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20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m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15.00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300.00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>
                    <a:solidFill>
                      <a:srgbClr val="EB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39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(h)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75 mm downpipes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11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m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14.00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154.00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7392">
                <a:tc gridSpan="5"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 dirty="0"/>
                        <a:t>Total</a:t>
                      </a:r>
                      <a:endParaRPr sz="1400" u="none" strike="noStrike" cap="none" dirty="0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 dirty="0"/>
                        <a:t>5,744.00</a:t>
                      </a:r>
                      <a:endParaRPr sz="1400" b="1" u="none" strike="noStrike" cap="none" dirty="0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4550" marR="54550" marT="0" marB="0">
                    <a:solidFill>
                      <a:srgbClr val="EB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44" name="Google Shape;344;p41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Lesson 2: Bills of quantities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1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dirty="0"/>
              <a:t>Answers: Exercise 3</a:t>
            </a:r>
            <a:endParaRPr dirty="0"/>
          </a:p>
        </p:txBody>
      </p:sp>
      <p:sp>
        <p:nvSpPr>
          <p:cNvPr id="350" name="Google Shape;350;p42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400" cy="365100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Activity 1</a:t>
            </a:r>
            <a:endParaRPr dirty="0"/>
          </a:p>
        </p:txBody>
      </p:sp>
      <p:graphicFrame>
        <p:nvGraphicFramePr>
          <p:cNvPr id="351" name="Google Shape;351;p42"/>
          <p:cNvGraphicFramePr/>
          <p:nvPr>
            <p:extLst>
              <p:ext uri="{D42A27DB-BD31-4B8C-83A1-F6EECF244321}">
                <p14:modId xmlns:p14="http://schemas.microsoft.com/office/powerpoint/2010/main" val="1123818047"/>
              </p:ext>
            </p:extLst>
          </p:nvPr>
        </p:nvGraphicFramePr>
        <p:xfrm>
          <a:off x="1775350" y="1545307"/>
          <a:ext cx="8641300" cy="4477583"/>
        </p:xfrm>
        <a:graphic>
          <a:graphicData uri="http://schemas.openxmlformats.org/drawingml/2006/table">
            <a:tbl>
              <a:tblPr>
                <a:noFill/>
                <a:tableStyleId>{3CB4DAF6-40DE-4F1F-9234-819638EF8E71}</a:tableStyleId>
              </a:tblPr>
              <a:tblGrid>
                <a:gridCol w="1184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1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6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4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48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998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08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Item No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Description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Quantity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Unit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Rate (£)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Total (£)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97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 (a)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Wiring for lighting points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 dirty="0"/>
                        <a:t>25</a:t>
                      </a:r>
                      <a:endParaRPr sz="1400" u="none" strike="noStrike" cap="none" dirty="0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No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65.00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 1,625.00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97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 (b)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Install power sockets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20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No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55.00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1,100.00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>
                    <a:solidFill>
                      <a:srgbClr val="EB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97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 (c)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Consumer unit installation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1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No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350.00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 350.00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97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 (d)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Supply and fix lighting fittings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15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No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25.00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>
                    <a:solidFill>
                      <a:srgbClr val="EBD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 375.00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97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 (e)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Install circuit breakers in panel board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10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No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50.00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500.00 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>
                    <a:solidFill>
                      <a:srgbClr val="EB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97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 (f)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Installation of outdoor lighting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5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No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40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200.00 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>
                    <a:solidFill>
                      <a:srgbClr val="EB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86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 (g)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Builders work in connection with electrical installations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 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Item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250.00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250.00 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97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(h)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Final testing and commissioning 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 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Item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150.00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150.00</a:t>
                      </a:r>
                      <a:endParaRPr sz="1400" b="1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>
                    <a:solidFill>
                      <a:srgbClr val="EB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9700">
                <a:tc gridSpan="5"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Total</a:t>
                      </a:r>
                      <a:endParaRPr sz="1400" u="none" strike="noStrike" cap="none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 dirty="0"/>
                        <a:t>4,550.00</a:t>
                      </a:r>
                      <a:endParaRPr sz="1400" b="1" u="none" strike="noStrike" cap="none" dirty="0">
                        <a:solidFill>
                          <a:srgbClr val="0D0D0D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2950" marR="52950" marT="0" marB="0" anchor="ctr">
                    <a:solidFill>
                      <a:srgbClr val="EB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52" name="Google Shape;352;p4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Lesson 2: Bills of quantities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4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dirty="0"/>
              <a:t>Case study: Work in progress on-site</a:t>
            </a:r>
            <a:endParaRPr dirty="0"/>
          </a:p>
        </p:txBody>
      </p:sp>
      <p:sp>
        <p:nvSpPr>
          <p:cNvPr id="359" name="Google Shape;359;p43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4699001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dirty="0"/>
              <a:t>Read Activity 1 Case study.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dirty="0"/>
              <a:t>In pairs, role play the discussion which might take place between the quantity surveyor’s assistant and the contractor.</a:t>
            </a:r>
            <a:endParaRPr dirty="0"/>
          </a:p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  <p:sp>
        <p:nvSpPr>
          <p:cNvPr id="362" name="Google Shape;362;p43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Lesson 2: Bills of quantities</a:t>
            </a:r>
          </a:p>
        </p:txBody>
      </p:sp>
      <p:sp>
        <p:nvSpPr>
          <p:cNvPr id="4" name="Google Shape;171;p21">
            <a:extLst>
              <a:ext uri="{FF2B5EF4-FFF2-40B4-BE49-F238E27FC236}">
                <a16:creationId xmlns:a16="http://schemas.microsoft.com/office/drawing/2014/main" id="{FEEA9AA6-4879-B7FF-4E82-CD5925970E7F}"/>
              </a:ext>
            </a:extLst>
          </p:cNvPr>
          <p:cNvSpPr txBox="1">
            <a:spLocks/>
          </p:cNvSpPr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1400"/>
              <a:buFont typeface="Arial"/>
              <a:buNone/>
            </a:pPr>
            <a:r>
              <a:rPr lang="en-GB" sz="1400" b="1" dirty="0">
                <a:solidFill>
                  <a:srgbClr val="FFFFFF"/>
                </a:solidFill>
                <a:latin typeface="Arial Narrow"/>
              </a:rPr>
              <a:t>Activity 1</a:t>
            </a:r>
          </a:p>
        </p:txBody>
      </p:sp>
      <p:pic>
        <p:nvPicPr>
          <p:cNvPr id="6" name="Picture Placeholder 5" descr="A close-up photograph of the cavity wall showing the half brick stretcher bond and the cavity wall ties.">
            <a:extLst>
              <a:ext uri="{FF2B5EF4-FFF2-40B4-BE49-F238E27FC236}">
                <a16:creationId xmlns:a16="http://schemas.microsoft.com/office/drawing/2014/main" id="{4488997E-B022-A665-4FC6-2274232A9860}"/>
              </a:ext>
            </a:extLst>
          </p:cNvPr>
          <p:cNvPicPr>
            <a:picLocks noGrp="1" noChangeAspect="1"/>
          </p:cNvPicPr>
          <p:nvPr>
            <p:ph type="pic" idx="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13121" y="1825625"/>
            <a:ext cx="5440680" cy="4351338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4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dirty="0"/>
              <a:t>Standard Method of Measurement (SMM)</a:t>
            </a:r>
            <a:endParaRPr dirty="0"/>
          </a:p>
        </p:txBody>
      </p:sp>
      <p:sp>
        <p:nvSpPr>
          <p:cNvPr id="368" name="Google Shape;368;p4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lang="en-GB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BoQ</a:t>
            </a:r>
            <a:r>
              <a:rPr lang="en-GB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is prepared according to a SMM to ensure consistency and accuracy across projects.</a:t>
            </a:r>
            <a:endParaRPr dirty="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This standardised approach provides a clear set of guidelines for measuring and describing various construction tasks, materials and components. </a:t>
            </a:r>
            <a:endParaRPr dirty="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By adhering to a standard method, </a:t>
            </a:r>
            <a:r>
              <a:rPr lang="en-GB" dirty="0">
                <a:solidFill>
                  <a:srgbClr val="000000"/>
                </a:solidFill>
              </a:rPr>
              <a:t>q</a:t>
            </a:r>
            <a:r>
              <a:rPr lang="en-GB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uantity </a:t>
            </a:r>
            <a:r>
              <a:rPr lang="en-GB" dirty="0">
                <a:solidFill>
                  <a:srgbClr val="000000"/>
                </a:solidFill>
              </a:rPr>
              <a:t>s</a:t>
            </a:r>
            <a:r>
              <a:rPr lang="en-GB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urveyors and contractors can reduce ambiguities, minimise disputes, and make accurate cost estimates. </a:t>
            </a:r>
            <a:endParaRPr u="none" strike="noStrike" dirty="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4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Lesson 2: Bills of quantities</a:t>
            </a:r>
          </a:p>
        </p:txBody>
      </p:sp>
      <p:sp>
        <p:nvSpPr>
          <p:cNvPr id="4" name="Google Shape;171;p21">
            <a:extLst>
              <a:ext uri="{FF2B5EF4-FFF2-40B4-BE49-F238E27FC236}">
                <a16:creationId xmlns:a16="http://schemas.microsoft.com/office/drawing/2014/main" id="{AFC568FF-8469-0E17-1EF1-7164B65745A0}"/>
              </a:ext>
            </a:extLst>
          </p:cNvPr>
          <p:cNvSpPr txBox="1">
            <a:spLocks/>
          </p:cNvSpPr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1400"/>
              <a:buFont typeface="Arial"/>
              <a:buNone/>
            </a:pPr>
            <a:r>
              <a:rPr lang="en-GB" sz="1400" b="1" dirty="0">
                <a:solidFill>
                  <a:srgbClr val="FFFFFF"/>
                </a:solidFill>
                <a:latin typeface="Arial Narrow"/>
              </a:rPr>
              <a:t>Activity 2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4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dirty="0"/>
              <a:t>New Rules of Measurement (NRM)</a:t>
            </a:r>
            <a:endParaRPr dirty="0"/>
          </a:p>
        </p:txBody>
      </p:sp>
      <p:sp>
        <p:nvSpPr>
          <p:cNvPr id="376" name="Google Shape;376;p4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3429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ts val="2123"/>
              <a:buChar char="•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Research the NRM guidelines that help construction professionals measure and manage project costs consistently.</a:t>
            </a:r>
            <a:endParaRPr dirty="0"/>
          </a:p>
          <a:p>
            <a:pPr marL="3429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ts val="2123"/>
              <a:buChar char="•"/>
            </a:pPr>
            <a:r>
              <a:rPr lang="en-GB" dirty="0"/>
              <a:t>Find </a:t>
            </a:r>
            <a:r>
              <a:rPr lang="en-GB" dirty="0">
                <a:latin typeface="Arial"/>
                <a:ea typeface="Arial"/>
                <a:cs typeface="Arial"/>
                <a:sym typeface="Arial"/>
              </a:rPr>
              <a:t>out:</a:t>
            </a:r>
            <a:endParaRPr dirty="0"/>
          </a:p>
          <a:p>
            <a:pPr marL="80010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32673"/>
              </a:buClr>
              <a:buSzPts val="1769"/>
              <a:buChar char="•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why the NRM was created;</a:t>
            </a:r>
            <a:endParaRPr dirty="0"/>
          </a:p>
          <a:p>
            <a:pPr marL="80010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32673"/>
              </a:buClr>
              <a:buSzPts val="1769"/>
              <a:buChar char="•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what is different about</a:t>
            </a:r>
            <a:r>
              <a:rPr lang="en-GB" dirty="0"/>
              <a:t> </a:t>
            </a:r>
            <a:r>
              <a:rPr lang="en-GB" dirty="0">
                <a:latin typeface="Arial"/>
                <a:ea typeface="Arial"/>
                <a:cs typeface="Arial"/>
                <a:sym typeface="Arial"/>
              </a:rPr>
              <a:t>NRM1, NRM2, NRM3;</a:t>
            </a:r>
            <a:endParaRPr dirty="0"/>
          </a:p>
          <a:p>
            <a:pPr marL="80010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32673"/>
              </a:buClr>
              <a:buSzPts val="1769"/>
              <a:buChar char="•"/>
            </a:pPr>
            <a:r>
              <a:rPr lang="en-GB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why the NRM is important.</a:t>
            </a:r>
            <a:endParaRPr dirty="0"/>
          </a:p>
          <a:p>
            <a:pPr marL="3429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ts val="2123"/>
              <a:buChar char="•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Create </a:t>
            </a:r>
            <a:r>
              <a:rPr lang="en-GB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 A1 poster that explains the NRM.</a:t>
            </a:r>
            <a:endParaRPr dirty="0"/>
          </a:p>
        </p:txBody>
      </p:sp>
      <p:sp>
        <p:nvSpPr>
          <p:cNvPr id="377" name="Google Shape;377;p45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prstGeom prst="rect">
            <a:avLst/>
          </a:prstGeom>
          <a:solidFill>
            <a:srgbClr val="EBDDF4"/>
          </a:solidFill>
          <a:ln w="19050" cap="sq" cmpd="sng">
            <a:solidFill>
              <a:srgbClr val="43267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dirty="0"/>
              <a:t>Resources:</a:t>
            </a:r>
            <a:endParaRPr dirty="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Activity 2 poster checklist</a:t>
            </a:r>
            <a:endParaRPr dirty="0"/>
          </a:p>
        </p:txBody>
      </p:sp>
      <p:sp>
        <p:nvSpPr>
          <p:cNvPr id="378" name="Google Shape;378;p4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Lesson 2: Bills of quantities</a:t>
            </a:r>
          </a:p>
        </p:txBody>
      </p:sp>
      <p:sp>
        <p:nvSpPr>
          <p:cNvPr id="4" name="Google Shape;171;p21">
            <a:extLst>
              <a:ext uri="{FF2B5EF4-FFF2-40B4-BE49-F238E27FC236}">
                <a16:creationId xmlns:a16="http://schemas.microsoft.com/office/drawing/2014/main" id="{20C390CF-A100-23C5-6658-F5B1EA6AD23F}"/>
              </a:ext>
            </a:extLst>
          </p:cNvPr>
          <p:cNvSpPr txBox="1">
            <a:spLocks/>
          </p:cNvSpPr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1400"/>
              <a:buFont typeface="Arial"/>
              <a:buNone/>
            </a:pPr>
            <a:r>
              <a:rPr lang="en-GB" sz="1400" b="1" dirty="0">
                <a:solidFill>
                  <a:srgbClr val="FFFFFF"/>
                </a:solidFill>
                <a:latin typeface="Arial Narrow"/>
              </a:rPr>
              <a:t>Activity 2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4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Similarities and differences</a:t>
            </a:r>
            <a:endParaRPr/>
          </a:p>
        </p:txBody>
      </p:sp>
      <p:sp>
        <p:nvSpPr>
          <p:cNvPr id="386" name="Google Shape;386;p4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Lesson 2: Bills of quantities</a:t>
            </a:r>
          </a:p>
        </p:txBody>
      </p:sp>
      <p:graphicFrame>
        <p:nvGraphicFramePr>
          <p:cNvPr id="387" name="Google Shape;387;p46"/>
          <p:cNvGraphicFramePr/>
          <p:nvPr>
            <p:extLst>
              <p:ext uri="{D42A27DB-BD31-4B8C-83A1-F6EECF244321}">
                <p14:modId xmlns:p14="http://schemas.microsoft.com/office/powerpoint/2010/main" val="3802803307"/>
              </p:ext>
            </p:extLst>
          </p:nvPr>
        </p:nvGraphicFramePr>
        <p:xfrm>
          <a:off x="838200" y="1893127"/>
          <a:ext cx="10515600" cy="4093480"/>
        </p:xfrm>
        <a:graphic>
          <a:graphicData uri="http://schemas.openxmlformats.org/drawingml/2006/table">
            <a:tbl>
              <a:tblPr firstRow="1" bandRow="1">
                <a:noFill/>
                <a:tableStyleId>{3CB4DAF6-40DE-4F1F-9234-819638EF8E71}</a:tableStyleId>
              </a:tblPr>
              <a:tblGrid>
                <a:gridCol w="86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31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4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1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7279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5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b="1" u="none" strike="noStrike" cap="none"/>
                        <a:t>Item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rgbClr val="EBD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b="1" u="none" strike="noStrike" cap="none"/>
                        <a:t>Description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rgbClr val="EBD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b="1" u="none" strike="noStrike" cap="none"/>
                        <a:t>Quantity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rgbClr val="EBD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b="1" u="none" strike="noStrike" cap="none"/>
                        <a:t>Unit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rgbClr val="EBD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b="1" u="none" strike="noStrike" cap="none"/>
                        <a:t>Rate per unit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rgbClr val="EBD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b="1" u="none" strike="noStrike" cap="none"/>
                        <a:t>Total amount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rgbClr val="EB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a)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Excavation of soft clay and silty soil including disposal up to a depth of 1.5 m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414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m</a:t>
                      </a:r>
                      <a:r>
                        <a:rPr lang="en-GB" sz="1800" u="none" strike="noStrike" cap="none" baseline="30000"/>
                        <a:t>3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£72.79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£30,135.06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8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b)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 dirty="0"/>
                        <a:t>Supply, erecting, fitting, centring of formwork, including dismantling as per drawing number xxx 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121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m</a:t>
                      </a:r>
                      <a:r>
                        <a:rPr lang="en-GB" sz="1800" u="none" strike="noStrike" cap="none" baseline="30000"/>
                        <a:t>2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£715.82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£86,614.22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65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c)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 dirty="0"/>
                        <a:t>Reinforcement steelwork for wall including, supplying cutting, bending, placing and fixing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594.33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kg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£91.77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u="none" strike="noStrike" cap="none"/>
                        <a:t>£54,541.66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b="1" u="none" strike="noStrike" cap="none"/>
                        <a:t>Total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800" b="1" u="none" strike="noStrike" cap="none" dirty="0"/>
                        <a:t>£171,290.94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Google Shape;394;p47">
            <a:extLst>
              <a:ext uri="{FF2B5EF4-FFF2-40B4-BE49-F238E27FC236}">
                <a16:creationId xmlns:a16="http://schemas.microsoft.com/office/drawing/2014/main" id="{2F2C164B-3DC0-200A-6F82-ACA0841A6A5D}"/>
              </a:ext>
            </a:extLst>
          </p:cNvPr>
          <p:cNvSpPr txBox="1">
            <a:spLocks/>
          </p:cNvSpPr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1400"/>
            </a:pPr>
            <a:r>
              <a:rPr lang="en-GB" sz="1400" b="1" dirty="0">
                <a:solidFill>
                  <a:srgbClr val="FFFFFF"/>
                </a:solidFill>
                <a:latin typeface="Arial Narrow"/>
                <a:sym typeface="Arial Narrow"/>
              </a:rPr>
              <a:t>Plenary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In this lesson, we will:</a:t>
            </a:r>
            <a:endParaRPr/>
          </a:p>
        </p:txBody>
      </p:sp>
      <p:sp>
        <p:nvSpPr>
          <p:cNvPr id="226" name="Google Shape;226;p2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Explain the importance of accurate cost estimation in the construction industry </a:t>
            </a:r>
            <a:endParaRPr dirty="0"/>
          </a:p>
          <a:p>
            <a:pPr marL="4572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Describe the purpose of a Bill of Quantities (</a:t>
            </a:r>
            <a:r>
              <a:rPr lang="en-GB" dirty="0" err="1"/>
              <a:t>BoQ</a:t>
            </a:r>
            <a:r>
              <a:rPr lang="en-GB" dirty="0"/>
              <a:t>) and explain how it supports cost management in construction projects</a:t>
            </a:r>
            <a:endParaRPr dirty="0"/>
          </a:p>
          <a:p>
            <a:pPr marL="4572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Complete the pricing of a </a:t>
            </a:r>
            <a:r>
              <a:rPr lang="en-GB" dirty="0" err="1"/>
              <a:t>BoQ</a:t>
            </a:r>
            <a:r>
              <a:rPr lang="en-GB" dirty="0"/>
              <a:t> using provided unit rates</a:t>
            </a:r>
            <a:endParaRPr dirty="0"/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2"/>
          </p:nvPr>
        </p:nvSpPr>
        <p:spPr>
          <a:xfrm>
            <a:off x="7519857" y="1318662"/>
            <a:ext cx="4183280" cy="486624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6"/>
              <a:buFont typeface="Arial"/>
              <a:buNone/>
            </a:pPr>
            <a:r>
              <a:rPr lang="en-GB" sz="1200" b="1" dirty="0"/>
              <a:t>Skills: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576"/>
              <a:buNone/>
            </a:pPr>
            <a:r>
              <a:rPr lang="en-GB" sz="1200" b="1" dirty="0">
                <a:solidFill>
                  <a:srgbClr val="0D0D0D"/>
                </a:solidFill>
              </a:rPr>
              <a:t>CS1</a:t>
            </a:r>
            <a:r>
              <a:rPr lang="en-GB" sz="1200" dirty="0">
                <a:solidFill>
                  <a:srgbClr val="0D0D0D"/>
                </a:solidFill>
              </a:rPr>
              <a:t> Produce reports and presentations for construction professionals, clients or for non-technical audiences such as the public</a:t>
            </a:r>
            <a:endParaRPr sz="1200" dirty="0">
              <a:solidFill>
                <a:srgbClr val="0D0D0D"/>
              </a:solidFill>
            </a:endParaRP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576"/>
              <a:buFont typeface="Arial"/>
              <a:buNone/>
            </a:pPr>
            <a:r>
              <a:rPr lang="en-GB" sz="1200" b="1" dirty="0">
                <a:solidFill>
                  <a:srgbClr val="0D0D0D"/>
                </a:solidFill>
              </a:rPr>
              <a:t>CS3</a:t>
            </a:r>
            <a:r>
              <a:rPr lang="en-GB" sz="1200" dirty="0">
                <a:solidFill>
                  <a:srgbClr val="0D0D0D"/>
                </a:solidFill>
              </a:rPr>
              <a:t> Follow standard processes to produce unit rates, bills of quantities and their costing documentation</a:t>
            </a:r>
            <a:endParaRPr sz="1200" dirty="0">
              <a:solidFill>
                <a:srgbClr val="0D0D0D"/>
              </a:solidFill>
            </a:endParaRP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576"/>
              <a:buFont typeface="Arial"/>
              <a:buNone/>
            </a:pPr>
            <a:r>
              <a:rPr lang="en-GB" sz="1200" b="1" dirty="0"/>
              <a:t>General competencies:</a:t>
            </a:r>
            <a:endParaRPr sz="120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52"/>
              <a:buFont typeface="Arial"/>
              <a:buNone/>
            </a:pPr>
            <a:r>
              <a:rPr lang="en-GB" sz="1200" dirty="0">
                <a:solidFill>
                  <a:srgbClr val="0D0D0D"/>
                </a:solidFill>
              </a:rPr>
              <a:t>English:</a:t>
            </a:r>
            <a:endParaRPr sz="120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52"/>
              <a:buFont typeface="Arial"/>
              <a:buNone/>
            </a:pPr>
            <a:r>
              <a:rPr lang="en-GB" sz="1200" b="1" dirty="0">
                <a:solidFill>
                  <a:srgbClr val="0D0D0D"/>
                </a:solidFill>
              </a:rPr>
              <a:t>E2</a:t>
            </a:r>
            <a:r>
              <a:rPr lang="en-GB" sz="1200" dirty="0">
                <a:solidFill>
                  <a:srgbClr val="0D0D0D"/>
                </a:solidFill>
              </a:rPr>
              <a:t> Present information and ideas</a:t>
            </a:r>
            <a:endParaRPr sz="120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52"/>
              <a:buFont typeface="Arial"/>
              <a:buNone/>
            </a:pPr>
            <a:r>
              <a:rPr lang="en-GB" sz="1200" b="1" dirty="0">
                <a:solidFill>
                  <a:srgbClr val="0D0D0D"/>
                </a:solidFill>
              </a:rPr>
              <a:t>E5</a:t>
            </a:r>
            <a:r>
              <a:rPr lang="en-GB" sz="1200" dirty="0">
                <a:solidFill>
                  <a:srgbClr val="0D0D0D"/>
                </a:solidFill>
              </a:rPr>
              <a:t> Synthesise information</a:t>
            </a:r>
            <a:endParaRPr sz="120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52"/>
              <a:buFont typeface="Arial"/>
              <a:buNone/>
            </a:pPr>
            <a:r>
              <a:rPr lang="en-GB" sz="1200" dirty="0">
                <a:solidFill>
                  <a:srgbClr val="0D0D0D"/>
                </a:solidFill>
              </a:rPr>
              <a:t>Maths:</a:t>
            </a:r>
            <a:endParaRPr sz="120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52"/>
              <a:buFont typeface="Arial"/>
              <a:buNone/>
            </a:pPr>
            <a:r>
              <a:rPr lang="en-GB" sz="1200" b="1" dirty="0">
                <a:solidFill>
                  <a:srgbClr val="0D0D0D"/>
                </a:solidFill>
              </a:rPr>
              <a:t>M2</a:t>
            </a:r>
            <a:r>
              <a:rPr lang="en-GB" sz="1200" dirty="0">
                <a:solidFill>
                  <a:srgbClr val="0D0D0D"/>
                </a:solidFill>
              </a:rPr>
              <a:t> Estimate, calculate and spot errors</a:t>
            </a:r>
            <a:endParaRPr sz="120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52"/>
              <a:buFont typeface="Arial"/>
              <a:buNone/>
            </a:pPr>
            <a:r>
              <a:rPr lang="en-GB" sz="1200" b="1" dirty="0">
                <a:solidFill>
                  <a:srgbClr val="0D0D0D"/>
                </a:solidFill>
              </a:rPr>
              <a:t>M4</a:t>
            </a:r>
            <a:r>
              <a:rPr lang="en-GB" sz="1200" dirty="0">
                <a:solidFill>
                  <a:srgbClr val="0D0D0D"/>
                </a:solidFill>
              </a:rPr>
              <a:t> Use rules and formulae</a:t>
            </a:r>
            <a:endParaRPr sz="120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52"/>
              <a:buFont typeface="Arial"/>
              <a:buNone/>
            </a:pPr>
            <a:r>
              <a:rPr lang="en-GB" sz="1200" b="1" dirty="0">
                <a:solidFill>
                  <a:srgbClr val="0D0D0D"/>
                </a:solidFill>
              </a:rPr>
              <a:t>M5</a:t>
            </a:r>
            <a:r>
              <a:rPr lang="en-GB" sz="1200" dirty="0">
                <a:solidFill>
                  <a:srgbClr val="0D0D0D"/>
                </a:solidFill>
              </a:rPr>
              <a:t> Process data</a:t>
            </a:r>
            <a:endParaRPr sz="120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52"/>
              <a:buFont typeface="Arial"/>
              <a:buNone/>
            </a:pPr>
            <a:r>
              <a:rPr lang="en-GB" sz="1200" b="1" dirty="0">
                <a:solidFill>
                  <a:srgbClr val="0D0D0D"/>
                </a:solidFill>
              </a:rPr>
              <a:t>M8</a:t>
            </a:r>
            <a:r>
              <a:rPr lang="en-GB" sz="1200" dirty="0">
                <a:solidFill>
                  <a:srgbClr val="0D0D0D"/>
                </a:solidFill>
              </a:rPr>
              <a:t> Communicate using mathematics</a:t>
            </a:r>
            <a:endParaRPr sz="120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52"/>
              <a:buFont typeface="Arial"/>
              <a:buNone/>
            </a:pPr>
            <a:r>
              <a:rPr lang="en-GB" sz="1200" b="1" dirty="0">
                <a:solidFill>
                  <a:srgbClr val="0D0D0D"/>
                </a:solidFill>
              </a:rPr>
              <a:t>M9</a:t>
            </a:r>
            <a:r>
              <a:rPr lang="en-GB" sz="1200" dirty="0">
                <a:solidFill>
                  <a:srgbClr val="0D0D0D"/>
                </a:solidFill>
              </a:rPr>
              <a:t> Cost a project</a:t>
            </a:r>
            <a:endParaRPr sz="120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52"/>
              <a:buFont typeface="Arial"/>
              <a:buNone/>
            </a:pPr>
            <a:r>
              <a:rPr lang="en-GB" sz="1200" dirty="0">
                <a:solidFill>
                  <a:srgbClr val="0D0D0D"/>
                </a:solidFill>
              </a:rPr>
              <a:t>Digital:</a:t>
            </a:r>
            <a:endParaRPr sz="120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352"/>
              <a:buFont typeface="Arial"/>
              <a:buNone/>
            </a:pPr>
            <a:r>
              <a:rPr lang="en-GB" sz="1200" b="1" dirty="0">
                <a:solidFill>
                  <a:srgbClr val="0D0D0D"/>
                </a:solidFill>
              </a:rPr>
              <a:t>D3</a:t>
            </a:r>
            <a:r>
              <a:rPr lang="en-GB" sz="1200" dirty="0">
                <a:solidFill>
                  <a:srgbClr val="0D0D0D"/>
                </a:solidFill>
              </a:rPr>
              <a:t> Communicate and collaborate</a:t>
            </a:r>
            <a:endParaRPr sz="1200" b="1" dirty="0"/>
          </a:p>
        </p:txBody>
      </p:sp>
      <p:sp>
        <p:nvSpPr>
          <p:cNvPr id="228" name="Google Shape;228;p29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Introduction</a:t>
            </a:r>
            <a:endParaRPr dirty="0"/>
          </a:p>
        </p:txBody>
      </p:sp>
      <p:sp>
        <p:nvSpPr>
          <p:cNvPr id="229" name="Google Shape;229;p29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Lesson 2: Bills of quantities</a:t>
            </a: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4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In this lesson, we have:</a:t>
            </a:r>
            <a:endParaRPr/>
          </a:p>
        </p:txBody>
      </p:sp>
      <p:sp>
        <p:nvSpPr>
          <p:cNvPr id="393" name="Google Shape;393;p4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Explained the importance of accurate cost estimation in the construction industry </a:t>
            </a:r>
            <a:endParaRPr dirty="0"/>
          </a:p>
          <a:p>
            <a:pPr marL="4572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Described the purpose of a </a:t>
            </a:r>
            <a:r>
              <a:rPr lang="en-GB" dirty="0" err="1"/>
              <a:t>BoQ</a:t>
            </a:r>
            <a:r>
              <a:rPr lang="en-GB" dirty="0"/>
              <a:t> and explained how it supports cost management in construction projects</a:t>
            </a:r>
            <a:endParaRPr dirty="0"/>
          </a:p>
          <a:p>
            <a:pPr marL="4572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Completed the pricing of a </a:t>
            </a:r>
            <a:r>
              <a:rPr lang="en-GB" dirty="0" err="1"/>
              <a:t>BoQ</a:t>
            </a:r>
            <a:r>
              <a:rPr lang="en-GB" dirty="0"/>
              <a:t> using provided unit rates</a:t>
            </a:r>
            <a:endParaRPr dirty="0"/>
          </a:p>
        </p:txBody>
      </p:sp>
      <p:sp>
        <p:nvSpPr>
          <p:cNvPr id="394" name="Google Shape;394;p47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Plenary</a:t>
            </a:r>
            <a:endParaRPr dirty="0"/>
          </a:p>
        </p:txBody>
      </p:sp>
      <p:sp>
        <p:nvSpPr>
          <p:cNvPr id="395" name="Google Shape;395;p47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Lesson 2: Bills of quantities</a:t>
            </a:r>
          </a:p>
        </p:txBody>
      </p:sp>
      <p:sp>
        <p:nvSpPr>
          <p:cNvPr id="4" name="Google Shape;227;p29">
            <a:extLst>
              <a:ext uri="{FF2B5EF4-FFF2-40B4-BE49-F238E27FC236}">
                <a16:creationId xmlns:a16="http://schemas.microsoft.com/office/drawing/2014/main" id="{28EECC1A-AD4F-A65E-4A88-20C9371BB2C4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7519857" y="1318662"/>
            <a:ext cx="4183280" cy="486624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6"/>
              <a:buFont typeface="Arial"/>
              <a:buNone/>
            </a:pPr>
            <a:r>
              <a:rPr lang="en-GB" sz="1200" b="1" dirty="0"/>
              <a:t>Skills:</a:t>
            </a:r>
            <a:endParaRPr sz="1200"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576"/>
              <a:buNone/>
            </a:pPr>
            <a:r>
              <a:rPr lang="en-GB" sz="1200" b="1" dirty="0">
                <a:solidFill>
                  <a:srgbClr val="0D0D0D"/>
                </a:solidFill>
              </a:rPr>
              <a:t>CS1</a:t>
            </a:r>
            <a:r>
              <a:rPr lang="en-GB" sz="1200" dirty="0">
                <a:solidFill>
                  <a:srgbClr val="0D0D0D"/>
                </a:solidFill>
              </a:rPr>
              <a:t> Produce reports and presentations for construction professionals, clients or for non-technical audiences such as the public</a:t>
            </a:r>
            <a:endParaRPr sz="1200" dirty="0">
              <a:solidFill>
                <a:srgbClr val="0D0D0D"/>
              </a:solidFill>
            </a:endParaRP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576"/>
              <a:buFont typeface="Arial"/>
              <a:buNone/>
            </a:pPr>
            <a:r>
              <a:rPr lang="en-GB" sz="1200" b="1" dirty="0">
                <a:solidFill>
                  <a:srgbClr val="0D0D0D"/>
                </a:solidFill>
              </a:rPr>
              <a:t>CS3</a:t>
            </a:r>
            <a:r>
              <a:rPr lang="en-GB" sz="1200" dirty="0">
                <a:solidFill>
                  <a:srgbClr val="0D0D0D"/>
                </a:solidFill>
              </a:rPr>
              <a:t> Follow standard processes to produce unit rates, bills of quantities and their costing documentation</a:t>
            </a:r>
            <a:endParaRPr sz="1200" dirty="0">
              <a:solidFill>
                <a:srgbClr val="0D0D0D"/>
              </a:solidFill>
            </a:endParaRP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576"/>
              <a:buFont typeface="Arial"/>
              <a:buNone/>
            </a:pPr>
            <a:r>
              <a:rPr lang="en-GB" sz="1200" b="1" dirty="0"/>
              <a:t>General competencies:</a:t>
            </a:r>
            <a:endParaRPr sz="120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52"/>
              <a:buFont typeface="Arial"/>
              <a:buNone/>
            </a:pPr>
            <a:r>
              <a:rPr lang="en-GB" sz="1200" dirty="0">
                <a:solidFill>
                  <a:srgbClr val="0D0D0D"/>
                </a:solidFill>
              </a:rPr>
              <a:t>English:</a:t>
            </a:r>
            <a:endParaRPr sz="120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52"/>
              <a:buFont typeface="Arial"/>
              <a:buNone/>
            </a:pPr>
            <a:r>
              <a:rPr lang="en-GB" sz="1200" b="1" dirty="0">
                <a:solidFill>
                  <a:srgbClr val="0D0D0D"/>
                </a:solidFill>
              </a:rPr>
              <a:t>E2</a:t>
            </a:r>
            <a:r>
              <a:rPr lang="en-GB" sz="1200" dirty="0">
                <a:solidFill>
                  <a:srgbClr val="0D0D0D"/>
                </a:solidFill>
              </a:rPr>
              <a:t> Present information and ideas</a:t>
            </a:r>
            <a:endParaRPr sz="120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52"/>
              <a:buFont typeface="Arial"/>
              <a:buNone/>
            </a:pPr>
            <a:r>
              <a:rPr lang="en-GB" sz="1200" b="1" dirty="0">
                <a:solidFill>
                  <a:srgbClr val="0D0D0D"/>
                </a:solidFill>
              </a:rPr>
              <a:t>E5</a:t>
            </a:r>
            <a:r>
              <a:rPr lang="en-GB" sz="1200" dirty="0">
                <a:solidFill>
                  <a:srgbClr val="0D0D0D"/>
                </a:solidFill>
              </a:rPr>
              <a:t> Synthesise information</a:t>
            </a:r>
            <a:endParaRPr sz="120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52"/>
              <a:buFont typeface="Arial"/>
              <a:buNone/>
            </a:pPr>
            <a:r>
              <a:rPr lang="en-GB" sz="1200" dirty="0">
                <a:solidFill>
                  <a:srgbClr val="0D0D0D"/>
                </a:solidFill>
              </a:rPr>
              <a:t>Maths:</a:t>
            </a:r>
            <a:endParaRPr sz="120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52"/>
              <a:buFont typeface="Arial"/>
              <a:buNone/>
            </a:pPr>
            <a:r>
              <a:rPr lang="en-GB" sz="1200" b="1" dirty="0">
                <a:solidFill>
                  <a:srgbClr val="0D0D0D"/>
                </a:solidFill>
              </a:rPr>
              <a:t>M2</a:t>
            </a:r>
            <a:r>
              <a:rPr lang="en-GB" sz="1200" dirty="0">
                <a:solidFill>
                  <a:srgbClr val="0D0D0D"/>
                </a:solidFill>
              </a:rPr>
              <a:t> Estimate, calculate and spot errors</a:t>
            </a:r>
            <a:endParaRPr sz="120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52"/>
              <a:buFont typeface="Arial"/>
              <a:buNone/>
            </a:pPr>
            <a:r>
              <a:rPr lang="en-GB" sz="1200" b="1" dirty="0">
                <a:solidFill>
                  <a:srgbClr val="0D0D0D"/>
                </a:solidFill>
              </a:rPr>
              <a:t>M4</a:t>
            </a:r>
            <a:r>
              <a:rPr lang="en-GB" sz="1200" dirty="0">
                <a:solidFill>
                  <a:srgbClr val="0D0D0D"/>
                </a:solidFill>
              </a:rPr>
              <a:t> Use rules and formulae</a:t>
            </a:r>
            <a:endParaRPr sz="120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52"/>
              <a:buFont typeface="Arial"/>
              <a:buNone/>
            </a:pPr>
            <a:r>
              <a:rPr lang="en-GB" sz="1200" b="1" dirty="0">
                <a:solidFill>
                  <a:srgbClr val="0D0D0D"/>
                </a:solidFill>
              </a:rPr>
              <a:t>M5</a:t>
            </a:r>
            <a:r>
              <a:rPr lang="en-GB" sz="1200" dirty="0">
                <a:solidFill>
                  <a:srgbClr val="0D0D0D"/>
                </a:solidFill>
              </a:rPr>
              <a:t> Process data</a:t>
            </a:r>
            <a:endParaRPr sz="120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52"/>
              <a:buFont typeface="Arial"/>
              <a:buNone/>
            </a:pPr>
            <a:r>
              <a:rPr lang="en-GB" sz="1200" b="1" dirty="0">
                <a:solidFill>
                  <a:srgbClr val="0D0D0D"/>
                </a:solidFill>
              </a:rPr>
              <a:t>M8</a:t>
            </a:r>
            <a:r>
              <a:rPr lang="en-GB" sz="1200" dirty="0">
                <a:solidFill>
                  <a:srgbClr val="0D0D0D"/>
                </a:solidFill>
              </a:rPr>
              <a:t> Communicate using mathematics</a:t>
            </a:r>
            <a:endParaRPr sz="120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52"/>
              <a:buFont typeface="Arial"/>
              <a:buNone/>
            </a:pPr>
            <a:r>
              <a:rPr lang="en-GB" sz="1200" b="1" dirty="0">
                <a:solidFill>
                  <a:srgbClr val="0D0D0D"/>
                </a:solidFill>
              </a:rPr>
              <a:t>M9</a:t>
            </a:r>
            <a:r>
              <a:rPr lang="en-GB" sz="1200" dirty="0">
                <a:solidFill>
                  <a:srgbClr val="0D0D0D"/>
                </a:solidFill>
              </a:rPr>
              <a:t> Cost a project</a:t>
            </a:r>
            <a:endParaRPr sz="120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52"/>
              <a:buFont typeface="Arial"/>
              <a:buNone/>
            </a:pPr>
            <a:r>
              <a:rPr lang="en-GB" sz="1200" dirty="0">
                <a:solidFill>
                  <a:srgbClr val="0D0D0D"/>
                </a:solidFill>
              </a:rPr>
              <a:t>Digital:</a:t>
            </a:r>
            <a:endParaRPr sz="1200" dirty="0"/>
          </a:p>
          <a:p>
            <a:pPr marL="0" lvl="0" indent="0" algn="l" rtl="0">
              <a:lnSpc>
                <a:spcPct val="107916"/>
              </a:lnSpc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352"/>
              <a:buFont typeface="Arial"/>
              <a:buNone/>
            </a:pPr>
            <a:r>
              <a:rPr lang="en-GB" sz="1200" b="1" dirty="0">
                <a:solidFill>
                  <a:srgbClr val="0D0D0D"/>
                </a:solidFill>
              </a:rPr>
              <a:t>D3</a:t>
            </a:r>
            <a:r>
              <a:rPr lang="en-GB" sz="1200" dirty="0">
                <a:solidFill>
                  <a:srgbClr val="0D0D0D"/>
                </a:solidFill>
              </a:rPr>
              <a:t> Communicate and collaborate</a:t>
            </a:r>
            <a:endParaRPr sz="12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4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Consolidation</a:t>
            </a:r>
            <a:endParaRPr/>
          </a:p>
        </p:txBody>
      </p:sp>
      <p:sp>
        <p:nvSpPr>
          <p:cNvPr id="402" name="Google Shape;402;p48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In groups, produce your own section of a </a:t>
            </a:r>
            <a:r>
              <a:rPr lang="en-GB" dirty="0" err="1"/>
              <a:t>BoQ</a:t>
            </a:r>
            <a:r>
              <a:rPr lang="en-GB" dirty="0"/>
              <a:t> for a specific task. For example, replacing a flat roof or wiring an extension.</a:t>
            </a:r>
            <a:endParaRPr dirty="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Swap your </a:t>
            </a:r>
            <a:r>
              <a:rPr lang="en-GB" dirty="0" err="1"/>
              <a:t>BoQ</a:t>
            </a:r>
            <a:r>
              <a:rPr lang="en-GB" dirty="0"/>
              <a:t> with another group. Give the other group some feedback:</a:t>
            </a:r>
            <a:endParaRPr dirty="0"/>
          </a:p>
          <a:p>
            <a:pPr marL="91440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Were all costs included?</a:t>
            </a:r>
            <a:endParaRPr dirty="0"/>
          </a:p>
          <a:p>
            <a:pPr marL="91440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Was the </a:t>
            </a:r>
            <a:r>
              <a:rPr lang="en-GB" dirty="0" err="1"/>
              <a:t>BoQ</a:t>
            </a:r>
            <a:r>
              <a:rPr lang="en-GB" dirty="0"/>
              <a:t> presented clearly?</a:t>
            </a:r>
            <a:endParaRPr dirty="0"/>
          </a:p>
          <a:p>
            <a:pPr marL="91440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Did it have a timescale for which it was valid?</a:t>
            </a:r>
            <a:endParaRPr dirty="0"/>
          </a:p>
          <a:p>
            <a:pPr marL="91440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Did the descriptions meet the NRM requirements?</a:t>
            </a:r>
            <a:endParaRPr dirty="0"/>
          </a:p>
        </p:txBody>
      </p:sp>
      <p:sp>
        <p:nvSpPr>
          <p:cNvPr id="404" name="Google Shape;404;p4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Lesson 2: Bills of quantities</a:t>
            </a:r>
          </a:p>
        </p:txBody>
      </p:sp>
      <p:sp>
        <p:nvSpPr>
          <p:cNvPr id="4" name="Google Shape;305;p37">
            <a:extLst>
              <a:ext uri="{FF2B5EF4-FFF2-40B4-BE49-F238E27FC236}">
                <a16:creationId xmlns:a16="http://schemas.microsoft.com/office/drawing/2014/main" id="{634392A6-9A97-6989-3062-906EF310F20F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400" cy="365100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>
                <a:solidFill>
                  <a:schemeClr val="lt1"/>
                </a:solidFill>
              </a:rPr>
              <a:t>Consolidation</a:t>
            </a:r>
            <a:endParaRPr dirty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4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dirty="0"/>
              <a:t>Consolidation</a:t>
            </a:r>
            <a:endParaRPr dirty="0"/>
          </a:p>
        </p:txBody>
      </p:sp>
      <p:sp>
        <p:nvSpPr>
          <p:cNvPr id="410" name="Google Shape;410;p4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088302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>
              <a:buClr>
                <a:srgbClr val="432673"/>
              </a:buClr>
              <a:buSzPct val="100000"/>
            </a:pPr>
            <a:r>
              <a:rPr lang="en-GB" dirty="0"/>
              <a:t>Watch this video about NRM:</a:t>
            </a:r>
            <a:br>
              <a:rPr lang="en-GB" dirty="0"/>
            </a:br>
            <a:r>
              <a:rPr lang="en-GB" u="sng" dirty="0">
                <a:hlinkClick r:id="rId3"/>
              </a:rPr>
              <a:t>https://youtu.be/1QUhFYUwuyg</a:t>
            </a:r>
            <a:endParaRPr sz="2400" u="none" strike="noStrike" dirty="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Reflect on the content of your poster and your learning about </a:t>
            </a:r>
            <a:r>
              <a:rPr lang="en-GB" dirty="0" err="1"/>
              <a:t>BoQ</a:t>
            </a:r>
            <a:r>
              <a:rPr lang="en-GB" dirty="0"/>
              <a:t> and cost control.</a:t>
            </a:r>
            <a:endParaRPr dirty="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Write a couple of paragraphs summarising:</a:t>
            </a:r>
            <a:endParaRPr dirty="0"/>
          </a:p>
          <a:p>
            <a:pPr marL="91440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sz="2400" dirty="0"/>
              <a:t>what you have learnt;</a:t>
            </a:r>
            <a:endParaRPr sz="2400" dirty="0"/>
          </a:p>
          <a:p>
            <a:pPr marL="91440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sz="2400" dirty="0"/>
              <a:t>what you </a:t>
            </a:r>
            <a:r>
              <a:rPr lang="en-GB" sz="2400"/>
              <a:t>did well;</a:t>
            </a:r>
            <a:endParaRPr sz="2400" dirty="0"/>
          </a:p>
          <a:p>
            <a:pPr marL="91440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sz="2400" dirty="0"/>
              <a:t>what improvements you could make.</a:t>
            </a:r>
            <a:endParaRPr sz="2400" dirty="0"/>
          </a:p>
        </p:txBody>
      </p:sp>
      <p:sp>
        <p:nvSpPr>
          <p:cNvPr id="412" name="Google Shape;412;p49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Lesson 2: Bills of quantities</a:t>
            </a:r>
          </a:p>
        </p:txBody>
      </p:sp>
      <p:sp>
        <p:nvSpPr>
          <p:cNvPr id="4" name="Google Shape;305;p37">
            <a:extLst>
              <a:ext uri="{FF2B5EF4-FFF2-40B4-BE49-F238E27FC236}">
                <a16:creationId xmlns:a16="http://schemas.microsoft.com/office/drawing/2014/main" id="{726704B8-8947-8DE7-513F-07F405EE4B77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400" cy="365100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>
                <a:solidFill>
                  <a:schemeClr val="lt1"/>
                </a:solidFill>
              </a:rPr>
              <a:t>Consolidation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Building a swimming pool</a:t>
            </a:r>
            <a:endParaRPr/>
          </a:p>
        </p:txBody>
      </p:sp>
      <p:sp>
        <p:nvSpPr>
          <p:cNvPr id="236" name="Google Shape;236;p30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690617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What costs are involved in building a swimming pool?</a:t>
            </a:r>
            <a:endParaRPr dirty="0"/>
          </a:p>
          <a:p>
            <a:pPr>
              <a:buClr>
                <a:srgbClr val="432673"/>
              </a:buClr>
              <a:buSzPct val="100000"/>
            </a:pPr>
            <a:endParaRPr dirty="0"/>
          </a:p>
          <a:p>
            <a:pPr marL="4572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Sort these into the four main categories of construction costs:</a:t>
            </a:r>
            <a:endParaRPr dirty="0"/>
          </a:p>
          <a:p>
            <a:pPr marL="914400" lvl="1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Material costs</a:t>
            </a:r>
            <a:endParaRPr dirty="0"/>
          </a:p>
          <a:p>
            <a:pPr marL="914400" lvl="1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Plant costs</a:t>
            </a:r>
            <a:endParaRPr dirty="0"/>
          </a:p>
          <a:p>
            <a:pPr marL="914400" lvl="1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Labour costs</a:t>
            </a:r>
            <a:endParaRPr dirty="0"/>
          </a:p>
          <a:p>
            <a:pPr marL="914400" lvl="1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Preliminary costs</a:t>
            </a:r>
            <a:endParaRPr dirty="0"/>
          </a:p>
        </p:txBody>
      </p:sp>
      <p:sp>
        <p:nvSpPr>
          <p:cNvPr id="239" name="Google Shape;239;p30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Lesson 2: Bills of quantities</a:t>
            </a:r>
          </a:p>
        </p:txBody>
      </p:sp>
      <p:sp>
        <p:nvSpPr>
          <p:cNvPr id="4" name="Google Shape;228;p29">
            <a:extLst>
              <a:ext uri="{FF2B5EF4-FFF2-40B4-BE49-F238E27FC236}">
                <a16:creationId xmlns:a16="http://schemas.microsoft.com/office/drawing/2014/main" id="{A2949C49-DF3A-7D49-8A9D-0C9797C2A99D}"/>
              </a:ext>
            </a:extLst>
          </p:cNvPr>
          <p:cNvSpPr txBox="1">
            <a:spLocks/>
          </p:cNvSpPr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algn="l" rtl="0">
              <a:lnSpc>
                <a:spcPct val="108000"/>
              </a:lnSpc>
              <a:buClrTx/>
              <a:buSzPts val="1400"/>
              <a:buFontTx/>
            </a:pPr>
            <a:r>
              <a:rPr lang="en-GB" b="1" dirty="0">
                <a:solidFill>
                  <a:srgbClr val="FFFFFF"/>
                </a:solidFill>
                <a:latin typeface="Arial Narrow"/>
                <a:sym typeface="Arial Narrow"/>
              </a:rPr>
              <a:t>Introduction</a:t>
            </a:r>
          </a:p>
        </p:txBody>
      </p:sp>
      <p:pic>
        <p:nvPicPr>
          <p:cNvPr id="3" name="Picture Placeholder 9">
            <a:extLst>
              <a:ext uri="{FF2B5EF4-FFF2-40B4-BE49-F238E27FC236}">
                <a16:creationId xmlns:a16="http://schemas.microsoft.com/office/drawing/2014/main" id="{511E6A47-F897-A0ED-4F5F-54CD4C0E09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5"/>
          <a:stretch>
            <a:fillRect/>
          </a:stretch>
        </p:blipFill>
        <p:spPr>
          <a:xfrm>
            <a:off x="6994196" y="1825625"/>
            <a:ext cx="4160520" cy="4351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dirty="0"/>
              <a:t>Bill of Quantities (</a:t>
            </a:r>
            <a:r>
              <a:rPr lang="en-GB" dirty="0" err="1"/>
              <a:t>BoQ</a:t>
            </a:r>
            <a:r>
              <a:rPr lang="en-GB" dirty="0"/>
              <a:t>)</a:t>
            </a:r>
            <a:endParaRPr dirty="0"/>
          </a:p>
        </p:txBody>
      </p:sp>
      <p:sp>
        <p:nvSpPr>
          <p:cNvPr id="246" name="Google Shape;246;p31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072743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77500" lnSpcReduction="20000"/>
          </a:bodyPr>
          <a:lstStyle/>
          <a:p>
            <a:pPr indent="-381000">
              <a:spcBef>
                <a:spcPts val="600"/>
              </a:spcBef>
              <a:buClr>
                <a:srgbClr val="432673"/>
              </a:buClr>
              <a:buSzPct val="100000"/>
            </a:pPr>
            <a:r>
              <a:rPr lang="en-GB" sz="2400" dirty="0"/>
              <a:t>A </a:t>
            </a:r>
            <a:r>
              <a:rPr lang="en-GB" sz="2400" dirty="0" err="1"/>
              <a:t>BoQ</a:t>
            </a:r>
            <a:r>
              <a:rPr lang="en-GB" sz="2400" dirty="0"/>
              <a:t> contains measured items. These are descriptions of parts of a construction project with associated quantities. </a:t>
            </a:r>
          </a:p>
          <a:p>
            <a:pPr indent="-381000">
              <a:spcBef>
                <a:spcPts val="600"/>
              </a:spcBef>
              <a:buClr>
                <a:srgbClr val="432673"/>
              </a:buClr>
              <a:buSzPct val="100000"/>
            </a:pPr>
            <a:r>
              <a:rPr lang="en-GB" sz="2400" dirty="0"/>
              <a:t>The items are measured in accordance with a standard method such as NRM 2 or </a:t>
            </a:r>
            <a:r>
              <a:rPr lang="en-GB" sz="2400" dirty="0">
                <a:solidFill>
                  <a:srgbClr val="0D0D0D"/>
                </a:solidFill>
              </a:rPr>
              <a:t>CESMM4.</a:t>
            </a:r>
          </a:p>
          <a:p>
            <a:pPr indent="-381000">
              <a:spcBef>
                <a:spcPts val="600"/>
              </a:spcBef>
              <a:buClr>
                <a:srgbClr val="432673"/>
              </a:buClr>
              <a:buSzPct val="100000"/>
            </a:pPr>
            <a:r>
              <a:rPr lang="en-GB" sz="2400" dirty="0"/>
              <a:t>Contractors can provide accurate pricing for the project and ensure that everyone involved understands the scope of the work. </a:t>
            </a:r>
          </a:p>
          <a:p>
            <a:pPr indent="-381000">
              <a:spcBef>
                <a:spcPts val="600"/>
              </a:spcBef>
              <a:buClr>
                <a:srgbClr val="432673"/>
              </a:buClr>
              <a:buSzPct val="100000"/>
            </a:pPr>
            <a:r>
              <a:rPr lang="en-GB" sz="2400" dirty="0" err="1"/>
              <a:t>BoQ</a:t>
            </a:r>
            <a:r>
              <a:rPr lang="en-GB" sz="2400" dirty="0"/>
              <a:t> are unique to each project, but they are compiled from a quantified </a:t>
            </a:r>
            <a:r>
              <a:rPr lang="en-GB" dirty="0"/>
              <a:t>list of standardised items.</a:t>
            </a:r>
            <a:endParaRPr dirty="0"/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81081"/>
              <a:buNone/>
            </a:pPr>
            <a:endParaRPr dirty="0"/>
          </a:p>
        </p:txBody>
      </p:sp>
      <p:sp>
        <p:nvSpPr>
          <p:cNvPr id="248" name="Google Shape;248;p31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Lesson 2: Bills of quantities</a:t>
            </a:r>
          </a:p>
        </p:txBody>
      </p:sp>
      <p:sp>
        <p:nvSpPr>
          <p:cNvPr id="6" name="Google Shape;171;p21">
            <a:extLst>
              <a:ext uri="{FF2B5EF4-FFF2-40B4-BE49-F238E27FC236}">
                <a16:creationId xmlns:a16="http://schemas.microsoft.com/office/drawing/2014/main" id="{EF356A8A-53E7-18B5-AA95-4A0BA8DA9F34}"/>
              </a:ext>
            </a:extLst>
          </p:cNvPr>
          <p:cNvSpPr txBox="1">
            <a:spLocks/>
          </p:cNvSpPr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1400"/>
              <a:buFont typeface="Arial"/>
              <a:buNone/>
            </a:pPr>
            <a:r>
              <a:rPr lang="en-GB" sz="1400" b="1" dirty="0">
                <a:solidFill>
                  <a:srgbClr val="FFFFFF"/>
                </a:solidFill>
                <a:latin typeface="Arial Narrow"/>
              </a:rPr>
              <a:t>Activity 1</a:t>
            </a:r>
          </a:p>
        </p:txBody>
      </p:sp>
      <p:pic>
        <p:nvPicPr>
          <p:cNvPr id="2" name="Online Media 1">
            <a:hlinkClick r:id="" action="ppaction://media"/>
            <a:extLst>
              <a:ext uri="{FF2B5EF4-FFF2-40B4-BE49-F238E27FC236}">
                <a16:creationId xmlns:a16="http://schemas.microsoft.com/office/drawing/2014/main" id="{59B85847-C083-5495-DF7B-E83FA8DD25B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rcRect/>
          <a:stretch/>
        </p:blipFill>
        <p:spPr>
          <a:xfrm>
            <a:off x="6282047" y="1825625"/>
            <a:ext cx="5389987" cy="3170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Tendering</a:t>
            </a:r>
            <a:endParaRPr/>
          </a:p>
        </p:txBody>
      </p:sp>
      <p:sp>
        <p:nvSpPr>
          <p:cNvPr id="256" name="Google Shape;256;p32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77500" lnSpcReduction="20000"/>
          </a:bodyPr>
          <a:lstStyle/>
          <a:p>
            <a:pPr marL="457200" lvl="0" indent="-342898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The </a:t>
            </a:r>
            <a:r>
              <a:rPr lang="en-GB" dirty="0" err="1"/>
              <a:t>BoQ</a:t>
            </a:r>
            <a:r>
              <a:rPr lang="en-GB" dirty="0"/>
              <a:t> serves as a basis for pricing and tendering.</a:t>
            </a:r>
            <a:endParaRPr dirty="0"/>
          </a:p>
          <a:p>
            <a:pPr marL="457200" lvl="0" indent="-342898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b="1" dirty="0"/>
              <a:t>Tendering</a:t>
            </a:r>
            <a:r>
              <a:rPr lang="en-GB" dirty="0"/>
              <a:t> is the process by which contractors submit bids to carry out a construction project or supply goods and services.</a:t>
            </a:r>
            <a:endParaRPr dirty="0"/>
          </a:p>
          <a:p>
            <a:pPr marL="457200" lvl="0" indent="-342898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The client invites selected contractors to submit a price for the work, based on tender documents which may include </a:t>
            </a:r>
            <a:r>
              <a:rPr lang="en-GB" b="1" dirty="0" err="1"/>
              <a:t>BoQ</a:t>
            </a:r>
            <a:r>
              <a:rPr lang="en-GB" b="1" dirty="0"/>
              <a:t> specifications and drawings</a:t>
            </a:r>
            <a:r>
              <a:rPr lang="en-GB" dirty="0"/>
              <a:t>. </a:t>
            </a:r>
            <a:endParaRPr dirty="0"/>
          </a:p>
          <a:p>
            <a:pPr marL="457200" lvl="0" indent="-342898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The client reviews the bids, considering price, timeline, and quality, before selecting the most suitable contractor.</a:t>
            </a:r>
            <a:endParaRPr dirty="0"/>
          </a:p>
        </p:txBody>
      </p:sp>
      <p:pic>
        <p:nvPicPr>
          <p:cNvPr id="258" name="Google Shape;258;p3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/>
          </p:cNvPicPr>
          <p:nvPr>
            <p:ph type="pic" idx="3"/>
          </p:nvPr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44" r="4544"/>
          <a:stretch/>
        </p:blipFill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32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Lesson 2: Bills of quantities</a:t>
            </a:r>
          </a:p>
        </p:txBody>
      </p:sp>
      <p:sp>
        <p:nvSpPr>
          <p:cNvPr id="4" name="Google Shape;171;p21">
            <a:extLst>
              <a:ext uri="{FF2B5EF4-FFF2-40B4-BE49-F238E27FC236}">
                <a16:creationId xmlns:a16="http://schemas.microsoft.com/office/drawing/2014/main" id="{4EBDE29C-F2DF-5981-E757-E23CF360B03B}"/>
              </a:ext>
            </a:extLst>
          </p:cNvPr>
          <p:cNvSpPr txBox="1">
            <a:spLocks/>
          </p:cNvSpPr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1400"/>
              <a:buFont typeface="Arial"/>
              <a:buNone/>
            </a:pPr>
            <a:r>
              <a:rPr lang="en-GB" sz="1400" b="1" dirty="0">
                <a:solidFill>
                  <a:srgbClr val="FFFFFF"/>
                </a:solidFill>
                <a:latin typeface="Arial Narrow"/>
              </a:rPr>
              <a:t>Activity 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dirty="0"/>
              <a:t>Types of </a:t>
            </a:r>
            <a:r>
              <a:rPr lang="en-GB" dirty="0" err="1"/>
              <a:t>BoQ</a:t>
            </a:r>
            <a:endParaRPr dirty="0"/>
          </a:p>
        </p:txBody>
      </p:sp>
      <p:sp>
        <p:nvSpPr>
          <p:cNvPr id="265" name="Google Shape;265;p33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3396343" cy="4175887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 fontScale="92500" lnSpcReduction="10000"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1081"/>
              <a:buNone/>
            </a:pPr>
            <a:r>
              <a:rPr lang="en-GB" b="1" dirty="0"/>
              <a:t>Trade Activity </a:t>
            </a:r>
            <a:r>
              <a:rPr lang="en-GB" b="1" dirty="0" err="1"/>
              <a:t>BoQs</a:t>
            </a:r>
            <a:br>
              <a:rPr lang="en-GB" b="1" dirty="0"/>
            </a:br>
            <a:r>
              <a:rPr lang="en-GB" dirty="0">
                <a:solidFill>
                  <a:srgbClr val="0D0D0D"/>
                </a:solidFill>
              </a:rPr>
              <a:t>Items related to one specific trade area (e.g. carpentry and masonry) are grouped together.</a:t>
            </a:r>
            <a:r>
              <a:rPr lang="en-GB" dirty="0"/>
              <a:t> These documents follow</a:t>
            </a:r>
            <a:r>
              <a:rPr lang="en-GB" dirty="0">
                <a:solidFill>
                  <a:srgbClr val="0D0D0D"/>
                </a:solidFill>
              </a:rPr>
              <a:t> the content and order of the tabulated </a:t>
            </a:r>
            <a:r>
              <a:rPr lang="en-GB" dirty="0"/>
              <a:t>work sections of the NRM 2 document.</a:t>
            </a:r>
            <a:endParaRPr dirty="0"/>
          </a:p>
        </p:txBody>
      </p:sp>
      <p:sp>
        <p:nvSpPr>
          <p:cNvPr id="266" name="Google Shape;266;p33"/>
          <p:cNvSpPr txBox="1">
            <a:spLocks noGrp="1"/>
          </p:cNvSpPr>
          <p:nvPr>
            <p:ph type="body" idx="2"/>
          </p:nvPr>
        </p:nvSpPr>
        <p:spPr>
          <a:xfrm>
            <a:off x="4397828" y="1978025"/>
            <a:ext cx="3396343" cy="4175887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2200" b="1" dirty="0"/>
              <a:t>Elemental </a:t>
            </a:r>
            <a:r>
              <a:rPr lang="en-GB" sz="2200" b="1" dirty="0" err="1"/>
              <a:t>BoQ</a:t>
            </a:r>
            <a:br>
              <a:rPr lang="en-GB" sz="2200" dirty="0"/>
            </a:br>
            <a:r>
              <a:rPr lang="en-GB" sz="2200" dirty="0"/>
              <a:t>Items are grouped by building elements such as external walls, windows, doors</a:t>
            </a:r>
            <a:r>
              <a:rPr lang="en-GB" sz="2200" dirty="0">
                <a:solidFill>
                  <a:srgbClr val="0D0D0D"/>
                </a:solidFill>
              </a:rPr>
              <a:t>.</a:t>
            </a:r>
            <a:endParaRPr sz="2200" dirty="0"/>
          </a:p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  <p:sp>
        <p:nvSpPr>
          <p:cNvPr id="267" name="Google Shape;267;p3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Lesson 2: Bills of quantities</a:t>
            </a:r>
          </a:p>
        </p:txBody>
      </p:sp>
      <p:sp>
        <p:nvSpPr>
          <p:cNvPr id="269" name="Google Shape;269;p33"/>
          <p:cNvSpPr txBox="1"/>
          <p:nvPr/>
        </p:nvSpPr>
        <p:spPr>
          <a:xfrm>
            <a:off x="7957456" y="1978025"/>
            <a:ext cx="3396343" cy="4175887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11430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2200" b="1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Bill of Approximate Quantities</a:t>
            </a:r>
            <a:br>
              <a:rPr lang="en-GB" sz="22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22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These are used where all work has to be remeasured on completion.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endParaRPr sz="2400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71;p21">
            <a:extLst>
              <a:ext uri="{FF2B5EF4-FFF2-40B4-BE49-F238E27FC236}">
                <a16:creationId xmlns:a16="http://schemas.microsoft.com/office/drawing/2014/main" id="{12ADBEBD-8740-C91F-E2D3-8079FA58AA5A}"/>
              </a:ext>
            </a:extLst>
          </p:cNvPr>
          <p:cNvSpPr txBox="1">
            <a:spLocks/>
          </p:cNvSpPr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1400"/>
              <a:buFont typeface="Arial"/>
              <a:buNone/>
            </a:pPr>
            <a:r>
              <a:rPr lang="en-GB" sz="1400" b="1" dirty="0">
                <a:solidFill>
                  <a:srgbClr val="FFFFFF"/>
                </a:solidFill>
                <a:latin typeface="Arial Narrow"/>
              </a:rPr>
              <a:t>Activity 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Differences between types of BoQ</a:t>
            </a:r>
            <a:endParaRPr/>
          </a:p>
        </p:txBody>
      </p:sp>
      <p:sp>
        <p:nvSpPr>
          <p:cNvPr id="275" name="Google Shape;275;p34"/>
          <p:cNvSpPr txBox="1">
            <a:spLocks noGrp="1"/>
          </p:cNvSpPr>
          <p:nvPr>
            <p:ph type="body" idx="1"/>
          </p:nvPr>
        </p:nvSpPr>
        <p:spPr>
          <a:xfrm>
            <a:off x="838200" y="1690824"/>
            <a:ext cx="3414823" cy="4584847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0" rIns="180000" bIns="180000" anchor="t" anchorCtr="0">
            <a:noAutofit/>
          </a:bodyPr>
          <a:lstStyle/>
          <a:p>
            <a:pPr marL="0" lvl="0" indent="0" algn="l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Clr>
                <a:srgbClr val="432673"/>
              </a:buClr>
              <a:buSzPct val="100000"/>
              <a:buNone/>
            </a:pPr>
            <a:r>
              <a:rPr lang="en-GB" b="1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Trade </a:t>
            </a:r>
            <a:r>
              <a:rPr lang="en-GB" b="1" u="none" strike="noStrik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BoQ</a:t>
            </a:r>
            <a:r>
              <a:rPr lang="en-GB" b="1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342900" lvl="0" algn="l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Clr>
                <a:srgbClr val="432673"/>
              </a:buClr>
              <a:buSzPct val="100000"/>
              <a:buFont typeface="Wingdings" pitchFamily="2" charset="2"/>
              <a:buChar char="ü"/>
            </a:pPr>
            <a:r>
              <a:rPr lang="en-GB" sz="220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More concise</a:t>
            </a:r>
          </a:p>
          <a:p>
            <a:pPr marL="342900" lvl="0" algn="l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Clr>
                <a:srgbClr val="432673"/>
              </a:buClr>
              <a:buSzPct val="100000"/>
              <a:buFont typeface="Wingdings" pitchFamily="2" charset="2"/>
              <a:buChar char="ü"/>
            </a:pPr>
            <a:r>
              <a:rPr lang="en-GB" sz="2200" dirty="0">
                <a:solidFill>
                  <a:srgbClr val="000000"/>
                </a:solidFill>
              </a:rPr>
              <a:t>Q</a:t>
            </a:r>
            <a:r>
              <a:rPr lang="en-GB" sz="220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uicker to price than Elemental </a:t>
            </a:r>
            <a:r>
              <a:rPr lang="en-GB" sz="2200" u="none" strike="noStrik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BoQ</a:t>
            </a:r>
            <a:endParaRPr lang="en-GB" sz="22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algn="l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Clr>
                <a:srgbClr val="432673"/>
              </a:buClr>
              <a:buSzPct val="100000"/>
              <a:buFont typeface="Wingdings" pitchFamily="2" charset="2"/>
              <a:buChar char="ü"/>
            </a:pPr>
            <a:r>
              <a:rPr lang="en-GB" sz="220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However, they are not as easy to use for future cost planning</a:t>
            </a:r>
            <a:endParaRPr sz="2200" u="none" strike="noStrike" dirty="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3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Lesson 2: Bills of quantities</a:t>
            </a:r>
          </a:p>
        </p:txBody>
      </p:sp>
      <p:sp>
        <p:nvSpPr>
          <p:cNvPr id="4" name="Google Shape;171;p21">
            <a:extLst>
              <a:ext uri="{FF2B5EF4-FFF2-40B4-BE49-F238E27FC236}">
                <a16:creationId xmlns:a16="http://schemas.microsoft.com/office/drawing/2014/main" id="{CB023960-8A76-6951-6285-9610AC679875}"/>
              </a:ext>
            </a:extLst>
          </p:cNvPr>
          <p:cNvSpPr txBox="1">
            <a:spLocks/>
          </p:cNvSpPr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1400"/>
              <a:buFont typeface="Arial"/>
              <a:buNone/>
            </a:pPr>
            <a:r>
              <a:rPr lang="en-GB" sz="1400" b="1" dirty="0">
                <a:solidFill>
                  <a:srgbClr val="FFFFFF"/>
                </a:solidFill>
                <a:latin typeface="Arial Narrow"/>
              </a:rPr>
              <a:t>Activity 1</a:t>
            </a:r>
          </a:p>
        </p:txBody>
      </p:sp>
      <p:sp>
        <p:nvSpPr>
          <p:cNvPr id="8" name="Google Shape;275;p34">
            <a:extLst>
              <a:ext uri="{FF2B5EF4-FFF2-40B4-BE49-F238E27FC236}">
                <a16:creationId xmlns:a16="http://schemas.microsoft.com/office/drawing/2014/main" id="{AE601ECF-536D-D7A4-91F7-76885A1DB134}"/>
              </a:ext>
            </a:extLst>
          </p:cNvPr>
          <p:cNvSpPr txBox="1">
            <a:spLocks/>
          </p:cNvSpPr>
          <p:nvPr/>
        </p:nvSpPr>
        <p:spPr>
          <a:xfrm>
            <a:off x="4388588" y="1689838"/>
            <a:ext cx="3414823" cy="4585834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0" rIns="180000" bIns="180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600"/>
              </a:spcBef>
              <a:buClr>
                <a:srgbClr val="432673"/>
              </a:buClr>
              <a:buSzPct val="100000"/>
              <a:buFont typeface="Arial"/>
              <a:buNone/>
            </a:pPr>
            <a:r>
              <a:rPr lang="en-GB" b="1" dirty="0">
                <a:solidFill>
                  <a:srgbClr val="000000"/>
                </a:solidFill>
              </a:rPr>
              <a:t>Elemental </a:t>
            </a:r>
            <a:r>
              <a:rPr lang="en-GB" b="1" dirty="0" err="1">
                <a:solidFill>
                  <a:srgbClr val="000000"/>
                </a:solidFill>
              </a:rPr>
              <a:t>BoQ</a:t>
            </a:r>
            <a:r>
              <a:rPr lang="en-GB" b="1" dirty="0">
                <a:solidFill>
                  <a:srgbClr val="000000"/>
                </a:solidFill>
              </a:rPr>
              <a:t> </a:t>
            </a:r>
          </a:p>
          <a:p>
            <a:pPr marL="342900">
              <a:lnSpc>
                <a:spcPct val="107000"/>
              </a:lnSpc>
              <a:spcBef>
                <a:spcPts val="600"/>
              </a:spcBef>
              <a:buClr>
                <a:srgbClr val="432673"/>
              </a:buClr>
              <a:buSzPct val="100000"/>
              <a:buFont typeface="Wingdings" pitchFamily="2" charset="2"/>
              <a:buChar char="ü"/>
            </a:pPr>
            <a:r>
              <a:rPr lang="en-GB" sz="2000" dirty="0">
                <a:solidFill>
                  <a:srgbClr val="000000"/>
                </a:solidFill>
              </a:rPr>
              <a:t>each element has all the work items associated with that element grouped together. This method provides good sources of information for future cost planning, but it is a larger document and therefore is more time consuming to price by the estimator.</a:t>
            </a:r>
          </a:p>
        </p:txBody>
      </p:sp>
      <p:sp>
        <p:nvSpPr>
          <p:cNvPr id="9" name="Google Shape;275;p34">
            <a:extLst>
              <a:ext uri="{FF2B5EF4-FFF2-40B4-BE49-F238E27FC236}">
                <a16:creationId xmlns:a16="http://schemas.microsoft.com/office/drawing/2014/main" id="{380E50A6-84C1-591C-853E-2AE0EF79731F}"/>
              </a:ext>
            </a:extLst>
          </p:cNvPr>
          <p:cNvSpPr txBox="1">
            <a:spLocks/>
          </p:cNvSpPr>
          <p:nvPr/>
        </p:nvSpPr>
        <p:spPr>
          <a:xfrm>
            <a:off x="7938977" y="1689838"/>
            <a:ext cx="3414823" cy="4584846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0" rIns="180000" bIns="180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600"/>
              </a:spcBef>
              <a:buClr>
                <a:srgbClr val="432673"/>
              </a:buClr>
              <a:buSzPct val="100000"/>
              <a:buFont typeface="Arial"/>
              <a:buNone/>
            </a:pPr>
            <a:r>
              <a:rPr lang="en-GB" b="1" dirty="0">
                <a:solidFill>
                  <a:srgbClr val="000000"/>
                </a:solidFill>
              </a:rPr>
              <a:t>Bill of Approximate Quantities </a:t>
            </a:r>
          </a:p>
          <a:p>
            <a:pPr marL="342900">
              <a:lnSpc>
                <a:spcPct val="107000"/>
              </a:lnSpc>
              <a:spcBef>
                <a:spcPts val="600"/>
              </a:spcBef>
              <a:buClr>
                <a:srgbClr val="432673"/>
              </a:buClr>
              <a:buSzPct val="100000"/>
              <a:buFont typeface="Wingdings" pitchFamily="2" charset="2"/>
              <a:buChar char="ü"/>
            </a:pPr>
            <a:r>
              <a:rPr lang="en-GB" sz="2200" dirty="0">
                <a:solidFill>
                  <a:srgbClr val="000000"/>
                </a:solidFill>
              </a:rPr>
              <a:t>are used when the full extent of the works are not known at the time of tender, e.g. if the design is not fully complete.</a:t>
            </a:r>
            <a:endParaRPr lang="en-GB" sz="2200" dirty="0">
              <a:solidFill>
                <a:srgbClr val="0D0D0D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dirty="0"/>
              <a:t>Work sections in a Trade </a:t>
            </a:r>
            <a:r>
              <a:rPr lang="en-GB" dirty="0" err="1"/>
              <a:t>BoQ</a:t>
            </a:r>
            <a:endParaRPr dirty="0"/>
          </a:p>
        </p:txBody>
      </p:sp>
      <p:sp>
        <p:nvSpPr>
          <p:cNvPr id="283" name="Google Shape;283;p35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700" cy="4351200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This </a:t>
            </a:r>
            <a:r>
              <a:rPr lang="en-GB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table shows the work sections </a:t>
            </a:r>
            <a:br>
              <a:rPr lang="en-GB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of </a:t>
            </a:r>
            <a:r>
              <a:rPr lang="en-GB" sz="2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substructures and superstructures </a:t>
            </a:r>
            <a:r>
              <a:rPr lang="en-GB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a </a:t>
            </a:r>
            <a:r>
              <a:rPr lang="en-GB" sz="24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BoQ</a:t>
            </a:r>
            <a:r>
              <a:rPr lang="en-GB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following the format of NRM 2.</a:t>
            </a:r>
            <a:endParaRPr dirty="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>
                <a:solidFill>
                  <a:srgbClr val="000000"/>
                </a:solidFill>
              </a:rPr>
              <a:t>There </a:t>
            </a:r>
            <a:r>
              <a:rPr lang="en-GB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are 41 tabulated work sections in NRM 2, but each project will only select those items that are required.</a:t>
            </a:r>
            <a:endParaRPr dirty="0"/>
          </a:p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100000"/>
              <a:buNone/>
            </a:pPr>
            <a:endParaRPr dirty="0"/>
          </a:p>
        </p:txBody>
      </p:sp>
      <p:sp>
        <p:nvSpPr>
          <p:cNvPr id="285" name="Google Shape;285;p35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Lesson 2: Bills of quantities</a:t>
            </a:r>
          </a:p>
        </p:txBody>
      </p:sp>
      <p:graphicFrame>
        <p:nvGraphicFramePr>
          <p:cNvPr id="286" name="Google Shape;286;p35"/>
          <p:cNvGraphicFramePr/>
          <p:nvPr>
            <p:extLst>
              <p:ext uri="{D42A27DB-BD31-4B8C-83A1-F6EECF244321}">
                <p14:modId xmlns:p14="http://schemas.microsoft.com/office/powerpoint/2010/main" val="2494378595"/>
              </p:ext>
            </p:extLst>
          </p:nvPr>
        </p:nvGraphicFramePr>
        <p:xfrm>
          <a:off x="7143602" y="1825625"/>
          <a:ext cx="4394825" cy="4351200"/>
        </p:xfrm>
        <a:graphic>
          <a:graphicData uri="http://schemas.openxmlformats.org/drawingml/2006/table">
            <a:tbl>
              <a:tblPr firstRow="1" firstCol="1" bandRow="1">
                <a:noFill/>
                <a:tableStyleId>{3CB4DAF6-40DE-4F1F-9234-819638EF8E71}</a:tableStyleId>
              </a:tblPr>
              <a:tblGrid>
                <a:gridCol w="889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512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1" u="none" strike="noStrike" cap="none" dirty="0"/>
                        <a:t>NRM 2 Ref</a:t>
                      </a:r>
                      <a:endParaRPr sz="1200" b="1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solidFill>
                      <a:srgbClr val="EBD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1" u="none" strike="noStrike" cap="none" dirty="0"/>
                        <a:t>NRM 2 Tabulated Work Section</a:t>
                      </a:r>
                      <a:endParaRPr sz="1200" b="1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solidFill>
                      <a:srgbClr val="EB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5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3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Demolitions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75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5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Excavation and filling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75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11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In-situ concrete works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75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13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Precast concrete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75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14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Masonry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75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16 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Carpentry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75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18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Tile and slate roof and wall coverings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75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22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General joinery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75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23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Windows, screens and lights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75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24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Doors, shutters and hatches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75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25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Stairs, walkways and balustrades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75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27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Glazing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75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28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Floor, wall ceiling and roof finishes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75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29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Decoration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75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32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Furniture, fittings and equipment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75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33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Drainage above ground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75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38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Mechanical services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756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39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 dirty="0"/>
                        <a:t>Electrical services</a:t>
                      </a:r>
                      <a:endParaRPr sz="12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4" name="Google Shape;171;p21">
            <a:extLst>
              <a:ext uri="{FF2B5EF4-FFF2-40B4-BE49-F238E27FC236}">
                <a16:creationId xmlns:a16="http://schemas.microsoft.com/office/drawing/2014/main" id="{D2C80B20-09A7-7100-8847-7773ABFC47AC}"/>
              </a:ext>
            </a:extLst>
          </p:cNvPr>
          <p:cNvSpPr txBox="1">
            <a:spLocks/>
          </p:cNvSpPr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1400"/>
              <a:buFont typeface="Arial"/>
              <a:buNone/>
            </a:pPr>
            <a:r>
              <a:rPr lang="en-GB" sz="1400" b="1" dirty="0">
                <a:solidFill>
                  <a:srgbClr val="FFFFFF"/>
                </a:solidFill>
                <a:latin typeface="Arial Narrow"/>
              </a:rPr>
              <a:t>Activity 1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dirty="0"/>
              <a:t>Work sections in a </a:t>
            </a:r>
            <a:r>
              <a:rPr lang="en-GB" dirty="0" err="1"/>
              <a:t>BoQ</a:t>
            </a:r>
            <a:endParaRPr dirty="0"/>
          </a:p>
        </p:txBody>
      </p:sp>
      <p:sp>
        <p:nvSpPr>
          <p:cNvPr id="292" name="Google Shape;292;p36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700" cy="4351200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92500" lnSpcReduction="10000"/>
          </a:bodyPr>
          <a:lstStyle/>
          <a:p>
            <a:pPr marL="457200" lvl="0" indent="-342898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dirty="0"/>
              <a:t>This </a:t>
            </a:r>
            <a:r>
              <a:rPr lang="en-GB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table shows the work sections for the </a:t>
            </a:r>
            <a:r>
              <a:rPr lang="en-GB" sz="2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external works </a:t>
            </a:r>
            <a:r>
              <a:rPr lang="en-GB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a </a:t>
            </a:r>
            <a:r>
              <a:rPr lang="en-GB" sz="24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BoQ</a:t>
            </a:r>
            <a:r>
              <a:rPr lang="en-GB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following the format of NRM 2.</a:t>
            </a:r>
            <a:endParaRPr b="1" dirty="0">
              <a:solidFill>
                <a:srgbClr val="000000"/>
              </a:solidFill>
            </a:endParaRPr>
          </a:p>
          <a:p>
            <a:pPr marL="457200" lvl="0" indent="-342898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b="1" dirty="0">
                <a:solidFill>
                  <a:srgbClr val="000000"/>
                </a:solidFill>
              </a:rPr>
              <a:t>Site </a:t>
            </a:r>
            <a:r>
              <a:rPr lang="en-GB" sz="2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works </a:t>
            </a:r>
            <a:r>
              <a:rPr lang="en-GB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include: hard surfacing of roads and footpaths, paving, site furniture, sports surfacing, line marking, etc.</a:t>
            </a:r>
            <a:endParaRPr dirty="0"/>
          </a:p>
          <a:p>
            <a:pPr marL="457200" lvl="0" indent="-342898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100000"/>
              <a:buChar char="•"/>
            </a:pPr>
            <a:r>
              <a:rPr lang="en-GB" sz="2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Soft landscaping </a:t>
            </a:r>
            <a:r>
              <a:rPr lang="en-GB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includes: cultivating, seeding, turfing, trees, shrubs, hedging, planting, protection, etc.</a:t>
            </a: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100000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32673"/>
              </a:buClr>
              <a:buSzPct val="100000"/>
              <a:buNone/>
            </a:pPr>
            <a:endParaRPr dirty="0"/>
          </a:p>
        </p:txBody>
      </p:sp>
      <p:sp>
        <p:nvSpPr>
          <p:cNvPr id="294" name="Google Shape;294;p36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Lesson 2: Bills of quantities</a:t>
            </a:r>
          </a:p>
        </p:txBody>
      </p:sp>
      <p:graphicFrame>
        <p:nvGraphicFramePr>
          <p:cNvPr id="295" name="Google Shape;295;p36"/>
          <p:cNvGraphicFramePr/>
          <p:nvPr>
            <p:extLst>
              <p:ext uri="{D42A27DB-BD31-4B8C-83A1-F6EECF244321}">
                <p14:modId xmlns:p14="http://schemas.microsoft.com/office/powerpoint/2010/main" val="927216948"/>
              </p:ext>
            </p:extLst>
          </p:nvPr>
        </p:nvGraphicFramePr>
        <p:xfrm>
          <a:off x="7229903" y="1825625"/>
          <a:ext cx="4394825" cy="1379550"/>
        </p:xfrm>
        <a:graphic>
          <a:graphicData uri="http://schemas.openxmlformats.org/drawingml/2006/table">
            <a:tbl>
              <a:tblPr firstRow="1" firstCol="1" bandRow="1">
                <a:noFill/>
                <a:tableStyleId>{3CB4DAF6-40DE-4F1F-9234-819638EF8E71}</a:tableStyleId>
              </a:tblPr>
              <a:tblGrid>
                <a:gridCol w="889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1" u="none" strike="noStrike" cap="none" dirty="0"/>
                        <a:t>NRM 2 Ref</a:t>
                      </a:r>
                      <a:endParaRPr sz="1200" b="1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solidFill>
                      <a:srgbClr val="EBD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1" u="none" strike="noStrike" cap="none" dirty="0"/>
                        <a:t>NRM 2 Tabulated Work Section</a:t>
                      </a:r>
                      <a:endParaRPr sz="1200" b="1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solidFill>
                      <a:srgbClr val="EBD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9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34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Drainage below ground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99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35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Site works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99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36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Fencing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99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/>
                        <a:t>37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strike="noStrike" cap="none" dirty="0"/>
                        <a:t>Soft landscaping</a:t>
                      </a:r>
                      <a:endParaRPr sz="12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Google Shape;171;p21">
            <a:extLst>
              <a:ext uri="{FF2B5EF4-FFF2-40B4-BE49-F238E27FC236}">
                <a16:creationId xmlns:a16="http://schemas.microsoft.com/office/drawing/2014/main" id="{BF97CBC7-12A7-CAB1-38B6-7545544D865E}"/>
              </a:ext>
            </a:extLst>
          </p:cNvPr>
          <p:cNvSpPr txBox="1">
            <a:spLocks/>
          </p:cNvSpPr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1400"/>
              <a:buFont typeface="Arial"/>
              <a:buNone/>
            </a:pPr>
            <a:r>
              <a:rPr lang="en-GB" sz="1400" b="1" dirty="0">
                <a:solidFill>
                  <a:srgbClr val="FFFFFF"/>
                </a:solidFill>
                <a:latin typeface="Arial Narrow"/>
              </a:rPr>
              <a:t>Activity 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2050</Words>
  <Application>Microsoft Office PowerPoint</Application>
  <PresentationFormat>Widescreen</PresentationFormat>
  <Paragraphs>470</Paragraphs>
  <Slides>22</Slides>
  <Notes>22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Wingdings</vt:lpstr>
      <vt:lpstr>Arial</vt:lpstr>
      <vt:lpstr>Calibri</vt:lpstr>
      <vt:lpstr>Arial Narrow</vt:lpstr>
      <vt:lpstr>Office Theme</vt:lpstr>
      <vt:lpstr>Office Theme</vt:lpstr>
      <vt:lpstr>Construction</vt:lpstr>
      <vt:lpstr>In this lesson, we will:</vt:lpstr>
      <vt:lpstr>Building a swimming pool</vt:lpstr>
      <vt:lpstr>Bill of Quantities (BoQ)</vt:lpstr>
      <vt:lpstr>Tendering</vt:lpstr>
      <vt:lpstr>Types of BoQ</vt:lpstr>
      <vt:lpstr>Differences between types of BoQ</vt:lpstr>
      <vt:lpstr>Work sections in a Trade BoQ</vt:lpstr>
      <vt:lpstr>Work sections in a BoQ</vt:lpstr>
      <vt:lpstr>Final summary in a BoQ: Example</vt:lpstr>
      <vt:lpstr>Pricing a BoQ</vt:lpstr>
      <vt:lpstr>Pricing BoQ: Practice</vt:lpstr>
      <vt:lpstr>Answers: Exercise 1</vt:lpstr>
      <vt:lpstr>Answers: Exercise 2</vt:lpstr>
      <vt:lpstr>Answers: Exercise 3</vt:lpstr>
      <vt:lpstr>Case study: Work in progress on-site</vt:lpstr>
      <vt:lpstr>Standard Method of Measurement (SMM)</vt:lpstr>
      <vt:lpstr>New Rules of Measurement (NRM)</vt:lpstr>
      <vt:lpstr>Similarities and differences</vt:lpstr>
      <vt:lpstr>In this lesson, we have:</vt:lpstr>
      <vt:lpstr>Consolidation</vt:lpstr>
      <vt:lpstr>Consolidation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modified xsi:type="dcterms:W3CDTF">2025-07-30T13:43:02Z</dcterms:modified>
</cp:coreProperties>
</file>