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66"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Arial Narrow" panose="020B0606020202030204" pitchFamily="34" charset="0"/>
      <p:regular r:id="rId26"/>
      <p:bold r:id="rId27"/>
      <p:italic r:id="rId28"/>
      <p:boldItalic r:id="rId29"/>
    </p:embeddedFont>
    <p:embeddedFont>
      <p:font typeface="Play" panose="020B060402020202020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04" autoAdjust="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youtube.com/watch?v=pDBH2OYHvMc" TargetMode="External"/><Relationship Id="rId7" Type="http://schemas.openxmlformats.org/officeDocument/2006/relationships/hyperlink" Target="http://www.youtube.com/watch?v=YUmgwnCUb4o"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youtube.com/watch?v=6SXU9-d1WB8" TargetMode="External"/><Relationship Id="rId5" Type="http://schemas.openxmlformats.org/officeDocument/2006/relationships/hyperlink" Target="http://www.youtube.com/watch?v=zKkVZWXfwFA" TargetMode="External"/><Relationship Id="rId4" Type="http://schemas.openxmlformats.org/officeDocument/2006/relationships/hyperlink" Target="http://www.youtube.com/watch?v=DtO5kKF-VqI"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b="0" i="0" u="none" strike="noStrike" cap="none">
                <a:solidFill>
                  <a:schemeClr val="dk1"/>
                </a:solidFill>
                <a:latin typeface="Arial"/>
                <a:ea typeface="Arial"/>
                <a:cs typeface="Arial"/>
                <a:sym typeface="Arial"/>
              </a:rPr>
              <a:t>Image © Shutterstock/Elnur</a:t>
            </a:r>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130" name="Google Shape;130;p1: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sz="1200" b="0" i="0" u="none" strike="noStrike" cap="none">
                <a:solidFill>
                  <a:schemeClr val="dk1"/>
                </a:solidFill>
                <a:latin typeface="Arial"/>
                <a:ea typeface="Arial"/>
                <a:cs typeface="Arial"/>
                <a:sym typeface="Arial"/>
              </a:rPr>
              <a:t>Image 4 © Pixabay/GDJ</a:t>
            </a:r>
            <a:endParaRPr/>
          </a:p>
          <a:p>
            <a:pPr marL="457200" marR="0" lvl="0" indent="-228600" algn="l" rtl="0">
              <a:lnSpc>
                <a:spcPct val="100000"/>
              </a:lnSpc>
              <a:spcBef>
                <a:spcPts val="0"/>
              </a:spcBef>
              <a:spcAft>
                <a:spcPts val="0"/>
              </a:spcAft>
              <a:buClr>
                <a:srgbClr val="000000"/>
              </a:buClr>
              <a:buSzPts val="1400"/>
              <a:buFont typeface="Arial"/>
              <a:buNone/>
            </a:pPr>
            <a:r>
              <a:rPr lang="en-GB" sz="1200" b="0" i="0" u="none" strike="noStrike" cap="none">
                <a:solidFill>
                  <a:schemeClr val="dk1"/>
                </a:solidFill>
                <a:latin typeface="Arial"/>
                <a:ea typeface="Arial"/>
                <a:cs typeface="Arial"/>
                <a:sym typeface="Arial"/>
              </a:rPr>
              <a:t>Image 5 © Pixabay/mcmurryjulie</a:t>
            </a: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en-GB" sz="1200" b="0" i="0" u="none" strike="noStrike" cap="none">
                <a:solidFill>
                  <a:schemeClr val="dk1"/>
                </a:solidFill>
                <a:latin typeface="Arial"/>
                <a:ea typeface="Arial"/>
                <a:cs typeface="Arial"/>
                <a:sym typeface="Arial"/>
              </a:rPr>
              <a:t>Image 6 © Pixabay/OpenClipart-Vectors</a:t>
            </a:r>
            <a:endParaRPr/>
          </a:p>
        </p:txBody>
      </p:sp>
      <p:sp>
        <p:nvSpPr>
          <p:cNvPr id="259" name="Google Shape;25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8000"/>
              </a:lnSpc>
              <a:spcBef>
                <a:spcPts val="0"/>
              </a:spcBef>
              <a:spcAft>
                <a:spcPts val="0"/>
              </a:spcAft>
              <a:buClr>
                <a:srgbClr val="00B050"/>
              </a:buClr>
              <a:buSzPct val="100000"/>
              <a:buNone/>
            </a:pPr>
            <a:r>
              <a:rPr lang="en-US" sz="1200" b="1" dirty="0">
                <a:solidFill>
                  <a:srgbClr val="00B050"/>
                </a:solidFill>
                <a:latin typeface="Arial"/>
                <a:ea typeface="Arial"/>
                <a:cs typeface="Arial"/>
                <a:sym typeface="Arial"/>
              </a:rPr>
              <a:t>Oncologist: </a:t>
            </a:r>
            <a:r>
              <a:rPr lang="en-US" sz="1200" u="sng" dirty="0">
                <a:solidFill>
                  <a:schemeClr val="hlink"/>
                </a:solidFill>
                <a:latin typeface="Arial"/>
                <a:ea typeface="Arial"/>
                <a:cs typeface="Arial"/>
                <a:sym typeface="Arial"/>
              </a:rPr>
              <a:t>www.youtube.com/watch?v=AbWXt1boxXQ</a:t>
            </a:r>
            <a:r>
              <a:rPr lang="en-US" sz="1200" dirty="0">
                <a:latin typeface="Arial"/>
                <a:ea typeface="Arial"/>
                <a:cs typeface="Arial"/>
                <a:sym typeface="Arial"/>
              </a:rPr>
              <a:t> (from 2.48 to 5.01)</a:t>
            </a:r>
            <a:endParaRPr lang="en-US" sz="1200" b="1" dirty="0">
              <a:solidFill>
                <a:srgbClr val="FF0000"/>
              </a:solidFill>
              <a:latin typeface="Arial"/>
              <a:ea typeface="Arial"/>
              <a:cs typeface="Arial"/>
              <a:sym typeface="Arial"/>
            </a:endParaRPr>
          </a:p>
          <a:p>
            <a:pPr marL="0" lvl="0" indent="0" algn="l" rtl="0">
              <a:lnSpc>
                <a:spcPct val="108000"/>
              </a:lnSpc>
              <a:spcBef>
                <a:spcPts val="0"/>
              </a:spcBef>
              <a:spcAft>
                <a:spcPts val="0"/>
              </a:spcAft>
              <a:buClr>
                <a:srgbClr val="FF0000"/>
              </a:buClr>
              <a:buSzPct val="100000"/>
              <a:buNone/>
            </a:pPr>
            <a:r>
              <a:rPr lang="en-US" sz="1200" b="1" dirty="0">
                <a:solidFill>
                  <a:srgbClr val="FF0000"/>
                </a:solidFill>
                <a:latin typeface="Arial"/>
                <a:ea typeface="Arial"/>
                <a:cs typeface="Arial"/>
                <a:sym typeface="Arial"/>
              </a:rPr>
              <a:t>Therapeutic radiographer: </a:t>
            </a:r>
            <a:r>
              <a:rPr lang="en-US" sz="1200" u="sng" dirty="0">
                <a:solidFill>
                  <a:schemeClr val="hlink"/>
                </a:solidFill>
                <a:latin typeface="Arial"/>
                <a:ea typeface="Arial"/>
                <a:cs typeface="Arial"/>
                <a:sym typeface="Arial"/>
                <a:hlinkClick r:id="rId3"/>
              </a:rPr>
              <a:t>www.youtube.com/watch?v=pDBH2OYHvMc</a:t>
            </a:r>
            <a:r>
              <a:rPr lang="en-US" sz="1200" dirty="0">
                <a:latin typeface="Arial"/>
                <a:ea typeface="Arial"/>
                <a:cs typeface="Arial"/>
                <a:sym typeface="Arial"/>
              </a:rPr>
              <a:t> (until 3.44)</a:t>
            </a:r>
            <a:endParaRPr lang="en-US" sz="1200" b="1" dirty="0">
              <a:solidFill>
                <a:srgbClr val="4472C4"/>
              </a:solidFill>
              <a:latin typeface="Arial"/>
              <a:ea typeface="Arial"/>
              <a:cs typeface="Arial"/>
              <a:sym typeface="Arial"/>
            </a:endParaRPr>
          </a:p>
          <a:p>
            <a:pPr marL="0" lvl="0" indent="0" algn="l" rtl="0">
              <a:lnSpc>
                <a:spcPct val="108000"/>
              </a:lnSpc>
              <a:spcBef>
                <a:spcPts val="0"/>
              </a:spcBef>
              <a:spcAft>
                <a:spcPts val="0"/>
              </a:spcAft>
              <a:buClr>
                <a:srgbClr val="4472C4"/>
              </a:buClr>
              <a:buSzPct val="100000"/>
              <a:buNone/>
            </a:pPr>
            <a:r>
              <a:rPr lang="en-US" sz="1200" b="1" dirty="0">
                <a:solidFill>
                  <a:srgbClr val="4472C4"/>
                </a:solidFill>
                <a:latin typeface="Arial"/>
                <a:ea typeface="Arial"/>
                <a:cs typeface="Arial"/>
                <a:sym typeface="Arial"/>
              </a:rPr>
              <a:t>Nurse: </a:t>
            </a:r>
            <a:r>
              <a:rPr lang="en-US" sz="1200" u="sng" dirty="0">
                <a:solidFill>
                  <a:schemeClr val="hlink"/>
                </a:solidFill>
                <a:latin typeface="Arial"/>
                <a:ea typeface="Arial"/>
                <a:cs typeface="Arial"/>
                <a:sym typeface="Arial"/>
                <a:hlinkClick r:id="rId4"/>
              </a:rPr>
              <a:t>www.youtube.com/watch?v=DtO5kKF-VqI</a:t>
            </a:r>
            <a:endParaRPr lang="en-US" sz="1200" b="1" dirty="0">
              <a:solidFill>
                <a:srgbClr val="FFC000"/>
              </a:solidFill>
              <a:latin typeface="Arial"/>
              <a:ea typeface="Arial"/>
              <a:cs typeface="Arial"/>
              <a:sym typeface="Arial"/>
            </a:endParaRPr>
          </a:p>
          <a:p>
            <a:pPr marL="0" lvl="0" indent="0" algn="l" rtl="0">
              <a:lnSpc>
                <a:spcPct val="108000"/>
              </a:lnSpc>
              <a:spcBef>
                <a:spcPts val="0"/>
              </a:spcBef>
              <a:spcAft>
                <a:spcPts val="0"/>
              </a:spcAft>
              <a:buClr>
                <a:srgbClr val="FFC000"/>
              </a:buClr>
              <a:buSzPct val="100000"/>
              <a:buNone/>
            </a:pPr>
            <a:r>
              <a:rPr lang="en-US" sz="1200" b="1" dirty="0">
                <a:solidFill>
                  <a:srgbClr val="FFC000"/>
                </a:solidFill>
                <a:latin typeface="Arial"/>
                <a:ea typeface="Arial"/>
                <a:cs typeface="Arial"/>
                <a:sym typeface="Arial"/>
              </a:rPr>
              <a:t>Pharmacist: </a:t>
            </a:r>
            <a:r>
              <a:rPr lang="en-US" sz="1200" u="sng" dirty="0">
                <a:solidFill>
                  <a:schemeClr val="hlink"/>
                </a:solidFill>
                <a:latin typeface="Arial"/>
                <a:ea typeface="Arial"/>
                <a:cs typeface="Arial"/>
                <a:sym typeface="Arial"/>
                <a:hlinkClick r:id="rId5"/>
              </a:rPr>
              <a:t>www.youtube.com/watch?v=zKkVZWXfwFA</a:t>
            </a:r>
            <a:r>
              <a:rPr lang="en-US" sz="1200" dirty="0">
                <a:latin typeface="Arial"/>
                <a:ea typeface="Arial"/>
                <a:cs typeface="Arial"/>
                <a:sym typeface="Arial"/>
              </a:rPr>
              <a:t> (until 2.25)</a:t>
            </a:r>
            <a:endParaRPr lang="en-US" sz="1200" b="1" dirty="0">
              <a:solidFill>
                <a:srgbClr val="ED7D31"/>
              </a:solidFill>
              <a:latin typeface="Arial"/>
              <a:ea typeface="Arial"/>
              <a:cs typeface="Arial"/>
              <a:sym typeface="Arial"/>
            </a:endParaRPr>
          </a:p>
          <a:p>
            <a:pPr marL="0" lvl="0" indent="0" algn="l" rtl="0">
              <a:lnSpc>
                <a:spcPct val="108000"/>
              </a:lnSpc>
              <a:spcBef>
                <a:spcPts val="0"/>
              </a:spcBef>
              <a:spcAft>
                <a:spcPts val="0"/>
              </a:spcAft>
              <a:buClr>
                <a:srgbClr val="ED7D31"/>
              </a:buClr>
              <a:buSzPct val="100000"/>
              <a:buNone/>
            </a:pPr>
            <a:r>
              <a:rPr lang="en-US" sz="1200" b="1" dirty="0">
                <a:solidFill>
                  <a:srgbClr val="ED7D31"/>
                </a:solidFill>
                <a:latin typeface="Arial"/>
                <a:ea typeface="Arial"/>
                <a:cs typeface="Arial"/>
                <a:sym typeface="Arial"/>
              </a:rPr>
              <a:t>Physiotherapist: </a:t>
            </a:r>
            <a:r>
              <a:rPr lang="en-US" sz="1200" u="sng" dirty="0">
                <a:solidFill>
                  <a:schemeClr val="hlink"/>
                </a:solidFill>
                <a:latin typeface="Arial"/>
                <a:ea typeface="Arial"/>
                <a:cs typeface="Arial"/>
                <a:sym typeface="Arial"/>
                <a:hlinkClick r:id="rId6"/>
              </a:rPr>
              <a:t>www.youtube.com/watch?v=6SXU9-d1WB8</a:t>
            </a:r>
            <a:r>
              <a:rPr lang="en-US" sz="1200" dirty="0">
                <a:latin typeface="Arial"/>
                <a:ea typeface="Arial"/>
                <a:cs typeface="Arial"/>
                <a:sym typeface="Arial"/>
              </a:rPr>
              <a:t> </a:t>
            </a:r>
            <a:endParaRPr lang="en-US" sz="1200" b="1" dirty="0">
              <a:solidFill>
                <a:srgbClr val="7030A0"/>
              </a:solidFill>
              <a:latin typeface="Arial"/>
              <a:ea typeface="Arial"/>
              <a:cs typeface="Arial"/>
              <a:sym typeface="Arial"/>
            </a:endParaRPr>
          </a:p>
          <a:p>
            <a:pPr marL="0" lvl="0" indent="0" algn="l" rtl="0">
              <a:lnSpc>
                <a:spcPct val="108000"/>
              </a:lnSpc>
              <a:spcBef>
                <a:spcPts val="0"/>
              </a:spcBef>
              <a:spcAft>
                <a:spcPts val="0"/>
              </a:spcAft>
              <a:buClr>
                <a:srgbClr val="7030A0"/>
              </a:buClr>
              <a:buSzPct val="100000"/>
              <a:buNone/>
            </a:pPr>
            <a:r>
              <a:rPr lang="en-US" sz="1200" b="1" dirty="0">
                <a:solidFill>
                  <a:srgbClr val="7030A0"/>
                </a:solidFill>
                <a:latin typeface="Arial"/>
                <a:ea typeface="Arial"/>
                <a:cs typeface="Arial"/>
                <a:sym typeface="Arial"/>
              </a:rPr>
              <a:t>Occupational therapist: </a:t>
            </a:r>
            <a:r>
              <a:rPr lang="en-US" sz="1200" u="sng" dirty="0">
                <a:solidFill>
                  <a:schemeClr val="hlink"/>
                </a:solidFill>
                <a:latin typeface="Arial"/>
                <a:ea typeface="Arial"/>
                <a:cs typeface="Arial"/>
                <a:sym typeface="Arial"/>
                <a:hlinkClick r:id="rId7"/>
              </a:rPr>
              <a:t>www.youtube.com/watch?v=YUmgwnCUb4o</a:t>
            </a:r>
            <a:r>
              <a:rPr lang="en-US" sz="1200" dirty="0">
                <a:latin typeface="Arial"/>
                <a:ea typeface="Arial"/>
                <a:cs typeface="Arial"/>
                <a:sym typeface="Arial"/>
              </a:rPr>
              <a:t> </a:t>
            </a:r>
          </a:p>
          <a:p>
            <a:pPr marL="0" lvl="0" indent="0" algn="l" rtl="0">
              <a:lnSpc>
                <a:spcPct val="108000"/>
              </a:lnSpc>
              <a:spcBef>
                <a:spcPts val="0"/>
              </a:spcBef>
              <a:spcAft>
                <a:spcPts val="0"/>
              </a:spcAft>
              <a:buClr>
                <a:srgbClr val="7030A0"/>
              </a:buClr>
              <a:buSzPct val="100000"/>
              <a:buNone/>
            </a:pPr>
            <a:endParaRPr lang="en-US" sz="1200" dirty="0">
              <a:latin typeface="Arial"/>
              <a:ea typeface="Arial"/>
              <a:cs typeface="Arial"/>
              <a:sym typeface="Arial"/>
            </a:endParaRPr>
          </a:p>
          <a:p>
            <a:pPr marL="0" lvl="0" indent="0" algn="l" rtl="0">
              <a:lnSpc>
                <a:spcPct val="108000"/>
              </a:lnSpc>
              <a:spcBef>
                <a:spcPts val="0"/>
              </a:spcBef>
              <a:spcAft>
                <a:spcPts val="0"/>
              </a:spcAft>
              <a:buClr>
                <a:srgbClr val="7030A0"/>
              </a:buClr>
              <a:buSzPct val="100000"/>
              <a:buNone/>
            </a:pPr>
            <a:r>
              <a:rPr lang="en-US" sz="1200" dirty="0">
                <a:latin typeface="Arial"/>
                <a:ea typeface="Arial"/>
                <a:cs typeface="Arial"/>
                <a:sym typeface="Arial"/>
              </a:rPr>
              <a:t>Please note: All information available in the linked videos was correct at </a:t>
            </a:r>
            <a:r>
              <a:rPr lang="en-US" sz="1200">
                <a:latin typeface="Arial"/>
                <a:ea typeface="Arial"/>
                <a:cs typeface="Arial"/>
                <a:sym typeface="Arial"/>
              </a:rPr>
              <a:t>the time of filming.</a:t>
            </a:r>
            <a:endParaRPr lang="en-US" sz="1200" dirty="0">
              <a:latin typeface="Arial"/>
              <a:ea typeface="Arial"/>
              <a:cs typeface="Arial"/>
              <a:sym typeface="Arial"/>
            </a:endParaRPr>
          </a:p>
        </p:txBody>
      </p:sp>
      <p:sp>
        <p:nvSpPr>
          <p:cNvPr id="294" name="Google Shape;2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b="0" i="0" u="none" strike="noStrike" cap="none">
                <a:solidFill>
                  <a:schemeClr val="dk1"/>
                </a:solidFill>
                <a:latin typeface="Arial"/>
                <a:ea typeface="Arial"/>
                <a:cs typeface="Arial"/>
                <a:sym typeface="Arial"/>
              </a:rPr>
              <a:t>Image © Shutterstock/Monkey Business Images</a:t>
            </a: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02" name="Google Shape;30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0" algn="l" rtl="0">
              <a:lnSpc>
                <a:spcPct val="108000"/>
              </a:lnSpc>
              <a:spcBef>
                <a:spcPts val="0"/>
              </a:spcBef>
              <a:spcAft>
                <a:spcPts val="0"/>
              </a:spcAft>
              <a:buClr>
                <a:srgbClr val="000000"/>
              </a:buClr>
              <a:buSzPts val="1400"/>
              <a:buFont typeface="Arial"/>
              <a:buNone/>
            </a:pPr>
            <a:r>
              <a:rPr lang="en-GB" sz="1200" b="0" i="0" u="none" strike="noStrike" cap="none">
                <a:solidFill>
                  <a:schemeClr val="dk1"/>
                </a:solidFill>
                <a:latin typeface="Arial"/>
                <a:ea typeface="Arial"/>
                <a:cs typeface="Arial"/>
                <a:sym typeface="Arial"/>
              </a:rPr>
              <a:t>Image © Shutterstock/My Ocean Production</a:t>
            </a:r>
            <a:endParaRPr/>
          </a:p>
          <a:p>
            <a:pPr marL="457200" marR="0" lvl="0" indent="0" algn="l" rtl="0">
              <a:lnSpc>
                <a:spcPct val="108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a:p>
            <a:pPr marL="457200" marR="0" lvl="0" indent="0" algn="l" rtl="0">
              <a:lnSpc>
                <a:spcPct val="108000"/>
              </a:lnSpc>
              <a:spcBef>
                <a:spcPts val="0"/>
              </a:spcBef>
              <a:spcAft>
                <a:spcPts val="0"/>
              </a:spcAft>
              <a:buClr>
                <a:srgbClr val="000000"/>
              </a:buClr>
              <a:buSzPts val="1400"/>
              <a:buFont typeface="Arial"/>
              <a:buNone/>
            </a:pPr>
            <a:endParaRPr b="0" i="0">
              <a:solidFill>
                <a:srgbClr val="333333"/>
              </a:solidFill>
              <a:latin typeface="Arial"/>
              <a:ea typeface="Arial"/>
              <a:cs typeface="Arial"/>
              <a:sym typeface="Arial"/>
            </a:endParaRPr>
          </a:p>
        </p:txBody>
      </p:sp>
      <p:sp>
        <p:nvSpPr>
          <p:cNvPr id="311" name="Google Shape;31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000000"/>
              </a:buClr>
              <a:buSzPts val="2400"/>
              <a:buFont typeface="Arial"/>
              <a:buNone/>
            </a:pPr>
            <a:r>
              <a:rPr lang="en-GB" sz="1200" b="0" i="0" u="none" strike="noStrike" cap="none">
                <a:solidFill>
                  <a:schemeClr val="dk1"/>
                </a:solidFill>
                <a:latin typeface="Arial"/>
                <a:ea typeface="Arial"/>
                <a:cs typeface="Arial"/>
                <a:sym typeface="Arial"/>
              </a:rPr>
              <a:t>Image © Shutterstock/Monkey Business Images</a:t>
            </a:r>
            <a:endParaRPr/>
          </a:p>
          <a:p>
            <a:pPr marL="0" marR="0" lvl="0" indent="0" algn="l" rtl="0">
              <a:lnSpc>
                <a:spcPct val="108000"/>
              </a:lnSpc>
              <a:spcBef>
                <a:spcPts val="0"/>
              </a:spcBef>
              <a:spcAft>
                <a:spcPts val="0"/>
              </a:spcAft>
              <a:buClr>
                <a:srgbClr val="000000"/>
              </a:buClr>
              <a:buSzPts val="2400"/>
              <a:buFont typeface="Arial"/>
              <a:buNone/>
            </a:pPr>
            <a:endParaRPr sz="1200" b="0" i="0" u="none" strike="noStrike" cap="none">
              <a:solidFill>
                <a:schemeClr val="dk1"/>
              </a:solidFill>
              <a:latin typeface="Arial"/>
              <a:ea typeface="Arial"/>
              <a:cs typeface="Arial"/>
              <a:sym typeface="Arial"/>
            </a:endParaRPr>
          </a:p>
          <a:p>
            <a:pPr marL="0" lvl="0" indent="0" algn="l" rtl="0">
              <a:lnSpc>
                <a:spcPct val="108000"/>
              </a:lnSpc>
              <a:spcBef>
                <a:spcPts val="0"/>
              </a:spcBef>
              <a:spcAft>
                <a:spcPts val="0"/>
              </a:spcAft>
              <a:buSzPts val="2400"/>
              <a:buNone/>
            </a:pPr>
            <a:endParaRPr/>
          </a:p>
        </p:txBody>
      </p:sp>
      <p:sp>
        <p:nvSpPr>
          <p:cNvPr id="320" name="Google Shape;32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b="0" i="0" u="none" strike="noStrike" cap="none">
                <a:solidFill>
                  <a:schemeClr val="dk1"/>
                </a:solidFill>
                <a:latin typeface="Arial"/>
                <a:ea typeface="Arial"/>
                <a:cs typeface="Arial"/>
                <a:sym typeface="Arial"/>
              </a:rPr>
              <a:t>Image © Shutterstock/Elnur</a:t>
            </a:r>
            <a:endParaRPr/>
          </a:p>
          <a:p>
            <a:pPr marL="0" lvl="0" indent="0" algn="l" rtl="0">
              <a:lnSpc>
                <a:spcPct val="100000"/>
              </a:lnSpc>
              <a:spcBef>
                <a:spcPts val="0"/>
              </a:spcBef>
              <a:spcAft>
                <a:spcPts val="0"/>
              </a:spcAft>
              <a:buSzPts val="1400"/>
              <a:buNone/>
            </a:pPr>
            <a:endParaRPr/>
          </a:p>
        </p:txBody>
      </p:sp>
      <p:sp>
        <p:nvSpPr>
          <p:cNvPr id="329" name="Google Shape;32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b="0" i="0" u="none" strike="noStrike" cap="none">
                <a:solidFill>
                  <a:schemeClr val="dk1"/>
                </a:solidFill>
                <a:latin typeface="Arial"/>
                <a:ea typeface="Arial"/>
                <a:cs typeface="Arial"/>
                <a:sym typeface="Arial"/>
              </a:rPr>
              <a:t>Image © Shutterstock/Robert Kneschke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338" name="Google Shape;33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b="0" i="0" u="none" strike="noStrike" cap="none">
                <a:solidFill>
                  <a:schemeClr val="dk1"/>
                </a:solidFill>
                <a:latin typeface="Arial"/>
                <a:ea typeface="Arial"/>
                <a:cs typeface="Arial"/>
                <a:sym typeface="Arial"/>
              </a:rPr>
              <a:t>Image © Shutterstock/Hananeko_Studio</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endParaRPr b="0"/>
          </a:p>
        </p:txBody>
      </p:sp>
      <p:sp>
        <p:nvSpPr>
          <p:cNvPr id="347" name="Google Shape;34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b="0" i="0" u="none" strike="noStrike" cap="none">
                <a:solidFill>
                  <a:schemeClr val="dk1"/>
                </a:solidFill>
                <a:latin typeface="Arial"/>
                <a:ea typeface="Arial"/>
                <a:cs typeface="Arial"/>
                <a:sym typeface="Arial"/>
              </a:rPr>
              <a:t>Image © Pexels/Vitaly Gariev</a:t>
            </a:r>
            <a:endParaRPr sz="1200" b="0" i="0" u="none" strike="noStrike" cap="none">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56" name="Google Shape;35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Image generated using https://wordart.com/</a:t>
            </a:r>
            <a:endParaRPr/>
          </a:p>
        </p:txBody>
      </p:sp>
      <p:sp>
        <p:nvSpPr>
          <p:cNvPr id="373" name="Google Shape;37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b="0" i="0" u="none" strike="noStrike" cap="none">
                <a:solidFill>
                  <a:schemeClr val="dk1"/>
                </a:solidFill>
                <a:latin typeface="Arial"/>
                <a:ea typeface="Arial"/>
                <a:cs typeface="Arial"/>
                <a:sym typeface="Arial"/>
              </a:rPr>
              <a:t>Image © Pixabay/OpenClipart-Vectors</a:t>
            </a:r>
            <a:endParaRPr/>
          </a:p>
          <a:p>
            <a:pPr marL="0" lvl="0" indent="0" algn="l" rtl="0">
              <a:lnSpc>
                <a:spcPct val="100000"/>
              </a:lnSpc>
              <a:spcBef>
                <a:spcPts val="0"/>
              </a:spcBef>
              <a:spcAft>
                <a:spcPts val="0"/>
              </a:spcAft>
              <a:buSzPts val="1400"/>
              <a:buNone/>
            </a:pPr>
            <a:endParaRPr/>
          </a:p>
        </p:txBody>
      </p:sp>
      <p:sp>
        <p:nvSpPr>
          <p:cNvPr id="147" name="Google Shape;14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800" b="0" i="0" u="none" strike="noStrike" cap="none">
                <a:solidFill>
                  <a:schemeClr val="dk1"/>
                </a:solidFill>
                <a:latin typeface="Arial"/>
                <a:ea typeface="Arial"/>
                <a:cs typeface="Arial"/>
                <a:sym typeface="Arial"/>
              </a:rPr>
              <a:t>Image © Gatsby Technical Education Projects</a:t>
            </a:r>
            <a:endParaRPr sz="1800" b="0" i="0" u="none" strike="noStrike" cap="none">
              <a:solidFill>
                <a:schemeClr val="dk1"/>
              </a:solidFill>
              <a:latin typeface="Arial"/>
              <a:ea typeface="Arial"/>
              <a:cs typeface="Arial"/>
              <a:sym typeface="Arial"/>
            </a:endParaRPr>
          </a:p>
        </p:txBody>
      </p:sp>
      <p:sp>
        <p:nvSpPr>
          <p:cNvPr id="156" name="Google Shape;15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b="0" i="0" u="none" strike="noStrike" cap="none">
                <a:solidFill>
                  <a:schemeClr val="dk1"/>
                </a:solidFill>
                <a:latin typeface="Arial"/>
                <a:ea typeface="Arial"/>
                <a:cs typeface="Arial"/>
                <a:sym typeface="Arial"/>
              </a:rPr>
              <a:t>Image © Pixabay/Wallusy</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165" name="Google Shape;16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Person-centred care video: https://www.youtube.com/watch?v=rM9QAxFSBMU</a:t>
            </a:r>
            <a:endParaRPr dirty="0"/>
          </a:p>
        </p:txBody>
      </p:sp>
      <p:sp>
        <p:nvSpPr>
          <p:cNvPr id="176" name="Google Shape;17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b="0" i="0" u="none" strike="noStrike" cap="none">
                <a:solidFill>
                  <a:schemeClr val="dk1"/>
                </a:solidFill>
                <a:latin typeface="Arial"/>
                <a:ea typeface="Arial"/>
                <a:cs typeface="Arial"/>
                <a:sym typeface="Arial"/>
              </a:rPr>
              <a:t>Image © Pexels/cottonbro studio</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86" name="Google Shape;18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a:t>Image 1 © Pixabay/Mohamed_hassan</a:t>
            </a:r>
            <a:endParaRPr/>
          </a:p>
          <a:p>
            <a:pPr marL="0" marR="0" lvl="0" indent="0" algn="l" rtl="0">
              <a:lnSpc>
                <a:spcPct val="100000"/>
              </a:lnSpc>
              <a:spcBef>
                <a:spcPts val="0"/>
              </a:spcBef>
              <a:spcAft>
                <a:spcPts val="0"/>
              </a:spcAft>
              <a:buSzPts val="1400"/>
              <a:buNone/>
            </a:pPr>
            <a:r>
              <a:rPr lang="en-GB"/>
              <a:t>Image 2 © Pixabay/HtcHnm</a:t>
            </a:r>
            <a:endParaRPr/>
          </a:p>
          <a:p>
            <a:pPr marL="0" marR="0" lvl="0" indent="0" algn="l" rtl="0">
              <a:lnSpc>
                <a:spcPct val="100000"/>
              </a:lnSpc>
              <a:spcBef>
                <a:spcPts val="0"/>
              </a:spcBef>
              <a:spcAft>
                <a:spcPts val="0"/>
              </a:spcAft>
              <a:buSzPts val="1400"/>
              <a:buNone/>
            </a:pPr>
            <a:r>
              <a:rPr lang="en-GB"/>
              <a:t>Image 3 © Pixabay/Mohamed_hassan</a:t>
            </a:r>
            <a:endParaRPr/>
          </a:p>
          <a:p>
            <a:pPr marL="0" marR="0" lvl="0" indent="0" algn="l" rtl="0">
              <a:lnSpc>
                <a:spcPct val="100000"/>
              </a:lnSpc>
              <a:spcBef>
                <a:spcPts val="0"/>
              </a:spcBef>
              <a:spcAft>
                <a:spcPts val="0"/>
              </a:spcAft>
              <a:buSzPts val="1400"/>
              <a:buNone/>
            </a:pPr>
            <a:r>
              <a:rPr lang="en-GB"/>
              <a:t>Image 4 © Pixabay/GDJ</a:t>
            </a:r>
            <a:endParaRPr/>
          </a:p>
          <a:p>
            <a:pPr marL="0" marR="0" lvl="0" indent="0" algn="l" rtl="0">
              <a:lnSpc>
                <a:spcPct val="100000"/>
              </a:lnSpc>
              <a:spcBef>
                <a:spcPts val="0"/>
              </a:spcBef>
              <a:spcAft>
                <a:spcPts val="0"/>
              </a:spcAft>
              <a:buSzPts val="1400"/>
              <a:buNone/>
            </a:pPr>
            <a:r>
              <a:rPr lang="en-GB"/>
              <a:t>Image 5 © Pixabay/mcmurryjulie</a:t>
            </a:r>
            <a:endParaRPr/>
          </a:p>
          <a:p>
            <a:pPr marL="0" marR="0" lvl="0" indent="0" algn="l" rtl="0">
              <a:lnSpc>
                <a:spcPct val="100000"/>
              </a:lnSpc>
              <a:spcBef>
                <a:spcPts val="0"/>
              </a:spcBef>
              <a:spcAft>
                <a:spcPts val="0"/>
              </a:spcAft>
              <a:buSzPts val="1400"/>
              <a:buNone/>
            </a:pPr>
            <a:r>
              <a:rPr lang="en-GB"/>
              <a:t>Image 6 © Pixabay/OpenClipart-Vectors</a:t>
            </a:r>
            <a:endParaRPr/>
          </a:p>
        </p:txBody>
      </p:sp>
      <p:sp>
        <p:nvSpPr>
          <p:cNvPr id="198" name="Google Shape;19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sz="1200" b="0" i="0" u="none" strike="noStrike" cap="none">
                <a:solidFill>
                  <a:schemeClr val="dk1"/>
                </a:solidFill>
                <a:latin typeface="Arial"/>
                <a:ea typeface="Arial"/>
                <a:cs typeface="Arial"/>
                <a:sym typeface="Arial"/>
              </a:rPr>
              <a:t>Image 1 © Pixabay/Mohamed_hassan</a:t>
            </a: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en-GB" sz="1200" b="0" i="0" u="none" strike="noStrike" cap="none">
                <a:solidFill>
                  <a:schemeClr val="dk1"/>
                </a:solidFill>
                <a:latin typeface="Arial"/>
                <a:ea typeface="Arial"/>
                <a:cs typeface="Arial"/>
                <a:sym typeface="Arial"/>
              </a:rPr>
              <a:t>Image 2 © Pixabay/HtcHnm</a:t>
            </a: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en-GB" sz="1200" b="0" i="0" u="none" strike="noStrike" cap="none">
                <a:solidFill>
                  <a:schemeClr val="dk1"/>
                </a:solidFill>
                <a:latin typeface="Arial"/>
                <a:ea typeface="Arial"/>
                <a:cs typeface="Arial"/>
                <a:sym typeface="Arial"/>
              </a:rPr>
              <a:t>Image 3 © Pixabay/Mohamed_hassan</a:t>
            </a: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231" name="Google Shape;23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6"/>
        <p:cNvGrpSpPr/>
        <p:nvPr/>
      </p:nvGrpSpPr>
      <p:grpSpPr>
        <a:xfrm>
          <a:off x="0" y="0"/>
          <a:ext cx="0" cy="0"/>
          <a:chOff x="0" y="0"/>
          <a:chExt cx="0" cy="0"/>
        </a:xfrm>
      </p:grpSpPr>
      <p:pic>
        <p:nvPicPr>
          <p:cNvPr id="17" name="Google Shape;17;p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12192000" cy="4033806"/>
          </a:xfrm>
          <a:prstGeom prst="rect">
            <a:avLst/>
          </a:prstGeom>
          <a:noFill/>
          <a:ln>
            <a:noFill/>
          </a:ln>
        </p:spPr>
      </p:pic>
      <p:pic>
        <p:nvPicPr>
          <p:cNvPr id="18" name="Google Shape;18;p2" descr="A picture containing screenshot, desig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2236916"/>
            <a:ext cx="12192000" cy="4621084"/>
          </a:xfrm>
          <a:prstGeom prst="rect">
            <a:avLst/>
          </a:prstGeom>
          <a:noFill/>
          <a:ln>
            <a:noFill/>
          </a:ln>
        </p:spPr>
      </p:pic>
      <p:sp>
        <p:nvSpPr>
          <p:cNvPr id="19" name="Google Shape;19;p2"/>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June 2025</a:t>
            </a:r>
            <a:endParaRPr sz="1200" b="0" i="0" u="none" strike="noStrike" cap="none" dirty="0">
              <a:solidFill>
                <a:srgbClr val="888888"/>
              </a:solidFill>
              <a:latin typeface="Arial"/>
              <a:ea typeface="Arial"/>
              <a:cs typeface="Arial"/>
              <a:sym typeface="Arial"/>
            </a:endParaRPr>
          </a:p>
        </p:txBody>
      </p:sp>
      <p:pic>
        <p:nvPicPr>
          <p:cNvPr id="20" name="Google Shape;20;p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190283" y="1892944"/>
            <a:ext cx="1811434" cy="1800000"/>
          </a:xfrm>
          <a:prstGeom prst="rect">
            <a:avLst/>
          </a:prstGeom>
          <a:noFill/>
          <a:ln>
            <a:noFill/>
          </a:ln>
        </p:spPr>
      </p:pic>
      <p:pic>
        <p:nvPicPr>
          <p:cNvPr id="21" name="Google Shape;21;p2" descr="A heart with a pulse line&#10;&#10;Description automatically generated with low confidenc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467945" y="2435277"/>
            <a:ext cx="1134190" cy="879365"/>
          </a:xfrm>
          <a:prstGeom prst="rect">
            <a:avLst/>
          </a:prstGeom>
          <a:noFill/>
          <a:ln>
            <a:noFill/>
          </a:ln>
        </p:spPr>
      </p:pic>
      <p:sp>
        <p:nvSpPr>
          <p:cNvPr id="22" name="Google Shape;22;p2"/>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466318"/>
              </a:buClr>
              <a:buSzPts val="5200"/>
              <a:buFont typeface="Arial"/>
              <a:buNone/>
              <a:defRPr sz="5200" b="1">
                <a:solidFill>
                  <a:srgbClr val="46631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
          <p:cNvSpPr txBox="1">
            <a:spLocks noGrp="1"/>
          </p:cNvSpPr>
          <p:nvPr>
            <p:ph type="subTitle" idx="1"/>
          </p:nvPr>
        </p:nvSpPr>
        <p:spPr>
          <a:xfrm>
            <a:off x="1524000" y="4846039"/>
            <a:ext cx="9144000" cy="583211"/>
          </a:xfrm>
          <a:prstGeom prst="rect">
            <a:avLst/>
          </a:prstGeom>
          <a:noFill/>
          <a:ln>
            <a:noFill/>
          </a:ln>
        </p:spPr>
        <p:txBody>
          <a:bodyPr spcFirstLastPara="1" wrap="square" lIns="91425" tIns="45700" rIns="91425" bIns="45700" anchor="t" anchorCtr="0">
            <a:noAutofit/>
          </a:bodyPr>
          <a:lstStyle>
            <a:lvl1pPr lvl="0" algn="ctr">
              <a:lnSpc>
                <a:spcPct val="108000"/>
              </a:lnSpc>
              <a:spcBef>
                <a:spcPts val="1000"/>
              </a:spcBef>
              <a:spcAft>
                <a:spcPts val="0"/>
              </a:spcAft>
              <a:buClr>
                <a:srgbClr val="595959"/>
              </a:buClr>
              <a:buSzPts val="2800"/>
              <a:buNone/>
              <a:defRPr sz="2800">
                <a:solidFill>
                  <a:srgbClr val="595959"/>
                </a:solidFill>
              </a:defRPr>
            </a:lvl1pPr>
            <a:lvl2pPr lvl="1" algn="ctr">
              <a:lnSpc>
                <a:spcPct val="108000"/>
              </a:lnSpc>
              <a:spcBef>
                <a:spcPts val="500"/>
              </a:spcBef>
              <a:spcAft>
                <a:spcPts val="0"/>
              </a:spcAft>
              <a:buClr>
                <a:schemeClr val="dk1"/>
              </a:buClr>
              <a:buSzPts val="2000"/>
              <a:buNone/>
              <a:defRPr sz="2000"/>
            </a:lvl2pPr>
            <a:lvl3pPr lvl="2" algn="ctr">
              <a:lnSpc>
                <a:spcPct val="108000"/>
              </a:lnSpc>
              <a:spcBef>
                <a:spcPts val="500"/>
              </a:spcBef>
              <a:spcAft>
                <a:spcPts val="0"/>
              </a:spcAft>
              <a:buClr>
                <a:schemeClr val="dk1"/>
              </a:buClr>
              <a:buSzPts val="1800"/>
              <a:buNone/>
              <a:defRPr sz="1800"/>
            </a:lvl3pPr>
            <a:lvl4pPr lvl="3" algn="ctr">
              <a:lnSpc>
                <a:spcPct val="108000"/>
              </a:lnSpc>
              <a:spcBef>
                <a:spcPts val="500"/>
              </a:spcBef>
              <a:spcAft>
                <a:spcPts val="0"/>
              </a:spcAft>
              <a:buClr>
                <a:schemeClr val="dk1"/>
              </a:buClr>
              <a:buSzPts val="1600"/>
              <a:buNone/>
              <a:defRPr sz="1600"/>
            </a:lvl4pPr>
            <a:lvl5pPr lvl="4" algn="ctr">
              <a:lnSpc>
                <a:spcPct val="108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2"/>
          <p:cNvSpPr txBox="1">
            <a:spLocks noGrp="1"/>
          </p:cNvSpPr>
          <p:nvPr>
            <p:ph type="body" idx="2"/>
          </p:nvPr>
        </p:nvSpPr>
        <p:spPr>
          <a:xfrm>
            <a:off x="6096000" y="3105374"/>
            <a:ext cx="5623668" cy="534189"/>
          </a:xfrm>
          <a:prstGeom prst="rect">
            <a:avLst/>
          </a:prstGeom>
          <a:noFill/>
          <a:ln>
            <a:noFill/>
          </a:ln>
        </p:spPr>
        <p:txBody>
          <a:bodyPr spcFirstLastPara="1" wrap="square" lIns="91425" tIns="45700" rIns="91425" bIns="45700" anchor="t" anchorCtr="0">
            <a:noAutofit/>
          </a:bodyPr>
          <a:lstStyle>
            <a:lvl1pPr marL="457200" lvl="0" indent="-228600" algn="r">
              <a:lnSpc>
                <a:spcPct val="108000"/>
              </a:lnSpc>
              <a:spcBef>
                <a:spcPts val="1000"/>
              </a:spcBef>
              <a:spcAft>
                <a:spcPts val="0"/>
              </a:spcAft>
              <a:buClr>
                <a:srgbClr val="466318"/>
              </a:buClr>
              <a:buSzPts val="2000"/>
              <a:buNone/>
              <a:defRPr sz="2000" b="1" i="0" u="none">
                <a:solidFill>
                  <a:srgbClr val="466318"/>
                </a:solidFill>
              </a:defRPr>
            </a:lvl1pPr>
            <a:lvl2pPr marL="914400" lvl="1" indent="-228600" algn="l">
              <a:lnSpc>
                <a:spcPct val="108000"/>
              </a:lnSpc>
              <a:spcBef>
                <a:spcPts val="500"/>
              </a:spcBef>
              <a:spcAft>
                <a:spcPts val="0"/>
              </a:spcAft>
              <a:buClr>
                <a:schemeClr val="dk1"/>
              </a:buClr>
              <a:buSzPts val="1400"/>
              <a:buNone/>
              <a:defRPr sz="1400"/>
            </a:lvl2pPr>
            <a:lvl3pPr marL="1371600" lvl="2" indent="-228600" algn="l">
              <a:lnSpc>
                <a:spcPct val="108000"/>
              </a:lnSpc>
              <a:spcBef>
                <a:spcPts val="500"/>
              </a:spcBef>
              <a:spcAft>
                <a:spcPts val="0"/>
              </a:spcAft>
              <a:buClr>
                <a:schemeClr val="dk1"/>
              </a:buClr>
              <a:buSzPts val="1400"/>
              <a:buNone/>
              <a:defRPr sz="1400"/>
            </a:lvl3pPr>
            <a:lvl4pPr marL="1828800" lvl="3" indent="-228600" algn="l">
              <a:lnSpc>
                <a:spcPct val="108000"/>
              </a:lnSpc>
              <a:spcBef>
                <a:spcPts val="500"/>
              </a:spcBef>
              <a:spcAft>
                <a:spcPts val="0"/>
              </a:spcAft>
              <a:buClr>
                <a:schemeClr val="dk1"/>
              </a:buClr>
              <a:buSzPts val="1400"/>
              <a:buNone/>
              <a:defRPr sz="1400"/>
            </a:lvl4pPr>
            <a:lvl5pPr marL="2286000" lvl="4" indent="-228600" algn="l">
              <a:lnSpc>
                <a:spcPct val="108000"/>
              </a:lnSpc>
              <a:spcBef>
                <a:spcPts val="5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
          <p:cNvSpPr txBox="1">
            <a:spLocks noGrp="1"/>
          </p:cNvSpPr>
          <p:nvPr>
            <p:ph type="body" idx="3"/>
          </p:nvPr>
        </p:nvSpPr>
        <p:spPr>
          <a:xfrm>
            <a:off x="1524000" y="5587763"/>
            <a:ext cx="9144000" cy="458004"/>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rgbClr val="262626"/>
              </a:buClr>
              <a:buSzPts val="2400"/>
              <a:buNone/>
              <a:defRPr sz="2400">
                <a:solidFill>
                  <a:srgbClr val="262626"/>
                </a:solidFill>
              </a:defRPr>
            </a:lvl1pPr>
            <a:lvl2pPr marL="914400" lvl="1" indent="-342900" algn="l">
              <a:lnSpc>
                <a:spcPct val="108000"/>
              </a:lnSpc>
              <a:spcBef>
                <a:spcPts val="500"/>
              </a:spcBef>
              <a:spcAft>
                <a:spcPts val="0"/>
              </a:spcAft>
              <a:buClr>
                <a:schemeClr val="dk1"/>
              </a:buClr>
              <a:buSzPts val="1800"/>
              <a:buChar char="•"/>
              <a:defRPr/>
            </a:lvl2pPr>
            <a:lvl3pPr marL="1371600" lvl="2" indent="-342900" algn="l">
              <a:lnSpc>
                <a:spcPct val="108000"/>
              </a:lnSpc>
              <a:spcBef>
                <a:spcPts val="500"/>
              </a:spcBef>
              <a:spcAft>
                <a:spcPts val="0"/>
              </a:spcAft>
              <a:buClr>
                <a:schemeClr val="dk1"/>
              </a:buClr>
              <a:buSzPts val="1800"/>
              <a:buChar char="•"/>
              <a:defRPr/>
            </a:lvl3pPr>
            <a:lvl4pPr marL="1828800" lvl="3" indent="-342900" algn="l">
              <a:lnSpc>
                <a:spcPct val="108000"/>
              </a:lnSpc>
              <a:spcBef>
                <a:spcPts val="500"/>
              </a:spcBef>
              <a:spcAft>
                <a:spcPts val="0"/>
              </a:spcAft>
              <a:buClr>
                <a:schemeClr val="dk1"/>
              </a:buClr>
              <a:buSzPts val="1800"/>
              <a:buChar char="•"/>
              <a:defRPr/>
            </a:lvl4pPr>
            <a:lvl5pPr marL="2286000" lvl="4" indent="-342900" algn="l">
              <a:lnSpc>
                <a:spcPct val="108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2" descr="A picture containing screenshot, graphics, pattern, circle&#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03163" y="2490175"/>
            <a:ext cx="2049637" cy="86048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74" name="Google Shape;7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7" name="Google Shape;87;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9" name="Google Shape;89;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Google Shape;9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5" name="Google Shape;105;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6" name="Google Shape;10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17"/>
          <p:cNvSpPr>
            <a:spLocks noGrp="1"/>
          </p:cNvSpPr>
          <p:nvPr>
            <p:ph type="pic" idx="2"/>
          </p:nvPr>
        </p:nvSpPr>
        <p:spPr>
          <a:xfrm>
            <a:off x="5183188" y="987425"/>
            <a:ext cx="6172200" cy="4873625"/>
          </a:xfrm>
          <a:prstGeom prst="rect">
            <a:avLst/>
          </a:prstGeom>
          <a:noFill/>
          <a:ln>
            <a:noFill/>
          </a:ln>
        </p:spPr>
      </p:sp>
      <p:sp>
        <p:nvSpPr>
          <p:cNvPr id="112" name="Google Shape;112;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3" name="Google Shape;11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_1">
  <p:cSld name="Intro_1">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Font typeface="Play"/>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Clr>
                <a:schemeClr val="dk1"/>
              </a:buClr>
              <a:buSzPts val="1800"/>
              <a:buChar char="•"/>
              <a:defRPr/>
            </a:lvl1pPr>
            <a:lvl2pPr marL="914400" lvl="1" indent="-342900" algn="l">
              <a:lnSpc>
                <a:spcPct val="108000"/>
              </a:lnSpc>
              <a:spcBef>
                <a:spcPts val="500"/>
              </a:spcBef>
              <a:spcAft>
                <a:spcPts val="0"/>
              </a:spcAft>
              <a:buClr>
                <a:schemeClr val="dk1"/>
              </a:buClr>
              <a:buSzPts val="1800"/>
              <a:buChar char="•"/>
              <a:defRPr/>
            </a:lvl2pPr>
            <a:lvl3pPr marL="1371600" lvl="2" indent="-342900" algn="l">
              <a:lnSpc>
                <a:spcPct val="108000"/>
              </a:lnSpc>
              <a:spcBef>
                <a:spcPts val="500"/>
              </a:spcBef>
              <a:spcAft>
                <a:spcPts val="0"/>
              </a:spcAft>
              <a:buClr>
                <a:schemeClr val="dk1"/>
              </a:buClr>
              <a:buSzPts val="1800"/>
              <a:buChar char="•"/>
              <a:defRPr/>
            </a:lvl3pPr>
            <a:lvl4pPr marL="1828800" lvl="3" indent="-342900" algn="l">
              <a:lnSpc>
                <a:spcPct val="108000"/>
              </a:lnSpc>
              <a:spcBef>
                <a:spcPts val="500"/>
              </a:spcBef>
              <a:spcAft>
                <a:spcPts val="0"/>
              </a:spcAft>
              <a:buClr>
                <a:schemeClr val="dk1"/>
              </a:buClr>
              <a:buSzPts val="1800"/>
              <a:buChar char="•"/>
              <a:defRPr/>
            </a:lvl4pPr>
            <a:lvl5pPr marL="2286000" lvl="4" indent="-342900" algn="l">
              <a:lnSpc>
                <a:spcPct val="108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lvl1pPr marL="457200" lvl="0" indent="-228600" algn="l">
              <a:lnSpc>
                <a:spcPct val="108000"/>
              </a:lnSpc>
              <a:spcBef>
                <a:spcPts val="1000"/>
              </a:spcBef>
              <a:spcAft>
                <a:spcPts val="0"/>
              </a:spcAft>
              <a:buClr>
                <a:schemeClr val="dk1"/>
              </a:buClr>
              <a:buSzPts val="1800"/>
              <a:buNone/>
              <a:defRPr sz="1800"/>
            </a:lvl1pPr>
            <a:lvl2pPr marL="914400" lvl="1" indent="-228600" algn="l">
              <a:lnSpc>
                <a:spcPct val="108000"/>
              </a:lnSpc>
              <a:spcBef>
                <a:spcPts val="500"/>
              </a:spcBef>
              <a:spcAft>
                <a:spcPts val="0"/>
              </a:spcAft>
              <a:buClr>
                <a:schemeClr val="dk1"/>
              </a:buClr>
              <a:buSzPts val="1800"/>
              <a:buNone/>
              <a:defRPr sz="1800"/>
            </a:lvl2pPr>
            <a:lvl3pPr marL="1371600" lvl="2" indent="-228600" algn="l">
              <a:lnSpc>
                <a:spcPct val="108000"/>
              </a:lnSpc>
              <a:spcBef>
                <a:spcPts val="500"/>
              </a:spcBef>
              <a:spcAft>
                <a:spcPts val="0"/>
              </a:spcAft>
              <a:buClr>
                <a:schemeClr val="dk1"/>
              </a:buClr>
              <a:buSzPts val="1800"/>
              <a:buNone/>
              <a:defRPr sz="1800"/>
            </a:lvl3pPr>
            <a:lvl4pPr marL="1828800" lvl="3" indent="-228600" algn="l">
              <a:lnSpc>
                <a:spcPct val="108000"/>
              </a:lnSpc>
              <a:spcBef>
                <a:spcPts val="500"/>
              </a:spcBef>
              <a:spcAft>
                <a:spcPts val="0"/>
              </a:spcAft>
              <a:buClr>
                <a:schemeClr val="dk1"/>
              </a:buClr>
              <a:buSzPts val="1800"/>
              <a:buNone/>
              <a:defRPr sz="1800"/>
            </a:lvl4pPr>
            <a:lvl5pPr marL="2286000" lvl="4" indent="-228600" algn="l">
              <a:lnSpc>
                <a:spcPct val="108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Clr>
                <a:srgbClr val="FFFFFF"/>
              </a:buClr>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Clr>
                <a:srgbClr val="FFFFFF"/>
              </a:buClr>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Clr>
                <a:srgbClr val="FFFFFF"/>
              </a:buClr>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Clr>
                <a:srgbClr val="FFFFFF"/>
              </a:buClr>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Clr>
                <a:srgbClr val="FFFFFF"/>
              </a:buClr>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ro_4">
  <p:cSld name="Intro_4">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Font typeface="Play"/>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838200" y="1825625"/>
            <a:ext cx="1051560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Clr>
                <a:schemeClr val="dk1"/>
              </a:buClr>
              <a:buSzPts val="1800"/>
              <a:buChar char="•"/>
              <a:defRPr/>
            </a:lvl1pPr>
            <a:lvl2pPr marL="914400" lvl="1" indent="-342900" algn="l">
              <a:lnSpc>
                <a:spcPct val="108000"/>
              </a:lnSpc>
              <a:spcBef>
                <a:spcPts val="500"/>
              </a:spcBef>
              <a:spcAft>
                <a:spcPts val="0"/>
              </a:spcAft>
              <a:buClr>
                <a:schemeClr val="dk1"/>
              </a:buClr>
              <a:buSzPts val="1800"/>
              <a:buChar char="•"/>
              <a:defRPr/>
            </a:lvl2pPr>
            <a:lvl3pPr marL="1371600" lvl="2" indent="-342900" algn="l">
              <a:lnSpc>
                <a:spcPct val="108000"/>
              </a:lnSpc>
              <a:spcBef>
                <a:spcPts val="500"/>
              </a:spcBef>
              <a:spcAft>
                <a:spcPts val="0"/>
              </a:spcAft>
              <a:buClr>
                <a:schemeClr val="dk1"/>
              </a:buClr>
              <a:buSzPts val="1800"/>
              <a:buChar char="•"/>
              <a:defRPr/>
            </a:lvl3pPr>
            <a:lvl4pPr marL="1828800" lvl="3" indent="-342900" algn="l">
              <a:lnSpc>
                <a:spcPct val="108000"/>
              </a:lnSpc>
              <a:spcBef>
                <a:spcPts val="500"/>
              </a:spcBef>
              <a:spcAft>
                <a:spcPts val="0"/>
              </a:spcAft>
              <a:buClr>
                <a:schemeClr val="dk1"/>
              </a:buClr>
              <a:buSzPts val="1800"/>
              <a:buChar char="•"/>
              <a:defRPr/>
            </a:lvl4pPr>
            <a:lvl5pPr marL="2286000" lvl="4" indent="-342900" algn="l">
              <a:lnSpc>
                <a:spcPct val="108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Clr>
                <a:srgbClr val="FFFFFF"/>
              </a:buClr>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Clr>
                <a:srgbClr val="FFFFFF"/>
              </a:buClr>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Clr>
                <a:srgbClr val="FFFFFF"/>
              </a:buClr>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Clr>
                <a:srgbClr val="FFFFFF"/>
              </a:buClr>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Clr>
                <a:srgbClr val="FFFFFF"/>
              </a:buClr>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ctivity_text+box">
  <p:cSld name="Activity_text+box">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Font typeface="Play"/>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838200" y="1825625"/>
            <a:ext cx="7083829" cy="4351338"/>
          </a:xfrm>
          <a:prstGeom prst="rect">
            <a:avLst/>
          </a:prstGeom>
          <a:solidFill>
            <a:schemeClr val="lt1"/>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Clr>
                <a:schemeClr val="dk1"/>
              </a:buClr>
              <a:buSzPts val="1800"/>
              <a:buChar char="•"/>
              <a:defRPr/>
            </a:lvl1pPr>
            <a:lvl2pPr marL="914400" lvl="1" indent="-342900" algn="l">
              <a:lnSpc>
                <a:spcPct val="108000"/>
              </a:lnSpc>
              <a:spcBef>
                <a:spcPts val="500"/>
              </a:spcBef>
              <a:spcAft>
                <a:spcPts val="0"/>
              </a:spcAft>
              <a:buClr>
                <a:schemeClr val="dk1"/>
              </a:buClr>
              <a:buSzPts val="1800"/>
              <a:buChar char="•"/>
              <a:defRPr/>
            </a:lvl2pPr>
            <a:lvl3pPr marL="1371600" lvl="2" indent="-342900" algn="l">
              <a:lnSpc>
                <a:spcPct val="108000"/>
              </a:lnSpc>
              <a:spcBef>
                <a:spcPts val="500"/>
              </a:spcBef>
              <a:spcAft>
                <a:spcPts val="0"/>
              </a:spcAft>
              <a:buClr>
                <a:schemeClr val="dk1"/>
              </a:buClr>
              <a:buSzPts val="1800"/>
              <a:buChar char="•"/>
              <a:defRPr/>
            </a:lvl3pPr>
            <a:lvl4pPr marL="1828800" lvl="3" indent="-342900" algn="l">
              <a:lnSpc>
                <a:spcPct val="108000"/>
              </a:lnSpc>
              <a:spcBef>
                <a:spcPts val="500"/>
              </a:spcBef>
              <a:spcAft>
                <a:spcPts val="0"/>
              </a:spcAft>
              <a:buClr>
                <a:schemeClr val="dk1"/>
              </a:buClr>
              <a:buSzPts val="1800"/>
              <a:buChar char="•"/>
              <a:defRPr/>
            </a:lvl4pPr>
            <a:lvl5pPr marL="2286000" lvl="4" indent="-342900" algn="l">
              <a:lnSpc>
                <a:spcPct val="108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txBox="1">
            <a:spLocks noGrp="1"/>
          </p:cNvSpPr>
          <p:nvPr>
            <p:ph type="body" idx="2"/>
          </p:nvPr>
        </p:nvSpPr>
        <p:spPr>
          <a:xfrm>
            <a:off x="8179724" y="1825625"/>
            <a:ext cx="3174076" cy="4351338"/>
          </a:xfrm>
          <a:prstGeom prst="rect">
            <a:avLst/>
          </a:prstGeom>
          <a:solidFill>
            <a:srgbClr val="E2EEBE"/>
          </a:solidFill>
          <a:ln w="19050" cap="sq" cmpd="sng">
            <a:solidFill>
              <a:srgbClr val="466318"/>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Clr>
                <a:schemeClr val="dk1"/>
              </a:buClr>
              <a:buSzPts val="1800"/>
              <a:buChar char="•"/>
              <a:defRPr/>
            </a:lvl1pPr>
            <a:lvl2pPr marL="914400" lvl="1" indent="-342900" algn="l">
              <a:lnSpc>
                <a:spcPct val="108000"/>
              </a:lnSpc>
              <a:spcBef>
                <a:spcPts val="500"/>
              </a:spcBef>
              <a:spcAft>
                <a:spcPts val="0"/>
              </a:spcAft>
              <a:buClr>
                <a:schemeClr val="dk1"/>
              </a:buClr>
              <a:buSzPts val="1800"/>
              <a:buChar char="•"/>
              <a:defRPr/>
            </a:lvl2pPr>
            <a:lvl3pPr marL="1371600" lvl="2" indent="-342900" algn="l">
              <a:lnSpc>
                <a:spcPct val="108000"/>
              </a:lnSpc>
              <a:spcBef>
                <a:spcPts val="500"/>
              </a:spcBef>
              <a:spcAft>
                <a:spcPts val="0"/>
              </a:spcAft>
              <a:buClr>
                <a:schemeClr val="dk1"/>
              </a:buClr>
              <a:buSzPts val="1800"/>
              <a:buChar char="•"/>
              <a:defRPr/>
            </a:lvl3pPr>
            <a:lvl4pPr marL="1828800" lvl="3" indent="-342900" algn="l">
              <a:lnSpc>
                <a:spcPct val="108000"/>
              </a:lnSpc>
              <a:spcBef>
                <a:spcPts val="500"/>
              </a:spcBef>
              <a:spcAft>
                <a:spcPts val="0"/>
              </a:spcAft>
              <a:buClr>
                <a:schemeClr val="dk1"/>
              </a:buClr>
              <a:buSzPts val="1800"/>
              <a:buChar char="•"/>
              <a:defRPr/>
            </a:lvl4pPr>
            <a:lvl5pPr marL="2286000" lvl="4" indent="-342900" algn="l">
              <a:lnSpc>
                <a:spcPct val="108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
          <p:cNvSpPr>
            <a:spLocks noGrp="1"/>
          </p:cNvSpPr>
          <p:nvPr>
            <p:ph type="body" idx="3"/>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Clr>
                <a:srgbClr val="FFFFFF"/>
              </a:buClr>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Clr>
                <a:srgbClr val="FFFFFF"/>
              </a:buClr>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Clr>
                <a:srgbClr val="FFFFFF"/>
              </a:buClr>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Clr>
                <a:srgbClr val="FFFFFF"/>
              </a:buClr>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Clr>
                <a:srgbClr val="FFFFFF"/>
              </a:buClr>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ctivity_video">
  <p:cSld name="Activity_video">
    <p:spTree>
      <p:nvGrpSpPr>
        <p:cNvPr id="1" name="Shape 41"/>
        <p:cNvGrpSpPr/>
        <p:nvPr/>
      </p:nvGrpSpPr>
      <p:grpSpPr>
        <a:xfrm>
          <a:off x="0" y="0"/>
          <a:ext cx="0" cy="0"/>
          <a:chOff x="0" y="0"/>
          <a:chExt cx="0" cy="0"/>
        </a:xfrm>
      </p:grpSpPr>
      <p:sp>
        <p:nvSpPr>
          <p:cNvPr id="42" name="Google Shape;42;p6"/>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FFFF"/>
              </a:buClr>
              <a:buSzPts val="1400"/>
              <a:buNone/>
              <a:defRPr sz="1400" b="1">
                <a:solidFill>
                  <a:srgbClr val="FFFFFF"/>
                </a:solidFill>
                <a:latin typeface="Arial Narrow"/>
                <a:ea typeface="Arial Narrow"/>
                <a:cs typeface="Arial Narrow"/>
                <a:sym typeface="Arial Narrow"/>
              </a:defRPr>
            </a:lvl1pPr>
            <a:lvl2pPr marL="914400" lvl="1" indent="-228600" algn="l">
              <a:lnSpc>
                <a:spcPct val="90000"/>
              </a:lnSpc>
              <a:spcBef>
                <a:spcPts val="500"/>
              </a:spcBef>
              <a:spcAft>
                <a:spcPts val="0"/>
              </a:spcAft>
              <a:buClr>
                <a:srgbClr val="FFFFFF"/>
              </a:buClr>
              <a:buSzPts val="1400"/>
              <a:buNone/>
              <a:defRPr sz="1400" b="1">
                <a:solidFill>
                  <a:srgbClr val="FFFFFF"/>
                </a:solidFill>
                <a:latin typeface="Arial Narrow"/>
                <a:ea typeface="Arial Narrow"/>
                <a:cs typeface="Arial Narrow"/>
                <a:sym typeface="Arial Narrow"/>
              </a:defRPr>
            </a:lvl2pPr>
            <a:lvl3pPr marL="1371600" lvl="2" indent="-228600" algn="l">
              <a:lnSpc>
                <a:spcPct val="90000"/>
              </a:lnSpc>
              <a:spcBef>
                <a:spcPts val="500"/>
              </a:spcBef>
              <a:spcAft>
                <a:spcPts val="0"/>
              </a:spcAft>
              <a:buClr>
                <a:srgbClr val="FFFFFF"/>
              </a:buClr>
              <a:buSzPts val="1400"/>
              <a:buNone/>
              <a:defRPr sz="1400" b="1">
                <a:solidFill>
                  <a:srgbClr val="FFFFFF"/>
                </a:solidFill>
                <a:latin typeface="Arial Narrow"/>
                <a:ea typeface="Arial Narrow"/>
                <a:cs typeface="Arial Narrow"/>
                <a:sym typeface="Arial Narrow"/>
              </a:defRPr>
            </a:lvl3pPr>
            <a:lvl4pPr marL="1828800" lvl="3" indent="-228600" algn="l">
              <a:lnSpc>
                <a:spcPct val="90000"/>
              </a:lnSpc>
              <a:spcBef>
                <a:spcPts val="500"/>
              </a:spcBef>
              <a:spcAft>
                <a:spcPts val="0"/>
              </a:spcAft>
              <a:buClr>
                <a:srgbClr val="FFFFFF"/>
              </a:buClr>
              <a:buSzPts val="1400"/>
              <a:buNone/>
              <a:defRPr sz="1400" b="1">
                <a:solidFill>
                  <a:srgbClr val="FFFFFF"/>
                </a:solidFill>
                <a:latin typeface="Arial Narrow"/>
                <a:ea typeface="Arial Narrow"/>
                <a:cs typeface="Arial Narrow"/>
                <a:sym typeface="Arial Narrow"/>
              </a:defRPr>
            </a:lvl4pPr>
            <a:lvl5pPr marL="2286000" lvl="4" indent="-228600" algn="l">
              <a:lnSpc>
                <a:spcPct val="90000"/>
              </a:lnSpc>
              <a:spcBef>
                <a:spcPts val="500"/>
              </a:spcBef>
              <a:spcAft>
                <a:spcPts val="0"/>
              </a:spcAft>
              <a:buClr>
                <a:srgbClr val="FFFFFF"/>
              </a:buClr>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a:spLocks noGrp="1"/>
          </p:cNvSpPr>
          <p:nvPr>
            <p:ph type="media" idx="2"/>
          </p:nvPr>
        </p:nvSpPr>
        <p:spPr>
          <a:xfrm>
            <a:off x="1345277" y="1825625"/>
            <a:ext cx="2863468" cy="2014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5" name="Google Shape;45;p6"/>
          <p:cNvSpPr>
            <a:spLocks noGrp="1"/>
          </p:cNvSpPr>
          <p:nvPr>
            <p:ph type="media" idx="3"/>
          </p:nvPr>
        </p:nvSpPr>
        <p:spPr>
          <a:xfrm>
            <a:off x="4913252"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6" name="Google Shape;46;p6"/>
          <p:cNvSpPr>
            <a:spLocks noGrp="1"/>
          </p:cNvSpPr>
          <p:nvPr>
            <p:ph type="media" idx="4"/>
          </p:nvPr>
        </p:nvSpPr>
        <p:spPr>
          <a:xfrm>
            <a:off x="8485779"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a:spLocks noGrp="1"/>
          </p:cNvSpPr>
          <p:nvPr>
            <p:ph type="media" idx="5"/>
          </p:nvPr>
        </p:nvSpPr>
        <p:spPr>
          <a:xfrm>
            <a:off x="1358984"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a:spLocks noGrp="1"/>
          </p:cNvSpPr>
          <p:nvPr>
            <p:ph type="media" idx="6"/>
          </p:nvPr>
        </p:nvSpPr>
        <p:spPr>
          <a:xfrm>
            <a:off x="4931511"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9" name="Google Shape;49;p6"/>
          <p:cNvSpPr>
            <a:spLocks noGrp="1"/>
          </p:cNvSpPr>
          <p:nvPr>
            <p:ph type="media" idx="7"/>
          </p:nvPr>
        </p:nvSpPr>
        <p:spPr>
          <a:xfrm>
            <a:off x="8504036" y="4018222"/>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tro_3">
  <p:cSld name="Intro_3">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Font typeface="Play"/>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Clr>
                <a:schemeClr val="dk1"/>
              </a:buClr>
              <a:buSzPts val="1800"/>
              <a:buChar char="•"/>
              <a:defRPr/>
            </a:lvl1pPr>
            <a:lvl2pPr marL="914400" lvl="1" indent="-342900" algn="l">
              <a:lnSpc>
                <a:spcPct val="108000"/>
              </a:lnSpc>
              <a:spcBef>
                <a:spcPts val="500"/>
              </a:spcBef>
              <a:spcAft>
                <a:spcPts val="0"/>
              </a:spcAft>
              <a:buClr>
                <a:schemeClr val="dk1"/>
              </a:buClr>
              <a:buSzPts val="1800"/>
              <a:buChar char="•"/>
              <a:defRPr/>
            </a:lvl2pPr>
            <a:lvl3pPr marL="1371600" lvl="2" indent="-342900" algn="l">
              <a:lnSpc>
                <a:spcPct val="108000"/>
              </a:lnSpc>
              <a:spcBef>
                <a:spcPts val="500"/>
              </a:spcBef>
              <a:spcAft>
                <a:spcPts val="0"/>
              </a:spcAft>
              <a:buClr>
                <a:schemeClr val="dk1"/>
              </a:buClr>
              <a:buSzPts val="1800"/>
              <a:buChar char="•"/>
              <a:defRPr/>
            </a:lvl3pPr>
            <a:lvl4pPr marL="1828800" lvl="3" indent="-342900" algn="l">
              <a:lnSpc>
                <a:spcPct val="108000"/>
              </a:lnSpc>
              <a:spcBef>
                <a:spcPts val="500"/>
              </a:spcBef>
              <a:spcAft>
                <a:spcPts val="0"/>
              </a:spcAft>
              <a:buClr>
                <a:schemeClr val="dk1"/>
              </a:buClr>
              <a:buSzPts val="1800"/>
              <a:buChar char="•"/>
              <a:defRPr/>
            </a:lvl4pPr>
            <a:lvl5pPr marL="2286000" lvl="4" indent="-342900" algn="l">
              <a:lnSpc>
                <a:spcPct val="108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7"/>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Clr>
                <a:srgbClr val="FFFFFF"/>
              </a:buClr>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Clr>
                <a:srgbClr val="FFFFFF"/>
              </a:buClr>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Clr>
                <a:srgbClr val="FFFFFF"/>
              </a:buClr>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Clr>
                <a:srgbClr val="FFFFFF"/>
              </a:buClr>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Clr>
                <a:srgbClr val="FFFFFF"/>
              </a:buClr>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7"/>
          <p:cNvSpPr>
            <a:spLocks noGrp="1"/>
          </p:cNvSpPr>
          <p:nvPr>
            <p:ph type="pic" idx="3"/>
          </p:nvPr>
        </p:nvSpPr>
        <p:spPr>
          <a:xfrm>
            <a:off x="6989083" y="1825625"/>
            <a:ext cx="4364717" cy="4351338"/>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solidation">
  <p:cSld name="Consolidation">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Font typeface="Play"/>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838199" y="1825625"/>
            <a:ext cx="1051559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Clr>
                <a:schemeClr val="dk1"/>
              </a:buClr>
              <a:buSzPts val="1800"/>
              <a:buChar char="•"/>
              <a:defRPr/>
            </a:lvl1pPr>
            <a:lvl2pPr marL="914400" lvl="1" indent="-342900" algn="l">
              <a:lnSpc>
                <a:spcPct val="108000"/>
              </a:lnSpc>
              <a:spcBef>
                <a:spcPts val="500"/>
              </a:spcBef>
              <a:spcAft>
                <a:spcPts val="0"/>
              </a:spcAft>
              <a:buClr>
                <a:schemeClr val="dk1"/>
              </a:buClr>
              <a:buSzPts val="1800"/>
              <a:buChar char="•"/>
              <a:defRPr/>
            </a:lvl2pPr>
            <a:lvl3pPr marL="1371600" lvl="2" indent="-342900" algn="l">
              <a:lnSpc>
                <a:spcPct val="108000"/>
              </a:lnSpc>
              <a:spcBef>
                <a:spcPts val="500"/>
              </a:spcBef>
              <a:spcAft>
                <a:spcPts val="0"/>
              </a:spcAft>
              <a:buClr>
                <a:schemeClr val="dk1"/>
              </a:buClr>
              <a:buSzPts val="1800"/>
              <a:buChar char="•"/>
              <a:defRPr/>
            </a:lvl3pPr>
            <a:lvl4pPr marL="1828800" lvl="3" indent="-342900" algn="l">
              <a:lnSpc>
                <a:spcPct val="108000"/>
              </a:lnSpc>
              <a:spcBef>
                <a:spcPts val="500"/>
              </a:spcBef>
              <a:spcAft>
                <a:spcPts val="0"/>
              </a:spcAft>
              <a:buClr>
                <a:schemeClr val="dk1"/>
              </a:buClr>
              <a:buSzPts val="1800"/>
              <a:buChar char="•"/>
              <a:defRPr/>
            </a:lvl4pPr>
            <a:lvl5pPr marL="2286000" lvl="4" indent="-342900" algn="l">
              <a:lnSpc>
                <a:spcPct val="108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8"/>
          <p:cNvSpPr>
            <a:spLocks noGrp="1"/>
          </p:cNvSpPr>
          <p:nvPr>
            <p:ph type="body" idx="2"/>
          </p:nvPr>
        </p:nvSpPr>
        <p:spPr>
          <a:xfrm>
            <a:off x="9973929" y="162686"/>
            <a:ext cx="2078545" cy="365125"/>
          </a:xfrm>
          <a:prstGeom prst="flowChartAlternateProcess">
            <a:avLst/>
          </a:prstGeom>
          <a:solidFill>
            <a:srgbClr val="8E53E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Clr>
                <a:srgbClr val="FFFFFF"/>
              </a:buClr>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Clr>
                <a:srgbClr val="FFFFFF"/>
              </a:buClr>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Clr>
                <a:srgbClr val="FFFFFF"/>
              </a:buClr>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Clr>
                <a:srgbClr val="FFFFFF"/>
              </a:buClr>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Clr>
                <a:srgbClr val="FFFFFF"/>
              </a:buClr>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9"/>
        <p:cNvGrpSpPr/>
        <p:nvPr/>
      </p:nvGrpSpPr>
      <p:grpSpPr>
        <a:xfrm>
          <a:off x="0" y="0"/>
          <a:ext cx="0" cy="0"/>
          <a:chOff x="0" y="0"/>
          <a:chExt cx="0" cy="0"/>
        </a:xfrm>
      </p:grpSpPr>
      <p:sp>
        <p:nvSpPr>
          <p:cNvPr id="60" name="Google Shape;60;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4" name="Google Shape;14;p1"/>
          <p:cNvSpPr txBox="1">
            <a:spLocks noGrp="1"/>
          </p:cNvSpPr>
          <p:nvPr>
            <p:ph type="dt" idx="10"/>
          </p:nvPr>
        </p:nvSpPr>
        <p:spPr>
          <a:xfrm>
            <a:off x="838200" y="6356350"/>
            <a:ext cx="371317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June 2025</a:t>
            </a:r>
            <a:endParaRPr sz="1200" b="0" i="0" u="none" strike="noStrike" cap="none" dirty="0">
              <a:solidFill>
                <a:srgbClr val="888888"/>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pDBH2OYHvMc" TargetMode="External"/><Relationship Id="rId7" Type="http://schemas.openxmlformats.org/officeDocument/2006/relationships/hyperlink" Target="http://www.youtube.com/watch?v=YUmgwnCUb4o"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www.youtube.com/watch?v=6SXU9-d1WB8" TargetMode="External"/><Relationship Id="rId5" Type="http://schemas.openxmlformats.org/officeDocument/2006/relationships/hyperlink" Target="http://www.youtube.com/watch?v=zKkVZWXfwFA" TargetMode="External"/><Relationship Id="rId4" Type="http://schemas.openxmlformats.org/officeDocument/2006/relationships/hyperlink" Target="http://www.youtube.com/watch?v=DtO5kKF-VqI"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ideo" Target="https://www.youtube.com/embed/rM9QAxFSBMU?feature=oembed"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466318"/>
              </a:buClr>
              <a:buSzPts val="5200"/>
              <a:buFont typeface="Arial"/>
              <a:buNone/>
            </a:pPr>
            <a:r>
              <a:rPr lang="en-GB" noProof="0" dirty="0"/>
              <a:t>Health</a:t>
            </a:r>
          </a:p>
        </p:txBody>
      </p:sp>
      <p:sp>
        <p:nvSpPr>
          <p:cNvPr id="133" name="Google Shape;133;p20"/>
          <p:cNvSpPr txBox="1">
            <a:spLocks noGrp="1"/>
          </p:cNvSpPr>
          <p:nvPr>
            <p:ph type="subTitle" idx="1"/>
          </p:nvPr>
        </p:nvSpPr>
        <p:spPr>
          <a:xfrm>
            <a:off x="1524000" y="4846039"/>
            <a:ext cx="9144000" cy="583211"/>
          </a:xfrm>
          <a:prstGeom prst="rect">
            <a:avLst/>
          </a:prstGeom>
          <a:noFill/>
          <a:ln>
            <a:noFill/>
          </a:ln>
        </p:spPr>
        <p:txBody>
          <a:bodyPr spcFirstLastPara="1" wrap="square" lIns="91425" tIns="45700" rIns="91425" bIns="45700" anchor="t" anchorCtr="0">
            <a:normAutofit/>
          </a:bodyPr>
          <a:lstStyle/>
          <a:p>
            <a:pPr marL="0" lvl="0" indent="0" algn="ctr" rtl="0">
              <a:lnSpc>
                <a:spcPct val="108000"/>
              </a:lnSpc>
              <a:spcBef>
                <a:spcPts val="0"/>
              </a:spcBef>
              <a:spcAft>
                <a:spcPts val="0"/>
              </a:spcAft>
              <a:buClr>
                <a:srgbClr val="595959"/>
              </a:buClr>
              <a:buSzPts val="2800"/>
              <a:buNone/>
            </a:pPr>
            <a:r>
              <a:rPr lang="en-GB" noProof="0" dirty="0"/>
              <a:t>Topic: Cancer care</a:t>
            </a:r>
          </a:p>
        </p:txBody>
      </p:sp>
      <p:sp>
        <p:nvSpPr>
          <p:cNvPr id="134" name="Google Shape;134;p20"/>
          <p:cNvSpPr txBox="1">
            <a:spLocks noGrp="1"/>
          </p:cNvSpPr>
          <p:nvPr>
            <p:ph type="body" idx="2"/>
          </p:nvPr>
        </p:nvSpPr>
        <p:spPr>
          <a:xfrm>
            <a:off x="6096000" y="3105374"/>
            <a:ext cx="5623668" cy="534189"/>
          </a:xfrm>
          <a:prstGeom prst="rect">
            <a:avLst/>
          </a:prstGeom>
          <a:noFill/>
          <a:ln>
            <a:noFill/>
          </a:ln>
        </p:spPr>
        <p:txBody>
          <a:bodyPr spcFirstLastPara="1" wrap="square" lIns="91425" tIns="45700" rIns="91425" bIns="45700" anchor="t" anchorCtr="0">
            <a:noAutofit/>
          </a:bodyPr>
          <a:lstStyle/>
          <a:p>
            <a:pPr marL="0" lvl="0" indent="0" algn="r" rtl="0">
              <a:lnSpc>
                <a:spcPct val="108000"/>
              </a:lnSpc>
              <a:spcBef>
                <a:spcPts val="0"/>
              </a:spcBef>
              <a:spcAft>
                <a:spcPts val="0"/>
              </a:spcAft>
              <a:buClr>
                <a:srgbClr val="466318"/>
              </a:buClr>
              <a:buSzPts val="2000"/>
              <a:buNone/>
            </a:pPr>
            <a:r>
              <a:rPr lang="en-GB" noProof="0" dirty="0"/>
              <a:t>Route: Health &amp; Science</a:t>
            </a:r>
          </a:p>
        </p:txBody>
      </p:sp>
      <p:sp>
        <p:nvSpPr>
          <p:cNvPr id="135" name="Google Shape;135;p20"/>
          <p:cNvSpPr txBox="1">
            <a:spLocks noGrp="1"/>
          </p:cNvSpPr>
          <p:nvPr>
            <p:ph type="body" idx="3"/>
          </p:nvPr>
        </p:nvSpPr>
        <p:spPr>
          <a:xfrm>
            <a:off x="1524000" y="5587763"/>
            <a:ext cx="9144000" cy="458004"/>
          </a:xfrm>
          <a:prstGeom prst="rect">
            <a:avLst/>
          </a:prstGeom>
          <a:noFill/>
          <a:ln>
            <a:noFill/>
          </a:ln>
        </p:spPr>
        <p:txBody>
          <a:bodyPr spcFirstLastPara="1" wrap="square" lIns="91425" tIns="45700" rIns="91425" bIns="45700" anchor="t" anchorCtr="0">
            <a:noAutofit/>
          </a:bodyPr>
          <a:lstStyle/>
          <a:p>
            <a:pPr marL="0" lvl="0" indent="0" algn="ctr" rtl="0">
              <a:lnSpc>
                <a:spcPct val="108000"/>
              </a:lnSpc>
              <a:spcBef>
                <a:spcPts val="0"/>
              </a:spcBef>
              <a:spcAft>
                <a:spcPts val="0"/>
              </a:spcAft>
              <a:buClr>
                <a:srgbClr val="262626"/>
              </a:buClr>
              <a:buSzPts val="2400"/>
              <a:buNone/>
            </a:pPr>
            <a:r>
              <a:rPr lang="en-GB" noProof="0" dirty="0"/>
              <a:t>Lesson 4: Occupational roles in cancer care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9"/>
          <p:cNvSpPr/>
          <p:nvPr/>
        </p:nvSpPr>
        <p:spPr>
          <a:xfrm>
            <a:off x="4962001" y="1619330"/>
            <a:ext cx="2843083" cy="2014538"/>
          </a:xfrm>
          <a:prstGeom prst="rect">
            <a:avLst/>
          </a:prstGeom>
          <a:solidFill>
            <a:srgbClr val="E2EEBE"/>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noProof="0" dirty="0">
                <a:solidFill>
                  <a:srgbClr val="275316"/>
                </a:solidFill>
                <a:latin typeface="Arial"/>
                <a:ea typeface="Arial"/>
                <a:cs typeface="Arial"/>
                <a:sym typeface="Arial"/>
              </a:rPr>
              <a:t>Communication</a:t>
            </a:r>
            <a:endParaRPr lang="en-GB" sz="2400" b="0" i="0" u="none" strike="noStrike" cap="none" noProof="0" dirty="0">
              <a:solidFill>
                <a:srgbClr val="27531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noProof="0" dirty="0">
                <a:solidFill>
                  <a:schemeClr val="dk1"/>
                </a:solidFill>
                <a:latin typeface="Arial"/>
                <a:ea typeface="Arial"/>
                <a:cs typeface="Arial"/>
                <a:sym typeface="Arial"/>
              </a:rPr>
              <a:t>Essential for effective patient care and effective team working.</a:t>
            </a:r>
            <a:endParaRPr lang="en-GB" sz="2400" b="0" i="0" u="none" strike="noStrike" cap="none" noProof="0" dirty="0">
              <a:solidFill>
                <a:schemeClr val="lt1"/>
              </a:solidFill>
              <a:latin typeface="Arial"/>
              <a:ea typeface="Arial"/>
              <a:cs typeface="Arial"/>
              <a:sym typeface="Arial"/>
            </a:endParaRPr>
          </a:p>
        </p:txBody>
      </p:sp>
      <p:sp>
        <p:nvSpPr>
          <p:cNvPr id="262" name="Google Shape;262;p29"/>
          <p:cNvSpPr/>
          <p:nvPr/>
        </p:nvSpPr>
        <p:spPr>
          <a:xfrm>
            <a:off x="1438224" y="1637535"/>
            <a:ext cx="2843083" cy="2014538"/>
          </a:xfrm>
          <a:prstGeom prst="rect">
            <a:avLst/>
          </a:prstGeom>
          <a:solidFill>
            <a:srgbClr val="E2EEBE"/>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noProof="0" dirty="0">
                <a:solidFill>
                  <a:srgbClr val="275316"/>
                </a:solidFill>
                <a:latin typeface="Arial"/>
                <a:ea typeface="Arial"/>
                <a:cs typeface="Arial"/>
                <a:sym typeface="Arial"/>
              </a:rPr>
              <a:t>Compassion</a:t>
            </a:r>
            <a:endParaRPr lang="en-GB" sz="2000" b="0" i="0" u="none" strike="noStrike" cap="none" noProof="0" dirty="0">
              <a:solidFill>
                <a:srgbClr val="27531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noProof="0" dirty="0">
                <a:solidFill>
                  <a:schemeClr val="dk1"/>
                </a:solidFill>
                <a:latin typeface="Arial"/>
                <a:ea typeface="Arial"/>
                <a:cs typeface="Arial"/>
                <a:sym typeface="Arial"/>
              </a:rPr>
              <a:t>Defined by care given empathetically, respectfully and maintaining commitment.</a:t>
            </a:r>
            <a:endParaRPr lang="en-GB" sz="2000" b="0" i="0" u="none" strike="noStrike" cap="none" noProof="0" dirty="0">
              <a:solidFill>
                <a:schemeClr val="lt1"/>
              </a:solidFill>
              <a:latin typeface="Arial"/>
              <a:ea typeface="Arial"/>
              <a:cs typeface="Arial"/>
              <a:sym typeface="Arial"/>
            </a:endParaRPr>
          </a:p>
        </p:txBody>
      </p:sp>
      <p:sp>
        <p:nvSpPr>
          <p:cNvPr id="263" name="Google Shape;263;p29"/>
          <p:cNvSpPr txBox="1">
            <a:spLocks noGrp="1"/>
          </p:cNvSpPr>
          <p:nvPr>
            <p:ph type="title"/>
          </p:nvPr>
        </p:nvSpPr>
        <p:spPr>
          <a:xfrm>
            <a:off x="763716" y="278950"/>
            <a:ext cx="66657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GB" noProof="0" dirty="0">
                <a:latin typeface="Arial"/>
                <a:ea typeface="Arial"/>
                <a:cs typeface="Arial"/>
                <a:sym typeface="Arial"/>
              </a:rPr>
              <a:t>The 6 Cs</a:t>
            </a:r>
            <a:endParaRPr lang="en-GB" noProof="0" dirty="0"/>
          </a:p>
        </p:txBody>
      </p:sp>
      <p:sp>
        <p:nvSpPr>
          <p:cNvPr id="266" name="Google Shape;266;p29"/>
          <p:cNvSpPr/>
          <p:nvPr/>
        </p:nvSpPr>
        <p:spPr>
          <a:xfrm>
            <a:off x="8552386" y="1607401"/>
            <a:ext cx="2843083" cy="2014538"/>
          </a:xfrm>
          <a:prstGeom prst="rect">
            <a:avLst/>
          </a:prstGeom>
          <a:solidFill>
            <a:srgbClr val="E2EEBE"/>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noProof="0" dirty="0">
                <a:solidFill>
                  <a:srgbClr val="275316"/>
                </a:solidFill>
                <a:latin typeface="Arial"/>
                <a:ea typeface="Arial"/>
                <a:cs typeface="Arial"/>
                <a:sym typeface="Arial"/>
              </a:rPr>
              <a:t>Commitment</a:t>
            </a:r>
            <a:endParaRPr lang="en-GB" sz="1600" b="1" i="0" u="none" strike="noStrike" cap="none" noProof="0" dirty="0">
              <a:solidFill>
                <a:srgbClr val="27531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noProof="0" dirty="0">
                <a:solidFill>
                  <a:schemeClr val="dk1"/>
                </a:solidFill>
                <a:latin typeface="Arial"/>
                <a:ea typeface="Arial"/>
                <a:cs typeface="Arial"/>
                <a:sym typeface="Arial"/>
              </a:rPr>
              <a:t>Build on this to improve the care experience of patients.</a:t>
            </a:r>
            <a:endParaRPr lang="en-GB" sz="2400" b="0" i="0" u="none" strike="noStrike" cap="none" noProof="0" dirty="0">
              <a:solidFill>
                <a:schemeClr val="lt1"/>
              </a:solidFill>
              <a:latin typeface="Arial"/>
              <a:ea typeface="Arial"/>
              <a:cs typeface="Arial"/>
              <a:sym typeface="Arial"/>
            </a:endParaRPr>
          </a:p>
        </p:txBody>
      </p:sp>
      <p:grpSp>
        <p:nvGrpSpPr>
          <p:cNvPr id="267" name="Google Shape;267;p29" descr="Two open hands"/>
          <p:cNvGrpSpPr/>
          <p:nvPr/>
        </p:nvGrpSpPr>
        <p:grpSpPr>
          <a:xfrm>
            <a:off x="1421540" y="1622632"/>
            <a:ext cx="2843083" cy="2132550"/>
            <a:chOff x="1421540" y="4044096"/>
            <a:chExt cx="2843083" cy="2132550"/>
          </a:xfrm>
        </p:grpSpPr>
        <p:sp>
          <p:nvSpPr>
            <p:cNvPr id="268" name="Google Shape;268;p29"/>
            <p:cNvSpPr/>
            <p:nvPr/>
          </p:nvSpPr>
          <p:spPr>
            <a:xfrm>
              <a:off x="1421540" y="4044096"/>
              <a:ext cx="2843083" cy="2014538"/>
            </a:xfrm>
            <a:prstGeom prst="rect">
              <a:avLst/>
            </a:prstGeom>
            <a:solidFill>
              <a:srgbClr val="F2CDED"/>
            </a:soli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lang="en-GB" sz="2400" b="1" i="0" u="none" strike="noStrike" cap="none" noProof="0" dirty="0">
                <a:solidFill>
                  <a:schemeClr val="dk2"/>
                </a:solidFill>
                <a:latin typeface="Arial"/>
                <a:ea typeface="Arial"/>
                <a:cs typeface="Arial"/>
                <a:sym typeface="Arial"/>
              </a:endParaRPr>
            </a:p>
          </p:txBody>
        </p:sp>
        <p:pic>
          <p:nvPicPr>
            <p:cNvPr id="269" name="Google Shape;269;p2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04908" y="5021789"/>
              <a:ext cx="2309714" cy="1154857"/>
            </a:xfrm>
            <a:prstGeom prst="rect">
              <a:avLst/>
            </a:prstGeom>
            <a:noFill/>
            <a:ln>
              <a:noFill/>
            </a:ln>
          </p:spPr>
        </p:pic>
      </p:grpSp>
      <p:grpSp>
        <p:nvGrpSpPr>
          <p:cNvPr id="270" name="Google Shape;270;p29" descr="An icon representing communication"/>
          <p:cNvGrpSpPr/>
          <p:nvPr/>
        </p:nvGrpSpPr>
        <p:grpSpPr>
          <a:xfrm>
            <a:off x="4962000" y="1607688"/>
            <a:ext cx="2843083" cy="2014538"/>
            <a:chOff x="4962000" y="4037619"/>
            <a:chExt cx="2843083" cy="2014538"/>
          </a:xfrm>
        </p:grpSpPr>
        <p:sp>
          <p:nvSpPr>
            <p:cNvPr id="271" name="Google Shape;271;p29"/>
            <p:cNvSpPr/>
            <p:nvPr/>
          </p:nvSpPr>
          <p:spPr>
            <a:xfrm>
              <a:off x="4962000" y="4037619"/>
              <a:ext cx="2843083" cy="2014538"/>
            </a:xfrm>
            <a:prstGeom prst="rect">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lang="en-GB" sz="2400" b="1" i="0" u="none" strike="noStrike" cap="none" noProof="0" dirty="0">
                <a:solidFill>
                  <a:schemeClr val="dk2"/>
                </a:solidFill>
                <a:latin typeface="Arial"/>
                <a:ea typeface="Arial"/>
                <a:cs typeface="Arial"/>
                <a:sym typeface="Arial"/>
              </a:endParaRPr>
            </a:p>
          </p:txBody>
        </p:sp>
        <p:pic>
          <p:nvPicPr>
            <p:cNvPr id="272" name="Google Shape;272;p2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405641" y="4073465"/>
              <a:ext cx="1955800" cy="1955800"/>
            </a:xfrm>
            <a:prstGeom prst="rect">
              <a:avLst/>
            </a:prstGeom>
            <a:noFill/>
            <a:ln>
              <a:noFill/>
            </a:ln>
          </p:spPr>
        </p:pic>
      </p:grpSp>
      <p:grpSp>
        <p:nvGrpSpPr>
          <p:cNvPr id="273" name="Google Shape;273;p29" descr="Two diamond rings "/>
          <p:cNvGrpSpPr/>
          <p:nvPr/>
        </p:nvGrpSpPr>
        <p:grpSpPr>
          <a:xfrm>
            <a:off x="8552385" y="1610024"/>
            <a:ext cx="2843083" cy="2014538"/>
            <a:chOff x="8552385" y="4031488"/>
            <a:chExt cx="2843083" cy="2014538"/>
          </a:xfrm>
        </p:grpSpPr>
        <p:sp>
          <p:nvSpPr>
            <p:cNvPr id="274" name="Google Shape;274;p29"/>
            <p:cNvSpPr/>
            <p:nvPr/>
          </p:nvSpPr>
          <p:spPr>
            <a:xfrm>
              <a:off x="8552385" y="4031488"/>
              <a:ext cx="2843083" cy="2014538"/>
            </a:xfrm>
            <a:prstGeom prst="rect">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lang="en-GB" sz="2400" b="1" i="0" u="none" strike="noStrike" cap="none" noProof="0" dirty="0">
                <a:solidFill>
                  <a:schemeClr val="dk2"/>
                </a:solidFill>
                <a:latin typeface="Arial"/>
                <a:ea typeface="Arial"/>
                <a:cs typeface="Arial"/>
                <a:sym typeface="Arial"/>
              </a:endParaRPr>
            </a:p>
          </p:txBody>
        </p:sp>
        <p:pic>
          <p:nvPicPr>
            <p:cNvPr id="275" name="Google Shape;275;p2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127775" y="4237051"/>
              <a:ext cx="1692302" cy="1692302"/>
            </a:xfrm>
            <a:prstGeom prst="rect">
              <a:avLst/>
            </a:prstGeom>
            <a:noFill/>
            <a:ln>
              <a:noFill/>
            </a:ln>
          </p:spPr>
        </p:pic>
      </p:grpSp>
      <p:sp>
        <p:nvSpPr>
          <p:cNvPr id="276" name="Google Shape;276;p29"/>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chemeClr val="lt1"/>
              </a:buClr>
              <a:buSzPts val="1400"/>
              <a:buFont typeface="Arial"/>
              <a:buNone/>
            </a:pPr>
            <a:r>
              <a:rPr lang="en-GB" sz="1400" b="1" i="0" u="none" strike="noStrike" cap="none" noProof="0" dirty="0">
                <a:solidFill>
                  <a:schemeClr val="lt1"/>
                </a:solidFill>
                <a:latin typeface="Arial Narrow"/>
                <a:ea typeface="Arial Narrow"/>
                <a:cs typeface="Arial Narrow"/>
                <a:sym typeface="Arial Narrow"/>
              </a:rPr>
              <a:t>Activity 1</a:t>
            </a:r>
            <a:endParaRPr lang="en-GB" sz="1400" b="0" i="0" u="none" strike="noStrike" cap="none" noProof="0" dirty="0">
              <a:solidFill>
                <a:srgbClr val="000000"/>
              </a:solidFill>
              <a:latin typeface="Arial"/>
              <a:ea typeface="Arial"/>
              <a:cs typeface="Arial"/>
              <a:sym typeface="Arial"/>
            </a:endParaRPr>
          </a:p>
        </p:txBody>
      </p:sp>
      <p:sp>
        <p:nvSpPr>
          <p:cNvPr id="277" name="Google Shape;277;p29"/>
          <p:cNvSpPr/>
          <p:nvPr/>
        </p:nvSpPr>
        <p:spPr>
          <a:xfrm>
            <a:off x="851907" y="1607628"/>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noProof="0" dirty="0">
                <a:solidFill>
                  <a:schemeClr val="lt1"/>
                </a:solidFill>
                <a:latin typeface="Arial"/>
                <a:ea typeface="Arial"/>
                <a:cs typeface="Arial"/>
                <a:sym typeface="Arial"/>
              </a:rPr>
              <a:t>4</a:t>
            </a:r>
            <a:endParaRPr lang="en-GB" sz="1400" b="0" i="0" u="none" strike="noStrike" cap="none" noProof="0" dirty="0">
              <a:solidFill>
                <a:srgbClr val="000000"/>
              </a:solidFill>
              <a:latin typeface="Arial"/>
              <a:ea typeface="Arial"/>
              <a:cs typeface="Arial"/>
              <a:sym typeface="Arial"/>
            </a:endParaRPr>
          </a:p>
        </p:txBody>
      </p:sp>
      <p:sp>
        <p:nvSpPr>
          <p:cNvPr id="278" name="Google Shape;278;p29"/>
          <p:cNvSpPr/>
          <p:nvPr/>
        </p:nvSpPr>
        <p:spPr>
          <a:xfrm>
            <a:off x="4424436" y="1607628"/>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noProof="0" dirty="0">
                <a:solidFill>
                  <a:schemeClr val="lt1"/>
                </a:solidFill>
                <a:latin typeface="Arial"/>
                <a:ea typeface="Arial"/>
                <a:cs typeface="Arial"/>
                <a:sym typeface="Arial"/>
              </a:rPr>
              <a:t>5</a:t>
            </a:r>
            <a:endParaRPr lang="en-GB" sz="1400" b="0" i="0" u="none" strike="noStrike" cap="none" noProof="0" dirty="0">
              <a:solidFill>
                <a:srgbClr val="000000"/>
              </a:solidFill>
              <a:latin typeface="Arial"/>
              <a:ea typeface="Arial"/>
              <a:cs typeface="Arial"/>
              <a:sym typeface="Arial"/>
            </a:endParaRPr>
          </a:p>
        </p:txBody>
      </p:sp>
      <p:sp>
        <p:nvSpPr>
          <p:cNvPr id="279" name="Google Shape;279;p29"/>
          <p:cNvSpPr/>
          <p:nvPr/>
        </p:nvSpPr>
        <p:spPr>
          <a:xfrm>
            <a:off x="7996961" y="1579824"/>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noProof="0" dirty="0">
                <a:solidFill>
                  <a:schemeClr val="lt1"/>
                </a:solidFill>
                <a:latin typeface="Arial"/>
                <a:ea typeface="Arial"/>
                <a:cs typeface="Arial"/>
                <a:sym typeface="Arial"/>
              </a:rPr>
              <a:t>6</a:t>
            </a:r>
          </a:p>
        </p:txBody>
      </p:sp>
      <p:sp>
        <p:nvSpPr>
          <p:cNvPr id="280" name="Google Shape;280;p29"/>
          <p:cNvSpPr/>
          <p:nvPr/>
        </p:nvSpPr>
        <p:spPr>
          <a:xfrm>
            <a:off x="4962001" y="3789877"/>
            <a:ext cx="2843083" cy="2014538"/>
          </a:xfrm>
          <a:prstGeom prst="rect">
            <a:avLst/>
          </a:prstGeom>
          <a:solidFill>
            <a:srgbClr val="E2EEBE"/>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noProof="0" dirty="0">
                <a:solidFill>
                  <a:srgbClr val="275316"/>
                </a:solidFill>
                <a:latin typeface="Arial"/>
                <a:ea typeface="Arial"/>
                <a:cs typeface="Arial"/>
                <a:sym typeface="Arial"/>
              </a:rPr>
              <a:t>Communication</a:t>
            </a:r>
            <a:endParaRPr lang="en-GB" sz="2400" b="0" i="0" u="none" strike="noStrike" cap="none" noProof="0" dirty="0">
              <a:solidFill>
                <a:srgbClr val="27531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noProof="0" dirty="0">
                <a:solidFill>
                  <a:schemeClr val="dk1"/>
                </a:solidFill>
                <a:latin typeface="Arial"/>
                <a:ea typeface="Arial"/>
                <a:cs typeface="Arial"/>
                <a:sym typeface="Arial"/>
              </a:rPr>
              <a:t>Essential for effective patient care and effective team working.</a:t>
            </a:r>
            <a:endParaRPr lang="en-GB" sz="2400" b="0" i="0" u="none" strike="noStrike" cap="none" noProof="0" dirty="0">
              <a:solidFill>
                <a:schemeClr val="lt1"/>
              </a:solidFill>
              <a:latin typeface="Arial"/>
              <a:ea typeface="Arial"/>
              <a:cs typeface="Arial"/>
              <a:sym typeface="Arial"/>
            </a:endParaRPr>
          </a:p>
        </p:txBody>
      </p:sp>
      <p:sp>
        <p:nvSpPr>
          <p:cNvPr id="281" name="Google Shape;281;p29"/>
          <p:cNvSpPr/>
          <p:nvPr/>
        </p:nvSpPr>
        <p:spPr>
          <a:xfrm>
            <a:off x="1438224" y="3808082"/>
            <a:ext cx="2843083" cy="2014538"/>
          </a:xfrm>
          <a:prstGeom prst="rect">
            <a:avLst/>
          </a:prstGeom>
          <a:solidFill>
            <a:srgbClr val="E2EEBE"/>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noProof="0" dirty="0">
                <a:solidFill>
                  <a:srgbClr val="275316"/>
                </a:solidFill>
                <a:latin typeface="Arial"/>
                <a:ea typeface="Arial"/>
                <a:cs typeface="Arial"/>
                <a:sym typeface="Arial"/>
              </a:rPr>
              <a:t>Compassion</a:t>
            </a:r>
            <a:endParaRPr lang="en-GB" sz="2400" b="0" i="0" u="none" strike="noStrike" cap="none" noProof="0" dirty="0">
              <a:solidFill>
                <a:srgbClr val="27531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noProof="0" dirty="0">
                <a:solidFill>
                  <a:schemeClr val="dk1"/>
                </a:solidFill>
                <a:latin typeface="Arial"/>
                <a:ea typeface="Arial"/>
                <a:cs typeface="Arial"/>
                <a:sym typeface="Arial"/>
              </a:rPr>
              <a:t>Defined by care given empathetically, respectfully and maintaining commitment.</a:t>
            </a:r>
            <a:endParaRPr lang="en-GB" sz="2000" b="0" i="0" u="none" strike="noStrike" cap="none" noProof="0" dirty="0">
              <a:solidFill>
                <a:schemeClr val="lt1"/>
              </a:solidFill>
              <a:latin typeface="Arial"/>
              <a:ea typeface="Arial"/>
              <a:cs typeface="Arial"/>
              <a:sym typeface="Arial"/>
            </a:endParaRPr>
          </a:p>
        </p:txBody>
      </p:sp>
      <p:sp>
        <p:nvSpPr>
          <p:cNvPr id="282" name="Google Shape;282;p29"/>
          <p:cNvSpPr/>
          <p:nvPr/>
        </p:nvSpPr>
        <p:spPr>
          <a:xfrm>
            <a:off x="8552386" y="3777948"/>
            <a:ext cx="2843083" cy="2014538"/>
          </a:xfrm>
          <a:prstGeom prst="rect">
            <a:avLst/>
          </a:prstGeom>
          <a:solidFill>
            <a:srgbClr val="E2EEBE"/>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noProof="0" dirty="0">
                <a:solidFill>
                  <a:srgbClr val="275316"/>
                </a:solidFill>
                <a:latin typeface="Arial"/>
                <a:ea typeface="Arial"/>
                <a:cs typeface="Arial"/>
                <a:sym typeface="Arial"/>
              </a:rPr>
              <a:t>Commitment</a:t>
            </a:r>
            <a:endParaRPr lang="en-GB" sz="1600" b="1" i="0" u="none" strike="noStrike" cap="none" noProof="0" dirty="0">
              <a:solidFill>
                <a:srgbClr val="27531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noProof="0" dirty="0">
                <a:solidFill>
                  <a:srgbClr val="212529"/>
                </a:solidFill>
                <a:latin typeface="Arial"/>
                <a:ea typeface="Arial"/>
                <a:cs typeface="Arial"/>
                <a:sym typeface="Arial"/>
              </a:rPr>
              <a:t>We need to build on our commitment to improve the care and experience of our patients.</a:t>
            </a:r>
            <a:endParaRPr lang="en-GB" sz="2000" b="0" i="0" u="none" strike="noStrike" cap="none" noProof="0" dirty="0">
              <a:solidFill>
                <a:schemeClr val="lt1"/>
              </a:solidFill>
              <a:latin typeface="Arial"/>
              <a:ea typeface="Arial"/>
              <a:cs typeface="Arial"/>
              <a:sym typeface="Arial"/>
            </a:endParaRPr>
          </a:p>
        </p:txBody>
      </p:sp>
      <p:sp>
        <p:nvSpPr>
          <p:cNvPr id="283" name="Google Shape;283;p29"/>
          <p:cNvSpPr txBox="1"/>
          <p:nvPr/>
        </p:nvSpPr>
        <p:spPr>
          <a:xfrm>
            <a:off x="838199" y="6356351"/>
            <a:ext cx="4516225" cy="280120"/>
          </a:xfrm>
          <a:prstGeom prst="rect">
            <a:avLst/>
          </a:prstGeom>
          <a:solidFill>
            <a:schemeClr val="lt1"/>
          </a:solid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757575"/>
              </a:buClr>
              <a:buSzPts val="1800"/>
              <a:buFont typeface="Arial"/>
              <a:buNone/>
            </a:pPr>
            <a:r>
              <a:rPr lang="en-GB" sz="1200" b="0" i="0" u="none" strike="noStrike" cap="none" noProof="0" dirty="0">
                <a:solidFill>
                  <a:srgbClr val="757575"/>
                </a:solidFill>
                <a:latin typeface="Arial"/>
                <a:ea typeface="Arial"/>
                <a:cs typeface="Arial"/>
                <a:sym typeface="Arial"/>
              </a:rPr>
              <a:t>Lesson 4: Occupational roles in cancer care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67"/>
                                        </p:tgtEl>
                                      </p:cBhvr>
                                    </p:animEffect>
                                    <p:set>
                                      <p:cBhvr>
                                        <p:cTn id="7" dur="1" fill="hold">
                                          <p:stCondLst>
                                            <p:cond delay="500"/>
                                          </p:stCondLst>
                                        </p:cTn>
                                        <p:tgtEl>
                                          <p:spTgt spid="26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70"/>
                                        </p:tgtEl>
                                      </p:cBhvr>
                                    </p:animEffect>
                                    <p:set>
                                      <p:cBhvr>
                                        <p:cTn id="12" dur="1" fill="hold">
                                          <p:stCondLst>
                                            <p:cond delay="500"/>
                                          </p:stCondLst>
                                        </p:cTn>
                                        <p:tgtEl>
                                          <p:spTgt spid="27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73"/>
                                        </p:tgtEl>
                                      </p:cBhvr>
                                    </p:animEffect>
                                    <p:set>
                                      <p:cBhvr>
                                        <p:cTn id="17" dur="1" fill="hold">
                                          <p:stCondLst>
                                            <p:cond delay="500"/>
                                          </p:stCondLst>
                                        </p:cTn>
                                        <p:tgtEl>
                                          <p:spTgt spid="2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0"/>
          <p:cNvSpPr txBox="1">
            <a:spLocks noGrp="1"/>
          </p:cNvSpPr>
          <p:nvPr>
            <p:ph type="title"/>
          </p:nvPr>
        </p:nvSpPr>
        <p:spPr>
          <a:xfrm>
            <a:off x="335675" y="2737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noProof="0" dirty="0">
                <a:latin typeface="Arial"/>
                <a:ea typeface="Arial"/>
                <a:cs typeface="Arial"/>
                <a:sym typeface="Arial"/>
              </a:rPr>
              <a:t>Researching different roles 	</a:t>
            </a:r>
          </a:p>
        </p:txBody>
      </p:sp>
      <p:sp>
        <p:nvSpPr>
          <p:cNvPr id="290" name="Google Shape;290;p30"/>
          <p:cNvSpPr>
            <a:spLocks noGrp="1"/>
          </p:cNvSpPr>
          <p:nvPr>
            <p:ph type="body" idx="3"/>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Clr>
                <a:srgbClr val="FFFFFF"/>
              </a:buClr>
              <a:buSzPts val="1400"/>
              <a:buNone/>
            </a:pPr>
            <a:r>
              <a:rPr lang="en-GB" noProof="0" dirty="0"/>
              <a:t>Activity 2</a:t>
            </a:r>
          </a:p>
        </p:txBody>
      </p:sp>
      <p:sp>
        <p:nvSpPr>
          <p:cNvPr id="291" name="Google Shape;291;p30"/>
          <p:cNvSpPr txBox="1"/>
          <p:nvPr/>
        </p:nvSpPr>
        <p:spPr>
          <a:xfrm>
            <a:off x="838199" y="6356351"/>
            <a:ext cx="4516225" cy="280120"/>
          </a:xfrm>
          <a:prstGeom prst="rect">
            <a:avLst/>
          </a:prstGeom>
          <a:solidFill>
            <a:schemeClr val="lt1"/>
          </a:solid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757575"/>
              </a:buClr>
              <a:buSzPts val="1800"/>
              <a:buFont typeface="Arial"/>
              <a:buNone/>
            </a:pPr>
            <a:r>
              <a:rPr lang="en-GB" sz="1200" b="0" i="0" u="none" strike="noStrike" cap="none" noProof="0" dirty="0">
                <a:solidFill>
                  <a:srgbClr val="757575"/>
                </a:solidFill>
                <a:latin typeface="Arial"/>
                <a:ea typeface="Arial"/>
                <a:cs typeface="Arial"/>
                <a:sym typeface="Arial"/>
              </a:rPr>
              <a:t>Lesson 4: Occupational roles in cancer care</a:t>
            </a:r>
          </a:p>
        </p:txBody>
      </p:sp>
      <p:sp>
        <p:nvSpPr>
          <p:cNvPr id="2" name="Google Shape;273;p32">
            <a:extLst>
              <a:ext uri="{FF2B5EF4-FFF2-40B4-BE49-F238E27FC236}">
                <a16:creationId xmlns:a16="http://schemas.microsoft.com/office/drawing/2014/main" id="{C8BF05EF-57FB-A7B0-C9A5-B8E2DF8F8575}"/>
              </a:ext>
            </a:extLst>
          </p:cNvPr>
          <p:cNvSpPr txBox="1">
            <a:spLocks/>
          </p:cNvSpPr>
          <p:nvPr/>
        </p:nvSpPr>
        <p:spPr>
          <a:xfrm>
            <a:off x="838200" y="1825625"/>
            <a:ext cx="10688053" cy="4351338"/>
          </a:xfrm>
          <a:prstGeom prst="rect">
            <a:avLst/>
          </a:prstGeom>
          <a:solidFill>
            <a:srgbClr val="FFFFFF"/>
          </a:solidFill>
          <a:ln>
            <a:noFill/>
          </a:ln>
        </p:spPr>
        <p:txBody>
          <a:bodyPr spcFirstLastPara="1" wrap="square" lIns="180000" tIns="180000" rIns="180000" bIns="180000" anchor="t" anchorCtr="0">
            <a:noAutofit/>
          </a:bodyPr>
          <a:lstStyle>
            <a:defPPr marR="0" lvl="0" algn="l" rtl="0">
              <a:lnSpc>
                <a:spcPct val="100000"/>
              </a:lnSpc>
              <a:spcBef>
                <a:spcPts val="0"/>
              </a:spcBef>
              <a:spcAft>
                <a:spcPts val="0"/>
              </a:spcAft>
            </a:defPPr>
            <a:lvl1pPr marL="457200" marR="0" lvl="0" indent="-342900" algn="l" rtl="0">
              <a:lnSpc>
                <a:spcPct val="108000"/>
              </a:lnSpc>
              <a:spcBef>
                <a:spcPts val="1000"/>
              </a:spcBef>
              <a:spcAft>
                <a:spcPts val="0"/>
              </a:spcAft>
              <a:buClr>
                <a:srgbClr val="466318"/>
              </a:buClr>
              <a:buSzPts val="1800"/>
              <a:buFont typeface="Arial"/>
              <a:buChar char="•"/>
              <a:defRPr sz="2400" b="0" i="0" u="none" strike="noStrike" cap="none">
                <a:solidFill>
                  <a:srgbClr val="262626"/>
                </a:solidFill>
                <a:latin typeface="Arial"/>
                <a:ea typeface="Arial"/>
                <a:cs typeface="Arial"/>
                <a:sym typeface="Arial"/>
              </a:defRPr>
            </a:lvl1pPr>
            <a:lvl2pPr marL="914400" marR="0" lvl="1" indent="-342900" algn="l" rtl="0">
              <a:lnSpc>
                <a:spcPct val="108000"/>
              </a:lnSpc>
              <a:spcBef>
                <a:spcPts val="500"/>
              </a:spcBef>
              <a:spcAft>
                <a:spcPts val="0"/>
              </a:spcAft>
              <a:buClr>
                <a:srgbClr val="466318"/>
              </a:buClr>
              <a:buSzPts val="18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4pPr>
            <a:lvl5pPr marL="2286000" marR="0" lvl="4"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108000"/>
              </a:lnSpc>
              <a:spcBef>
                <a:spcPts val="0"/>
              </a:spcBef>
              <a:spcAft>
                <a:spcPts val="0"/>
              </a:spcAft>
              <a:buClr>
                <a:srgbClr val="466318"/>
              </a:buClr>
              <a:buSzPct val="100000"/>
              <a:buFont typeface="Arial"/>
              <a:buChar char="•"/>
              <a:tabLst/>
              <a:defRPr/>
            </a:pPr>
            <a:r>
              <a:rPr kumimoji="0" lang="en-GB" sz="2200" b="0" i="0" u="none" strike="noStrike" kern="0" cap="none" spc="0" normalizeH="0" baseline="0" noProof="0" dirty="0">
                <a:ln>
                  <a:noFill/>
                </a:ln>
                <a:solidFill>
                  <a:srgbClr val="262626"/>
                </a:solidFill>
                <a:effectLst/>
                <a:uLnTx/>
                <a:uFillTx/>
                <a:latin typeface="Arial"/>
                <a:cs typeface="Arial"/>
                <a:sym typeface="Arial"/>
              </a:rPr>
              <a:t>Work in pairs.</a:t>
            </a:r>
          </a:p>
          <a:p>
            <a:pPr marL="228600" marR="0" lvl="0" indent="-228600" algn="l" defTabSz="914400" rtl="0" eaLnBrk="1" fontAlgn="auto" latinLnBrk="0" hangingPunct="1">
              <a:lnSpc>
                <a:spcPct val="108000"/>
              </a:lnSpc>
              <a:spcBef>
                <a:spcPts val="0"/>
              </a:spcBef>
              <a:spcAft>
                <a:spcPts val="0"/>
              </a:spcAft>
              <a:buClr>
                <a:srgbClr val="466318"/>
              </a:buClr>
              <a:buSzPct val="100000"/>
              <a:buFont typeface="Arial"/>
              <a:buChar char="•"/>
              <a:tabLst/>
              <a:defRPr/>
            </a:pPr>
            <a:r>
              <a:rPr kumimoji="0" lang="en-GB" sz="2200" b="0" i="0" u="none" strike="noStrike" kern="0" cap="none" spc="0" normalizeH="0" baseline="0" noProof="0" dirty="0">
                <a:ln>
                  <a:noFill/>
                </a:ln>
                <a:solidFill>
                  <a:srgbClr val="262626"/>
                </a:solidFill>
                <a:effectLst/>
                <a:uLnTx/>
                <a:uFillTx/>
                <a:latin typeface="Arial"/>
                <a:cs typeface="Arial"/>
                <a:sym typeface="Arial"/>
              </a:rPr>
              <a:t>You will be assigned two roles – decide which you will each take:</a:t>
            </a:r>
          </a:p>
          <a:p>
            <a:pPr marL="228600" marR="0" lvl="0" indent="-228600" algn="l" defTabSz="914400" rtl="0" eaLnBrk="1" fontAlgn="auto" latinLnBrk="0" hangingPunct="1">
              <a:lnSpc>
                <a:spcPct val="108000"/>
              </a:lnSpc>
              <a:spcBef>
                <a:spcPts val="0"/>
              </a:spcBef>
              <a:spcAft>
                <a:spcPts val="0"/>
              </a:spcAft>
              <a:buClr>
                <a:srgbClr val="466318"/>
              </a:buClr>
              <a:buSzPct val="100000"/>
              <a:buFont typeface="Arial"/>
              <a:buChar char="•"/>
              <a:tabLst/>
              <a:defRPr/>
            </a:pPr>
            <a:endParaRPr kumimoji="0" lang="en-GB" sz="2200" b="0" i="0" u="none" strike="noStrike" kern="0" cap="none" spc="0" normalizeH="0" baseline="0" noProof="0" dirty="0">
              <a:ln>
                <a:noFill/>
              </a:ln>
              <a:solidFill>
                <a:srgbClr val="262626"/>
              </a:solidFill>
              <a:effectLst/>
              <a:uLnTx/>
              <a:uFillTx/>
              <a:latin typeface="Arial"/>
              <a:cs typeface="Arial"/>
              <a:sym typeface="Arial"/>
            </a:endParaRPr>
          </a:p>
          <a:p>
            <a:pPr marL="685800" lvl="1" indent="-228600">
              <a:spcBef>
                <a:spcPts val="0"/>
              </a:spcBef>
              <a:buSzPct val="100000"/>
            </a:pPr>
            <a:r>
              <a:rPr kumimoji="0" lang="en-GB" sz="2200" b="1" i="0" u="none" strike="noStrike" kern="0" cap="none" spc="0" normalizeH="0" baseline="0" noProof="0" dirty="0">
                <a:ln>
                  <a:noFill/>
                </a:ln>
                <a:solidFill>
                  <a:srgbClr val="00B050"/>
                </a:solidFill>
                <a:effectLst/>
                <a:uLnTx/>
                <a:uFillTx/>
                <a:latin typeface="Arial"/>
                <a:cs typeface="Arial"/>
                <a:sym typeface="Arial"/>
              </a:rPr>
              <a:t>Oncologist</a:t>
            </a:r>
            <a:r>
              <a:rPr kumimoji="0" lang="en-GB" sz="2200" b="0" i="0" u="none" strike="noStrike" kern="0" cap="none" spc="0" normalizeH="0" baseline="0" noProof="0" dirty="0">
                <a:ln>
                  <a:noFill/>
                </a:ln>
                <a:solidFill>
                  <a:srgbClr val="262626"/>
                </a:solidFill>
                <a:effectLst/>
                <a:uLnTx/>
                <a:uFillTx/>
                <a:latin typeface="Arial"/>
                <a:cs typeface="Arial"/>
                <a:sym typeface="Arial"/>
              </a:rPr>
              <a:t> and </a:t>
            </a:r>
            <a:r>
              <a:rPr kumimoji="0" lang="en-GB" sz="2200" b="1" i="0" u="none" strike="noStrike" kern="0" cap="none" spc="0" normalizeH="0" baseline="0" noProof="0" dirty="0">
                <a:ln>
                  <a:noFill/>
                </a:ln>
                <a:solidFill>
                  <a:srgbClr val="FF0000"/>
                </a:solidFill>
                <a:effectLst/>
                <a:uLnTx/>
                <a:uFillTx/>
                <a:latin typeface="Arial"/>
                <a:cs typeface="Arial"/>
                <a:sym typeface="Arial"/>
              </a:rPr>
              <a:t>therapeutic radiographer</a:t>
            </a:r>
          </a:p>
          <a:p>
            <a:pPr marL="685800" lvl="1" indent="-228600">
              <a:spcBef>
                <a:spcPts val="0"/>
              </a:spcBef>
              <a:buSzPct val="100000"/>
            </a:pPr>
            <a:r>
              <a:rPr kumimoji="0" lang="en-GB" sz="2200" b="1" i="0" u="none" strike="noStrike" kern="0" cap="none" spc="0" normalizeH="0" baseline="0" noProof="0" dirty="0">
                <a:ln>
                  <a:noFill/>
                </a:ln>
                <a:solidFill>
                  <a:srgbClr val="0070C0"/>
                </a:solidFill>
                <a:effectLst/>
                <a:uLnTx/>
                <a:uFillTx/>
                <a:latin typeface="Arial"/>
                <a:cs typeface="Arial"/>
                <a:sym typeface="Arial"/>
              </a:rPr>
              <a:t>Nurse</a:t>
            </a:r>
            <a:r>
              <a:rPr kumimoji="0" lang="en-GB" sz="2200" b="0" i="0" u="none" strike="noStrike" kern="0" cap="none" spc="0" normalizeH="0" baseline="0" noProof="0" dirty="0">
                <a:ln>
                  <a:noFill/>
                </a:ln>
                <a:solidFill>
                  <a:srgbClr val="262626"/>
                </a:solidFill>
                <a:effectLst/>
                <a:uLnTx/>
                <a:uFillTx/>
                <a:latin typeface="Arial"/>
                <a:cs typeface="Arial"/>
                <a:sym typeface="Arial"/>
              </a:rPr>
              <a:t> and </a:t>
            </a:r>
            <a:r>
              <a:rPr kumimoji="0" lang="en-GB" sz="2200" b="1" i="0" u="none" strike="noStrike" kern="0" cap="none" spc="0" normalizeH="0" baseline="0" noProof="0" dirty="0">
                <a:ln>
                  <a:noFill/>
                </a:ln>
                <a:solidFill>
                  <a:srgbClr val="FFC000"/>
                </a:solidFill>
                <a:effectLst/>
                <a:uLnTx/>
                <a:uFillTx/>
                <a:latin typeface="Arial"/>
                <a:cs typeface="Arial"/>
                <a:sym typeface="Arial"/>
              </a:rPr>
              <a:t>pharmacist</a:t>
            </a:r>
          </a:p>
          <a:p>
            <a:pPr marL="685800" lvl="1" indent="-228600">
              <a:spcBef>
                <a:spcPts val="0"/>
              </a:spcBef>
              <a:buSzPct val="100000"/>
            </a:pPr>
            <a:r>
              <a:rPr kumimoji="0" lang="en-GB" sz="2200" b="1" i="0" u="none" strike="noStrike" kern="0" cap="none" spc="0" normalizeH="0" baseline="0" noProof="0" dirty="0">
                <a:ln>
                  <a:noFill/>
                </a:ln>
                <a:solidFill>
                  <a:schemeClr val="accent2"/>
                </a:solidFill>
                <a:effectLst/>
                <a:uLnTx/>
                <a:uFillTx/>
                <a:latin typeface="Arial"/>
                <a:cs typeface="Arial"/>
                <a:sym typeface="Arial"/>
              </a:rPr>
              <a:t>Physiotherapist</a:t>
            </a:r>
            <a:r>
              <a:rPr kumimoji="0" lang="en-GB" sz="2200" b="0" i="0" u="none" strike="noStrike" kern="0" cap="none" spc="0" normalizeH="0" baseline="0" noProof="0" dirty="0">
                <a:ln>
                  <a:noFill/>
                </a:ln>
                <a:solidFill>
                  <a:srgbClr val="262626"/>
                </a:solidFill>
                <a:effectLst/>
                <a:uLnTx/>
                <a:uFillTx/>
                <a:latin typeface="Arial"/>
                <a:cs typeface="Arial"/>
                <a:sym typeface="Arial"/>
              </a:rPr>
              <a:t> and </a:t>
            </a:r>
            <a:r>
              <a:rPr kumimoji="0" lang="en-GB" sz="2200" b="1" i="0" u="none" strike="noStrike" kern="0" cap="none" spc="0" normalizeH="0" baseline="0" noProof="0" dirty="0">
                <a:ln>
                  <a:noFill/>
                </a:ln>
                <a:solidFill>
                  <a:srgbClr val="7030A0"/>
                </a:solidFill>
                <a:effectLst/>
                <a:uLnTx/>
                <a:uFillTx/>
                <a:latin typeface="Arial"/>
                <a:cs typeface="Arial"/>
                <a:sym typeface="Arial"/>
              </a:rPr>
              <a:t>occupational therapist</a:t>
            </a:r>
          </a:p>
          <a:p>
            <a:pPr marL="228600" marR="0" lvl="0" indent="-228600" algn="l" defTabSz="914400" rtl="0" eaLnBrk="1" fontAlgn="auto" latinLnBrk="0" hangingPunct="1">
              <a:lnSpc>
                <a:spcPct val="108000"/>
              </a:lnSpc>
              <a:spcBef>
                <a:spcPts val="0"/>
              </a:spcBef>
              <a:spcAft>
                <a:spcPts val="0"/>
              </a:spcAft>
              <a:buClr>
                <a:srgbClr val="466318"/>
              </a:buClr>
              <a:buSzPct val="100000"/>
              <a:buFont typeface="Arial"/>
              <a:buChar char="•"/>
              <a:tabLst/>
              <a:defRPr/>
            </a:pPr>
            <a:endParaRPr kumimoji="0" lang="en-GB" sz="2200" b="0" i="0" u="none" strike="noStrike" kern="0" cap="none" spc="0" normalizeH="0" baseline="0" noProof="0" dirty="0">
              <a:ln>
                <a:noFill/>
              </a:ln>
              <a:solidFill>
                <a:srgbClr val="262626"/>
              </a:solidFill>
              <a:effectLst/>
              <a:uLnTx/>
              <a:uFillTx/>
              <a:latin typeface="Arial"/>
              <a:cs typeface="Arial"/>
              <a:sym typeface="Arial"/>
            </a:endParaRPr>
          </a:p>
          <a:p>
            <a:pPr marL="228600" marR="0" lvl="0" indent="-228600" algn="l" defTabSz="914400" rtl="0" eaLnBrk="1" fontAlgn="auto" latinLnBrk="0" hangingPunct="1">
              <a:lnSpc>
                <a:spcPct val="108000"/>
              </a:lnSpc>
              <a:spcBef>
                <a:spcPts val="0"/>
              </a:spcBef>
              <a:spcAft>
                <a:spcPts val="0"/>
              </a:spcAft>
              <a:buClr>
                <a:srgbClr val="466318"/>
              </a:buClr>
              <a:buSzPct val="100000"/>
              <a:buFont typeface="Arial"/>
              <a:buChar char="•"/>
              <a:tabLst/>
              <a:defRPr/>
            </a:pPr>
            <a:r>
              <a:rPr kumimoji="0" lang="en-GB" sz="2200" b="0" i="0" u="none" strike="noStrike" kern="0" cap="none" spc="0" normalizeH="0" baseline="0" noProof="0" dirty="0">
                <a:ln>
                  <a:noFill/>
                </a:ln>
                <a:solidFill>
                  <a:srgbClr val="262626"/>
                </a:solidFill>
                <a:effectLst/>
                <a:uLnTx/>
                <a:uFillTx/>
                <a:latin typeface="Arial"/>
                <a:cs typeface="Arial"/>
                <a:sym typeface="Arial"/>
              </a:rPr>
              <a:t>Research how your specialist professional would support a patient with cancer. </a:t>
            </a:r>
          </a:p>
          <a:p>
            <a:pPr marL="228600" marR="0" lvl="0" indent="-228600" algn="l" defTabSz="914400" rtl="0" eaLnBrk="1" fontAlgn="auto" latinLnBrk="0" hangingPunct="1">
              <a:lnSpc>
                <a:spcPct val="108000"/>
              </a:lnSpc>
              <a:spcBef>
                <a:spcPts val="0"/>
              </a:spcBef>
              <a:spcAft>
                <a:spcPts val="0"/>
              </a:spcAft>
              <a:buClr>
                <a:srgbClr val="466318"/>
              </a:buClr>
              <a:buSzPct val="100000"/>
              <a:buFont typeface="Arial"/>
              <a:buChar char="•"/>
              <a:tabLst/>
              <a:defRPr/>
            </a:pPr>
            <a:r>
              <a:rPr kumimoji="0" lang="en-GB" sz="2200" b="0" i="0" u="none" strike="noStrike" kern="0" cap="none" spc="0" normalizeH="0" baseline="0" noProof="0" dirty="0">
                <a:ln>
                  <a:noFill/>
                </a:ln>
                <a:solidFill>
                  <a:srgbClr val="262626"/>
                </a:solidFill>
                <a:effectLst/>
                <a:uLnTx/>
                <a:uFillTx/>
                <a:latin typeface="Arial"/>
                <a:cs typeface="Arial"/>
                <a:sym typeface="Arial"/>
              </a:rPr>
              <a:t>How might they work in a team of other professionals to support the patient?</a:t>
            </a:r>
          </a:p>
          <a:p>
            <a:pPr marL="228600" marR="0" lvl="0" indent="-228600" algn="l" defTabSz="914400" rtl="0" eaLnBrk="1" fontAlgn="auto" latinLnBrk="0" hangingPunct="1">
              <a:lnSpc>
                <a:spcPct val="108000"/>
              </a:lnSpc>
              <a:spcBef>
                <a:spcPts val="0"/>
              </a:spcBef>
              <a:spcAft>
                <a:spcPts val="0"/>
              </a:spcAft>
              <a:buClr>
                <a:srgbClr val="466318"/>
              </a:buClr>
              <a:buSzPct val="100000"/>
              <a:buFont typeface="Arial"/>
              <a:buChar char="•"/>
              <a:tabLst/>
              <a:defRPr/>
            </a:pPr>
            <a:r>
              <a:rPr kumimoji="0" lang="en-GB" sz="2200" b="0" i="0" u="none" strike="noStrike" kern="0" cap="none" spc="0" normalizeH="0" baseline="0" noProof="0" dirty="0">
                <a:ln>
                  <a:noFill/>
                </a:ln>
                <a:solidFill>
                  <a:srgbClr val="262626"/>
                </a:solidFill>
                <a:effectLst/>
                <a:uLnTx/>
                <a:uFillTx/>
                <a:latin typeface="Arial"/>
                <a:cs typeface="Arial"/>
                <a:sym typeface="Arial"/>
              </a:rPr>
              <a:t>Suitable weblinks for research are provided on the Activity 2 Worksheet.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1"/>
          <p:cNvSpPr txBox="1">
            <a:spLocks noGrp="1"/>
          </p:cNvSpPr>
          <p:nvPr>
            <p:ph type="title"/>
          </p:nvPr>
        </p:nvSpPr>
        <p:spPr>
          <a:xfrm>
            <a:off x="335675" y="2737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noProof="0" dirty="0">
                <a:latin typeface="Arial"/>
                <a:ea typeface="Arial"/>
                <a:cs typeface="Arial"/>
                <a:sym typeface="Arial"/>
              </a:rPr>
              <a:t>Researching different roles	</a:t>
            </a:r>
          </a:p>
        </p:txBody>
      </p:sp>
      <p:sp>
        <p:nvSpPr>
          <p:cNvPr id="297" name="Google Shape;297;p31"/>
          <p:cNvSpPr txBox="1">
            <a:spLocks noGrp="1"/>
          </p:cNvSpPr>
          <p:nvPr>
            <p:ph type="body" idx="1"/>
          </p:nvPr>
        </p:nvSpPr>
        <p:spPr>
          <a:xfrm>
            <a:off x="335675" y="1746637"/>
            <a:ext cx="11593858" cy="4430400"/>
          </a:xfrm>
          <a:prstGeom prst="rect">
            <a:avLst/>
          </a:prstGeom>
          <a:solidFill>
            <a:schemeClr val="lt1"/>
          </a:solidFill>
          <a:ln>
            <a:noFill/>
          </a:ln>
        </p:spPr>
        <p:txBody>
          <a:bodyPr spcFirstLastPara="1" wrap="square" lIns="180000" tIns="180000" rIns="180000" bIns="180000" anchor="t" anchorCtr="0">
            <a:normAutofit fontScale="92500"/>
          </a:bodyPr>
          <a:lstStyle/>
          <a:p>
            <a:pPr marL="0" lvl="0" indent="0" algn="l" rtl="0">
              <a:lnSpc>
                <a:spcPct val="108000"/>
              </a:lnSpc>
              <a:spcBef>
                <a:spcPts val="0"/>
              </a:spcBef>
              <a:spcAft>
                <a:spcPts val="0"/>
              </a:spcAft>
              <a:buClr>
                <a:srgbClr val="00B050"/>
              </a:buClr>
              <a:buSzPct val="100000"/>
              <a:buNone/>
            </a:pPr>
            <a:r>
              <a:rPr lang="en-GB" sz="2400" b="1" noProof="0" dirty="0">
                <a:solidFill>
                  <a:srgbClr val="00B050"/>
                </a:solidFill>
                <a:latin typeface="Arial"/>
                <a:ea typeface="Arial"/>
                <a:cs typeface="Arial"/>
                <a:sym typeface="Arial"/>
              </a:rPr>
              <a:t>Oncologist: </a:t>
            </a:r>
            <a:r>
              <a:rPr lang="en-GB" sz="2400" u="sng" noProof="0" dirty="0">
                <a:solidFill>
                  <a:schemeClr val="hlink"/>
                </a:solidFill>
                <a:latin typeface="Arial"/>
                <a:ea typeface="Arial"/>
                <a:cs typeface="Arial"/>
                <a:sym typeface="Arial"/>
              </a:rPr>
              <a:t>www.youtube.com/watch?v=AbWXt1boxXQ</a:t>
            </a:r>
            <a:r>
              <a:rPr lang="en-GB" sz="2400" noProof="0" dirty="0">
                <a:latin typeface="Arial"/>
                <a:ea typeface="Arial"/>
                <a:cs typeface="Arial"/>
                <a:sym typeface="Arial"/>
              </a:rPr>
              <a:t> (from 2.48 to 5.01)</a:t>
            </a:r>
            <a:endParaRPr lang="en-GB" sz="2400" b="1" noProof="0" dirty="0">
              <a:latin typeface="Arial"/>
              <a:ea typeface="Arial"/>
              <a:cs typeface="Arial"/>
              <a:sym typeface="Arial"/>
            </a:endParaRPr>
          </a:p>
          <a:p>
            <a:pPr marL="0" lvl="0" indent="0" algn="l" rtl="0">
              <a:lnSpc>
                <a:spcPct val="108000"/>
              </a:lnSpc>
              <a:spcBef>
                <a:spcPts val="0"/>
              </a:spcBef>
              <a:spcAft>
                <a:spcPts val="0"/>
              </a:spcAft>
              <a:buClr>
                <a:schemeClr val="dk1"/>
              </a:buClr>
              <a:buSzPct val="100000"/>
              <a:buNone/>
            </a:pPr>
            <a:endParaRPr lang="en-GB" sz="2400" b="1" noProof="0" dirty="0">
              <a:solidFill>
                <a:srgbClr val="FF0000"/>
              </a:solidFill>
              <a:latin typeface="Arial"/>
              <a:ea typeface="Arial"/>
              <a:cs typeface="Arial"/>
              <a:sym typeface="Arial"/>
            </a:endParaRPr>
          </a:p>
          <a:p>
            <a:pPr marL="0" lvl="0" indent="0" algn="l" rtl="0">
              <a:lnSpc>
                <a:spcPct val="108000"/>
              </a:lnSpc>
              <a:spcBef>
                <a:spcPts val="0"/>
              </a:spcBef>
              <a:spcAft>
                <a:spcPts val="0"/>
              </a:spcAft>
              <a:buClr>
                <a:srgbClr val="FF0000"/>
              </a:buClr>
              <a:buSzPct val="100000"/>
              <a:buNone/>
            </a:pPr>
            <a:r>
              <a:rPr lang="en-GB" sz="2400" b="1" noProof="0" dirty="0">
                <a:solidFill>
                  <a:srgbClr val="FF0000"/>
                </a:solidFill>
                <a:latin typeface="Arial"/>
                <a:ea typeface="Arial"/>
                <a:cs typeface="Arial"/>
                <a:sym typeface="Arial"/>
              </a:rPr>
              <a:t>Therapeutic radiographer: </a:t>
            </a:r>
            <a:r>
              <a:rPr lang="en-GB" sz="2400" u="sng" noProof="0" dirty="0">
                <a:solidFill>
                  <a:schemeClr val="hlink"/>
                </a:solidFill>
                <a:latin typeface="Arial"/>
                <a:ea typeface="Arial"/>
                <a:cs typeface="Arial"/>
                <a:sym typeface="Arial"/>
                <a:hlinkClick r:id="rId3"/>
              </a:rPr>
              <a:t>www.youtube.com/watch?v=pDBH2OYHvMc</a:t>
            </a:r>
            <a:r>
              <a:rPr lang="en-GB" sz="2400" noProof="0" dirty="0">
                <a:latin typeface="Arial"/>
                <a:ea typeface="Arial"/>
                <a:cs typeface="Arial"/>
                <a:sym typeface="Arial"/>
              </a:rPr>
              <a:t> (until 3.44)</a:t>
            </a:r>
            <a:endParaRPr lang="en-GB" noProof="0" dirty="0"/>
          </a:p>
          <a:p>
            <a:pPr marL="0" lvl="0" indent="0" algn="l" rtl="0">
              <a:lnSpc>
                <a:spcPct val="108000"/>
              </a:lnSpc>
              <a:spcBef>
                <a:spcPts val="0"/>
              </a:spcBef>
              <a:spcAft>
                <a:spcPts val="0"/>
              </a:spcAft>
              <a:buClr>
                <a:schemeClr val="dk1"/>
              </a:buClr>
              <a:buSzPct val="100000"/>
              <a:buNone/>
            </a:pPr>
            <a:endParaRPr lang="en-GB" sz="2400" b="1" noProof="0" dirty="0">
              <a:solidFill>
                <a:srgbClr val="4472C4"/>
              </a:solidFill>
              <a:latin typeface="Arial"/>
              <a:ea typeface="Arial"/>
              <a:cs typeface="Arial"/>
              <a:sym typeface="Arial"/>
            </a:endParaRPr>
          </a:p>
          <a:p>
            <a:pPr marL="0" lvl="0" indent="0" algn="l" rtl="0">
              <a:lnSpc>
                <a:spcPct val="108000"/>
              </a:lnSpc>
              <a:spcBef>
                <a:spcPts val="0"/>
              </a:spcBef>
              <a:spcAft>
                <a:spcPts val="0"/>
              </a:spcAft>
              <a:buClr>
                <a:srgbClr val="4472C4"/>
              </a:buClr>
              <a:buSzPct val="100000"/>
              <a:buNone/>
            </a:pPr>
            <a:r>
              <a:rPr lang="en-GB" sz="2400" b="1" noProof="0" dirty="0">
                <a:solidFill>
                  <a:srgbClr val="4472C4"/>
                </a:solidFill>
                <a:latin typeface="Arial"/>
                <a:ea typeface="Arial"/>
                <a:cs typeface="Arial"/>
                <a:sym typeface="Arial"/>
              </a:rPr>
              <a:t>Nurse: </a:t>
            </a:r>
            <a:r>
              <a:rPr lang="en-GB" sz="2400" u="sng" noProof="0" dirty="0">
                <a:solidFill>
                  <a:schemeClr val="hlink"/>
                </a:solidFill>
                <a:latin typeface="Arial"/>
                <a:ea typeface="Arial"/>
                <a:cs typeface="Arial"/>
                <a:sym typeface="Arial"/>
                <a:hlinkClick r:id="rId4"/>
              </a:rPr>
              <a:t>www.youtube.com/watch?v=DtO5kKF-VqI</a:t>
            </a:r>
            <a:endParaRPr lang="en-GB" sz="2400" b="1" noProof="0" dirty="0">
              <a:solidFill>
                <a:srgbClr val="FF0000"/>
              </a:solidFill>
              <a:latin typeface="Arial"/>
              <a:ea typeface="Arial"/>
              <a:cs typeface="Arial"/>
              <a:sym typeface="Arial"/>
            </a:endParaRPr>
          </a:p>
          <a:p>
            <a:pPr marL="0" lvl="0" indent="0" algn="l" rtl="0">
              <a:lnSpc>
                <a:spcPct val="108000"/>
              </a:lnSpc>
              <a:spcBef>
                <a:spcPts val="0"/>
              </a:spcBef>
              <a:spcAft>
                <a:spcPts val="0"/>
              </a:spcAft>
              <a:buClr>
                <a:schemeClr val="dk1"/>
              </a:buClr>
              <a:buSzPct val="100000"/>
              <a:buNone/>
            </a:pPr>
            <a:endParaRPr lang="en-GB" sz="2400" b="1" noProof="0" dirty="0">
              <a:solidFill>
                <a:srgbClr val="FFC000"/>
              </a:solidFill>
              <a:latin typeface="Arial"/>
              <a:ea typeface="Arial"/>
              <a:cs typeface="Arial"/>
              <a:sym typeface="Arial"/>
            </a:endParaRPr>
          </a:p>
          <a:p>
            <a:pPr marL="0" lvl="0" indent="0" algn="l" rtl="0">
              <a:lnSpc>
                <a:spcPct val="108000"/>
              </a:lnSpc>
              <a:spcBef>
                <a:spcPts val="0"/>
              </a:spcBef>
              <a:spcAft>
                <a:spcPts val="0"/>
              </a:spcAft>
              <a:buClr>
                <a:srgbClr val="FFC000"/>
              </a:buClr>
              <a:buSzPct val="100000"/>
              <a:buNone/>
            </a:pPr>
            <a:r>
              <a:rPr lang="en-GB" sz="2400" b="1" noProof="0" dirty="0">
                <a:solidFill>
                  <a:srgbClr val="FFC000"/>
                </a:solidFill>
                <a:latin typeface="Arial"/>
                <a:ea typeface="Arial"/>
                <a:cs typeface="Arial"/>
                <a:sym typeface="Arial"/>
              </a:rPr>
              <a:t>Pharmacist: </a:t>
            </a:r>
            <a:r>
              <a:rPr lang="en-GB" sz="2400" u="sng" noProof="0" dirty="0">
                <a:solidFill>
                  <a:schemeClr val="hlink"/>
                </a:solidFill>
                <a:latin typeface="Arial"/>
                <a:ea typeface="Arial"/>
                <a:cs typeface="Arial"/>
                <a:sym typeface="Arial"/>
                <a:hlinkClick r:id="rId5"/>
              </a:rPr>
              <a:t>www.youtube.com/watch?v=zKkVZWXfwFA</a:t>
            </a:r>
            <a:r>
              <a:rPr lang="en-GB" sz="2400" noProof="0" dirty="0">
                <a:latin typeface="Arial"/>
                <a:ea typeface="Arial"/>
                <a:cs typeface="Arial"/>
                <a:sym typeface="Arial"/>
              </a:rPr>
              <a:t> (until 2.25)</a:t>
            </a:r>
            <a:endParaRPr lang="en-GB" sz="2400" noProof="0" dirty="0">
              <a:solidFill>
                <a:srgbClr val="FFC000"/>
              </a:solidFill>
              <a:latin typeface="Arial"/>
              <a:ea typeface="Arial"/>
              <a:cs typeface="Arial"/>
              <a:sym typeface="Arial"/>
            </a:endParaRPr>
          </a:p>
          <a:p>
            <a:pPr marL="0" lvl="0" indent="0" algn="l" rtl="0">
              <a:lnSpc>
                <a:spcPct val="108000"/>
              </a:lnSpc>
              <a:spcBef>
                <a:spcPts val="0"/>
              </a:spcBef>
              <a:spcAft>
                <a:spcPts val="0"/>
              </a:spcAft>
              <a:buClr>
                <a:schemeClr val="dk1"/>
              </a:buClr>
              <a:buSzPct val="100000"/>
              <a:buNone/>
            </a:pPr>
            <a:endParaRPr lang="en-GB" sz="2400" b="1" noProof="0" dirty="0">
              <a:solidFill>
                <a:srgbClr val="ED7D31"/>
              </a:solidFill>
              <a:latin typeface="Arial"/>
              <a:ea typeface="Arial"/>
              <a:cs typeface="Arial"/>
              <a:sym typeface="Arial"/>
            </a:endParaRPr>
          </a:p>
          <a:p>
            <a:pPr marL="0" lvl="0" indent="0" algn="l" rtl="0">
              <a:lnSpc>
                <a:spcPct val="108000"/>
              </a:lnSpc>
              <a:spcBef>
                <a:spcPts val="0"/>
              </a:spcBef>
              <a:spcAft>
                <a:spcPts val="0"/>
              </a:spcAft>
              <a:buClr>
                <a:srgbClr val="ED7D31"/>
              </a:buClr>
              <a:buSzPct val="100000"/>
              <a:buNone/>
            </a:pPr>
            <a:r>
              <a:rPr lang="en-GB" sz="2400" b="1" noProof="0" dirty="0">
                <a:solidFill>
                  <a:srgbClr val="ED7D31"/>
                </a:solidFill>
                <a:latin typeface="Arial"/>
                <a:ea typeface="Arial"/>
                <a:cs typeface="Arial"/>
                <a:sym typeface="Arial"/>
              </a:rPr>
              <a:t>Physiotherapist: </a:t>
            </a:r>
            <a:r>
              <a:rPr lang="en-GB" sz="2400" u="sng" noProof="0" dirty="0">
                <a:solidFill>
                  <a:schemeClr val="hlink"/>
                </a:solidFill>
                <a:latin typeface="Arial"/>
                <a:ea typeface="Arial"/>
                <a:cs typeface="Arial"/>
                <a:sym typeface="Arial"/>
                <a:hlinkClick r:id="rId6"/>
              </a:rPr>
              <a:t>www.youtube.com/watch?v=6SXU9-d1WB8</a:t>
            </a:r>
            <a:r>
              <a:rPr lang="en-GB" sz="2400" noProof="0" dirty="0">
                <a:latin typeface="Arial"/>
                <a:ea typeface="Arial"/>
                <a:cs typeface="Arial"/>
                <a:sym typeface="Arial"/>
              </a:rPr>
              <a:t> </a:t>
            </a:r>
            <a:endParaRPr lang="en-GB" sz="2400" b="1" noProof="0" dirty="0">
              <a:solidFill>
                <a:schemeClr val="dk1"/>
              </a:solidFill>
              <a:latin typeface="Arial"/>
              <a:ea typeface="Arial"/>
              <a:cs typeface="Arial"/>
              <a:sym typeface="Arial"/>
            </a:endParaRPr>
          </a:p>
          <a:p>
            <a:pPr marL="0" lvl="0" indent="0" algn="l" rtl="0">
              <a:lnSpc>
                <a:spcPct val="108000"/>
              </a:lnSpc>
              <a:spcBef>
                <a:spcPts val="0"/>
              </a:spcBef>
              <a:spcAft>
                <a:spcPts val="0"/>
              </a:spcAft>
              <a:buClr>
                <a:schemeClr val="dk1"/>
              </a:buClr>
              <a:buSzPct val="100000"/>
              <a:buNone/>
            </a:pPr>
            <a:endParaRPr lang="en-GB" sz="2400" b="1" noProof="0" dirty="0">
              <a:solidFill>
                <a:srgbClr val="7030A0"/>
              </a:solidFill>
              <a:latin typeface="Arial"/>
              <a:ea typeface="Arial"/>
              <a:cs typeface="Arial"/>
              <a:sym typeface="Arial"/>
            </a:endParaRPr>
          </a:p>
          <a:p>
            <a:pPr marL="0" lvl="0" indent="0" algn="l" rtl="0">
              <a:lnSpc>
                <a:spcPct val="108000"/>
              </a:lnSpc>
              <a:spcBef>
                <a:spcPts val="0"/>
              </a:spcBef>
              <a:spcAft>
                <a:spcPts val="0"/>
              </a:spcAft>
              <a:buClr>
                <a:srgbClr val="7030A0"/>
              </a:buClr>
              <a:buSzPct val="100000"/>
              <a:buNone/>
            </a:pPr>
            <a:r>
              <a:rPr lang="en-GB" sz="2400" b="1" noProof="0" dirty="0">
                <a:solidFill>
                  <a:srgbClr val="7030A0"/>
                </a:solidFill>
                <a:latin typeface="Arial"/>
                <a:ea typeface="Arial"/>
                <a:cs typeface="Arial"/>
                <a:sym typeface="Arial"/>
              </a:rPr>
              <a:t>Occupational therapist: </a:t>
            </a:r>
            <a:r>
              <a:rPr lang="en-GB" sz="2400" u="sng" noProof="0" dirty="0">
                <a:solidFill>
                  <a:schemeClr val="hlink"/>
                </a:solidFill>
                <a:latin typeface="Arial"/>
                <a:ea typeface="Arial"/>
                <a:cs typeface="Arial"/>
                <a:sym typeface="Arial"/>
                <a:hlinkClick r:id="rId7"/>
              </a:rPr>
              <a:t>www.youtube.com/watch?v=YUmgwnCUb4o</a:t>
            </a:r>
            <a:r>
              <a:rPr lang="en-GB" sz="2400" noProof="0" dirty="0">
                <a:latin typeface="Arial"/>
                <a:ea typeface="Arial"/>
                <a:cs typeface="Arial"/>
                <a:sym typeface="Arial"/>
              </a:rPr>
              <a:t> </a:t>
            </a:r>
          </a:p>
          <a:p>
            <a:pPr marL="45720" lvl="0" indent="0" algn="l" rtl="0">
              <a:lnSpc>
                <a:spcPct val="108000"/>
              </a:lnSpc>
              <a:spcBef>
                <a:spcPts val="0"/>
              </a:spcBef>
              <a:spcAft>
                <a:spcPts val="0"/>
              </a:spcAft>
              <a:buClr>
                <a:schemeClr val="dk1"/>
              </a:buClr>
              <a:buSzPct val="100000"/>
              <a:buNone/>
            </a:pPr>
            <a:endParaRPr lang="en-GB" sz="2400" noProof="0" dirty="0">
              <a:solidFill>
                <a:schemeClr val="dk1"/>
              </a:solidFill>
              <a:latin typeface="Arial"/>
              <a:ea typeface="Arial"/>
              <a:cs typeface="Arial"/>
              <a:sym typeface="Arial"/>
            </a:endParaRPr>
          </a:p>
        </p:txBody>
      </p:sp>
      <p:sp>
        <p:nvSpPr>
          <p:cNvPr id="298" name="Google Shape;298;p31"/>
          <p:cNvSpPr>
            <a:spLocks noGrp="1"/>
          </p:cNvSpPr>
          <p:nvPr>
            <p:ph type="body" idx="3"/>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Clr>
                <a:srgbClr val="FFFFFF"/>
              </a:buClr>
              <a:buSzPts val="1400"/>
              <a:buNone/>
            </a:pPr>
            <a:r>
              <a:rPr lang="en-GB" noProof="0" dirty="0"/>
              <a:t>Activity 2</a:t>
            </a:r>
          </a:p>
        </p:txBody>
      </p:sp>
      <p:sp>
        <p:nvSpPr>
          <p:cNvPr id="299" name="Google Shape;299;p31"/>
          <p:cNvSpPr txBox="1"/>
          <p:nvPr/>
        </p:nvSpPr>
        <p:spPr>
          <a:xfrm>
            <a:off x="838199" y="6356351"/>
            <a:ext cx="4516225" cy="280120"/>
          </a:xfrm>
          <a:prstGeom prst="rect">
            <a:avLst/>
          </a:prstGeom>
          <a:solidFill>
            <a:schemeClr val="lt1"/>
          </a:solid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757575"/>
              </a:buClr>
              <a:buSzPts val="1800"/>
              <a:buFont typeface="Arial"/>
              <a:buNone/>
            </a:pPr>
            <a:r>
              <a:rPr lang="en-GB" sz="1200" b="0" i="0" u="none" strike="noStrike" cap="none" noProof="0" dirty="0">
                <a:solidFill>
                  <a:srgbClr val="757575"/>
                </a:solidFill>
                <a:latin typeface="Arial"/>
                <a:ea typeface="Arial"/>
                <a:cs typeface="Arial"/>
                <a:sym typeface="Arial"/>
              </a:rPr>
              <a:t>Lesson 4: Occupational roles in cancer care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6" name="Google Shape;306;p32"/>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Clr>
                <a:srgbClr val="FFFFFF"/>
              </a:buClr>
              <a:buSzPts val="1400"/>
              <a:buNone/>
            </a:pPr>
            <a:r>
              <a:rPr lang="en-GB" noProof="0" dirty="0"/>
              <a:t>Activity 2</a:t>
            </a:r>
          </a:p>
        </p:txBody>
      </p:sp>
      <p:sp>
        <p:nvSpPr>
          <p:cNvPr id="307" name="Google Shape;307;p32"/>
          <p:cNvSpPr txBox="1"/>
          <p:nvPr/>
        </p:nvSpPr>
        <p:spPr>
          <a:xfrm>
            <a:off x="838199" y="6356351"/>
            <a:ext cx="4516225" cy="280120"/>
          </a:xfrm>
          <a:prstGeom prst="rect">
            <a:avLst/>
          </a:prstGeom>
          <a:solidFill>
            <a:schemeClr val="lt1"/>
          </a:solid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757575"/>
              </a:buClr>
              <a:buSzPts val="1800"/>
              <a:buFont typeface="Arial"/>
              <a:buNone/>
            </a:pPr>
            <a:r>
              <a:rPr lang="en-GB" sz="1200" b="0" i="0" u="none" strike="noStrike" cap="none" noProof="0" dirty="0">
                <a:solidFill>
                  <a:srgbClr val="757575"/>
                </a:solidFill>
                <a:latin typeface="Arial"/>
                <a:ea typeface="Arial"/>
                <a:cs typeface="Arial"/>
                <a:sym typeface="Arial"/>
              </a:rPr>
              <a:t>Lesson 4: Occupational roles in cancer care</a:t>
            </a:r>
          </a:p>
        </p:txBody>
      </p:sp>
      <p:pic>
        <p:nvPicPr>
          <p:cNvPr id="308" name="Google Shape;308;p3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23221" y="1825625"/>
            <a:ext cx="4360251" cy="3676491"/>
          </a:xfrm>
          <a:prstGeom prst="rect">
            <a:avLst/>
          </a:prstGeom>
          <a:noFill/>
          <a:ln>
            <a:noFill/>
          </a:ln>
        </p:spPr>
      </p:pic>
      <p:sp>
        <p:nvSpPr>
          <p:cNvPr id="2" name="Google Shape;131;p19">
            <a:extLst>
              <a:ext uri="{FF2B5EF4-FFF2-40B4-BE49-F238E27FC236}">
                <a16:creationId xmlns:a16="http://schemas.microsoft.com/office/drawing/2014/main" id="{1281A3FC-26DD-8C17-C8F5-1C014E6273C9}"/>
              </a:ext>
            </a:extLst>
          </p:cNvPr>
          <p:cNvSpPr txBox="1">
            <a:spLocks/>
          </p:cNvSpPr>
          <p:nvPr/>
        </p:nvSpPr>
        <p:spPr>
          <a:xfrm>
            <a:off x="838200" y="1825625"/>
            <a:ext cx="612292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8000"/>
              </a:lnSpc>
              <a:spcBef>
                <a:spcPts val="1000"/>
              </a:spcBef>
              <a:spcAft>
                <a:spcPts val="0"/>
              </a:spcAft>
              <a:buClr>
                <a:srgbClr val="466318"/>
              </a:buClr>
              <a:buSzPts val="1800"/>
              <a:buFont typeface="Arial"/>
              <a:buChar char="•"/>
              <a:defRPr sz="2400" b="0" i="0" u="none" strike="noStrike" cap="none">
                <a:solidFill>
                  <a:srgbClr val="262626"/>
                </a:solidFill>
                <a:latin typeface="Arial"/>
                <a:ea typeface="Arial"/>
                <a:cs typeface="Arial"/>
                <a:sym typeface="Arial"/>
              </a:defRPr>
            </a:lvl1pPr>
            <a:lvl2pPr marL="914400" marR="0" lvl="1" indent="-342900" algn="l" rtl="0">
              <a:lnSpc>
                <a:spcPct val="108000"/>
              </a:lnSpc>
              <a:spcBef>
                <a:spcPts val="500"/>
              </a:spcBef>
              <a:spcAft>
                <a:spcPts val="0"/>
              </a:spcAft>
              <a:buClr>
                <a:srgbClr val="466318"/>
              </a:buClr>
              <a:buSzPts val="18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4pPr>
            <a:lvl5pPr marL="2286000" marR="0" lvl="4"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8000"/>
              </a:lnSpc>
              <a:spcBef>
                <a:spcPts val="0"/>
              </a:spcBef>
              <a:spcAft>
                <a:spcPts val="600"/>
              </a:spcAft>
              <a:buClr>
                <a:srgbClr val="466318"/>
              </a:buClr>
              <a:buSzPts val="2400"/>
              <a:buNone/>
              <a:tabLst/>
              <a:defRPr/>
            </a:pPr>
            <a:r>
              <a:rPr kumimoji="0" lang="en-GB" sz="2000" b="0" i="0" u="none" strike="noStrike" kern="0" cap="none" spc="0" normalizeH="0" baseline="0" noProof="0" dirty="0">
                <a:ln>
                  <a:noFill/>
                </a:ln>
                <a:solidFill>
                  <a:srgbClr val="262626"/>
                </a:solidFill>
                <a:effectLst/>
                <a:uLnTx/>
                <a:uFillTx/>
                <a:latin typeface="Arial"/>
                <a:cs typeface="Arial"/>
                <a:sym typeface="Arial"/>
              </a:rPr>
              <a:t>An oncologist is a doctor involved with the diagnosis and assessment of cancer patients along with their subsequent treatment pathways.</a:t>
            </a:r>
          </a:p>
          <a:p>
            <a:pPr marL="228600" marR="0" lvl="0" indent="-228600" algn="l" defTabSz="914400" rtl="0" eaLnBrk="1" fontAlgn="auto" latinLnBrk="0" hangingPunct="1">
              <a:lnSpc>
                <a:spcPct val="108000"/>
              </a:lnSpc>
              <a:spcBef>
                <a:spcPts val="0"/>
              </a:spcBef>
              <a:spcAft>
                <a:spcPts val="600"/>
              </a:spcAft>
              <a:buClr>
                <a:srgbClr val="466318"/>
              </a:buClr>
              <a:buSzPts val="2400"/>
              <a:buFont typeface="Arial"/>
              <a:buChar char="•"/>
              <a:tabLst/>
              <a:defRPr/>
            </a:pPr>
            <a:r>
              <a:rPr kumimoji="0" lang="en-GB" sz="2000" b="0" i="0" u="none" strike="noStrike" kern="0" cap="none" spc="0" normalizeH="0" baseline="0" noProof="0" dirty="0">
                <a:ln>
                  <a:noFill/>
                </a:ln>
                <a:solidFill>
                  <a:srgbClr val="262626"/>
                </a:solidFill>
                <a:effectLst/>
                <a:uLnTx/>
                <a:uFillTx/>
                <a:latin typeface="Arial"/>
                <a:cs typeface="Arial"/>
                <a:sym typeface="Arial"/>
              </a:rPr>
              <a:t>They combine their clinical careers with research.</a:t>
            </a:r>
          </a:p>
          <a:p>
            <a:pPr marL="228600" marR="0" lvl="0" indent="-228600" algn="l" defTabSz="914400" rtl="0" eaLnBrk="1" fontAlgn="auto" latinLnBrk="0" hangingPunct="1">
              <a:lnSpc>
                <a:spcPct val="108000"/>
              </a:lnSpc>
              <a:spcBef>
                <a:spcPts val="0"/>
              </a:spcBef>
              <a:spcAft>
                <a:spcPts val="600"/>
              </a:spcAft>
              <a:buClr>
                <a:srgbClr val="466318"/>
              </a:buClr>
              <a:buSzPts val="2400"/>
              <a:buFont typeface="Arial"/>
              <a:buChar char="•"/>
              <a:tabLst/>
              <a:defRPr/>
            </a:pPr>
            <a:r>
              <a:rPr kumimoji="0" lang="en-GB" sz="2000" b="0" i="0" u="none" strike="noStrike" kern="0" cap="none" spc="0" normalizeH="0" baseline="0" noProof="0" dirty="0">
                <a:ln>
                  <a:noFill/>
                </a:ln>
                <a:solidFill>
                  <a:srgbClr val="262626"/>
                </a:solidFill>
                <a:effectLst/>
                <a:uLnTx/>
                <a:uFillTx/>
                <a:latin typeface="Arial"/>
                <a:cs typeface="Arial"/>
                <a:sym typeface="Arial"/>
              </a:rPr>
              <a:t>Clinical oncologists treat patients using a combination of chemotherapy, radiotherapy and other systemic treatments, while medical oncologists use non-radiological treatments (for example systemic treatments such as chemotherapy, hormone therapy and immunotherapy).</a:t>
            </a:r>
          </a:p>
        </p:txBody>
      </p:sp>
      <p:sp>
        <p:nvSpPr>
          <p:cNvPr id="6" name="Google Shape;188;p26">
            <a:extLst>
              <a:ext uri="{FF2B5EF4-FFF2-40B4-BE49-F238E27FC236}">
                <a16:creationId xmlns:a16="http://schemas.microsoft.com/office/drawing/2014/main" id="{D6D28D61-1076-6EBD-31B3-1DB8379EB47B}"/>
              </a:ext>
            </a:extLst>
          </p:cNvPr>
          <p:cNvSpPr txBox="1">
            <a:spLocks/>
          </p:cNvSpPr>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62626"/>
              </a:buClr>
              <a:buSzPts val="18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defRPr/>
            </a:pPr>
            <a:r>
              <a:rPr lang="en-GB" sz="4000" b="1" noProof="0" dirty="0">
                <a:solidFill>
                  <a:srgbClr val="00B050"/>
                </a:solidFill>
                <a:latin typeface="Arial"/>
                <a:ea typeface="Arial"/>
                <a:cs typeface="Arial"/>
                <a:sym typeface="Arial"/>
              </a:rPr>
              <a:t>Oncologist</a:t>
            </a:r>
            <a:endParaRPr lang="en-GB" sz="4000" noProof="0" dirty="0">
              <a:solidFill>
                <a:srgbClr val="262626"/>
              </a:solidFill>
              <a:latin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33"/>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Clr>
                <a:srgbClr val="FFFFFF"/>
              </a:buClr>
              <a:buSzPts val="1400"/>
              <a:buNone/>
            </a:pPr>
            <a:r>
              <a:rPr lang="en-GB" noProof="0" dirty="0"/>
              <a:t>Activity 2</a:t>
            </a:r>
          </a:p>
        </p:txBody>
      </p:sp>
      <p:pic>
        <p:nvPicPr>
          <p:cNvPr id="316" name="Google Shape;316;p33"/>
          <p:cNvPicPr preferRelativeResize="0"/>
          <p:nvPr/>
        </p:nvPicPr>
        <p:blipFill rotWithShape="1">
          <a:blip r:embed="rId3" cstate="screen">
            <a:alphaModFix/>
            <a:extLst>
              <a:ext uri="{28A0092B-C50C-407E-A947-70E740481C1C}">
                <a14:useLocalDpi xmlns:a14="http://schemas.microsoft.com/office/drawing/2010/main"/>
              </a:ext>
            </a:extLst>
          </a:blip>
          <a:srcRect/>
          <a:stretch>
            <a:fillRect/>
          </a:stretch>
        </p:blipFill>
        <p:spPr>
          <a:xfrm>
            <a:off x="7323221" y="1825625"/>
            <a:ext cx="4360251" cy="4109954"/>
          </a:xfrm>
          <a:prstGeom prst="rect">
            <a:avLst/>
          </a:prstGeom>
          <a:noFill/>
          <a:ln>
            <a:noFill/>
          </a:ln>
        </p:spPr>
      </p:pic>
      <p:sp>
        <p:nvSpPr>
          <p:cNvPr id="317" name="Google Shape;317;p33"/>
          <p:cNvSpPr txBox="1"/>
          <p:nvPr/>
        </p:nvSpPr>
        <p:spPr>
          <a:xfrm>
            <a:off x="838199" y="6356351"/>
            <a:ext cx="4516225" cy="280120"/>
          </a:xfrm>
          <a:prstGeom prst="rect">
            <a:avLst/>
          </a:prstGeom>
          <a:solidFill>
            <a:schemeClr val="lt1"/>
          </a:solid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757575"/>
              </a:buClr>
              <a:buSzPts val="1800"/>
              <a:buFont typeface="Arial"/>
              <a:buNone/>
            </a:pPr>
            <a:r>
              <a:rPr lang="en-GB" sz="1200" b="0" i="0" u="none" strike="noStrike" cap="none" noProof="0" dirty="0">
                <a:solidFill>
                  <a:srgbClr val="757575"/>
                </a:solidFill>
                <a:latin typeface="Arial"/>
                <a:ea typeface="Arial"/>
                <a:cs typeface="Arial"/>
                <a:sym typeface="Arial"/>
              </a:rPr>
              <a:t>Lesson 4: Occupational roles in cancer care</a:t>
            </a:r>
          </a:p>
        </p:txBody>
      </p:sp>
      <p:sp>
        <p:nvSpPr>
          <p:cNvPr id="2" name="Google Shape;131;p19">
            <a:extLst>
              <a:ext uri="{FF2B5EF4-FFF2-40B4-BE49-F238E27FC236}">
                <a16:creationId xmlns:a16="http://schemas.microsoft.com/office/drawing/2014/main" id="{81D13490-74EA-38AA-0198-71195A53719E}"/>
              </a:ext>
            </a:extLst>
          </p:cNvPr>
          <p:cNvSpPr txBox="1">
            <a:spLocks/>
          </p:cNvSpPr>
          <p:nvPr/>
        </p:nvSpPr>
        <p:spPr>
          <a:xfrm>
            <a:off x="838200" y="1825625"/>
            <a:ext cx="612292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8000"/>
              </a:lnSpc>
              <a:spcBef>
                <a:spcPts val="1000"/>
              </a:spcBef>
              <a:spcAft>
                <a:spcPts val="0"/>
              </a:spcAft>
              <a:buClr>
                <a:srgbClr val="466318"/>
              </a:buClr>
              <a:buSzPts val="1800"/>
              <a:buFont typeface="Arial"/>
              <a:buChar char="•"/>
              <a:defRPr sz="2400" b="0" i="0" u="none" strike="noStrike" cap="none">
                <a:solidFill>
                  <a:srgbClr val="262626"/>
                </a:solidFill>
                <a:latin typeface="Arial"/>
                <a:ea typeface="Arial"/>
                <a:cs typeface="Arial"/>
                <a:sym typeface="Arial"/>
              </a:defRPr>
            </a:lvl1pPr>
            <a:lvl2pPr marL="914400" marR="0" lvl="1" indent="-342900" algn="l" rtl="0">
              <a:lnSpc>
                <a:spcPct val="108000"/>
              </a:lnSpc>
              <a:spcBef>
                <a:spcPts val="500"/>
              </a:spcBef>
              <a:spcAft>
                <a:spcPts val="0"/>
              </a:spcAft>
              <a:buClr>
                <a:srgbClr val="466318"/>
              </a:buClr>
              <a:buSzPts val="18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4pPr>
            <a:lvl5pPr marL="2286000" marR="0" lvl="4"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108000"/>
              </a:lnSpc>
              <a:spcBef>
                <a:spcPts val="0"/>
              </a:spcBef>
              <a:spcAft>
                <a:spcPts val="600"/>
              </a:spcAft>
              <a:buClr>
                <a:srgbClr val="466318"/>
              </a:buClr>
              <a:buSzPts val="2400"/>
              <a:buFont typeface="Arial"/>
              <a:buChar char="•"/>
              <a:tabLst/>
              <a:defRPr/>
            </a:pPr>
            <a:r>
              <a:rPr kumimoji="0" lang="en-GB" sz="2000" b="0" i="0" u="none" strike="noStrike" kern="0" cap="none" spc="0" normalizeH="0" baseline="0" noProof="0" dirty="0">
                <a:ln>
                  <a:noFill/>
                </a:ln>
                <a:solidFill>
                  <a:srgbClr val="262626"/>
                </a:solidFill>
                <a:effectLst/>
                <a:uLnTx/>
                <a:uFillTx/>
                <a:latin typeface="Arial"/>
                <a:cs typeface="Arial"/>
                <a:sym typeface="Arial"/>
              </a:rPr>
              <a:t>Therapeutic radiographers are trained in various imaging techniques, radiotherapy planning and delivering high-dose X-ray treatment.</a:t>
            </a:r>
          </a:p>
          <a:p>
            <a:pPr marL="228600" marR="0" lvl="0" indent="-228600" algn="l" defTabSz="914400" rtl="0" eaLnBrk="1" fontAlgn="auto" latinLnBrk="0" hangingPunct="1">
              <a:lnSpc>
                <a:spcPct val="108000"/>
              </a:lnSpc>
              <a:spcBef>
                <a:spcPts val="0"/>
              </a:spcBef>
              <a:spcAft>
                <a:spcPts val="600"/>
              </a:spcAft>
              <a:buClr>
                <a:srgbClr val="466318"/>
              </a:buClr>
              <a:buSzPts val="2400"/>
              <a:buFont typeface="Arial"/>
              <a:buChar char="•"/>
              <a:tabLst/>
              <a:defRPr/>
            </a:pPr>
            <a:r>
              <a:rPr kumimoji="0" lang="en-GB" sz="2000" b="0" i="0" u="none" strike="noStrike" kern="0" cap="none" spc="0" normalizeH="0" baseline="0" noProof="0" dirty="0">
                <a:ln>
                  <a:noFill/>
                </a:ln>
                <a:solidFill>
                  <a:srgbClr val="262626"/>
                </a:solidFill>
                <a:effectLst/>
                <a:uLnTx/>
                <a:uFillTx/>
                <a:latin typeface="Arial"/>
                <a:cs typeface="Arial"/>
                <a:sym typeface="Arial"/>
              </a:rPr>
              <a:t>They precisely align treatment plans to a patient’s anatomy, ensuring the tumour is targeted effectively while minimising exposure to healthy tissue.</a:t>
            </a:r>
          </a:p>
          <a:p>
            <a:pPr marL="228600" marR="0" lvl="0" indent="-228600" algn="l" defTabSz="914400" rtl="0" eaLnBrk="1" fontAlgn="auto" latinLnBrk="0" hangingPunct="1">
              <a:lnSpc>
                <a:spcPct val="108000"/>
              </a:lnSpc>
              <a:spcBef>
                <a:spcPts val="0"/>
              </a:spcBef>
              <a:spcAft>
                <a:spcPts val="600"/>
              </a:spcAft>
              <a:buClr>
                <a:srgbClr val="466318"/>
              </a:buClr>
              <a:buSzPts val="2400"/>
              <a:buFont typeface="Arial"/>
              <a:buChar char="•"/>
              <a:tabLst/>
              <a:defRPr/>
            </a:pPr>
            <a:r>
              <a:rPr kumimoji="0" lang="en-GB" sz="2000" b="0" i="0" u="none" strike="noStrike" kern="0" cap="none" spc="0" normalizeH="0" baseline="0" noProof="0" dirty="0">
                <a:ln>
                  <a:noFill/>
                </a:ln>
                <a:solidFill>
                  <a:srgbClr val="262626"/>
                </a:solidFill>
                <a:effectLst/>
                <a:uLnTx/>
                <a:uFillTx/>
                <a:latin typeface="Arial"/>
                <a:cs typeface="Arial"/>
                <a:sym typeface="Arial"/>
              </a:rPr>
              <a:t>Additionally, they help manage radiotherapy side-effects during and after treatment, providing continuous care and support to improve patient outcomes.</a:t>
            </a:r>
          </a:p>
        </p:txBody>
      </p:sp>
      <p:sp>
        <p:nvSpPr>
          <p:cNvPr id="7" name="Google Shape;188;p26">
            <a:extLst>
              <a:ext uri="{FF2B5EF4-FFF2-40B4-BE49-F238E27FC236}">
                <a16:creationId xmlns:a16="http://schemas.microsoft.com/office/drawing/2014/main" id="{16563401-27BB-1D22-E518-8B8D01007ED2}"/>
              </a:ext>
            </a:extLst>
          </p:cNvPr>
          <p:cNvSpPr txBox="1">
            <a:spLocks/>
          </p:cNvSpPr>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62626"/>
              </a:buClr>
              <a:buSzPts val="18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defRPr/>
            </a:pPr>
            <a:r>
              <a:rPr lang="en-GB" sz="4000" b="1" noProof="0" dirty="0">
                <a:solidFill>
                  <a:srgbClr val="FF0000"/>
                </a:solidFill>
                <a:latin typeface="Arial"/>
                <a:ea typeface="Arial"/>
                <a:cs typeface="Arial"/>
                <a:sym typeface="Arial"/>
              </a:rPr>
              <a:t>Therapeutic radiographer</a:t>
            </a:r>
            <a:endParaRPr lang="en-GB" sz="4000" noProof="0" dirty="0">
              <a:solidFill>
                <a:srgbClr val="262626"/>
              </a:solidFill>
              <a:latin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4" name="Google Shape;324;p34"/>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Clr>
                <a:srgbClr val="FFFFFF"/>
              </a:buClr>
              <a:buSzPts val="1400"/>
              <a:buNone/>
            </a:pPr>
            <a:r>
              <a:rPr lang="en-GB" noProof="0" dirty="0"/>
              <a:t>Activity 2</a:t>
            </a:r>
          </a:p>
        </p:txBody>
      </p:sp>
      <p:pic>
        <p:nvPicPr>
          <p:cNvPr id="325" name="Google Shape;325;p34"/>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a:fillRect/>
          </a:stretch>
        </p:blipFill>
        <p:spPr>
          <a:xfrm>
            <a:off x="7323221" y="1825625"/>
            <a:ext cx="4360251" cy="4117975"/>
          </a:xfrm>
          <a:prstGeom prst="rect">
            <a:avLst/>
          </a:prstGeom>
          <a:noFill/>
          <a:ln>
            <a:noFill/>
          </a:ln>
        </p:spPr>
      </p:pic>
      <p:sp>
        <p:nvSpPr>
          <p:cNvPr id="326" name="Google Shape;326;p34"/>
          <p:cNvSpPr txBox="1"/>
          <p:nvPr/>
        </p:nvSpPr>
        <p:spPr>
          <a:xfrm>
            <a:off x="838199" y="6356351"/>
            <a:ext cx="4516225" cy="280120"/>
          </a:xfrm>
          <a:prstGeom prst="rect">
            <a:avLst/>
          </a:prstGeom>
          <a:solidFill>
            <a:schemeClr val="lt1"/>
          </a:solid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757575"/>
              </a:buClr>
              <a:buSzPts val="1800"/>
              <a:buFont typeface="Arial"/>
              <a:buNone/>
            </a:pPr>
            <a:r>
              <a:rPr lang="en-GB" sz="1200" b="0" i="0" u="none" strike="noStrike" cap="none" noProof="0" dirty="0">
                <a:solidFill>
                  <a:srgbClr val="757575"/>
                </a:solidFill>
                <a:latin typeface="Arial"/>
                <a:ea typeface="Arial"/>
                <a:cs typeface="Arial"/>
                <a:sym typeface="Arial"/>
              </a:rPr>
              <a:t>Lesson 4: Occupational roles in cancer care</a:t>
            </a:r>
          </a:p>
        </p:txBody>
      </p:sp>
      <p:sp>
        <p:nvSpPr>
          <p:cNvPr id="2" name="Google Shape;131;p19">
            <a:extLst>
              <a:ext uri="{FF2B5EF4-FFF2-40B4-BE49-F238E27FC236}">
                <a16:creationId xmlns:a16="http://schemas.microsoft.com/office/drawing/2014/main" id="{43A65C77-E003-CDCF-1C79-89A857A5E53D}"/>
              </a:ext>
            </a:extLst>
          </p:cNvPr>
          <p:cNvSpPr txBox="1">
            <a:spLocks/>
          </p:cNvSpPr>
          <p:nvPr/>
        </p:nvSpPr>
        <p:spPr>
          <a:xfrm>
            <a:off x="838200" y="1825625"/>
            <a:ext cx="612292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8000"/>
              </a:lnSpc>
              <a:spcBef>
                <a:spcPts val="1000"/>
              </a:spcBef>
              <a:spcAft>
                <a:spcPts val="0"/>
              </a:spcAft>
              <a:buClr>
                <a:srgbClr val="466318"/>
              </a:buClr>
              <a:buSzPts val="1800"/>
              <a:buFont typeface="Arial"/>
              <a:buChar char="•"/>
              <a:defRPr sz="2400" b="0" i="0" u="none" strike="noStrike" cap="none">
                <a:solidFill>
                  <a:srgbClr val="262626"/>
                </a:solidFill>
                <a:latin typeface="Arial"/>
                <a:ea typeface="Arial"/>
                <a:cs typeface="Arial"/>
                <a:sym typeface="Arial"/>
              </a:defRPr>
            </a:lvl1pPr>
            <a:lvl2pPr marL="914400" marR="0" lvl="1" indent="-342900" algn="l" rtl="0">
              <a:lnSpc>
                <a:spcPct val="108000"/>
              </a:lnSpc>
              <a:spcBef>
                <a:spcPts val="500"/>
              </a:spcBef>
              <a:spcAft>
                <a:spcPts val="0"/>
              </a:spcAft>
              <a:buClr>
                <a:srgbClr val="466318"/>
              </a:buClr>
              <a:buSzPts val="18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4pPr>
            <a:lvl5pPr marL="2286000" marR="0" lvl="4"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8000"/>
              </a:lnSpc>
              <a:spcBef>
                <a:spcPts val="0"/>
              </a:spcBef>
              <a:spcAft>
                <a:spcPts val="600"/>
              </a:spcAft>
              <a:buClr>
                <a:srgbClr val="466318"/>
              </a:buClr>
              <a:buSzPts val="2400"/>
              <a:buNone/>
              <a:tabLst/>
              <a:defRPr/>
            </a:pPr>
            <a:r>
              <a:rPr kumimoji="0" lang="en-GB" sz="2000" b="0" i="0" u="none" strike="noStrike" kern="0" cap="none" spc="0" normalizeH="0" baseline="0" noProof="0" dirty="0">
                <a:ln>
                  <a:noFill/>
                </a:ln>
                <a:solidFill>
                  <a:srgbClr val="262626"/>
                </a:solidFill>
                <a:effectLst/>
                <a:uLnTx/>
                <a:uFillTx/>
                <a:latin typeface="Arial"/>
                <a:cs typeface="Arial"/>
                <a:sym typeface="Arial"/>
              </a:rPr>
              <a:t>Nurses are involved in all aspects of patient care, including: </a:t>
            </a:r>
          </a:p>
          <a:p>
            <a:pPr marL="228600" marR="0" lvl="0" indent="-228600" algn="l" defTabSz="914400" rtl="0" eaLnBrk="1" fontAlgn="auto" latinLnBrk="0" hangingPunct="1">
              <a:lnSpc>
                <a:spcPct val="108000"/>
              </a:lnSpc>
              <a:spcBef>
                <a:spcPts val="0"/>
              </a:spcBef>
              <a:spcAft>
                <a:spcPts val="600"/>
              </a:spcAft>
              <a:buClr>
                <a:srgbClr val="466318"/>
              </a:buClr>
              <a:buSzPts val="2400"/>
              <a:buFont typeface="Arial"/>
              <a:buChar char="•"/>
              <a:tabLst/>
              <a:defRPr/>
            </a:pPr>
            <a:r>
              <a:rPr kumimoji="0" lang="en-GB" sz="2000" b="0" i="0" u="none" strike="noStrike" kern="0" cap="none" spc="0" normalizeH="0" baseline="0" noProof="0" dirty="0">
                <a:ln>
                  <a:noFill/>
                </a:ln>
                <a:solidFill>
                  <a:srgbClr val="262626"/>
                </a:solidFill>
                <a:effectLst/>
                <a:uLnTx/>
                <a:uFillTx/>
                <a:latin typeface="Arial"/>
                <a:cs typeface="Arial"/>
                <a:sym typeface="Arial"/>
              </a:rPr>
              <a:t>assessment of care needs;</a:t>
            </a:r>
          </a:p>
          <a:p>
            <a:pPr marL="228600" marR="0" lvl="0" indent="-228600" algn="l" defTabSz="914400" rtl="0" eaLnBrk="1" fontAlgn="auto" latinLnBrk="0" hangingPunct="1">
              <a:lnSpc>
                <a:spcPct val="108000"/>
              </a:lnSpc>
              <a:spcBef>
                <a:spcPts val="0"/>
              </a:spcBef>
              <a:spcAft>
                <a:spcPts val="600"/>
              </a:spcAft>
              <a:buClr>
                <a:srgbClr val="466318"/>
              </a:buClr>
              <a:buSzPts val="2400"/>
              <a:buFont typeface="Arial"/>
              <a:buChar char="•"/>
              <a:tabLst/>
              <a:defRPr/>
            </a:pPr>
            <a:r>
              <a:rPr kumimoji="0" lang="en-GB" sz="2000" b="0" i="0" u="none" strike="noStrike" kern="0" cap="none" spc="0" normalizeH="0" baseline="0" noProof="0" dirty="0">
                <a:ln>
                  <a:noFill/>
                </a:ln>
                <a:solidFill>
                  <a:srgbClr val="262626"/>
                </a:solidFill>
                <a:effectLst/>
                <a:uLnTx/>
                <a:uFillTx/>
                <a:latin typeface="Arial"/>
                <a:cs typeface="Arial"/>
                <a:sym typeface="Arial"/>
              </a:rPr>
              <a:t>helping with the activities of daily living (ADLs);</a:t>
            </a:r>
          </a:p>
          <a:p>
            <a:pPr marL="228600" marR="0" lvl="0" indent="-228600" algn="l" defTabSz="914400" rtl="0" eaLnBrk="1" fontAlgn="auto" latinLnBrk="0" hangingPunct="1">
              <a:lnSpc>
                <a:spcPct val="108000"/>
              </a:lnSpc>
              <a:spcBef>
                <a:spcPts val="0"/>
              </a:spcBef>
              <a:spcAft>
                <a:spcPts val="600"/>
              </a:spcAft>
              <a:buClr>
                <a:srgbClr val="466318"/>
              </a:buClr>
              <a:buSzPts val="2400"/>
              <a:buFont typeface="Arial"/>
              <a:buChar char="•"/>
              <a:tabLst/>
              <a:defRPr/>
            </a:pPr>
            <a:r>
              <a:rPr kumimoji="0" lang="en-GB" sz="2000" b="0" i="0" u="none" strike="noStrike" kern="0" cap="none" spc="0" normalizeH="0" baseline="0" noProof="0" dirty="0">
                <a:ln>
                  <a:noFill/>
                </a:ln>
                <a:solidFill>
                  <a:srgbClr val="262626"/>
                </a:solidFill>
                <a:effectLst/>
                <a:uLnTx/>
                <a:uFillTx/>
                <a:latin typeface="Arial"/>
                <a:cs typeface="Arial"/>
                <a:sym typeface="Arial"/>
              </a:rPr>
              <a:t>giving prescribed medication;</a:t>
            </a:r>
          </a:p>
          <a:p>
            <a:pPr marL="228600" marR="0" lvl="0" indent="-228600" algn="l" defTabSz="914400" rtl="0" eaLnBrk="1" fontAlgn="auto" latinLnBrk="0" hangingPunct="1">
              <a:lnSpc>
                <a:spcPct val="108000"/>
              </a:lnSpc>
              <a:spcBef>
                <a:spcPts val="0"/>
              </a:spcBef>
              <a:spcAft>
                <a:spcPts val="600"/>
              </a:spcAft>
              <a:buClr>
                <a:srgbClr val="466318"/>
              </a:buClr>
              <a:buSzPts val="2400"/>
              <a:buFont typeface="Arial"/>
              <a:buChar char="•"/>
              <a:tabLst/>
              <a:defRPr/>
            </a:pPr>
            <a:r>
              <a:rPr kumimoji="0" lang="en-GB" sz="2000" b="0" i="0" u="none" strike="noStrike" kern="0" cap="none" spc="0" normalizeH="0" baseline="0" noProof="0" dirty="0">
                <a:ln>
                  <a:noFill/>
                </a:ln>
                <a:solidFill>
                  <a:srgbClr val="262626"/>
                </a:solidFill>
                <a:effectLst/>
                <a:uLnTx/>
                <a:uFillTx/>
                <a:latin typeface="Arial"/>
                <a:cs typeface="Arial"/>
                <a:sym typeface="Arial"/>
              </a:rPr>
              <a:t>dressing wounds;</a:t>
            </a:r>
          </a:p>
          <a:p>
            <a:pPr marL="228600" marR="0" lvl="0" indent="-228600" algn="l" defTabSz="914400" rtl="0" eaLnBrk="1" fontAlgn="auto" latinLnBrk="0" hangingPunct="1">
              <a:lnSpc>
                <a:spcPct val="108000"/>
              </a:lnSpc>
              <a:spcBef>
                <a:spcPts val="0"/>
              </a:spcBef>
              <a:spcAft>
                <a:spcPts val="600"/>
              </a:spcAft>
              <a:buClr>
                <a:srgbClr val="466318"/>
              </a:buClr>
              <a:buSzPts val="2400"/>
              <a:buFont typeface="Arial"/>
              <a:buChar char="•"/>
              <a:tabLst/>
              <a:defRPr/>
            </a:pPr>
            <a:r>
              <a:rPr kumimoji="0" lang="en-GB" sz="2000" b="0" i="0" u="none" strike="noStrike" kern="0" cap="none" spc="0" normalizeH="0" baseline="0" noProof="0" dirty="0">
                <a:ln>
                  <a:noFill/>
                </a:ln>
                <a:solidFill>
                  <a:srgbClr val="262626"/>
                </a:solidFill>
                <a:effectLst/>
                <a:uLnTx/>
                <a:uFillTx/>
                <a:latin typeface="Arial"/>
                <a:cs typeface="Arial"/>
                <a:sym typeface="Arial"/>
              </a:rPr>
              <a:t>supporting patients and their families’ emotional and mental health, as well as the patient’s physical health.</a:t>
            </a:r>
          </a:p>
          <a:p>
            <a:pPr marL="228600" marR="0" lvl="0" indent="-228600" algn="l" defTabSz="914400" rtl="0" eaLnBrk="1" fontAlgn="auto" latinLnBrk="0" hangingPunct="1">
              <a:lnSpc>
                <a:spcPct val="108000"/>
              </a:lnSpc>
              <a:spcBef>
                <a:spcPts val="0"/>
              </a:spcBef>
              <a:spcAft>
                <a:spcPts val="600"/>
              </a:spcAft>
              <a:buClr>
                <a:srgbClr val="466318"/>
              </a:buClr>
              <a:buSzPts val="2400"/>
              <a:buFont typeface="Arial"/>
              <a:buChar char="•"/>
              <a:tabLst/>
              <a:defRPr/>
            </a:pPr>
            <a:endParaRPr kumimoji="0" lang="en-GB" sz="2000" b="0" i="0" u="none" strike="noStrike" kern="0" cap="none" spc="0" normalizeH="0" baseline="0" noProof="0" dirty="0">
              <a:ln>
                <a:noFill/>
              </a:ln>
              <a:solidFill>
                <a:srgbClr val="262626"/>
              </a:solidFill>
              <a:effectLst/>
              <a:uLnTx/>
              <a:uFillTx/>
              <a:latin typeface="Arial"/>
              <a:cs typeface="Arial"/>
              <a:sym typeface="Arial"/>
            </a:endParaRPr>
          </a:p>
        </p:txBody>
      </p:sp>
      <p:sp>
        <p:nvSpPr>
          <p:cNvPr id="3" name="Google Shape;188;p26">
            <a:extLst>
              <a:ext uri="{FF2B5EF4-FFF2-40B4-BE49-F238E27FC236}">
                <a16:creationId xmlns:a16="http://schemas.microsoft.com/office/drawing/2014/main" id="{040F60AE-D81E-16F6-E282-851DB9218A2B}"/>
              </a:ext>
            </a:extLst>
          </p:cNvPr>
          <p:cNvSpPr txBox="1">
            <a:spLocks/>
          </p:cNvSpPr>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62626"/>
              </a:buClr>
              <a:buSzPts val="18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defRPr/>
            </a:pPr>
            <a:r>
              <a:rPr lang="en-GB" sz="4000" b="1" noProof="0" dirty="0">
                <a:solidFill>
                  <a:schemeClr val="accent1"/>
                </a:solidFill>
                <a:latin typeface="Arial"/>
                <a:ea typeface="Arial"/>
                <a:cs typeface="Arial"/>
                <a:sym typeface="Arial"/>
              </a:rPr>
              <a:t>Nurse</a:t>
            </a:r>
            <a:endParaRPr lang="en-GB" sz="4000" noProof="0" dirty="0">
              <a:solidFill>
                <a:srgbClr val="262626"/>
              </a:solidFill>
              <a:latin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4" name="Google Shape;334;p35"/>
          <p:cNvSpPr txBox="1"/>
          <p:nvPr/>
        </p:nvSpPr>
        <p:spPr>
          <a:xfrm>
            <a:off x="838199" y="6356351"/>
            <a:ext cx="4516225" cy="280120"/>
          </a:xfrm>
          <a:prstGeom prst="rect">
            <a:avLst/>
          </a:prstGeom>
          <a:solidFill>
            <a:schemeClr val="lt1"/>
          </a:solid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757575"/>
              </a:buClr>
              <a:buSzPts val="1800"/>
              <a:buFont typeface="Arial"/>
              <a:buNone/>
            </a:pPr>
            <a:r>
              <a:rPr lang="en-GB" sz="1200" b="0" i="0" u="none" strike="noStrike" cap="none" noProof="0" dirty="0">
                <a:solidFill>
                  <a:srgbClr val="757575"/>
                </a:solidFill>
                <a:latin typeface="Arial"/>
                <a:ea typeface="Arial"/>
                <a:cs typeface="Arial"/>
                <a:sym typeface="Arial"/>
              </a:rPr>
              <a:t>Lesson 4: Occupational roles in cancer care</a:t>
            </a:r>
          </a:p>
        </p:txBody>
      </p:sp>
      <p:sp>
        <p:nvSpPr>
          <p:cNvPr id="335" name="Google Shape;335;p35"/>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Clr>
                <a:srgbClr val="FFFFFF"/>
              </a:buClr>
              <a:buSzPts val="1400"/>
              <a:buNone/>
            </a:pPr>
            <a:r>
              <a:rPr lang="en-GB" noProof="0" dirty="0"/>
              <a:t>Activity 2</a:t>
            </a:r>
          </a:p>
        </p:txBody>
      </p:sp>
      <p:sp>
        <p:nvSpPr>
          <p:cNvPr id="4" name="Google Shape;131;p19">
            <a:extLst>
              <a:ext uri="{FF2B5EF4-FFF2-40B4-BE49-F238E27FC236}">
                <a16:creationId xmlns:a16="http://schemas.microsoft.com/office/drawing/2014/main" id="{D4B524CA-8A8B-B7D0-A917-474F094D986C}"/>
              </a:ext>
            </a:extLst>
          </p:cNvPr>
          <p:cNvSpPr txBox="1">
            <a:spLocks/>
          </p:cNvSpPr>
          <p:nvPr/>
        </p:nvSpPr>
        <p:spPr>
          <a:xfrm>
            <a:off x="838200" y="1825625"/>
            <a:ext cx="612292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8000"/>
              </a:lnSpc>
              <a:spcBef>
                <a:spcPts val="1000"/>
              </a:spcBef>
              <a:spcAft>
                <a:spcPts val="0"/>
              </a:spcAft>
              <a:buClr>
                <a:srgbClr val="466318"/>
              </a:buClr>
              <a:buSzPts val="1800"/>
              <a:buFont typeface="Arial"/>
              <a:buChar char="•"/>
              <a:defRPr sz="2400" b="0" i="0" u="none" strike="noStrike" cap="none">
                <a:solidFill>
                  <a:srgbClr val="262626"/>
                </a:solidFill>
                <a:latin typeface="Arial"/>
                <a:ea typeface="Arial"/>
                <a:cs typeface="Arial"/>
                <a:sym typeface="Arial"/>
              </a:defRPr>
            </a:lvl1pPr>
            <a:lvl2pPr marL="914400" marR="0" lvl="1" indent="-342900" algn="l" rtl="0">
              <a:lnSpc>
                <a:spcPct val="108000"/>
              </a:lnSpc>
              <a:spcBef>
                <a:spcPts val="500"/>
              </a:spcBef>
              <a:spcAft>
                <a:spcPts val="0"/>
              </a:spcAft>
              <a:buClr>
                <a:srgbClr val="466318"/>
              </a:buClr>
              <a:buSzPts val="18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4pPr>
            <a:lvl5pPr marL="2286000" marR="0" lvl="4"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8000"/>
              </a:lnSpc>
              <a:spcBef>
                <a:spcPts val="0"/>
              </a:spcBef>
              <a:spcAft>
                <a:spcPts val="600"/>
              </a:spcAft>
              <a:buClr>
                <a:srgbClr val="466318"/>
              </a:buClr>
              <a:buSzPts val="2400"/>
              <a:buNone/>
              <a:tabLst/>
              <a:defRPr/>
            </a:pPr>
            <a:r>
              <a:rPr kumimoji="0" lang="en-GB" sz="2000" b="0" i="0" u="none" strike="noStrike" kern="0" cap="none" spc="0" normalizeH="0" baseline="0" noProof="0" dirty="0">
                <a:ln>
                  <a:noFill/>
                </a:ln>
                <a:solidFill>
                  <a:srgbClr val="262626"/>
                </a:solidFill>
                <a:effectLst/>
                <a:uLnTx/>
                <a:uFillTx/>
                <a:latin typeface="Arial"/>
                <a:cs typeface="Arial"/>
                <a:sym typeface="Arial"/>
              </a:rPr>
              <a:t>Pharmacists play an essential role in the patient’s cancer journey. As well as preparing the chemotherapy, they:</a:t>
            </a:r>
          </a:p>
          <a:p>
            <a:pPr marL="228600" marR="0" lvl="0" indent="-228600" algn="l" defTabSz="914400" rtl="0" eaLnBrk="1" fontAlgn="auto" latinLnBrk="0" hangingPunct="1">
              <a:lnSpc>
                <a:spcPct val="108000"/>
              </a:lnSpc>
              <a:spcBef>
                <a:spcPts val="0"/>
              </a:spcBef>
              <a:spcAft>
                <a:spcPts val="600"/>
              </a:spcAft>
              <a:buClr>
                <a:srgbClr val="466318"/>
              </a:buClr>
              <a:buSzPts val="2400"/>
              <a:buFont typeface="Arial"/>
              <a:buChar char="•"/>
              <a:tabLst/>
              <a:defRPr/>
            </a:pPr>
            <a:r>
              <a:rPr kumimoji="0" lang="en-GB" sz="2000" b="0" i="0" u="none" strike="noStrike" kern="0" cap="none" spc="0" normalizeH="0" baseline="0" noProof="0" dirty="0">
                <a:ln>
                  <a:noFill/>
                </a:ln>
                <a:solidFill>
                  <a:srgbClr val="262626"/>
                </a:solidFill>
                <a:effectLst/>
                <a:uLnTx/>
                <a:uFillTx/>
                <a:latin typeface="Arial"/>
                <a:cs typeface="Arial"/>
                <a:sym typeface="Arial"/>
              </a:rPr>
              <a:t>educate patients on their chemotherapy;</a:t>
            </a:r>
          </a:p>
          <a:p>
            <a:pPr marL="228600" marR="0" lvl="0" indent="-228600" algn="l" defTabSz="914400" rtl="0" eaLnBrk="1" fontAlgn="auto" latinLnBrk="0" hangingPunct="1">
              <a:lnSpc>
                <a:spcPct val="108000"/>
              </a:lnSpc>
              <a:spcBef>
                <a:spcPts val="0"/>
              </a:spcBef>
              <a:spcAft>
                <a:spcPts val="600"/>
              </a:spcAft>
              <a:buClr>
                <a:srgbClr val="466318"/>
              </a:buClr>
              <a:buSzPts val="2400"/>
              <a:buFont typeface="Arial"/>
              <a:buChar char="•"/>
              <a:tabLst/>
              <a:defRPr/>
            </a:pPr>
            <a:r>
              <a:rPr kumimoji="0" lang="en-GB" sz="2000" b="0" i="0" u="none" strike="noStrike" kern="0" cap="none" spc="0" normalizeH="0" baseline="0" noProof="0" dirty="0">
                <a:ln>
                  <a:noFill/>
                </a:ln>
                <a:solidFill>
                  <a:srgbClr val="262626"/>
                </a:solidFill>
                <a:effectLst/>
                <a:uLnTx/>
                <a:uFillTx/>
                <a:latin typeface="Arial"/>
                <a:cs typeface="Arial"/>
                <a:sym typeface="Arial"/>
              </a:rPr>
              <a:t>help design, monitor and adjust chemotherapy regimens for patients, taking into account drug toxicity, infections and other side effects of the chemotherapy;</a:t>
            </a:r>
          </a:p>
          <a:p>
            <a:pPr marL="228600" marR="0" lvl="0" indent="-228600" algn="l" defTabSz="914400" rtl="0" eaLnBrk="1" fontAlgn="auto" latinLnBrk="0" hangingPunct="1">
              <a:lnSpc>
                <a:spcPct val="108000"/>
              </a:lnSpc>
              <a:spcBef>
                <a:spcPts val="0"/>
              </a:spcBef>
              <a:spcAft>
                <a:spcPts val="600"/>
              </a:spcAft>
              <a:buClr>
                <a:srgbClr val="466318"/>
              </a:buClr>
              <a:buSzPts val="2400"/>
              <a:buFont typeface="Arial"/>
              <a:buChar char="•"/>
              <a:tabLst/>
              <a:defRPr/>
            </a:pPr>
            <a:r>
              <a:rPr kumimoji="0" lang="en-GB" sz="2000" b="0" i="0" u="none" strike="noStrike" kern="0" cap="none" spc="0" normalizeH="0" baseline="0" noProof="0" dirty="0">
                <a:ln>
                  <a:noFill/>
                </a:ln>
                <a:solidFill>
                  <a:srgbClr val="262626"/>
                </a:solidFill>
                <a:effectLst/>
                <a:uLnTx/>
                <a:uFillTx/>
                <a:latin typeface="Arial"/>
                <a:cs typeface="Arial"/>
                <a:sym typeface="Arial"/>
              </a:rPr>
              <a:t>work as part of the multidisciplinary team to ensure the safe and effective care of patients.</a:t>
            </a:r>
          </a:p>
          <a:p>
            <a:pPr marL="228600" marR="0" lvl="0" indent="-228600" algn="l" defTabSz="914400" rtl="0" eaLnBrk="1" fontAlgn="auto" latinLnBrk="0" hangingPunct="1">
              <a:lnSpc>
                <a:spcPct val="108000"/>
              </a:lnSpc>
              <a:spcBef>
                <a:spcPts val="0"/>
              </a:spcBef>
              <a:spcAft>
                <a:spcPts val="600"/>
              </a:spcAft>
              <a:buClr>
                <a:srgbClr val="466318"/>
              </a:buClr>
              <a:buSzPts val="2400"/>
              <a:buFont typeface="Arial"/>
              <a:buChar char="•"/>
              <a:tabLst/>
              <a:defRPr/>
            </a:pPr>
            <a:endParaRPr kumimoji="0" lang="en-GB" sz="2000" b="0" i="0" u="none" strike="noStrike" kern="0" cap="none" spc="0" normalizeH="0" baseline="0" noProof="0" dirty="0">
              <a:ln>
                <a:noFill/>
              </a:ln>
              <a:solidFill>
                <a:srgbClr val="262626"/>
              </a:solidFill>
              <a:effectLst/>
              <a:uLnTx/>
              <a:uFillTx/>
              <a:latin typeface="Arial"/>
              <a:cs typeface="Arial"/>
              <a:sym typeface="Arial"/>
            </a:endParaRPr>
          </a:p>
        </p:txBody>
      </p:sp>
      <p:sp>
        <p:nvSpPr>
          <p:cNvPr id="5" name="Google Shape;188;p26">
            <a:extLst>
              <a:ext uri="{FF2B5EF4-FFF2-40B4-BE49-F238E27FC236}">
                <a16:creationId xmlns:a16="http://schemas.microsoft.com/office/drawing/2014/main" id="{957BF1B4-67BF-7200-7687-644002F12CC8}"/>
              </a:ext>
            </a:extLst>
          </p:cNvPr>
          <p:cNvSpPr txBox="1">
            <a:spLocks/>
          </p:cNvSpPr>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62626"/>
              </a:buClr>
              <a:buSzPts val="18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defRPr/>
            </a:pPr>
            <a:r>
              <a:rPr lang="en-GB" sz="4000" b="1" noProof="0" dirty="0">
                <a:solidFill>
                  <a:srgbClr val="FFC000"/>
                </a:solidFill>
                <a:latin typeface="Arial"/>
                <a:ea typeface="Arial"/>
                <a:cs typeface="Arial"/>
                <a:sym typeface="Arial"/>
              </a:rPr>
              <a:t>Pharmacist</a:t>
            </a:r>
            <a:endParaRPr lang="en-GB" sz="4000" noProof="0" dirty="0">
              <a:solidFill>
                <a:srgbClr val="262626"/>
              </a:solidFill>
              <a:latin typeface="Arial"/>
              <a:cs typeface="Arial"/>
              <a:sym typeface="Arial"/>
            </a:endParaRPr>
          </a:p>
        </p:txBody>
      </p:sp>
      <p:pic>
        <p:nvPicPr>
          <p:cNvPr id="10" name="Google Shape;325;p34">
            <a:extLst>
              <a:ext uri="{FF2B5EF4-FFF2-40B4-BE49-F238E27FC236}">
                <a16:creationId xmlns:a16="http://schemas.microsoft.com/office/drawing/2014/main" id="{42ABE995-11C1-44CD-4C25-47BDBCB41231}"/>
              </a:ext>
            </a:extLst>
          </p:cNvPr>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a:fillRect/>
          </a:stretch>
        </p:blipFill>
        <p:spPr>
          <a:xfrm>
            <a:off x="7323221" y="1825625"/>
            <a:ext cx="4360251" cy="4117975"/>
          </a:xfrm>
          <a:prstGeom prst="rect">
            <a:avLst/>
          </a:prstGeom>
          <a:noFill/>
          <a:ln>
            <a:noFill/>
          </a:ln>
        </p:spPr>
      </p:pic>
      <p:pic>
        <p:nvPicPr>
          <p:cNvPr id="333" name="Google Shape;333;p35"/>
          <p:cNvPicPr preferRelativeResize="0"/>
          <p:nvPr/>
        </p:nvPicPr>
        <p:blipFill rotWithShape="1">
          <a:blip r:embed="rId4" cstate="screen">
            <a:alphaModFix/>
            <a:extLst>
              <a:ext uri="{28A0092B-C50C-407E-A947-70E740481C1C}">
                <a14:useLocalDpi xmlns:a14="http://schemas.microsoft.com/office/drawing/2010/main"/>
              </a:ext>
            </a:extLst>
          </a:blip>
          <a:srcRect/>
          <a:stretch>
            <a:fillRect/>
          </a:stretch>
        </p:blipFill>
        <p:spPr>
          <a:xfrm>
            <a:off x="7323221" y="1825625"/>
            <a:ext cx="4360251" cy="4117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3" name="Google Shape;343;p36"/>
          <p:cNvPicPr preferRelativeResize="0"/>
          <p:nvPr/>
        </p:nvPicPr>
        <p:blipFill rotWithShape="1">
          <a:blip r:embed="rId3" cstate="screen">
            <a:alphaModFix/>
            <a:extLst>
              <a:ext uri="{28A0092B-C50C-407E-A947-70E740481C1C}">
                <a14:useLocalDpi xmlns:a14="http://schemas.microsoft.com/office/drawing/2010/main"/>
              </a:ext>
            </a:extLst>
          </a:blip>
          <a:srcRect/>
          <a:stretch>
            <a:fillRect/>
          </a:stretch>
        </p:blipFill>
        <p:spPr>
          <a:xfrm>
            <a:off x="7323221" y="1825625"/>
            <a:ext cx="4360251" cy="4117974"/>
          </a:xfrm>
          <a:prstGeom prst="rect">
            <a:avLst/>
          </a:prstGeom>
          <a:noFill/>
          <a:ln>
            <a:noFill/>
          </a:ln>
        </p:spPr>
      </p:pic>
      <p:sp>
        <p:nvSpPr>
          <p:cNvPr id="342" name="Google Shape;342;p36"/>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lvl="0" indent="0" algn="l" rtl="0">
              <a:lnSpc>
                <a:spcPct val="108000"/>
              </a:lnSpc>
              <a:spcBef>
                <a:spcPts val="0"/>
              </a:spcBef>
              <a:spcAft>
                <a:spcPts val="0"/>
              </a:spcAft>
              <a:buClr>
                <a:schemeClr val="lt1"/>
              </a:buClr>
              <a:buSzPts val="1400"/>
              <a:buNone/>
            </a:pPr>
            <a:r>
              <a:rPr lang="en-GB" sz="1400" b="1" noProof="0" dirty="0">
                <a:solidFill>
                  <a:schemeClr val="lt1"/>
                </a:solidFill>
                <a:latin typeface="Arial Narrow"/>
                <a:ea typeface="Arial Narrow"/>
                <a:cs typeface="Arial Narrow"/>
                <a:sym typeface="Arial Narrow"/>
              </a:rPr>
              <a:t>Activity 2</a:t>
            </a:r>
            <a:endParaRPr lang="en-GB" noProof="0" dirty="0"/>
          </a:p>
        </p:txBody>
      </p:sp>
      <p:sp>
        <p:nvSpPr>
          <p:cNvPr id="344" name="Google Shape;344;p36"/>
          <p:cNvSpPr txBox="1"/>
          <p:nvPr/>
        </p:nvSpPr>
        <p:spPr>
          <a:xfrm>
            <a:off x="838199" y="6356351"/>
            <a:ext cx="4516225" cy="280120"/>
          </a:xfrm>
          <a:prstGeom prst="rect">
            <a:avLst/>
          </a:prstGeom>
          <a:solidFill>
            <a:schemeClr val="lt1"/>
          </a:solid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757575"/>
              </a:buClr>
              <a:buSzPts val="1800"/>
              <a:buFont typeface="Arial"/>
              <a:buNone/>
            </a:pPr>
            <a:r>
              <a:rPr lang="en-GB" sz="1200" b="0" i="0" u="none" strike="noStrike" cap="none" noProof="0" dirty="0">
                <a:solidFill>
                  <a:srgbClr val="757575"/>
                </a:solidFill>
                <a:latin typeface="Arial"/>
                <a:ea typeface="Arial"/>
                <a:cs typeface="Arial"/>
                <a:sym typeface="Arial"/>
              </a:rPr>
              <a:t>Lesson 4: Occupational roles in cancer care</a:t>
            </a:r>
          </a:p>
        </p:txBody>
      </p:sp>
      <p:sp>
        <p:nvSpPr>
          <p:cNvPr id="2" name="Google Shape;131;p19">
            <a:extLst>
              <a:ext uri="{FF2B5EF4-FFF2-40B4-BE49-F238E27FC236}">
                <a16:creationId xmlns:a16="http://schemas.microsoft.com/office/drawing/2014/main" id="{C98C8B71-6F04-E3D3-1701-A03A5A8431CA}"/>
              </a:ext>
            </a:extLst>
          </p:cNvPr>
          <p:cNvSpPr txBox="1">
            <a:spLocks/>
          </p:cNvSpPr>
          <p:nvPr/>
        </p:nvSpPr>
        <p:spPr>
          <a:xfrm>
            <a:off x="838200" y="1825625"/>
            <a:ext cx="612292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8000"/>
              </a:lnSpc>
              <a:spcBef>
                <a:spcPts val="1000"/>
              </a:spcBef>
              <a:spcAft>
                <a:spcPts val="0"/>
              </a:spcAft>
              <a:buClr>
                <a:srgbClr val="466318"/>
              </a:buClr>
              <a:buSzPts val="1800"/>
              <a:buFont typeface="Arial"/>
              <a:buChar char="•"/>
              <a:defRPr sz="2400" b="0" i="0" u="none" strike="noStrike" cap="none">
                <a:solidFill>
                  <a:srgbClr val="262626"/>
                </a:solidFill>
                <a:latin typeface="Arial"/>
                <a:ea typeface="Arial"/>
                <a:cs typeface="Arial"/>
                <a:sym typeface="Arial"/>
              </a:defRPr>
            </a:lvl1pPr>
            <a:lvl2pPr marL="914400" marR="0" lvl="1" indent="-342900" algn="l" rtl="0">
              <a:lnSpc>
                <a:spcPct val="108000"/>
              </a:lnSpc>
              <a:spcBef>
                <a:spcPts val="500"/>
              </a:spcBef>
              <a:spcAft>
                <a:spcPts val="0"/>
              </a:spcAft>
              <a:buClr>
                <a:srgbClr val="466318"/>
              </a:buClr>
              <a:buSzPts val="18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4pPr>
            <a:lvl5pPr marL="2286000" marR="0" lvl="4"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8000"/>
              </a:lnSpc>
              <a:spcBef>
                <a:spcPts val="0"/>
              </a:spcBef>
              <a:spcAft>
                <a:spcPts val="600"/>
              </a:spcAft>
              <a:buClr>
                <a:srgbClr val="466318"/>
              </a:buClr>
              <a:buSzPts val="2400"/>
              <a:buNone/>
              <a:tabLst/>
              <a:defRPr/>
            </a:pPr>
            <a:r>
              <a:rPr kumimoji="0" lang="en-GB" sz="2000" b="0" i="0" u="none" strike="noStrike" kern="0" cap="none" spc="0" normalizeH="0" baseline="0" noProof="0" dirty="0">
                <a:ln>
                  <a:noFill/>
                </a:ln>
                <a:solidFill>
                  <a:srgbClr val="262626"/>
                </a:solidFill>
                <a:effectLst/>
                <a:uLnTx/>
                <a:uFillTx/>
                <a:latin typeface="Arial"/>
                <a:cs typeface="Arial"/>
                <a:sym typeface="Arial"/>
              </a:rPr>
              <a:t>Physiotherapists help patients regain physical movement and function.</a:t>
            </a:r>
          </a:p>
          <a:p>
            <a:pPr marL="228600" marR="0" lvl="0" indent="-228600" algn="l" defTabSz="914400" rtl="0" eaLnBrk="1" fontAlgn="auto" latinLnBrk="0" hangingPunct="1">
              <a:lnSpc>
                <a:spcPct val="108000"/>
              </a:lnSpc>
              <a:spcBef>
                <a:spcPts val="0"/>
              </a:spcBef>
              <a:spcAft>
                <a:spcPts val="600"/>
              </a:spcAft>
              <a:buClr>
                <a:srgbClr val="466318"/>
              </a:buClr>
              <a:buSzPts val="2400"/>
              <a:buFont typeface="Arial"/>
              <a:buChar char="•"/>
              <a:tabLst/>
              <a:defRPr/>
            </a:pPr>
            <a:r>
              <a:rPr kumimoji="0" lang="en-GB" sz="2000" b="0" i="0" u="none" strike="noStrike" kern="0" cap="none" spc="0" normalizeH="0" baseline="0" noProof="0" dirty="0">
                <a:ln>
                  <a:noFill/>
                </a:ln>
                <a:solidFill>
                  <a:srgbClr val="262626"/>
                </a:solidFill>
                <a:effectLst/>
                <a:uLnTx/>
                <a:uFillTx/>
                <a:latin typeface="Arial"/>
                <a:cs typeface="Arial"/>
                <a:sym typeface="Arial"/>
              </a:rPr>
              <a:t>They help cancer patients stay active by creating tailored exercise plans.</a:t>
            </a:r>
          </a:p>
          <a:p>
            <a:pPr marL="228600" marR="0" lvl="0" indent="-228600" algn="l" defTabSz="914400" rtl="0" eaLnBrk="1" fontAlgn="auto" latinLnBrk="0" hangingPunct="1">
              <a:lnSpc>
                <a:spcPct val="108000"/>
              </a:lnSpc>
              <a:spcBef>
                <a:spcPts val="0"/>
              </a:spcBef>
              <a:spcAft>
                <a:spcPts val="600"/>
              </a:spcAft>
              <a:buClr>
                <a:srgbClr val="466318"/>
              </a:buClr>
              <a:buSzPts val="2400"/>
              <a:buFont typeface="Arial"/>
              <a:buChar char="•"/>
              <a:tabLst/>
              <a:defRPr/>
            </a:pPr>
            <a:r>
              <a:rPr kumimoji="0" lang="en-GB" sz="2000" b="0" i="0" u="none" strike="noStrike" kern="0" cap="none" spc="0" normalizeH="0" baseline="0" noProof="0" dirty="0">
                <a:ln>
                  <a:noFill/>
                </a:ln>
                <a:solidFill>
                  <a:srgbClr val="262626"/>
                </a:solidFill>
                <a:effectLst/>
                <a:uLnTx/>
                <a:uFillTx/>
                <a:latin typeface="Arial"/>
                <a:cs typeface="Arial"/>
                <a:sym typeface="Arial"/>
              </a:rPr>
              <a:t>They play a key role in pain management, helping patients move confidently and improve their quality of life. </a:t>
            </a:r>
          </a:p>
          <a:p>
            <a:pPr marL="228600" marR="0" lvl="0" indent="-228600" algn="l" defTabSz="914400" rtl="0" eaLnBrk="1" fontAlgn="auto" latinLnBrk="0" hangingPunct="1">
              <a:lnSpc>
                <a:spcPct val="108000"/>
              </a:lnSpc>
              <a:spcBef>
                <a:spcPts val="0"/>
              </a:spcBef>
              <a:spcAft>
                <a:spcPts val="600"/>
              </a:spcAft>
              <a:buClr>
                <a:srgbClr val="466318"/>
              </a:buClr>
              <a:buSzPts val="2400"/>
              <a:buFont typeface="Arial"/>
              <a:buChar char="•"/>
              <a:tabLst/>
              <a:defRPr/>
            </a:pPr>
            <a:r>
              <a:rPr kumimoji="0" lang="en-GB" sz="2000" b="0" i="0" u="none" strike="noStrike" kern="0" cap="none" spc="0" normalizeH="0" baseline="0" noProof="0" dirty="0">
                <a:ln>
                  <a:noFill/>
                </a:ln>
                <a:solidFill>
                  <a:srgbClr val="262626"/>
                </a:solidFill>
                <a:effectLst/>
                <a:uLnTx/>
                <a:uFillTx/>
                <a:latin typeface="Arial"/>
                <a:cs typeface="Arial"/>
                <a:sym typeface="Arial"/>
              </a:rPr>
              <a:t>For those of working age, physiotherapy can aid in regaining strength and mobility to return to work.</a:t>
            </a:r>
          </a:p>
        </p:txBody>
      </p:sp>
      <p:sp>
        <p:nvSpPr>
          <p:cNvPr id="3" name="Google Shape;188;p26">
            <a:extLst>
              <a:ext uri="{FF2B5EF4-FFF2-40B4-BE49-F238E27FC236}">
                <a16:creationId xmlns:a16="http://schemas.microsoft.com/office/drawing/2014/main" id="{8A929E90-C732-3980-22BE-5188EEB98E09}"/>
              </a:ext>
            </a:extLst>
          </p:cNvPr>
          <p:cNvSpPr txBox="1">
            <a:spLocks/>
          </p:cNvSpPr>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62626"/>
              </a:buClr>
              <a:buSzPts val="18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defRPr/>
            </a:pPr>
            <a:r>
              <a:rPr lang="en-GB" sz="4000" b="1" noProof="0" dirty="0">
                <a:solidFill>
                  <a:schemeClr val="accent2"/>
                </a:solidFill>
                <a:latin typeface="Arial"/>
                <a:ea typeface="Arial"/>
                <a:cs typeface="Arial"/>
                <a:sym typeface="Arial"/>
              </a:rPr>
              <a:t>Physiotherapist</a:t>
            </a:r>
            <a:endParaRPr lang="en-GB" sz="4000" noProof="0" dirty="0">
              <a:solidFill>
                <a:srgbClr val="262626"/>
              </a:solidFill>
              <a:latin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53" name="Google Shape;353;p37"/>
          <p:cNvPicPr preferRelativeResize="0"/>
          <p:nvPr/>
        </p:nvPicPr>
        <p:blipFill rotWithShape="1">
          <a:blip r:embed="rId3" cstate="screen">
            <a:alphaModFix/>
            <a:extLst>
              <a:ext uri="{28A0092B-C50C-407E-A947-70E740481C1C}">
                <a14:useLocalDpi xmlns:a14="http://schemas.microsoft.com/office/drawing/2010/main"/>
              </a:ext>
            </a:extLst>
          </a:blip>
          <a:srcRect/>
          <a:stretch>
            <a:fillRect/>
          </a:stretch>
        </p:blipFill>
        <p:spPr>
          <a:xfrm>
            <a:off x="7323220" y="1825624"/>
            <a:ext cx="4360252" cy="4117975"/>
          </a:xfrm>
          <a:prstGeom prst="rect">
            <a:avLst/>
          </a:prstGeom>
          <a:noFill/>
          <a:ln>
            <a:noFill/>
          </a:ln>
        </p:spPr>
      </p:pic>
      <p:sp>
        <p:nvSpPr>
          <p:cNvPr id="351" name="Google Shape;351;p37"/>
          <p:cNvSpPr>
            <a:spLocks noGrp="1"/>
          </p:cNvSpPr>
          <p:nvPr>
            <p:ph type="body" idx="2"/>
          </p:nvPr>
        </p:nvSpPr>
        <p:spPr>
          <a:xfrm>
            <a:off x="9974263" y="161925"/>
            <a:ext cx="2078037"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Clr>
                <a:srgbClr val="FFFFFF"/>
              </a:buClr>
              <a:buSzPts val="1400"/>
              <a:buNone/>
            </a:pPr>
            <a:r>
              <a:rPr lang="en-GB" noProof="0" dirty="0"/>
              <a:t>Activity 2</a:t>
            </a:r>
          </a:p>
        </p:txBody>
      </p:sp>
      <p:sp>
        <p:nvSpPr>
          <p:cNvPr id="352" name="Google Shape;352;p37"/>
          <p:cNvSpPr txBox="1"/>
          <p:nvPr/>
        </p:nvSpPr>
        <p:spPr>
          <a:xfrm>
            <a:off x="838199" y="6356351"/>
            <a:ext cx="4516225" cy="280120"/>
          </a:xfrm>
          <a:prstGeom prst="rect">
            <a:avLst/>
          </a:prstGeom>
          <a:solidFill>
            <a:schemeClr val="lt1"/>
          </a:solid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757575"/>
              </a:buClr>
              <a:buSzPts val="1800"/>
              <a:buFont typeface="Arial"/>
              <a:buNone/>
            </a:pPr>
            <a:r>
              <a:rPr lang="en-GB" sz="1200" b="0" i="0" u="none" strike="noStrike" cap="none" noProof="0" dirty="0">
                <a:solidFill>
                  <a:srgbClr val="757575"/>
                </a:solidFill>
                <a:latin typeface="Arial"/>
                <a:ea typeface="Arial"/>
                <a:cs typeface="Arial"/>
                <a:sym typeface="Arial"/>
              </a:rPr>
              <a:t>Lesson 4: Occupational roles in cancer care</a:t>
            </a:r>
          </a:p>
        </p:txBody>
      </p:sp>
      <p:sp>
        <p:nvSpPr>
          <p:cNvPr id="2" name="Google Shape;131;p19">
            <a:extLst>
              <a:ext uri="{FF2B5EF4-FFF2-40B4-BE49-F238E27FC236}">
                <a16:creationId xmlns:a16="http://schemas.microsoft.com/office/drawing/2014/main" id="{6CBCEA41-BFA5-9AF5-E75A-67FEF3928AB2}"/>
              </a:ext>
            </a:extLst>
          </p:cNvPr>
          <p:cNvSpPr txBox="1">
            <a:spLocks/>
          </p:cNvSpPr>
          <p:nvPr/>
        </p:nvSpPr>
        <p:spPr>
          <a:xfrm>
            <a:off x="838200" y="1825625"/>
            <a:ext cx="612292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8000"/>
              </a:lnSpc>
              <a:spcBef>
                <a:spcPts val="1000"/>
              </a:spcBef>
              <a:spcAft>
                <a:spcPts val="0"/>
              </a:spcAft>
              <a:buClr>
                <a:srgbClr val="466318"/>
              </a:buClr>
              <a:buSzPts val="1800"/>
              <a:buFont typeface="Arial"/>
              <a:buChar char="•"/>
              <a:defRPr sz="2400" b="0" i="0" u="none" strike="noStrike" cap="none">
                <a:solidFill>
                  <a:srgbClr val="262626"/>
                </a:solidFill>
                <a:latin typeface="Arial"/>
                <a:ea typeface="Arial"/>
                <a:cs typeface="Arial"/>
                <a:sym typeface="Arial"/>
              </a:defRPr>
            </a:lvl1pPr>
            <a:lvl2pPr marL="914400" marR="0" lvl="1" indent="-342900" algn="l" rtl="0">
              <a:lnSpc>
                <a:spcPct val="108000"/>
              </a:lnSpc>
              <a:spcBef>
                <a:spcPts val="500"/>
              </a:spcBef>
              <a:spcAft>
                <a:spcPts val="0"/>
              </a:spcAft>
              <a:buClr>
                <a:srgbClr val="466318"/>
              </a:buClr>
              <a:buSzPts val="18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4pPr>
            <a:lvl5pPr marL="2286000" marR="0" lvl="4"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8000"/>
              </a:lnSpc>
              <a:spcBef>
                <a:spcPts val="0"/>
              </a:spcBef>
              <a:spcAft>
                <a:spcPts val="600"/>
              </a:spcAft>
              <a:buClr>
                <a:srgbClr val="466318"/>
              </a:buClr>
              <a:buSzPts val="2400"/>
              <a:buNone/>
              <a:tabLst/>
              <a:defRPr/>
            </a:pPr>
            <a:r>
              <a:rPr kumimoji="0" lang="en-GB" sz="2000" b="0" i="0" u="none" strike="noStrike" kern="0" cap="none" spc="0" normalizeH="0" baseline="0" noProof="0" dirty="0">
                <a:ln>
                  <a:noFill/>
                </a:ln>
                <a:solidFill>
                  <a:srgbClr val="262626"/>
                </a:solidFill>
                <a:effectLst/>
                <a:uLnTx/>
                <a:uFillTx/>
                <a:latin typeface="Arial"/>
                <a:cs typeface="Arial"/>
                <a:sym typeface="Arial"/>
              </a:rPr>
              <a:t>Occupational therapists help patients perform daily activities independently by adapting tasks or environments. They:</a:t>
            </a:r>
          </a:p>
          <a:p>
            <a:pPr marL="228600" marR="0" lvl="0" indent="-228600" algn="l" defTabSz="914400" rtl="0" eaLnBrk="1" fontAlgn="auto" latinLnBrk="0" hangingPunct="1">
              <a:lnSpc>
                <a:spcPct val="108000"/>
              </a:lnSpc>
              <a:spcBef>
                <a:spcPts val="0"/>
              </a:spcBef>
              <a:spcAft>
                <a:spcPts val="600"/>
              </a:spcAft>
              <a:buClr>
                <a:srgbClr val="466318"/>
              </a:buClr>
              <a:buSzPts val="2400"/>
              <a:buFont typeface="Arial"/>
              <a:buChar char="•"/>
              <a:tabLst/>
              <a:defRPr/>
            </a:pPr>
            <a:r>
              <a:rPr kumimoji="0" lang="en-GB" sz="2000" b="0" i="0" u="none" strike="noStrike" kern="0" cap="none" spc="0" normalizeH="0" baseline="0" noProof="0" dirty="0">
                <a:ln>
                  <a:noFill/>
                </a:ln>
                <a:solidFill>
                  <a:srgbClr val="262626"/>
                </a:solidFill>
                <a:effectLst/>
                <a:uLnTx/>
                <a:uFillTx/>
                <a:latin typeface="Arial"/>
                <a:cs typeface="Arial"/>
                <a:sym typeface="Arial"/>
              </a:rPr>
              <a:t>assess the physical ability of the patient;</a:t>
            </a:r>
          </a:p>
          <a:p>
            <a:pPr marL="228600" marR="0" lvl="0" indent="-228600" algn="l" defTabSz="914400" rtl="0" eaLnBrk="1" fontAlgn="auto" latinLnBrk="0" hangingPunct="1">
              <a:lnSpc>
                <a:spcPct val="108000"/>
              </a:lnSpc>
              <a:spcBef>
                <a:spcPts val="0"/>
              </a:spcBef>
              <a:spcAft>
                <a:spcPts val="600"/>
              </a:spcAft>
              <a:buClr>
                <a:srgbClr val="466318"/>
              </a:buClr>
              <a:buSzPts val="2400"/>
              <a:buFont typeface="Arial"/>
              <a:buChar char="•"/>
              <a:tabLst/>
              <a:defRPr/>
            </a:pPr>
            <a:r>
              <a:rPr kumimoji="0" lang="en-GB" sz="2000" b="0" i="0" u="none" strike="noStrike" kern="0" cap="none" spc="0" normalizeH="0" baseline="0" noProof="0" dirty="0">
                <a:ln>
                  <a:noFill/>
                </a:ln>
                <a:solidFill>
                  <a:srgbClr val="262626"/>
                </a:solidFill>
                <a:effectLst/>
                <a:uLnTx/>
                <a:uFillTx/>
                <a:latin typeface="Arial"/>
                <a:cs typeface="Arial"/>
                <a:sym typeface="Arial"/>
              </a:rPr>
              <a:t>set goals and interventions to help the patient meet these;</a:t>
            </a:r>
          </a:p>
          <a:p>
            <a:pPr marL="228600" marR="0" lvl="0" indent="-228600" algn="l" defTabSz="914400" rtl="0" eaLnBrk="1" fontAlgn="auto" latinLnBrk="0" hangingPunct="1">
              <a:lnSpc>
                <a:spcPct val="108000"/>
              </a:lnSpc>
              <a:spcBef>
                <a:spcPts val="0"/>
              </a:spcBef>
              <a:spcAft>
                <a:spcPts val="600"/>
              </a:spcAft>
              <a:buClr>
                <a:srgbClr val="466318"/>
              </a:buClr>
              <a:buSzPts val="2400"/>
              <a:buFont typeface="Arial"/>
              <a:buChar char="•"/>
              <a:tabLst/>
              <a:defRPr/>
            </a:pPr>
            <a:r>
              <a:rPr kumimoji="0" lang="en-GB" sz="2000" b="0" i="0" u="none" strike="noStrike" kern="0" cap="none" spc="0" normalizeH="0" baseline="0" noProof="0" dirty="0">
                <a:ln>
                  <a:noFill/>
                </a:ln>
                <a:solidFill>
                  <a:srgbClr val="262626"/>
                </a:solidFill>
                <a:effectLst/>
                <a:uLnTx/>
                <a:uFillTx/>
                <a:latin typeface="Arial"/>
                <a:cs typeface="Arial"/>
                <a:sym typeface="Arial"/>
              </a:rPr>
              <a:t>help patients with their Activities of Daily Living (ADL);</a:t>
            </a:r>
          </a:p>
          <a:p>
            <a:pPr marL="228600" marR="0" lvl="0" indent="-228600" algn="l" defTabSz="914400" rtl="0" eaLnBrk="1" fontAlgn="auto" latinLnBrk="0" hangingPunct="1">
              <a:lnSpc>
                <a:spcPct val="108000"/>
              </a:lnSpc>
              <a:spcBef>
                <a:spcPts val="0"/>
              </a:spcBef>
              <a:spcAft>
                <a:spcPts val="600"/>
              </a:spcAft>
              <a:buClr>
                <a:srgbClr val="466318"/>
              </a:buClr>
              <a:buSzPts val="2400"/>
              <a:buFont typeface="Arial"/>
              <a:buChar char="•"/>
              <a:tabLst/>
              <a:defRPr/>
            </a:pPr>
            <a:r>
              <a:rPr kumimoji="0" lang="en-GB" sz="2000" b="0" i="0" u="none" strike="noStrike" kern="0" cap="none" spc="0" normalizeH="0" baseline="0" noProof="0" dirty="0">
                <a:ln>
                  <a:noFill/>
                </a:ln>
                <a:solidFill>
                  <a:srgbClr val="262626"/>
                </a:solidFill>
                <a:effectLst/>
                <a:uLnTx/>
                <a:uFillTx/>
                <a:latin typeface="Arial"/>
                <a:cs typeface="Arial"/>
                <a:sym typeface="Arial"/>
              </a:rPr>
              <a:t>work holistically with the patient and their families/carers.</a:t>
            </a:r>
          </a:p>
          <a:p>
            <a:pPr marL="228600" marR="0" lvl="0" indent="-228600" algn="l" defTabSz="914400" rtl="0" eaLnBrk="1" fontAlgn="auto" latinLnBrk="0" hangingPunct="1">
              <a:lnSpc>
                <a:spcPct val="108000"/>
              </a:lnSpc>
              <a:spcBef>
                <a:spcPts val="0"/>
              </a:spcBef>
              <a:spcAft>
                <a:spcPts val="600"/>
              </a:spcAft>
              <a:buClr>
                <a:srgbClr val="466318"/>
              </a:buClr>
              <a:buSzPts val="2400"/>
              <a:buFont typeface="Arial"/>
              <a:buChar char="•"/>
              <a:tabLst/>
              <a:defRPr/>
            </a:pPr>
            <a:endParaRPr kumimoji="0" lang="en-GB" sz="2000" b="0" i="0" u="none" strike="noStrike" kern="0" cap="none" spc="0" normalizeH="0" baseline="0" noProof="0" dirty="0">
              <a:ln>
                <a:noFill/>
              </a:ln>
              <a:solidFill>
                <a:srgbClr val="262626"/>
              </a:solidFill>
              <a:effectLst/>
              <a:uLnTx/>
              <a:uFillTx/>
              <a:latin typeface="Arial"/>
              <a:cs typeface="Arial"/>
              <a:sym typeface="Arial"/>
            </a:endParaRPr>
          </a:p>
        </p:txBody>
      </p:sp>
      <p:sp>
        <p:nvSpPr>
          <p:cNvPr id="3" name="Google Shape;188;p26">
            <a:extLst>
              <a:ext uri="{FF2B5EF4-FFF2-40B4-BE49-F238E27FC236}">
                <a16:creationId xmlns:a16="http://schemas.microsoft.com/office/drawing/2014/main" id="{CE407FA2-ECCB-3F4A-F79E-86E9405370C1}"/>
              </a:ext>
            </a:extLst>
          </p:cNvPr>
          <p:cNvSpPr txBox="1">
            <a:spLocks/>
          </p:cNvSpPr>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62626"/>
              </a:buClr>
              <a:buSzPts val="18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defRPr/>
            </a:pPr>
            <a:r>
              <a:rPr lang="en-GB" sz="4000" b="1" noProof="0" dirty="0">
                <a:solidFill>
                  <a:srgbClr val="7030A0"/>
                </a:solidFill>
                <a:latin typeface="Arial"/>
                <a:ea typeface="Arial"/>
                <a:cs typeface="Arial"/>
                <a:sym typeface="Arial"/>
              </a:rPr>
              <a:t>Occupational therapist</a:t>
            </a:r>
            <a:endParaRPr lang="en-GB" sz="4000" noProof="0" dirty="0">
              <a:solidFill>
                <a:srgbClr val="262626"/>
              </a:solidFill>
              <a:latin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61" name="Google Shape;361;p38"/>
          <p:cNvPicPr preferRelativeResize="0"/>
          <p:nvPr/>
        </p:nvPicPr>
        <p:blipFill rotWithShape="1">
          <a:blip r:embed="rId3" cstate="screen">
            <a:alphaModFix/>
            <a:extLst>
              <a:ext uri="{28A0092B-C50C-407E-A947-70E740481C1C}">
                <a14:useLocalDpi xmlns:a14="http://schemas.microsoft.com/office/drawing/2010/main"/>
              </a:ext>
            </a:extLst>
          </a:blip>
          <a:srcRect/>
          <a:stretch>
            <a:fillRect/>
          </a:stretch>
        </p:blipFill>
        <p:spPr>
          <a:xfrm>
            <a:off x="7259053" y="1825625"/>
            <a:ext cx="4424419" cy="4117975"/>
          </a:xfrm>
          <a:prstGeom prst="rect">
            <a:avLst/>
          </a:prstGeom>
          <a:noFill/>
          <a:ln>
            <a:noFill/>
          </a:ln>
        </p:spPr>
      </p:pic>
      <p:sp>
        <p:nvSpPr>
          <p:cNvPr id="360" name="Google Shape;360;p38"/>
          <p:cNvSpPr>
            <a:spLocks noGrp="1"/>
          </p:cNvSpPr>
          <p:nvPr>
            <p:ph type="body" idx="3"/>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Clr>
                <a:srgbClr val="FFFFFF"/>
              </a:buClr>
              <a:buSzPts val="1400"/>
              <a:buNone/>
            </a:pPr>
            <a:r>
              <a:rPr lang="en-GB" noProof="0" dirty="0"/>
              <a:t>Activity 3</a:t>
            </a:r>
          </a:p>
        </p:txBody>
      </p:sp>
      <p:sp>
        <p:nvSpPr>
          <p:cNvPr id="362" name="Google Shape;362;p38"/>
          <p:cNvSpPr txBox="1"/>
          <p:nvPr/>
        </p:nvSpPr>
        <p:spPr>
          <a:xfrm>
            <a:off x="838199" y="6356351"/>
            <a:ext cx="4516225" cy="280120"/>
          </a:xfrm>
          <a:prstGeom prst="rect">
            <a:avLst/>
          </a:prstGeom>
          <a:solidFill>
            <a:schemeClr val="lt1"/>
          </a:solid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757575"/>
              </a:buClr>
              <a:buSzPts val="1800"/>
              <a:buFont typeface="Arial"/>
              <a:buNone/>
            </a:pPr>
            <a:r>
              <a:rPr lang="en-GB" sz="1200" b="0" i="0" u="none" strike="noStrike" cap="none" noProof="0" dirty="0">
                <a:solidFill>
                  <a:srgbClr val="757575"/>
                </a:solidFill>
                <a:latin typeface="Arial"/>
                <a:ea typeface="Arial"/>
                <a:cs typeface="Arial"/>
                <a:sym typeface="Arial"/>
              </a:rPr>
              <a:t>Lesson 4: Occupational roles in cancer care</a:t>
            </a:r>
          </a:p>
        </p:txBody>
      </p:sp>
      <p:sp>
        <p:nvSpPr>
          <p:cNvPr id="2" name="Google Shape;131;p19">
            <a:extLst>
              <a:ext uri="{FF2B5EF4-FFF2-40B4-BE49-F238E27FC236}">
                <a16:creationId xmlns:a16="http://schemas.microsoft.com/office/drawing/2014/main" id="{5D85F2DB-22F6-A1B4-C8D0-9D8239EFA546}"/>
              </a:ext>
            </a:extLst>
          </p:cNvPr>
          <p:cNvSpPr txBox="1">
            <a:spLocks/>
          </p:cNvSpPr>
          <p:nvPr/>
        </p:nvSpPr>
        <p:spPr>
          <a:xfrm>
            <a:off x="838200" y="1825625"/>
            <a:ext cx="5001126"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8000"/>
              </a:lnSpc>
              <a:spcBef>
                <a:spcPts val="1000"/>
              </a:spcBef>
              <a:spcAft>
                <a:spcPts val="0"/>
              </a:spcAft>
              <a:buClr>
                <a:srgbClr val="466318"/>
              </a:buClr>
              <a:buSzPts val="1800"/>
              <a:buFont typeface="Arial"/>
              <a:buChar char="•"/>
              <a:defRPr sz="2400" b="0" i="0" u="none" strike="noStrike" cap="none">
                <a:solidFill>
                  <a:srgbClr val="262626"/>
                </a:solidFill>
                <a:latin typeface="Arial"/>
                <a:ea typeface="Arial"/>
                <a:cs typeface="Arial"/>
                <a:sym typeface="Arial"/>
              </a:defRPr>
            </a:lvl1pPr>
            <a:lvl2pPr marL="914400" marR="0" lvl="1" indent="-342900" algn="l" rtl="0">
              <a:lnSpc>
                <a:spcPct val="108000"/>
              </a:lnSpc>
              <a:spcBef>
                <a:spcPts val="500"/>
              </a:spcBef>
              <a:spcAft>
                <a:spcPts val="0"/>
              </a:spcAft>
              <a:buClr>
                <a:srgbClr val="466318"/>
              </a:buClr>
              <a:buSzPts val="18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4pPr>
            <a:lvl5pPr marL="2286000" marR="0" lvl="4"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8000"/>
              </a:lnSpc>
              <a:spcBef>
                <a:spcPts val="0"/>
              </a:spcBef>
              <a:spcAft>
                <a:spcPts val="600"/>
              </a:spcAft>
              <a:buClr>
                <a:srgbClr val="466318"/>
              </a:buClr>
              <a:buSzPts val="2400"/>
              <a:buNone/>
              <a:tabLst/>
              <a:defRPr/>
            </a:pPr>
            <a:r>
              <a:rPr kumimoji="0" lang="en-GB" sz="2800" b="0" i="0" u="none" strike="noStrike" kern="0" cap="none" spc="0" normalizeH="0" baseline="0" noProof="0" dirty="0">
                <a:ln>
                  <a:noFill/>
                </a:ln>
                <a:solidFill>
                  <a:srgbClr val="262626"/>
                </a:solidFill>
                <a:effectLst/>
                <a:uLnTx/>
                <a:uFillTx/>
                <a:latin typeface="Arial"/>
                <a:cs typeface="Arial"/>
                <a:sym typeface="Arial"/>
              </a:rPr>
              <a:t>In your pairs, read the case study about Zara, an IBC patient, on the Activity 3 worksheet.</a:t>
            </a:r>
          </a:p>
          <a:p>
            <a:pPr marL="0" marR="0" lvl="0" indent="0" algn="l" defTabSz="914400" rtl="0" eaLnBrk="1" fontAlgn="auto" latinLnBrk="0" hangingPunct="1">
              <a:lnSpc>
                <a:spcPct val="108000"/>
              </a:lnSpc>
              <a:spcBef>
                <a:spcPts val="0"/>
              </a:spcBef>
              <a:spcAft>
                <a:spcPts val="600"/>
              </a:spcAft>
              <a:buClr>
                <a:srgbClr val="466318"/>
              </a:buClr>
              <a:buSzPts val="2400"/>
              <a:buNone/>
              <a:tabLst/>
              <a:defRPr/>
            </a:pPr>
            <a:endParaRPr kumimoji="0" lang="en-GB" sz="2800" b="0" i="0" u="none" strike="noStrike" kern="0" cap="none" spc="0" normalizeH="0" baseline="0" noProof="0" dirty="0">
              <a:ln>
                <a:noFill/>
              </a:ln>
              <a:solidFill>
                <a:srgbClr val="262626"/>
              </a:solidFill>
              <a:effectLst/>
              <a:uLnTx/>
              <a:uFillTx/>
              <a:latin typeface="Arial"/>
              <a:cs typeface="Arial"/>
              <a:sym typeface="Arial"/>
            </a:endParaRPr>
          </a:p>
          <a:p>
            <a:pPr marL="0" marR="0" lvl="0" indent="0" algn="l" defTabSz="914400" rtl="0" eaLnBrk="1" fontAlgn="auto" latinLnBrk="0" hangingPunct="1">
              <a:lnSpc>
                <a:spcPct val="108000"/>
              </a:lnSpc>
              <a:spcBef>
                <a:spcPts val="0"/>
              </a:spcBef>
              <a:spcAft>
                <a:spcPts val="600"/>
              </a:spcAft>
              <a:buClr>
                <a:srgbClr val="466318"/>
              </a:buClr>
              <a:buSzPts val="2400"/>
              <a:buNone/>
              <a:tabLst/>
              <a:defRPr/>
            </a:pPr>
            <a:r>
              <a:rPr kumimoji="0" lang="en-GB" sz="2800" b="0" i="0" u="none" strike="noStrike" kern="0" cap="none" spc="0" normalizeH="0" baseline="0" noProof="0" dirty="0">
                <a:ln>
                  <a:noFill/>
                </a:ln>
                <a:solidFill>
                  <a:srgbClr val="262626"/>
                </a:solidFill>
                <a:effectLst/>
                <a:uLnTx/>
                <a:uFillTx/>
                <a:latin typeface="Arial"/>
                <a:cs typeface="Arial"/>
                <a:sym typeface="Arial"/>
              </a:rPr>
              <a:t>Together, discuss and decide answers to the questions.</a:t>
            </a:r>
          </a:p>
        </p:txBody>
      </p:sp>
      <p:sp>
        <p:nvSpPr>
          <p:cNvPr id="3" name="Google Shape;188;p26">
            <a:extLst>
              <a:ext uri="{FF2B5EF4-FFF2-40B4-BE49-F238E27FC236}">
                <a16:creationId xmlns:a16="http://schemas.microsoft.com/office/drawing/2014/main" id="{6E02E493-1D84-D1EA-E7EE-B3E596AD3B50}"/>
              </a:ext>
            </a:extLst>
          </p:cNvPr>
          <p:cNvSpPr txBox="1">
            <a:spLocks/>
          </p:cNvSpPr>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62626"/>
              </a:buClr>
              <a:buSzPts val="18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defRPr/>
            </a:pPr>
            <a:r>
              <a:rPr lang="en-GB" sz="4000" noProof="0" dirty="0">
                <a:solidFill>
                  <a:schemeClr val="tx1"/>
                </a:solidFill>
                <a:latin typeface="Arial"/>
                <a:ea typeface="Arial"/>
                <a:cs typeface="Arial"/>
                <a:sym typeface="Arial"/>
              </a:rPr>
              <a:t>IBC case study	</a:t>
            </a:r>
            <a:endParaRPr lang="en-GB" sz="4000" noProof="0" dirty="0">
              <a:solidFill>
                <a:schemeClr val="tx1"/>
              </a:solidFill>
              <a:latin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Font typeface="Arial"/>
              <a:buNone/>
            </a:pPr>
            <a:r>
              <a:rPr lang="en-GB" noProof="0" dirty="0">
                <a:latin typeface="Arial"/>
                <a:ea typeface="Arial"/>
                <a:cs typeface="Arial"/>
                <a:sym typeface="Arial"/>
              </a:rPr>
              <a:t>In this lesson, we will:</a:t>
            </a:r>
            <a:endParaRPr lang="en-GB" noProof="0" dirty="0"/>
          </a:p>
        </p:txBody>
      </p:sp>
      <p:sp>
        <p:nvSpPr>
          <p:cNvPr id="142" name="Google Shape;142;p21"/>
          <p:cNvSpPr txBox="1">
            <a:spLocks noGrp="1"/>
          </p:cNvSpPr>
          <p:nvPr>
            <p:ph type="body" idx="2"/>
          </p:nvPr>
        </p:nvSpPr>
        <p:spPr>
          <a:xfrm>
            <a:off x="7183120" y="965199"/>
            <a:ext cx="3948680" cy="5248351"/>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72000" rIns="144000" bIns="72000" anchor="t" anchorCtr="0">
            <a:normAutofit fontScale="92500" lnSpcReduction="20000"/>
          </a:bodyPr>
          <a:lstStyle/>
          <a:p>
            <a:pPr marL="0" lvl="0" indent="0" algn="l" rtl="0">
              <a:lnSpc>
                <a:spcPct val="110000"/>
              </a:lnSpc>
              <a:spcBef>
                <a:spcPts val="600"/>
              </a:spcBef>
              <a:spcAft>
                <a:spcPts val="0"/>
              </a:spcAft>
              <a:buClr>
                <a:schemeClr val="dk1"/>
              </a:buClr>
              <a:buSzPts val="1800"/>
              <a:buNone/>
            </a:pPr>
            <a:r>
              <a:rPr lang="en-GB" sz="1400" b="1" noProof="0" dirty="0">
                <a:latin typeface="Arial"/>
                <a:ea typeface="Arial"/>
                <a:cs typeface="Arial"/>
                <a:sym typeface="Arial"/>
              </a:rPr>
              <a:t>Skills:</a:t>
            </a:r>
            <a:endParaRPr lang="en-GB" sz="1400" noProof="0" dirty="0"/>
          </a:p>
          <a:p>
            <a:pPr marL="0" lvl="0" indent="0" algn="l" rtl="0">
              <a:lnSpc>
                <a:spcPct val="110000"/>
              </a:lnSpc>
              <a:spcBef>
                <a:spcPts val="600"/>
              </a:spcBef>
              <a:spcAft>
                <a:spcPts val="0"/>
              </a:spcAft>
              <a:buClr>
                <a:schemeClr val="dk1"/>
              </a:buClr>
              <a:buSzPts val="1800"/>
              <a:buNone/>
            </a:pPr>
            <a:r>
              <a:rPr lang="en-GB" sz="1400" b="1" noProof="0" dirty="0">
                <a:latin typeface="Arial"/>
                <a:ea typeface="Arial"/>
                <a:cs typeface="Arial"/>
                <a:sym typeface="Arial"/>
              </a:rPr>
              <a:t>CS1</a:t>
            </a:r>
            <a:r>
              <a:rPr lang="en-GB" sz="1400" noProof="0" dirty="0">
                <a:latin typeface="Arial"/>
                <a:ea typeface="Arial"/>
                <a:cs typeface="Arial"/>
                <a:sym typeface="Arial"/>
              </a:rPr>
              <a:t> Demonstrate person-centred care skills</a:t>
            </a:r>
          </a:p>
          <a:p>
            <a:pPr marL="0" lvl="0" indent="0" algn="l" rtl="0">
              <a:lnSpc>
                <a:spcPct val="110000"/>
              </a:lnSpc>
              <a:spcBef>
                <a:spcPts val="600"/>
              </a:spcBef>
              <a:spcAft>
                <a:spcPts val="0"/>
              </a:spcAft>
              <a:buClr>
                <a:schemeClr val="dk1"/>
              </a:buClr>
              <a:buSzPts val="1800"/>
              <a:buNone/>
            </a:pPr>
            <a:r>
              <a:rPr lang="en-GB" sz="1400" b="1" noProof="0" dirty="0">
                <a:latin typeface="Arial"/>
                <a:ea typeface="Arial"/>
                <a:cs typeface="Arial"/>
                <a:sym typeface="Arial"/>
              </a:rPr>
              <a:t>CS2</a:t>
            </a:r>
            <a:r>
              <a:rPr lang="en-GB" sz="1400" noProof="0" dirty="0">
                <a:latin typeface="Arial"/>
                <a:ea typeface="Arial"/>
                <a:cs typeface="Arial"/>
                <a:sym typeface="Arial"/>
              </a:rPr>
              <a:t> Communication </a:t>
            </a:r>
          </a:p>
          <a:p>
            <a:pPr marL="0" lvl="0" indent="0" algn="l" rtl="0">
              <a:lnSpc>
                <a:spcPct val="110000"/>
              </a:lnSpc>
              <a:spcBef>
                <a:spcPts val="600"/>
              </a:spcBef>
              <a:spcAft>
                <a:spcPts val="0"/>
              </a:spcAft>
              <a:buClr>
                <a:schemeClr val="dk1"/>
              </a:buClr>
              <a:buSzPts val="1800"/>
              <a:buNone/>
            </a:pPr>
            <a:r>
              <a:rPr lang="en-GB" sz="1400" b="1" noProof="0" dirty="0">
                <a:latin typeface="Arial"/>
                <a:ea typeface="Arial"/>
                <a:cs typeface="Arial"/>
                <a:sym typeface="Arial"/>
              </a:rPr>
              <a:t>CS3</a:t>
            </a:r>
            <a:r>
              <a:rPr lang="en-GB" sz="1400" noProof="0" dirty="0">
                <a:latin typeface="Arial"/>
                <a:ea typeface="Arial"/>
                <a:cs typeface="Arial"/>
                <a:sym typeface="Arial"/>
              </a:rPr>
              <a:t> Team working</a:t>
            </a:r>
          </a:p>
          <a:p>
            <a:pPr marL="0" lvl="0" indent="0" algn="l" rtl="0">
              <a:lnSpc>
                <a:spcPct val="110000"/>
              </a:lnSpc>
              <a:spcBef>
                <a:spcPts val="600"/>
              </a:spcBef>
              <a:spcAft>
                <a:spcPts val="0"/>
              </a:spcAft>
              <a:buClr>
                <a:schemeClr val="dk1"/>
              </a:buClr>
              <a:buSzPts val="1800"/>
              <a:buNone/>
            </a:pPr>
            <a:r>
              <a:rPr lang="en-GB" sz="1400" b="1" noProof="0" dirty="0">
                <a:latin typeface="Arial"/>
                <a:ea typeface="Arial"/>
                <a:cs typeface="Arial"/>
                <a:sym typeface="Arial"/>
              </a:rPr>
              <a:t>CS4</a:t>
            </a:r>
            <a:r>
              <a:rPr lang="en-GB" sz="1400" noProof="0" dirty="0">
                <a:latin typeface="Arial"/>
                <a:ea typeface="Arial"/>
                <a:cs typeface="Arial"/>
                <a:sym typeface="Arial"/>
              </a:rPr>
              <a:t> Reflective evaluation</a:t>
            </a:r>
          </a:p>
          <a:p>
            <a:pPr marL="0" lvl="0" indent="0" algn="l" rtl="0">
              <a:lnSpc>
                <a:spcPct val="110000"/>
              </a:lnSpc>
              <a:spcBef>
                <a:spcPts val="600"/>
              </a:spcBef>
              <a:spcAft>
                <a:spcPts val="0"/>
              </a:spcAft>
              <a:buClr>
                <a:schemeClr val="dk1"/>
              </a:buClr>
              <a:buSzPts val="1800"/>
              <a:buNone/>
            </a:pPr>
            <a:r>
              <a:rPr lang="en-GB" sz="1400" b="1" noProof="0" dirty="0">
                <a:latin typeface="Arial"/>
                <a:ea typeface="Arial"/>
                <a:cs typeface="Arial"/>
                <a:sym typeface="Arial"/>
              </a:rPr>
              <a:t>CS6</a:t>
            </a:r>
            <a:r>
              <a:rPr lang="en-GB" sz="1400" noProof="0" dirty="0">
                <a:latin typeface="Arial"/>
                <a:ea typeface="Arial"/>
                <a:cs typeface="Arial"/>
                <a:sym typeface="Arial"/>
              </a:rPr>
              <a:t> Presenting </a:t>
            </a:r>
            <a:endParaRPr lang="en-GB" sz="1400" noProof="0" dirty="0"/>
          </a:p>
          <a:p>
            <a:pPr marL="0" lvl="0" indent="0" algn="l" rtl="0">
              <a:lnSpc>
                <a:spcPct val="110000"/>
              </a:lnSpc>
              <a:spcBef>
                <a:spcPts val="600"/>
              </a:spcBef>
              <a:spcAft>
                <a:spcPts val="0"/>
              </a:spcAft>
              <a:buClr>
                <a:schemeClr val="dk1"/>
              </a:buClr>
              <a:buSzPts val="1800"/>
              <a:buNone/>
            </a:pPr>
            <a:r>
              <a:rPr lang="en-GB" sz="1400" b="1" noProof="0" dirty="0">
                <a:latin typeface="Arial"/>
                <a:ea typeface="Arial"/>
                <a:cs typeface="Arial"/>
                <a:sym typeface="Arial"/>
              </a:rPr>
              <a:t>General competencies:</a:t>
            </a:r>
            <a:endParaRPr lang="en-GB" sz="1400" noProof="0" dirty="0"/>
          </a:p>
          <a:p>
            <a:pPr marL="0" lvl="0" indent="0" algn="l" rtl="0">
              <a:lnSpc>
                <a:spcPct val="110000"/>
              </a:lnSpc>
              <a:spcBef>
                <a:spcPts val="600"/>
              </a:spcBef>
              <a:spcAft>
                <a:spcPts val="0"/>
              </a:spcAft>
              <a:buClr>
                <a:schemeClr val="dk1"/>
              </a:buClr>
              <a:buSzPts val="1800"/>
              <a:buNone/>
            </a:pPr>
            <a:r>
              <a:rPr lang="en-GB" sz="1400" noProof="0" dirty="0">
                <a:latin typeface="Arial"/>
                <a:ea typeface="Arial"/>
                <a:cs typeface="Arial"/>
                <a:sym typeface="Arial"/>
              </a:rPr>
              <a:t>English</a:t>
            </a:r>
            <a:endParaRPr lang="en-GB" sz="1400" noProof="0" dirty="0"/>
          </a:p>
          <a:p>
            <a:pPr marL="0" lvl="0" indent="0" algn="l" rtl="0">
              <a:lnSpc>
                <a:spcPct val="110000"/>
              </a:lnSpc>
              <a:spcBef>
                <a:spcPts val="600"/>
              </a:spcBef>
              <a:spcAft>
                <a:spcPts val="0"/>
              </a:spcAft>
              <a:buClr>
                <a:srgbClr val="0D0D0D"/>
              </a:buClr>
              <a:buSzPts val="1800"/>
              <a:buNone/>
            </a:pPr>
            <a:r>
              <a:rPr lang="en-GB" sz="1400" b="1" noProof="0" dirty="0">
                <a:solidFill>
                  <a:srgbClr val="0D0D0D"/>
                </a:solidFill>
                <a:latin typeface="Arial"/>
                <a:ea typeface="Arial"/>
                <a:cs typeface="Arial"/>
                <a:sym typeface="Arial"/>
              </a:rPr>
              <a:t>GEC1</a:t>
            </a:r>
            <a:r>
              <a:rPr lang="en-GB" sz="1400" noProof="0" dirty="0">
                <a:solidFill>
                  <a:srgbClr val="0D0D0D"/>
                </a:solidFill>
                <a:latin typeface="Arial"/>
                <a:ea typeface="Arial"/>
                <a:cs typeface="Arial"/>
                <a:sym typeface="Arial"/>
              </a:rPr>
              <a:t> Convey technical information to different audiences</a:t>
            </a:r>
            <a:endParaRPr lang="en-GB" sz="1400" noProof="0" dirty="0"/>
          </a:p>
          <a:p>
            <a:pPr marL="0" lvl="0" indent="0" algn="l" rtl="0">
              <a:lnSpc>
                <a:spcPct val="110000"/>
              </a:lnSpc>
              <a:spcBef>
                <a:spcPts val="600"/>
              </a:spcBef>
              <a:spcAft>
                <a:spcPts val="0"/>
              </a:spcAft>
              <a:buClr>
                <a:srgbClr val="0D0D0D"/>
              </a:buClr>
              <a:buSzPts val="1800"/>
              <a:buNone/>
            </a:pPr>
            <a:r>
              <a:rPr lang="en-GB" sz="1400" b="1" noProof="0" dirty="0">
                <a:solidFill>
                  <a:srgbClr val="0D0D0D"/>
                </a:solidFill>
                <a:latin typeface="Arial"/>
                <a:ea typeface="Arial"/>
                <a:cs typeface="Arial"/>
                <a:sym typeface="Arial"/>
              </a:rPr>
              <a:t>GEC2</a:t>
            </a:r>
            <a:r>
              <a:rPr lang="en-GB" sz="1400" noProof="0" dirty="0">
                <a:solidFill>
                  <a:srgbClr val="0D0D0D"/>
                </a:solidFill>
                <a:latin typeface="Arial"/>
                <a:ea typeface="Arial"/>
                <a:cs typeface="Arial"/>
                <a:sym typeface="Arial"/>
              </a:rPr>
              <a:t> Present information and ideas </a:t>
            </a:r>
            <a:endParaRPr lang="en-GB" sz="1400" noProof="0" dirty="0"/>
          </a:p>
          <a:p>
            <a:pPr marL="0" lvl="0" indent="0" algn="l" rtl="0">
              <a:lnSpc>
                <a:spcPct val="110000"/>
              </a:lnSpc>
              <a:spcBef>
                <a:spcPts val="600"/>
              </a:spcBef>
              <a:spcAft>
                <a:spcPts val="0"/>
              </a:spcAft>
              <a:buClr>
                <a:srgbClr val="0D0D0D"/>
              </a:buClr>
              <a:buSzPts val="1800"/>
              <a:buNone/>
            </a:pPr>
            <a:r>
              <a:rPr lang="en-GB" sz="1400" b="1" noProof="0" dirty="0">
                <a:solidFill>
                  <a:srgbClr val="0D0D0D"/>
                </a:solidFill>
                <a:latin typeface="Arial"/>
                <a:ea typeface="Arial"/>
                <a:cs typeface="Arial"/>
                <a:sym typeface="Arial"/>
              </a:rPr>
              <a:t>GEC3</a:t>
            </a:r>
            <a:r>
              <a:rPr lang="en-GB" sz="1400" noProof="0" dirty="0">
                <a:solidFill>
                  <a:srgbClr val="0D0D0D"/>
                </a:solidFill>
                <a:latin typeface="Arial"/>
                <a:ea typeface="Arial"/>
                <a:cs typeface="Arial"/>
                <a:sym typeface="Arial"/>
              </a:rPr>
              <a:t> Create texts for different purposes and audiences</a:t>
            </a:r>
            <a:endParaRPr lang="en-GB" sz="1400" noProof="0" dirty="0"/>
          </a:p>
          <a:p>
            <a:pPr marL="0" lvl="0" indent="0" algn="l" rtl="0">
              <a:lnSpc>
                <a:spcPct val="110000"/>
              </a:lnSpc>
              <a:spcBef>
                <a:spcPts val="600"/>
              </a:spcBef>
              <a:spcAft>
                <a:spcPts val="0"/>
              </a:spcAft>
              <a:buClr>
                <a:srgbClr val="0D0D0D"/>
              </a:buClr>
              <a:buSzPts val="1800"/>
              <a:buNone/>
            </a:pPr>
            <a:r>
              <a:rPr lang="en-GB" sz="1400" b="1" noProof="0" dirty="0">
                <a:solidFill>
                  <a:srgbClr val="0D0D0D"/>
                </a:solidFill>
                <a:latin typeface="Arial"/>
                <a:ea typeface="Arial"/>
                <a:cs typeface="Arial"/>
                <a:sym typeface="Arial"/>
              </a:rPr>
              <a:t>GEC4</a:t>
            </a:r>
            <a:r>
              <a:rPr lang="en-GB" sz="1400" noProof="0" dirty="0">
                <a:solidFill>
                  <a:srgbClr val="0D0D0D"/>
                </a:solidFill>
                <a:latin typeface="Arial"/>
                <a:ea typeface="Arial"/>
                <a:cs typeface="Arial"/>
                <a:sym typeface="Arial"/>
              </a:rPr>
              <a:t> Summarise information/ideas </a:t>
            </a:r>
            <a:endParaRPr lang="en-GB" sz="1400" noProof="0" dirty="0"/>
          </a:p>
          <a:p>
            <a:pPr marL="0" lvl="0" indent="0" algn="l" rtl="0">
              <a:lnSpc>
                <a:spcPct val="110000"/>
              </a:lnSpc>
              <a:spcBef>
                <a:spcPts val="600"/>
              </a:spcBef>
              <a:spcAft>
                <a:spcPts val="0"/>
              </a:spcAft>
              <a:buClr>
                <a:srgbClr val="0D0D0D"/>
              </a:buClr>
              <a:buSzPts val="1800"/>
              <a:buNone/>
            </a:pPr>
            <a:r>
              <a:rPr lang="en-GB" sz="1400" b="1" noProof="0" dirty="0">
                <a:solidFill>
                  <a:srgbClr val="0D0D0D"/>
                </a:solidFill>
                <a:latin typeface="Arial"/>
                <a:ea typeface="Arial"/>
                <a:cs typeface="Arial"/>
                <a:sym typeface="Arial"/>
              </a:rPr>
              <a:t>GEC5</a:t>
            </a:r>
            <a:r>
              <a:rPr lang="en-GB" sz="1400" noProof="0" dirty="0">
                <a:solidFill>
                  <a:srgbClr val="0D0D0D"/>
                </a:solidFill>
                <a:latin typeface="Arial"/>
                <a:ea typeface="Arial"/>
                <a:cs typeface="Arial"/>
                <a:sym typeface="Arial"/>
              </a:rPr>
              <a:t> Synthesise information </a:t>
            </a:r>
            <a:endParaRPr lang="en-GB" sz="1400" noProof="0" dirty="0"/>
          </a:p>
          <a:p>
            <a:pPr marL="0" lvl="0" indent="0" algn="l" rtl="0">
              <a:lnSpc>
                <a:spcPct val="110000"/>
              </a:lnSpc>
              <a:spcBef>
                <a:spcPts val="600"/>
              </a:spcBef>
              <a:spcAft>
                <a:spcPts val="0"/>
              </a:spcAft>
              <a:buClr>
                <a:srgbClr val="0D0D0D"/>
              </a:buClr>
              <a:buSzPts val="1800"/>
              <a:buNone/>
            </a:pPr>
            <a:r>
              <a:rPr lang="en-GB" sz="1400" b="1" noProof="0" dirty="0">
                <a:solidFill>
                  <a:srgbClr val="0D0D0D"/>
                </a:solidFill>
                <a:latin typeface="Arial"/>
                <a:ea typeface="Arial"/>
                <a:cs typeface="Arial"/>
                <a:sym typeface="Arial"/>
              </a:rPr>
              <a:t>GEC6</a:t>
            </a:r>
            <a:r>
              <a:rPr lang="en-GB" sz="1400" noProof="0" dirty="0">
                <a:solidFill>
                  <a:srgbClr val="0D0D0D"/>
                </a:solidFill>
                <a:latin typeface="Arial"/>
                <a:ea typeface="Arial"/>
                <a:cs typeface="Arial"/>
                <a:sym typeface="Arial"/>
              </a:rPr>
              <a:t> Take part in/lead discussions </a:t>
            </a:r>
            <a:endParaRPr lang="en-GB" sz="1400" noProof="0" dirty="0"/>
          </a:p>
          <a:p>
            <a:pPr marL="0" lvl="0" indent="0" algn="l" rtl="0">
              <a:lnSpc>
                <a:spcPct val="110000"/>
              </a:lnSpc>
              <a:spcBef>
                <a:spcPts val="600"/>
              </a:spcBef>
              <a:spcAft>
                <a:spcPts val="0"/>
              </a:spcAft>
              <a:buClr>
                <a:srgbClr val="0D0D0D"/>
              </a:buClr>
              <a:buSzPts val="1800"/>
              <a:buNone/>
            </a:pPr>
            <a:r>
              <a:rPr lang="en-GB" sz="1400" noProof="0" dirty="0">
                <a:solidFill>
                  <a:srgbClr val="0D0D0D"/>
                </a:solidFill>
                <a:latin typeface="Arial"/>
                <a:ea typeface="Arial"/>
                <a:cs typeface="Arial"/>
                <a:sym typeface="Arial"/>
              </a:rPr>
              <a:t>Digital</a:t>
            </a:r>
            <a:endParaRPr lang="en-GB" sz="1400" noProof="0" dirty="0"/>
          </a:p>
          <a:p>
            <a:pPr marL="0" lvl="0" indent="0" algn="l" rtl="0">
              <a:lnSpc>
                <a:spcPct val="110000"/>
              </a:lnSpc>
              <a:spcBef>
                <a:spcPts val="600"/>
              </a:spcBef>
              <a:spcAft>
                <a:spcPts val="0"/>
              </a:spcAft>
              <a:buClr>
                <a:srgbClr val="0D0D0D"/>
              </a:buClr>
              <a:buSzPts val="1800"/>
              <a:buNone/>
            </a:pPr>
            <a:r>
              <a:rPr lang="en-GB" sz="1400" b="1" noProof="0" dirty="0">
                <a:solidFill>
                  <a:srgbClr val="0D0D0D"/>
                </a:solidFill>
                <a:latin typeface="Arial"/>
                <a:ea typeface="Arial"/>
                <a:cs typeface="Arial"/>
                <a:sym typeface="Arial"/>
              </a:rPr>
              <a:t>GDC1</a:t>
            </a:r>
            <a:r>
              <a:rPr lang="en-GB" sz="1400" noProof="0" dirty="0">
                <a:solidFill>
                  <a:srgbClr val="0D0D0D"/>
                </a:solidFill>
                <a:latin typeface="Arial"/>
                <a:ea typeface="Arial"/>
                <a:cs typeface="Arial"/>
                <a:sym typeface="Arial"/>
              </a:rPr>
              <a:t> Use digital technology and media effectively </a:t>
            </a:r>
            <a:endParaRPr lang="en-GB" sz="1400" noProof="0" dirty="0"/>
          </a:p>
          <a:p>
            <a:pPr marL="0" lvl="0" indent="0" algn="l" rtl="0">
              <a:lnSpc>
                <a:spcPct val="110000"/>
              </a:lnSpc>
              <a:spcBef>
                <a:spcPts val="600"/>
              </a:spcBef>
              <a:spcAft>
                <a:spcPts val="400"/>
              </a:spcAft>
              <a:buClr>
                <a:srgbClr val="0D0D0D"/>
              </a:buClr>
              <a:buSzPts val="1800"/>
              <a:buNone/>
            </a:pPr>
            <a:r>
              <a:rPr lang="en-GB" sz="1400" b="1" noProof="0" dirty="0">
                <a:solidFill>
                  <a:srgbClr val="0D0D0D"/>
                </a:solidFill>
                <a:latin typeface="Arial"/>
                <a:ea typeface="Arial"/>
                <a:cs typeface="Arial"/>
                <a:sym typeface="Arial"/>
              </a:rPr>
              <a:t>GDC3</a:t>
            </a:r>
            <a:r>
              <a:rPr lang="en-GB" sz="1400" noProof="0" dirty="0">
                <a:solidFill>
                  <a:srgbClr val="0D0D0D"/>
                </a:solidFill>
                <a:latin typeface="Arial"/>
                <a:ea typeface="Arial"/>
                <a:cs typeface="Arial"/>
                <a:sym typeface="Arial"/>
              </a:rPr>
              <a:t> Communicate and collaborate </a:t>
            </a:r>
            <a:endParaRPr lang="en-GB" sz="1400" noProof="0" dirty="0"/>
          </a:p>
        </p:txBody>
      </p:sp>
      <p:sp>
        <p:nvSpPr>
          <p:cNvPr id="143" name="Google Shape;143;p21"/>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88000"/>
              </a:lnSpc>
              <a:spcBef>
                <a:spcPts val="0"/>
              </a:spcBef>
              <a:spcAft>
                <a:spcPts val="0"/>
              </a:spcAft>
              <a:buClr>
                <a:srgbClr val="FFFFFF"/>
              </a:buClr>
              <a:buSzPts val="1400"/>
              <a:buNone/>
            </a:pPr>
            <a:r>
              <a:rPr lang="en-GB" noProof="0" dirty="0"/>
              <a:t>Introduction</a:t>
            </a:r>
          </a:p>
        </p:txBody>
      </p:sp>
      <p:sp>
        <p:nvSpPr>
          <p:cNvPr id="144" name="Google Shape;144;p21"/>
          <p:cNvSpPr txBox="1"/>
          <p:nvPr/>
        </p:nvSpPr>
        <p:spPr>
          <a:xfrm>
            <a:off x="838199" y="6356351"/>
            <a:ext cx="4516225" cy="280120"/>
          </a:xfrm>
          <a:prstGeom prst="rect">
            <a:avLst/>
          </a:prstGeom>
          <a:solidFill>
            <a:schemeClr val="lt1"/>
          </a:solid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757575"/>
              </a:buClr>
              <a:buSzPts val="1800"/>
              <a:buFont typeface="Arial"/>
              <a:buNone/>
            </a:pPr>
            <a:r>
              <a:rPr lang="en-GB" sz="1200" b="0" i="0" u="none" strike="noStrike" cap="none" noProof="0" dirty="0">
                <a:solidFill>
                  <a:srgbClr val="757575"/>
                </a:solidFill>
                <a:latin typeface="Arial"/>
                <a:ea typeface="Arial"/>
                <a:cs typeface="Arial"/>
                <a:sym typeface="Arial"/>
              </a:rPr>
              <a:t>Lesson 4: Occupational roles in cancer care</a:t>
            </a:r>
          </a:p>
        </p:txBody>
      </p:sp>
      <p:sp>
        <p:nvSpPr>
          <p:cNvPr id="5" name="Google Shape;131;p19">
            <a:extLst>
              <a:ext uri="{FF2B5EF4-FFF2-40B4-BE49-F238E27FC236}">
                <a16:creationId xmlns:a16="http://schemas.microsoft.com/office/drawing/2014/main" id="{FF278DA4-EB4E-3B93-9E0B-70EB53BB147C}"/>
              </a:ext>
            </a:extLst>
          </p:cNvPr>
          <p:cNvSpPr txBox="1">
            <a:spLocks/>
          </p:cNvSpPr>
          <p:nvPr/>
        </p:nvSpPr>
        <p:spPr>
          <a:xfrm>
            <a:off x="838200" y="1825625"/>
            <a:ext cx="612292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8000"/>
              </a:lnSpc>
              <a:spcBef>
                <a:spcPts val="1000"/>
              </a:spcBef>
              <a:spcAft>
                <a:spcPts val="0"/>
              </a:spcAft>
              <a:buClr>
                <a:srgbClr val="466318"/>
              </a:buClr>
              <a:buSzPts val="1800"/>
              <a:buFont typeface="Arial"/>
              <a:buChar char="•"/>
              <a:defRPr sz="2400" b="0" i="0" u="none" strike="noStrike" cap="none">
                <a:solidFill>
                  <a:srgbClr val="262626"/>
                </a:solidFill>
                <a:latin typeface="Arial"/>
                <a:ea typeface="Arial"/>
                <a:cs typeface="Arial"/>
                <a:sym typeface="Arial"/>
              </a:defRPr>
            </a:lvl1pPr>
            <a:lvl2pPr marL="914400" marR="0" lvl="1" indent="-342900" algn="l" rtl="0">
              <a:lnSpc>
                <a:spcPct val="108000"/>
              </a:lnSpc>
              <a:spcBef>
                <a:spcPts val="500"/>
              </a:spcBef>
              <a:spcAft>
                <a:spcPts val="0"/>
              </a:spcAft>
              <a:buClr>
                <a:srgbClr val="466318"/>
              </a:buClr>
              <a:buSzPts val="18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4pPr>
            <a:lvl5pPr marL="2286000" marR="0" lvl="4"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108000"/>
              </a:lnSpc>
              <a:spcBef>
                <a:spcPts val="0"/>
              </a:spcBef>
              <a:spcAft>
                <a:spcPts val="0"/>
              </a:spcAft>
              <a:buClr>
                <a:srgbClr val="466318"/>
              </a:buClr>
              <a:buSzPts val="2400"/>
              <a:buFont typeface="Arial"/>
              <a:buChar char="•"/>
              <a:tabLst/>
              <a:defRPr/>
            </a:pPr>
            <a:r>
              <a:rPr kumimoji="0" lang="en-GB" sz="2400" b="0" i="0" u="none" strike="noStrike" kern="0" cap="none" spc="0" normalizeH="0" baseline="0" noProof="0" dirty="0">
                <a:ln>
                  <a:noFill/>
                </a:ln>
                <a:solidFill>
                  <a:srgbClr val="262626"/>
                </a:solidFill>
                <a:effectLst/>
                <a:uLnTx/>
                <a:uFillTx/>
                <a:latin typeface="Arial"/>
                <a:cs typeface="Arial"/>
                <a:sym typeface="Arial"/>
              </a:rPr>
              <a:t>Explain holistic approaches to cancer treatment and their importance</a:t>
            </a:r>
          </a:p>
          <a:p>
            <a:pPr marL="228600" marR="0" lvl="0" indent="-228600" algn="l" defTabSz="914400" rtl="0" eaLnBrk="1" fontAlgn="auto" latinLnBrk="0" hangingPunct="1">
              <a:lnSpc>
                <a:spcPct val="108000"/>
              </a:lnSpc>
              <a:spcBef>
                <a:spcPts val="0"/>
              </a:spcBef>
              <a:spcAft>
                <a:spcPts val="0"/>
              </a:spcAft>
              <a:buClr>
                <a:srgbClr val="466318"/>
              </a:buClr>
              <a:buSzPts val="2400"/>
              <a:buFont typeface="Arial"/>
              <a:buChar char="•"/>
              <a:tabLst/>
              <a:defRPr/>
            </a:pPr>
            <a:r>
              <a:rPr kumimoji="0" lang="en-GB" sz="2400" b="0" i="0" u="none" strike="noStrike" kern="0" cap="none" spc="0" normalizeH="0" baseline="0" noProof="0" dirty="0">
                <a:ln>
                  <a:noFill/>
                </a:ln>
                <a:solidFill>
                  <a:srgbClr val="262626"/>
                </a:solidFill>
                <a:effectLst/>
                <a:uLnTx/>
                <a:uFillTx/>
                <a:latin typeface="Arial"/>
                <a:cs typeface="Arial"/>
                <a:sym typeface="Arial"/>
              </a:rPr>
              <a:t>Discuss cancer treatment pathways from different professionals’ perspectives</a:t>
            </a:r>
          </a:p>
          <a:p>
            <a:pPr marL="228600" marR="0" lvl="0" indent="-228600" algn="l" defTabSz="914400" rtl="0" eaLnBrk="1" fontAlgn="auto" latinLnBrk="0" hangingPunct="1">
              <a:lnSpc>
                <a:spcPct val="108000"/>
              </a:lnSpc>
              <a:spcBef>
                <a:spcPts val="0"/>
              </a:spcBef>
              <a:spcAft>
                <a:spcPts val="0"/>
              </a:spcAft>
              <a:buClr>
                <a:srgbClr val="466318"/>
              </a:buClr>
              <a:buSzPts val="2400"/>
              <a:buFont typeface="Arial"/>
              <a:buChar char="•"/>
              <a:tabLst/>
              <a:defRPr/>
            </a:pPr>
            <a:r>
              <a:rPr kumimoji="0" lang="en-GB" sz="2400" b="0" i="0" u="none" strike="noStrike" kern="0" cap="none" spc="0" normalizeH="0" baseline="0" noProof="0" dirty="0">
                <a:ln>
                  <a:noFill/>
                </a:ln>
                <a:solidFill>
                  <a:srgbClr val="262626"/>
                </a:solidFill>
                <a:effectLst/>
                <a:uLnTx/>
                <a:uFillTx/>
                <a:latin typeface="Arial"/>
                <a:cs typeface="Arial"/>
                <a:sym typeface="Arial"/>
              </a:rPr>
              <a:t>Consider how could the role of each person in a multidisciplinary team (MDT) contributes to the physical and mental health of the patient</a:t>
            </a:r>
          </a:p>
          <a:p>
            <a:pPr marL="228600" marR="0" lvl="0" indent="-228600" algn="l" defTabSz="914400" rtl="0" eaLnBrk="1" fontAlgn="auto" latinLnBrk="0" hangingPunct="1">
              <a:lnSpc>
                <a:spcPct val="108000"/>
              </a:lnSpc>
              <a:spcBef>
                <a:spcPts val="0"/>
              </a:spcBef>
              <a:spcAft>
                <a:spcPts val="0"/>
              </a:spcAft>
              <a:buClr>
                <a:srgbClr val="466318"/>
              </a:buClr>
              <a:buSzPts val="2400"/>
              <a:buFont typeface="Arial"/>
              <a:buChar char="•"/>
              <a:tabLst/>
              <a:defRPr/>
            </a:pPr>
            <a:r>
              <a:rPr kumimoji="0" lang="en-GB" sz="2400" b="0" i="0" u="none" strike="noStrike" kern="0" cap="none" spc="0" normalizeH="0" baseline="0" noProof="0" dirty="0">
                <a:ln>
                  <a:noFill/>
                </a:ln>
                <a:solidFill>
                  <a:srgbClr val="262626"/>
                </a:solidFill>
                <a:effectLst/>
                <a:uLnTx/>
                <a:uFillTx/>
                <a:latin typeface="Arial"/>
                <a:cs typeface="Arial"/>
                <a:sym typeface="Arial"/>
              </a:rPr>
              <a:t>Describe a person-centred treatment plan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sz="4000" noProof="0" dirty="0">
                <a:latin typeface="Arial"/>
                <a:ea typeface="Arial"/>
                <a:cs typeface="Arial"/>
                <a:sym typeface="Arial"/>
              </a:rPr>
              <a:t>Collaborative project</a:t>
            </a:r>
            <a:endParaRPr lang="en-GB" sz="4000" noProof="0" dirty="0"/>
          </a:p>
        </p:txBody>
      </p:sp>
      <p:sp>
        <p:nvSpPr>
          <p:cNvPr id="369" name="Google Shape;369;p39"/>
          <p:cNvSpPr txBox="1"/>
          <p:nvPr/>
        </p:nvSpPr>
        <p:spPr>
          <a:xfrm>
            <a:off x="838199" y="6356351"/>
            <a:ext cx="4516225" cy="280120"/>
          </a:xfrm>
          <a:prstGeom prst="rect">
            <a:avLst/>
          </a:prstGeom>
          <a:solidFill>
            <a:schemeClr val="lt1"/>
          </a:solid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757575"/>
              </a:buClr>
              <a:buSzPts val="1800"/>
              <a:buFont typeface="Arial"/>
              <a:buNone/>
            </a:pPr>
            <a:r>
              <a:rPr lang="en-GB" sz="1200" b="0" i="0" u="none" strike="noStrike" cap="none" noProof="0" dirty="0">
                <a:solidFill>
                  <a:srgbClr val="757575"/>
                </a:solidFill>
                <a:latin typeface="Arial"/>
                <a:ea typeface="Arial"/>
                <a:cs typeface="Arial"/>
                <a:sym typeface="Arial"/>
              </a:rPr>
              <a:t>Lesson 4: Occupational roles in cancer care</a:t>
            </a:r>
          </a:p>
        </p:txBody>
      </p:sp>
      <p:sp>
        <p:nvSpPr>
          <p:cNvPr id="370" name="Google Shape;370;p39"/>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FFFFFF"/>
              </a:buClr>
              <a:buSzPts val="1400"/>
              <a:buFont typeface="Arial"/>
              <a:buNone/>
            </a:pPr>
            <a:r>
              <a:rPr lang="en-GB" sz="1400" b="1" i="0" u="none" strike="noStrike" cap="none" noProof="0" dirty="0">
                <a:solidFill>
                  <a:srgbClr val="FFFFFF"/>
                </a:solidFill>
                <a:latin typeface="Arial Narrow"/>
                <a:ea typeface="Arial Narrow"/>
                <a:cs typeface="Arial Narrow"/>
                <a:sym typeface="Arial Narrow"/>
              </a:rPr>
              <a:t>Activity 4</a:t>
            </a:r>
            <a:endParaRPr lang="en-GB" sz="1400" b="0" i="0" u="none" strike="noStrike" cap="none" noProof="0" dirty="0">
              <a:solidFill>
                <a:srgbClr val="000000"/>
              </a:solidFill>
              <a:latin typeface="Arial"/>
              <a:ea typeface="Arial"/>
              <a:cs typeface="Arial"/>
              <a:sym typeface="Arial"/>
            </a:endParaRPr>
          </a:p>
        </p:txBody>
      </p:sp>
      <p:sp>
        <p:nvSpPr>
          <p:cNvPr id="2" name="Google Shape;331;p37">
            <a:extLst>
              <a:ext uri="{FF2B5EF4-FFF2-40B4-BE49-F238E27FC236}">
                <a16:creationId xmlns:a16="http://schemas.microsoft.com/office/drawing/2014/main" id="{2A7137F5-E707-ED99-3772-9E7AB72BC283}"/>
              </a:ext>
            </a:extLst>
          </p:cNvPr>
          <p:cNvSpPr txBox="1">
            <a:spLocks/>
          </p:cNvSpPr>
          <p:nvPr/>
        </p:nvSpPr>
        <p:spPr>
          <a:xfrm>
            <a:off x="838200" y="1510505"/>
            <a:ext cx="10515600" cy="4473199"/>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108000"/>
              </a:lnSpc>
              <a:spcBef>
                <a:spcPts val="1000"/>
              </a:spcBef>
              <a:spcAft>
                <a:spcPts val="0"/>
              </a:spcAft>
              <a:buClr>
                <a:srgbClr val="466318"/>
              </a:buClr>
              <a:buSzPts val="1800"/>
              <a:buFont typeface="Arial"/>
              <a:buChar char="•"/>
              <a:defRPr sz="2400" b="0" i="0" u="none" strike="noStrike" cap="none">
                <a:solidFill>
                  <a:srgbClr val="262626"/>
                </a:solidFill>
                <a:latin typeface="Arial"/>
                <a:ea typeface="Arial"/>
                <a:cs typeface="Arial"/>
                <a:sym typeface="Arial"/>
              </a:defRPr>
            </a:lvl1pPr>
            <a:lvl2pPr marL="914400" marR="0" lvl="1" indent="-342900" algn="l" rtl="0">
              <a:lnSpc>
                <a:spcPct val="108000"/>
              </a:lnSpc>
              <a:spcBef>
                <a:spcPts val="500"/>
              </a:spcBef>
              <a:spcAft>
                <a:spcPts val="0"/>
              </a:spcAft>
              <a:buClr>
                <a:srgbClr val="466318"/>
              </a:buClr>
              <a:buSzPts val="18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4pPr>
            <a:lvl5pPr marL="2286000" marR="0" lvl="4"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8000"/>
              </a:lnSpc>
              <a:spcBef>
                <a:spcPts val="0"/>
              </a:spcBef>
              <a:spcAft>
                <a:spcPts val="600"/>
              </a:spcAft>
              <a:buClr>
                <a:srgbClr val="466318"/>
              </a:buClr>
              <a:buSzPts val="2400"/>
              <a:buNone/>
              <a:tabLst/>
              <a:defRPr/>
            </a:pPr>
            <a:r>
              <a:rPr kumimoji="0" lang="en-GB" sz="2400" b="0" i="0" u="none" strike="noStrike" kern="0" cap="none" spc="0" normalizeH="0" baseline="0" noProof="0" dirty="0">
                <a:ln>
                  <a:noFill/>
                </a:ln>
                <a:solidFill>
                  <a:srgbClr val="262626"/>
                </a:solidFill>
                <a:effectLst/>
                <a:uLnTx/>
                <a:uFillTx/>
                <a:latin typeface="Arial"/>
                <a:cs typeface="Arial"/>
                <a:sym typeface="Arial"/>
              </a:rPr>
              <a:t>In a group, create a visual, colourful representation of how an MDT of multiple professionals involved in would support Zara from presentation through diagnosis and treatment to end-of-life care.</a:t>
            </a:r>
          </a:p>
          <a:p>
            <a:pPr marL="0" marR="0" lvl="0" indent="0" algn="l" defTabSz="914400" rtl="0" eaLnBrk="1" fontAlgn="auto" latinLnBrk="0" hangingPunct="1">
              <a:lnSpc>
                <a:spcPct val="108000"/>
              </a:lnSpc>
              <a:spcBef>
                <a:spcPts val="0"/>
              </a:spcBef>
              <a:spcAft>
                <a:spcPts val="600"/>
              </a:spcAft>
              <a:buClr>
                <a:srgbClr val="466318"/>
              </a:buClr>
              <a:buSzPts val="2400"/>
              <a:buNone/>
              <a:tabLst/>
              <a:defRPr/>
            </a:pPr>
            <a:r>
              <a:rPr kumimoji="0" lang="en-GB" sz="2400" b="0" i="0" u="none" strike="noStrike" kern="0" cap="none" spc="0" normalizeH="0" baseline="0" noProof="0" dirty="0">
                <a:ln>
                  <a:noFill/>
                </a:ln>
                <a:solidFill>
                  <a:srgbClr val="262626"/>
                </a:solidFill>
                <a:effectLst/>
                <a:uLnTx/>
                <a:uFillTx/>
                <a:latin typeface="Arial"/>
                <a:cs typeface="Arial"/>
                <a:sym typeface="Arial"/>
              </a:rPr>
              <a:t>Suggestions:</a:t>
            </a:r>
          </a:p>
          <a:p>
            <a:pPr marL="228600" marR="0" lvl="0" indent="-228600" algn="l" defTabSz="914400" rtl="0" eaLnBrk="1" fontAlgn="auto" latinLnBrk="0" hangingPunct="1">
              <a:lnSpc>
                <a:spcPct val="108000"/>
              </a:lnSpc>
              <a:spcBef>
                <a:spcPts val="0"/>
              </a:spcBef>
              <a:spcAft>
                <a:spcPts val="600"/>
              </a:spcAft>
              <a:buClr>
                <a:srgbClr val="466318"/>
              </a:buClr>
              <a:buSzPts val="2400"/>
              <a:buFont typeface="Arial"/>
              <a:buChar char="•"/>
              <a:tabLst/>
              <a:defRPr/>
            </a:pPr>
            <a:r>
              <a:rPr kumimoji="0" lang="en-GB" sz="2400" b="0" i="0" u="none" strike="noStrike" kern="0" cap="none" spc="0" normalizeH="0" baseline="0" noProof="0" dirty="0">
                <a:ln>
                  <a:noFill/>
                </a:ln>
                <a:solidFill>
                  <a:srgbClr val="262626"/>
                </a:solidFill>
                <a:effectLst/>
                <a:uLnTx/>
                <a:uFillTx/>
                <a:latin typeface="Arial"/>
                <a:cs typeface="Arial"/>
                <a:sym typeface="Arial"/>
              </a:rPr>
              <a:t>Create a spiral pathway as a poster, labelling and identifying key points on Zara’s journey where support from professionals would be offered.</a:t>
            </a:r>
          </a:p>
          <a:p>
            <a:pPr marL="228600" marR="0" lvl="0" indent="-228600" algn="l" defTabSz="914400" rtl="0" eaLnBrk="1" fontAlgn="auto" latinLnBrk="0" hangingPunct="1">
              <a:lnSpc>
                <a:spcPct val="108000"/>
              </a:lnSpc>
              <a:spcBef>
                <a:spcPts val="0"/>
              </a:spcBef>
              <a:spcAft>
                <a:spcPts val="600"/>
              </a:spcAft>
              <a:buClr>
                <a:srgbClr val="466318"/>
              </a:buClr>
              <a:buSzPts val="2400"/>
              <a:buFont typeface="Arial"/>
              <a:buChar char="•"/>
              <a:tabLst/>
              <a:defRPr/>
            </a:pPr>
            <a:r>
              <a:rPr kumimoji="0" lang="en-GB" sz="2400" b="0" i="0" u="none" strike="noStrike" kern="0" cap="none" spc="0" normalizeH="0" baseline="0" noProof="0" dirty="0">
                <a:ln>
                  <a:noFill/>
                </a:ln>
                <a:solidFill>
                  <a:srgbClr val="262626"/>
                </a:solidFill>
                <a:effectLst/>
                <a:uLnTx/>
                <a:uFillTx/>
                <a:latin typeface="Arial"/>
                <a:cs typeface="Arial"/>
                <a:sym typeface="Arial"/>
              </a:rPr>
              <a:t>Colour-code each section according to which professionals are involved.</a:t>
            </a:r>
          </a:p>
          <a:p>
            <a:pPr marL="228600" marR="0" lvl="0" indent="-228600" algn="l" defTabSz="914400" rtl="0" eaLnBrk="1" fontAlgn="auto" latinLnBrk="0" hangingPunct="1">
              <a:lnSpc>
                <a:spcPct val="108000"/>
              </a:lnSpc>
              <a:spcBef>
                <a:spcPts val="0"/>
              </a:spcBef>
              <a:spcAft>
                <a:spcPts val="600"/>
              </a:spcAft>
              <a:buClr>
                <a:srgbClr val="466318"/>
              </a:buClr>
              <a:buSzPts val="2400"/>
              <a:buFont typeface="Arial"/>
              <a:buChar char="•"/>
              <a:tabLst/>
              <a:defRPr/>
            </a:pPr>
            <a:r>
              <a:rPr kumimoji="0" lang="en-GB" sz="2400" b="0" i="0" u="none" strike="noStrike" kern="0" cap="none" spc="0" normalizeH="0" baseline="0" noProof="0" dirty="0">
                <a:ln>
                  <a:noFill/>
                </a:ln>
                <a:solidFill>
                  <a:srgbClr val="262626"/>
                </a:solidFill>
                <a:effectLst/>
                <a:uLnTx/>
                <a:uFillTx/>
                <a:latin typeface="Arial"/>
                <a:cs typeface="Arial"/>
                <a:sym typeface="Arial"/>
              </a:rPr>
              <a:t>Add annotations to explain and justify when and how each professional would support Zara’s holistic needs (physical, emotional, spiritual and social). </a:t>
            </a:r>
          </a:p>
          <a:p>
            <a:pPr marL="228600" marR="0" lvl="0" indent="-228600" algn="l" defTabSz="914400" rtl="0" eaLnBrk="1" fontAlgn="auto" latinLnBrk="0" hangingPunct="1">
              <a:lnSpc>
                <a:spcPct val="108000"/>
              </a:lnSpc>
              <a:spcBef>
                <a:spcPts val="0"/>
              </a:spcBef>
              <a:spcAft>
                <a:spcPts val="600"/>
              </a:spcAft>
              <a:buClr>
                <a:srgbClr val="466318"/>
              </a:buClr>
              <a:buSzPts val="2400"/>
              <a:buFont typeface="Arial"/>
              <a:buChar char="•"/>
              <a:tabLst/>
              <a:defRPr/>
            </a:pPr>
            <a:r>
              <a:rPr kumimoji="0" lang="en-GB" sz="2400" b="0" i="0" u="none" strike="noStrike" kern="0" cap="none" spc="0" normalizeH="0" baseline="0" noProof="0" dirty="0">
                <a:ln>
                  <a:noFill/>
                </a:ln>
                <a:solidFill>
                  <a:srgbClr val="262626"/>
                </a:solidFill>
                <a:effectLst/>
                <a:uLnTx/>
                <a:uFillTx/>
                <a:latin typeface="Arial"/>
                <a:cs typeface="Arial"/>
                <a:sym typeface="Arial"/>
              </a:rPr>
              <a:t>You could also do this with LEGO ®, modelling clay, digitally or as a stop-motion video. – be creative!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sz="4000" noProof="0" dirty="0">
                <a:latin typeface="Arial"/>
                <a:ea typeface="Arial"/>
                <a:cs typeface="Arial"/>
                <a:sym typeface="Arial"/>
              </a:rPr>
              <a:t>Reflect on your learning </a:t>
            </a:r>
          </a:p>
        </p:txBody>
      </p:sp>
      <p:pic>
        <p:nvPicPr>
          <p:cNvPr id="377" name="Google Shape;377;p40" descr="A word cloud for cancer care, including the worlds mutation, oncology, MDT, tumour, malignant, cancer, benign, risk factor, 6C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5400000">
            <a:off x="7580900" y="2066030"/>
            <a:ext cx="4786057" cy="3209288"/>
          </a:xfrm>
          <a:prstGeom prst="rect">
            <a:avLst/>
          </a:prstGeom>
          <a:noFill/>
          <a:ln>
            <a:noFill/>
          </a:ln>
        </p:spPr>
      </p:pic>
      <p:sp>
        <p:nvSpPr>
          <p:cNvPr id="378" name="Google Shape;378;p40"/>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chemeClr val="lt1"/>
              </a:buClr>
              <a:buSzPts val="1400"/>
              <a:buFont typeface="Arial"/>
              <a:buNone/>
            </a:pPr>
            <a:r>
              <a:rPr lang="en-GB" sz="1400" b="1" i="0" u="none" strike="noStrike" cap="none" noProof="0" dirty="0">
                <a:solidFill>
                  <a:schemeClr val="lt1"/>
                </a:solidFill>
                <a:latin typeface="Arial Narrow"/>
                <a:ea typeface="Arial Narrow"/>
                <a:cs typeface="Arial Narrow"/>
                <a:sym typeface="Arial Narrow"/>
              </a:rPr>
              <a:t>Plenary</a:t>
            </a:r>
            <a:endParaRPr lang="en-GB" sz="1400" b="0" i="0" u="none" strike="noStrike" cap="none" noProof="0" dirty="0">
              <a:solidFill>
                <a:srgbClr val="000000"/>
              </a:solidFill>
              <a:latin typeface="Arial"/>
              <a:ea typeface="Arial"/>
              <a:cs typeface="Arial"/>
              <a:sym typeface="Arial"/>
            </a:endParaRPr>
          </a:p>
        </p:txBody>
      </p:sp>
      <p:sp>
        <p:nvSpPr>
          <p:cNvPr id="379" name="Google Shape;379;p40"/>
          <p:cNvSpPr txBox="1"/>
          <p:nvPr/>
        </p:nvSpPr>
        <p:spPr>
          <a:xfrm>
            <a:off x="838199" y="6356351"/>
            <a:ext cx="4516225" cy="280120"/>
          </a:xfrm>
          <a:prstGeom prst="rect">
            <a:avLst/>
          </a:prstGeom>
          <a:solidFill>
            <a:schemeClr val="lt1"/>
          </a:solid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757575"/>
              </a:buClr>
              <a:buSzPts val="1800"/>
              <a:buFont typeface="Arial"/>
              <a:buNone/>
            </a:pPr>
            <a:r>
              <a:rPr lang="en-GB" sz="1200" b="0" i="0" u="none" strike="noStrike" cap="none" noProof="0" dirty="0">
                <a:solidFill>
                  <a:srgbClr val="757575"/>
                </a:solidFill>
                <a:latin typeface="Arial"/>
                <a:ea typeface="Arial"/>
                <a:cs typeface="Arial"/>
                <a:sym typeface="Arial"/>
              </a:rPr>
              <a:t>Lesson 4: Occupational roles in cancer care</a:t>
            </a:r>
          </a:p>
        </p:txBody>
      </p:sp>
      <p:sp>
        <p:nvSpPr>
          <p:cNvPr id="2" name="Google Shape;331;p37">
            <a:extLst>
              <a:ext uri="{FF2B5EF4-FFF2-40B4-BE49-F238E27FC236}">
                <a16:creationId xmlns:a16="http://schemas.microsoft.com/office/drawing/2014/main" id="{B503324C-2049-5D62-3186-4A596BF953D3}"/>
              </a:ext>
            </a:extLst>
          </p:cNvPr>
          <p:cNvSpPr txBox="1">
            <a:spLocks/>
          </p:cNvSpPr>
          <p:nvPr/>
        </p:nvSpPr>
        <p:spPr>
          <a:xfrm>
            <a:off x="838200" y="1510505"/>
            <a:ext cx="6821905" cy="4473199"/>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108000"/>
              </a:lnSpc>
              <a:spcBef>
                <a:spcPts val="1000"/>
              </a:spcBef>
              <a:spcAft>
                <a:spcPts val="0"/>
              </a:spcAft>
              <a:buClr>
                <a:srgbClr val="466318"/>
              </a:buClr>
              <a:buSzPts val="1800"/>
              <a:buFont typeface="Arial"/>
              <a:buChar char="•"/>
              <a:defRPr sz="2400" b="0" i="0" u="none" strike="noStrike" cap="none">
                <a:solidFill>
                  <a:srgbClr val="262626"/>
                </a:solidFill>
                <a:latin typeface="Arial"/>
                <a:ea typeface="Arial"/>
                <a:cs typeface="Arial"/>
                <a:sym typeface="Arial"/>
              </a:defRPr>
            </a:lvl1pPr>
            <a:lvl2pPr marL="914400" marR="0" lvl="1" indent="-342900" algn="l" rtl="0">
              <a:lnSpc>
                <a:spcPct val="108000"/>
              </a:lnSpc>
              <a:spcBef>
                <a:spcPts val="500"/>
              </a:spcBef>
              <a:spcAft>
                <a:spcPts val="0"/>
              </a:spcAft>
              <a:buClr>
                <a:srgbClr val="466318"/>
              </a:buClr>
              <a:buSzPts val="18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4pPr>
            <a:lvl5pPr marL="2286000" marR="0" lvl="4"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8000"/>
              </a:lnSpc>
              <a:spcBef>
                <a:spcPts val="0"/>
              </a:spcBef>
              <a:spcAft>
                <a:spcPts val="600"/>
              </a:spcAft>
              <a:buClr>
                <a:srgbClr val="466318"/>
              </a:buClr>
              <a:buSzPts val="2400"/>
              <a:buNone/>
              <a:tabLst/>
              <a:defRPr/>
            </a:pPr>
            <a:r>
              <a:rPr kumimoji="0" lang="en-GB" sz="2400" b="0" i="0" u="none" strike="noStrike" kern="0" cap="none" spc="0" normalizeH="0" baseline="0" noProof="0" dirty="0">
                <a:ln>
                  <a:noFill/>
                </a:ln>
                <a:solidFill>
                  <a:srgbClr val="262626"/>
                </a:solidFill>
                <a:effectLst/>
                <a:uLnTx/>
                <a:uFillTx/>
                <a:latin typeface="Arial"/>
                <a:cs typeface="Arial"/>
                <a:sym typeface="Arial"/>
              </a:rPr>
              <a:t>Sketch out or bullet point a learning journey of your own learning from Lesson 1 to Lesson 4.</a:t>
            </a:r>
          </a:p>
          <a:p>
            <a:pPr marL="228600" marR="0" lvl="0" indent="-228600" algn="l" defTabSz="914400" rtl="0" eaLnBrk="1" fontAlgn="auto" latinLnBrk="0" hangingPunct="1">
              <a:lnSpc>
                <a:spcPct val="108000"/>
              </a:lnSpc>
              <a:spcBef>
                <a:spcPts val="0"/>
              </a:spcBef>
              <a:spcAft>
                <a:spcPts val="600"/>
              </a:spcAft>
              <a:buClr>
                <a:srgbClr val="466318"/>
              </a:buClr>
              <a:buSzPts val="2400"/>
              <a:buFont typeface="Arial"/>
              <a:buChar char="•"/>
              <a:tabLst/>
              <a:defRPr/>
            </a:pPr>
            <a:r>
              <a:rPr kumimoji="0" lang="en-GB" sz="2400" b="0" i="0" u="none" strike="noStrike" kern="0" cap="none" spc="0" normalizeH="0" baseline="0" noProof="0" dirty="0">
                <a:ln>
                  <a:noFill/>
                </a:ln>
                <a:solidFill>
                  <a:srgbClr val="262626"/>
                </a:solidFill>
                <a:effectLst/>
                <a:uLnTx/>
                <a:uFillTx/>
                <a:latin typeface="Arial"/>
                <a:cs typeface="Arial"/>
                <a:sym typeface="Arial"/>
              </a:rPr>
              <a:t>What are your key memories and milestones when you realised you had learned something significant, or your understanding had changed? </a:t>
            </a:r>
          </a:p>
          <a:p>
            <a:pPr marL="228600" marR="0" lvl="0" indent="-228600" algn="l" defTabSz="914400" rtl="0" eaLnBrk="1" fontAlgn="auto" latinLnBrk="0" hangingPunct="1">
              <a:lnSpc>
                <a:spcPct val="108000"/>
              </a:lnSpc>
              <a:spcBef>
                <a:spcPts val="0"/>
              </a:spcBef>
              <a:spcAft>
                <a:spcPts val="600"/>
              </a:spcAft>
              <a:buClr>
                <a:srgbClr val="466318"/>
              </a:buClr>
              <a:buSzPts val="2400"/>
              <a:buFont typeface="Arial"/>
              <a:buChar char="•"/>
              <a:tabLst/>
              <a:defRPr/>
            </a:pPr>
            <a:r>
              <a:rPr kumimoji="0" lang="en-GB" sz="2400" b="0" i="0" u="none" strike="noStrike" kern="0" cap="none" spc="0" normalizeH="0" baseline="0" noProof="0" dirty="0">
                <a:ln>
                  <a:noFill/>
                </a:ln>
                <a:solidFill>
                  <a:srgbClr val="262626"/>
                </a:solidFill>
                <a:effectLst/>
                <a:uLnTx/>
                <a:uFillTx/>
                <a:latin typeface="Arial"/>
                <a:cs typeface="Arial"/>
                <a:sym typeface="Arial"/>
              </a:rPr>
              <a:t>What learnings from these lessons will you take forward into other curriculum areas of the T level?</a:t>
            </a:r>
          </a:p>
          <a:p>
            <a:pPr marL="228600" marR="0" lvl="0" indent="-228600" algn="l" defTabSz="914400" rtl="0" eaLnBrk="1" fontAlgn="auto" latinLnBrk="0" hangingPunct="1">
              <a:lnSpc>
                <a:spcPct val="108000"/>
              </a:lnSpc>
              <a:spcBef>
                <a:spcPts val="0"/>
              </a:spcBef>
              <a:spcAft>
                <a:spcPts val="600"/>
              </a:spcAft>
              <a:buClr>
                <a:srgbClr val="466318"/>
              </a:buClr>
              <a:buSzPts val="2400"/>
              <a:buFont typeface="Arial"/>
              <a:buChar char="•"/>
              <a:tabLst/>
              <a:defRPr/>
            </a:pPr>
            <a:r>
              <a:rPr kumimoji="0" lang="en-GB" sz="2400" b="0" i="0" u="none" strike="noStrike" kern="0" cap="none" spc="0" normalizeH="0" baseline="0" noProof="0" dirty="0">
                <a:ln>
                  <a:noFill/>
                </a:ln>
                <a:solidFill>
                  <a:srgbClr val="262626"/>
                </a:solidFill>
                <a:effectLst/>
                <a:uLnTx/>
                <a:uFillTx/>
                <a:latin typeface="Arial"/>
                <a:cs typeface="Arial"/>
                <a:sym typeface="Arial"/>
              </a:rPr>
              <a:t>What do you need to revise or spend more time on?</a:t>
            </a:r>
          </a:p>
          <a:p>
            <a:pPr marL="228600" marR="0" lvl="0" indent="-228600" algn="l" defTabSz="914400" rtl="0" eaLnBrk="1" fontAlgn="auto" latinLnBrk="0" hangingPunct="1">
              <a:lnSpc>
                <a:spcPct val="108000"/>
              </a:lnSpc>
              <a:spcBef>
                <a:spcPts val="0"/>
              </a:spcBef>
              <a:spcAft>
                <a:spcPts val="600"/>
              </a:spcAft>
              <a:buClr>
                <a:srgbClr val="466318"/>
              </a:buClr>
              <a:buSzPts val="2400"/>
              <a:buFont typeface="Arial"/>
              <a:buChar char="•"/>
              <a:tabLst/>
              <a:defRPr/>
            </a:pPr>
            <a:endParaRPr kumimoji="0" lang="en-GB" sz="2400" b="0" i="0" u="none" strike="noStrike" kern="0" cap="none" spc="0" normalizeH="0" baseline="0" noProof="0" dirty="0">
              <a:ln>
                <a:noFill/>
              </a:ln>
              <a:solidFill>
                <a:srgbClr val="262626"/>
              </a:solidFill>
              <a:effectLst/>
              <a:uLnTx/>
              <a:uFillTx/>
              <a:latin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sz="4000" noProof="0" dirty="0">
                <a:latin typeface="Arial"/>
                <a:ea typeface="Arial"/>
                <a:cs typeface="Arial"/>
                <a:sym typeface="Arial"/>
              </a:rPr>
              <a:t>In this lesson, we have:</a:t>
            </a:r>
          </a:p>
        </p:txBody>
      </p:sp>
      <p:sp>
        <p:nvSpPr>
          <p:cNvPr id="385" name="Google Shape;385;p41"/>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Clr>
                <a:srgbClr val="FFFFFF"/>
              </a:buClr>
              <a:buSzPts val="1400"/>
              <a:buNone/>
            </a:pPr>
            <a:r>
              <a:rPr lang="en-GB" noProof="0" dirty="0"/>
              <a:t>Plenary</a:t>
            </a:r>
          </a:p>
        </p:txBody>
      </p:sp>
      <p:sp>
        <p:nvSpPr>
          <p:cNvPr id="388" name="Google Shape;388;p41"/>
          <p:cNvSpPr txBox="1"/>
          <p:nvPr/>
        </p:nvSpPr>
        <p:spPr>
          <a:xfrm>
            <a:off x="838199" y="6356351"/>
            <a:ext cx="4516225" cy="280120"/>
          </a:xfrm>
          <a:prstGeom prst="rect">
            <a:avLst/>
          </a:prstGeom>
          <a:solidFill>
            <a:schemeClr val="lt1"/>
          </a:solid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757575"/>
              </a:buClr>
              <a:buSzPts val="1800"/>
              <a:buFont typeface="Arial"/>
              <a:buNone/>
            </a:pPr>
            <a:r>
              <a:rPr lang="en-GB" sz="1200" b="0" i="0" u="none" strike="noStrike" cap="none" noProof="0" dirty="0">
                <a:solidFill>
                  <a:srgbClr val="757575"/>
                </a:solidFill>
                <a:latin typeface="Arial"/>
                <a:ea typeface="Arial"/>
                <a:cs typeface="Arial"/>
                <a:sym typeface="Arial"/>
              </a:rPr>
              <a:t>Lesson 4: Occupational roles in cancer care</a:t>
            </a:r>
          </a:p>
        </p:txBody>
      </p:sp>
      <p:sp>
        <p:nvSpPr>
          <p:cNvPr id="2" name="Google Shape;142;p21">
            <a:extLst>
              <a:ext uri="{FF2B5EF4-FFF2-40B4-BE49-F238E27FC236}">
                <a16:creationId xmlns:a16="http://schemas.microsoft.com/office/drawing/2014/main" id="{73EF0016-0759-66D4-4CF0-C8C9DBC2784A}"/>
              </a:ext>
            </a:extLst>
          </p:cNvPr>
          <p:cNvSpPr txBox="1">
            <a:spLocks/>
          </p:cNvSpPr>
          <p:nvPr/>
        </p:nvSpPr>
        <p:spPr>
          <a:xfrm>
            <a:off x="7183120" y="965199"/>
            <a:ext cx="3948680" cy="5248351"/>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72000" rIns="144000" bIns="72000" anchor="t" anchorCtr="0">
            <a:normAutofit fontScale="92500" lnSpcReduction="20000"/>
          </a:bodyPr>
          <a:lstStyle>
            <a:defPPr marR="0" lvl="0" algn="l" rtl="0">
              <a:lnSpc>
                <a:spcPct val="100000"/>
              </a:lnSpc>
              <a:spcBef>
                <a:spcPts val="0"/>
              </a:spcBef>
              <a:spcAft>
                <a:spcPts val="0"/>
              </a:spcAft>
            </a:defPPr>
            <a:lvl1pPr marL="457200" marR="0" lvl="0" indent="-228600" algn="l" rtl="0">
              <a:lnSpc>
                <a:spcPct val="108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108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8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8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8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nSpc>
                <a:spcPct val="110000"/>
              </a:lnSpc>
              <a:spcBef>
                <a:spcPts val="600"/>
              </a:spcBef>
            </a:pPr>
            <a:r>
              <a:rPr lang="en-GB" sz="1400" b="1" noProof="0" dirty="0"/>
              <a:t>Skills:</a:t>
            </a:r>
            <a:endParaRPr lang="en-GB" sz="1400" noProof="0" dirty="0"/>
          </a:p>
          <a:p>
            <a:pPr marL="0" indent="0">
              <a:lnSpc>
                <a:spcPct val="110000"/>
              </a:lnSpc>
              <a:spcBef>
                <a:spcPts val="600"/>
              </a:spcBef>
            </a:pPr>
            <a:r>
              <a:rPr lang="en-GB" sz="1400" b="1" noProof="0" dirty="0"/>
              <a:t>CS1</a:t>
            </a:r>
            <a:r>
              <a:rPr lang="en-GB" sz="1400" noProof="0" dirty="0"/>
              <a:t> Demonstrate person-centred care skills</a:t>
            </a:r>
          </a:p>
          <a:p>
            <a:pPr marL="0" indent="0">
              <a:lnSpc>
                <a:spcPct val="110000"/>
              </a:lnSpc>
              <a:spcBef>
                <a:spcPts val="600"/>
              </a:spcBef>
            </a:pPr>
            <a:r>
              <a:rPr lang="en-GB" sz="1400" b="1" noProof="0" dirty="0"/>
              <a:t>CS2</a:t>
            </a:r>
            <a:r>
              <a:rPr lang="en-GB" sz="1400" noProof="0" dirty="0"/>
              <a:t> Communication </a:t>
            </a:r>
          </a:p>
          <a:p>
            <a:pPr marL="0" indent="0">
              <a:lnSpc>
                <a:spcPct val="110000"/>
              </a:lnSpc>
              <a:spcBef>
                <a:spcPts val="600"/>
              </a:spcBef>
            </a:pPr>
            <a:r>
              <a:rPr lang="en-GB" sz="1400" b="1" noProof="0" dirty="0"/>
              <a:t>CS3</a:t>
            </a:r>
            <a:r>
              <a:rPr lang="en-GB" sz="1400" noProof="0" dirty="0"/>
              <a:t> Team working</a:t>
            </a:r>
          </a:p>
          <a:p>
            <a:pPr marL="0" indent="0">
              <a:lnSpc>
                <a:spcPct val="110000"/>
              </a:lnSpc>
              <a:spcBef>
                <a:spcPts val="600"/>
              </a:spcBef>
            </a:pPr>
            <a:r>
              <a:rPr lang="en-GB" sz="1400" b="1" noProof="0" dirty="0"/>
              <a:t>CS4</a:t>
            </a:r>
            <a:r>
              <a:rPr lang="en-GB" sz="1400" noProof="0" dirty="0"/>
              <a:t> Reflective evaluation</a:t>
            </a:r>
          </a:p>
          <a:p>
            <a:pPr marL="0" indent="0">
              <a:lnSpc>
                <a:spcPct val="110000"/>
              </a:lnSpc>
              <a:spcBef>
                <a:spcPts val="600"/>
              </a:spcBef>
            </a:pPr>
            <a:r>
              <a:rPr lang="en-GB" sz="1400" b="1" noProof="0" dirty="0"/>
              <a:t>CS6</a:t>
            </a:r>
            <a:r>
              <a:rPr lang="en-GB" sz="1400" noProof="0" dirty="0"/>
              <a:t> Presenting </a:t>
            </a:r>
          </a:p>
          <a:p>
            <a:pPr marL="0" indent="0">
              <a:lnSpc>
                <a:spcPct val="110000"/>
              </a:lnSpc>
              <a:spcBef>
                <a:spcPts val="600"/>
              </a:spcBef>
            </a:pPr>
            <a:r>
              <a:rPr lang="en-GB" sz="1400" b="1" noProof="0" dirty="0"/>
              <a:t>General competencies:</a:t>
            </a:r>
            <a:endParaRPr lang="en-GB" sz="1400" noProof="0" dirty="0"/>
          </a:p>
          <a:p>
            <a:pPr marL="0" indent="0">
              <a:lnSpc>
                <a:spcPct val="110000"/>
              </a:lnSpc>
              <a:spcBef>
                <a:spcPts val="600"/>
              </a:spcBef>
            </a:pPr>
            <a:r>
              <a:rPr lang="en-GB" sz="1400" noProof="0" dirty="0"/>
              <a:t>English</a:t>
            </a:r>
          </a:p>
          <a:p>
            <a:pPr marL="0" indent="0">
              <a:lnSpc>
                <a:spcPct val="110000"/>
              </a:lnSpc>
              <a:spcBef>
                <a:spcPts val="600"/>
              </a:spcBef>
              <a:buClr>
                <a:srgbClr val="0D0D0D"/>
              </a:buClr>
            </a:pPr>
            <a:r>
              <a:rPr lang="en-GB" sz="1400" b="1" noProof="0" dirty="0">
                <a:solidFill>
                  <a:srgbClr val="0D0D0D"/>
                </a:solidFill>
              </a:rPr>
              <a:t>GEC1</a:t>
            </a:r>
            <a:r>
              <a:rPr lang="en-GB" sz="1400" noProof="0" dirty="0">
                <a:solidFill>
                  <a:srgbClr val="0D0D0D"/>
                </a:solidFill>
              </a:rPr>
              <a:t> Convey technical information to different audiences</a:t>
            </a:r>
            <a:endParaRPr lang="en-GB" sz="1400" noProof="0" dirty="0"/>
          </a:p>
          <a:p>
            <a:pPr marL="0" indent="0">
              <a:lnSpc>
                <a:spcPct val="110000"/>
              </a:lnSpc>
              <a:spcBef>
                <a:spcPts val="600"/>
              </a:spcBef>
              <a:buClr>
                <a:srgbClr val="0D0D0D"/>
              </a:buClr>
            </a:pPr>
            <a:r>
              <a:rPr lang="en-GB" sz="1400" b="1" noProof="0" dirty="0">
                <a:solidFill>
                  <a:srgbClr val="0D0D0D"/>
                </a:solidFill>
              </a:rPr>
              <a:t>GEC2</a:t>
            </a:r>
            <a:r>
              <a:rPr lang="en-GB" sz="1400" noProof="0" dirty="0">
                <a:solidFill>
                  <a:srgbClr val="0D0D0D"/>
                </a:solidFill>
              </a:rPr>
              <a:t> Present information and ideas </a:t>
            </a:r>
            <a:endParaRPr lang="en-GB" sz="1400" noProof="0" dirty="0"/>
          </a:p>
          <a:p>
            <a:pPr marL="0" indent="0">
              <a:lnSpc>
                <a:spcPct val="110000"/>
              </a:lnSpc>
              <a:spcBef>
                <a:spcPts val="600"/>
              </a:spcBef>
              <a:buClr>
                <a:srgbClr val="0D0D0D"/>
              </a:buClr>
            </a:pPr>
            <a:r>
              <a:rPr lang="en-GB" sz="1400" b="1" noProof="0" dirty="0">
                <a:solidFill>
                  <a:srgbClr val="0D0D0D"/>
                </a:solidFill>
              </a:rPr>
              <a:t>GEC3</a:t>
            </a:r>
            <a:r>
              <a:rPr lang="en-GB" sz="1400" noProof="0" dirty="0">
                <a:solidFill>
                  <a:srgbClr val="0D0D0D"/>
                </a:solidFill>
              </a:rPr>
              <a:t> Create texts for different purposes and audiences</a:t>
            </a:r>
            <a:endParaRPr lang="en-GB" sz="1400" noProof="0" dirty="0"/>
          </a:p>
          <a:p>
            <a:pPr marL="0" indent="0">
              <a:lnSpc>
                <a:spcPct val="110000"/>
              </a:lnSpc>
              <a:spcBef>
                <a:spcPts val="600"/>
              </a:spcBef>
              <a:buClr>
                <a:srgbClr val="0D0D0D"/>
              </a:buClr>
            </a:pPr>
            <a:r>
              <a:rPr lang="en-GB" sz="1400" b="1" noProof="0" dirty="0">
                <a:solidFill>
                  <a:srgbClr val="0D0D0D"/>
                </a:solidFill>
              </a:rPr>
              <a:t>GEC4</a:t>
            </a:r>
            <a:r>
              <a:rPr lang="en-GB" sz="1400" noProof="0" dirty="0">
                <a:solidFill>
                  <a:srgbClr val="0D0D0D"/>
                </a:solidFill>
              </a:rPr>
              <a:t> Summarise information/ideas </a:t>
            </a:r>
            <a:endParaRPr lang="en-GB" sz="1400" noProof="0" dirty="0"/>
          </a:p>
          <a:p>
            <a:pPr marL="0" indent="0">
              <a:lnSpc>
                <a:spcPct val="110000"/>
              </a:lnSpc>
              <a:spcBef>
                <a:spcPts val="600"/>
              </a:spcBef>
              <a:buClr>
                <a:srgbClr val="0D0D0D"/>
              </a:buClr>
            </a:pPr>
            <a:r>
              <a:rPr lang="en-GB" sz="1400" b="1" noProof="0" dirty="0">
                <a:solidFill>
                  <a:srgbClr val="0D0D0D"/>
                </a:solidFill>
              </a:rPr>
              <a:t>GEC5</a:t>
            </a:r>
            <a:r>
              <a:rPr lang="en-GB" sz="1400" noProof="0" dirty="0">
                <a:solidFill>
                  <a:srgbClr val="0D0D0D"/>
                </a:solidFill>
              </a:rPr>
              <a:t> Synthesise information </a:t>
            </a:r>
            <a:endParaRPr lang="en-GB" sz="1400" noProof="0" dirty="0"/>
          </a:p>
          <a:p>
            <a:pPr marL="0" indent="0">
              <a:lnSpc>
                <a:spcPct val="110000"/>
              </a:lnSpc>
              <a:spcBef>
                <a:spcPts val="600"/>
              </a:spcBef>
              <a:buClr>
                <a:srgbClr val="0D0D0D"/>
              </a:buClr>
            </a:pPr>
            <a:r>
              <a:rPr lang="en-GB" sz="1400" b="1" noProof="0" dirty="0">
                <a:solidFill>
                  <a:srgbClr val="0D0D0D"/>
                </a:solidFill>
              </a:rPr>
              <a:t>GEC6</a:t>
            </a:r>
            <a:r>
              <a:rPr lang="en-GB" sz="1400" noProof="0" dirty="0">
                <a:solidFill>
                  <a:srgbClr val="0D0D0D"/>
                </a:solidFill>
              </a:rPr>
              <a:t> Take part in/lead discussions </a:t>
            </a:r>
            <a:endParaRPr lang="en-GB" sz="1400" noProof="0" dirty="0"/>
          </a:p>
          <a:p>
            <a:pPr marL="0" indent="0">
              <a:lnSpc>
                <a:spcPct val="110000"/>
              </a:lnSpc>
              <a:spcBef>
                <a:spcPts val="600"/>
              </a:spcBef>
              <a:buClr>
                <a:srgbClr val="0D0D0D"/>
              </a:buClr>
            </a:pPr>
            <a:r>
              <a:rPr lang="en-GB" sz="1400" noProof="0" dirty="0">
                <a:solidFill>
                  <a:srgbClr val="0D0D0D"/>
                </a:solidFill>
              </a:rPr>
              <a:t>Digital</a:t>
            </a:r>
            <a:endParaRPr lang="en-GB" sz="1400" noProof="0" dirty="0"/>
          </a:p>
          <a:p>
            <a:pPr marL="0" indent="0">
              <a:lnSpc>
                <a:spcPct val="110000"/>
              </a:lnSpc>
              <a:spcBef>
                <a:spcPts val="600"/>
              </a:spcBef>
              <a:buClr>
                <a:srgbClr val="0D0D0D"/>
              </a:buClr>
            </a:pPr>
            <a:r>
              <a:rPr lang="en-GB" sz="1400" b="1" noProof="0" dirty="0">
                <a:solidFill>
                  <a:srgbClr val="0D0D0D"/>
                </a:solidFill>
              </a:rPr>
              <a:t>GDC1</a:t>
            </a:r>
            <a:r>
              <a:rPr lang="en-GB" sz="1400" noProof="0" dirty="0">
                <a:solidFill>
                  <a:srgbClr val="0D0D0D"/>
                </a:solidFill>
              </a:rPr>
              <a:t> Use digital technology and media effectively </a:t>
            </a:r>
            <a:endParaRPr lang="en-GB" sz="1400" noProof="0" dirty="0"/>
          </a:p>
          <a:p>
            <a:pPr marL="0" indent="0">
              <a:lnSpc>
                <a:spcPct val="110000"/>
              </a:lnSpc>
              <a:spcBef>
                <a:spcPts val="600"/>
              </a:spcBef>
              <a:spcAft>
                <a:spcPts val="400"/>
              </a:spcAft>
              <a:buClr>
                <a:srgbClr val="0D0D0D"/>
              </a:buClr>
            </a:pPr>
            <a:r>
              <a:rPr lang="en-GB" sz="1400" b="1" noProof="0" dirty="0">
                <a:solidFill>
                  <a:srgbClr val="0D0D0D"/>
                </a:solidFill>
              </a:rPr>
              <a:t>GDC3</a:t>
            </a:r>
            <a:r>
              <a:rPr lang="en-GB" sz="1400" noProof="0" dirty="0">
                <a:solidFill>
                  <a:srgbClr val="0D0D0D"/>
                </a:solidFill>
              </a:rPr>
              <a:t> Communicate and collaborate </a:t>
            </a:r>
            <a:endParaRPr lang="en-GB" sz="1400" noProof="0" dirty="0"/>
          </a:p>
        </p:txBody>
      </p:sp>
      <p:sp>
        <p:nvSpPr>
          <p:cNvPr id="3" name="Google Shape;131;p19">
            <a:extLst>
              <a:ext uri="{FF2B5EF4-FFF2-40B4-BE49-F238E27FC236}">
                <a16:creationId xmlns:a16="http://schemas.microsoft.com/office/drawing/2014/main" id="{D96BFA6E-9307-2E89-BC41-50634DA4008A}"/>
              </a:ext>
            </a:extLst>
          </p:cNvPr>
          <p:cNvSpPr txBox="1">
            <a:spLocks/>
          </p:cNvSpPr>
          <p:nvPr/>
        </p:nvSpPr>
        <p:spPr>
          <a:xfrm>
            <a:off x="838200" y="1825625"/>
            <a:ext cx="612292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8000"/>
              </a:lnSpc>
              <a:spcBef>
                <a:spcPts val="1000"/>
              </a:spcBef>
              <a:spcAft>
                <a:spcPts val="0"/>
              </a:spcAft>
              <a:buClr>
                <a:srgbClr val="466318"/>
              </a:buClr>
              <a:buSzPts val="1800"/>
              <a:buFont typeface="Arial"/>
              <a:buChar char="•"/>
              <a:defRPr sz="2400" b="0" i="0" u="none" strike="noStrike" cap="none">
                <a:solidFill>
                  <a:srgbClr val="262626"/>
                </a:solidFill>
                <a:latin typeface="Arial"/>
                <a:ea typeface="Arial"/>
                <a:cs typeface="Arial"/>
                <a:sym typeface="Arial"/>
              </a:defRPr>
            </a:lvl1pPr>
            <a:lvl2pPr marL="914400" marR="0" lvl="1" indent="-342900" algn="l" rtl="0">
              <a:lnSpc>
                <a:spcPct val="108000"/>
              </a:lnSpc>
              <a:spcBef>
                <a:spcPts val="500"/>
              </a:spcBef>
              <a:spcAft>
                <a:spcPts val="0"/>
              </a:spcAft>
              <a:buClr>
                <a:srgbClr val="466318"/>
              </a:buClr>
              <a:buSzPts val="18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4pPr>
            <a:lvl5pPr marL="2286000" marR="0" lvl="4"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108000"/>
              </a:lnSpc>
              <a:spcBef>
                <a:spcPts val="0"/>
              </a:spcBef>
              <a:spcAft>
                <a:spcPts val="0"/>
              </a:spcAft>
              <a:buClr>
                <a:srgbClr val="466318"/>
              </a:buClr>
              <a:buSzPts val="2400"/>
              <a:buFont typeface="Arial"/>
              <a:buChar char="•"/>
              <a:tabLst/>
              <a:defRPr/>
            </a:pPr>
            <a:r>
              <a:rPr kumimoji="0" lang="en-GB" sz="2400" b="0" i="0" u="none" strike="noStrike" kern="0" cap="none" spc="0" normalizeH="0" baseline="0" noProof="0" dirty="0">
                <a:ln>
                  <a:noFill/>
                </a:ln>
                <a:solidFill>
                  <a:srgbClr val="262626"/>
                </a:solidFill>
                <a:effectLst/>
                <a:uLnTx/>
                <a:uFillTx/>
                <a:latin typeface="Arial"/>
                <a:cs typeface="Arial"/>
                <a:sym typeface="Arial"/>
              </a:rPr>
              <a:t>Explained holistic approaches to cancer treatment and their importance</a:t>
            </a:r>
          </a:p>
          <a:p>
            <a:pPr marL="228600" marR="0" lvl="0" indent="-228600" algn="l" defTabSz="914400" rtl="0" eaLnBrk="1" fontAlgn="auto" latinLnBrk="0" hangingPunct="1">
              <a:lnSpc>
                <a:spcPct val="108000"/>
              </a:lnSpc>
              <a:spcBef>
                <a:spcPts val="0"/>
              </a:spcBef>
              <a:spcAft>
                <a:spcPts val="0"/>
              </a:spcAft>
              <a:buClr>
                <a:srgbClr val="466318"/>
              </a:buClr>
              <a:buSzPts val="2400"/>
              <a:buFont typeface="Arial"/>
              <a:buChar char="•"/>
              <a:tabLst/>
              <a:defRPr/>
            </a:pPr>
            <a:r>
              <a:rPr kumimoji="0" lang="en-GB" sz="2400" b="0" i="0" u="none" strike="noStrike" kern="0" cap="none" spc="0" normalizeH="0" baseline="0" noProof="0" dirty="0">
                <a:ln>
                  <a:noFill/>
                </a:ln>
                <a:solidFill>
                  <a:srgbClr val="262626"/>
                </a:solidFill>
                <a:effectLst/>
                <a:uLnTx/>
                <a:uFillTx/>
                <a:latin typeface="Arial"/>
                <a:cs typeface="Arial"/>
                <a:sym typeface="Arial"/>
              </a:rPr>
              <a:t>Discussed cancer treatment pathways from different professionals’ perspectives</a:t>
            </a:r>
          </a:p>
          <a:p>
            <a:pPr marL="228600" marR="0" lvl="0" indent="-228600" algn="l" defTabSz="914400" rtl="0" eaLnBrk="1" fontAlgn="auto" latinLnBrk="0" hangingPunct="1">
              <a:lnSpc>
                <a:spcPct val="108000"/>
              </a:lnSpc>
              <a:spcBef>
                <a:spcPts val="0"/>
              </a:spcBef>
              <a:spcAft>
                <a:spcPts val="0"/>
              </a:spcAft>
              <a:buClr>
                <a:srgbClr val="466318"/>
              </a:buClr>
              <a:buSzPts val="2400"/>
              <a:buFont typeface="Arial"/>
              <a:buChar char="•"/>
              <a:tabLst/>
              <a:defRPr/>
            </a:pPr>
            <a:r>
              <a:rPr kumimoji="0" lang="en-GB" sz="2400" b="0" i="0" u="none" strike="noStrike" kern="0" cap="none" spc="0" normalizeH="0" baseline="0" noProof="0" dirty="0">
                <a:ln>
                  <a:noFill/>
                </a:ln>
                <a:solidFill>
                  <a:srgbClr val="262626"/>
                </a:solidFill>
                <a:effectLst/>
                <a:uLnTx/>
                <a:uFillTx/>
                <a:latin typeface="Arial"/>
                <a:cs typeface="Arial"/>
                <a:sym typeface="Arial"/>
              </a:rPr>
              <a:t>Considered how could the role of each person in a multidisciplinary team (MDT) contributes to the physical and mental health of the patient</a:t>
            </a:r>
          </a:p>
          <a:p>
            <a:pPr marL="228600" marR="0" lvl="0" indent="-228600" algn="l" defTabSz="914400" rtl="0" eaLnBrk="1" fontAlgn="auto" latinLnBrk="0" hangingPunct="1">
              <a:lnSpc>
                <a:spcPct val="108000"/>
              </a:lnSpc>
              <a:spcBef>
                <a:spcPts val="0"/>
              </a:spcBef>
              <a:spcAft>
                <a:spcPts val="0"/>
              </a:spcAft>
              <a:buClr>
                <a:srgbClr val="466318"/>
              </a:buClr>
              <a:buSzPts val="2400"/>
              <a:buFont typeface="Arial"/>
              <a:buChar char="•"/>
              <a:tabLst/>
              <a:defRPr/>
            </a:pPr>
            <a:r>
              <a:rPr kumimoji="0" lang="en-GB" sz="2400" b="0" i="0" u="none" strike="noStrike" kern="0" cap="none" spc="0" normalizeH="0" baseline="0" noProof="0" dirty="0">
                <a:ln>
                  <a:noFill/>
                </a:ln>
                <a:solidFill>
                  <a:srgbClr val="262626"/>
                </a:solidFill>
                <a:effectLst/>
                <a:uLnTx/>
                <a:uFillTx/>
                <a:latin typeface="Arial"/>
                <a:cs typeface="Arial"/>
                <a:sym typeface="Arial"/>
              </a:rPr>
              <a:t>Described a person-centred treatment plan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Font typeface="Arial"/>
              <a:buNone/>
            </a:pPr>
            <a:r>
              <a:rPr lang="en-GB" sz="4000" noProof="0" dirty="0">
                <a:latin typeface="Arial"/>
                <a:ea typeface="Arial"/>
                <a:cs typeface="Arial"/>
                <a:sym typeface="Arial"/>
              </a:rPr>
              <a:t>Person-centred care plan</a:t>
            </a:r>
          </a:p>
        </p:txBody>
      </p:sp>
      <p:sp>
        <p:nvSpPr>
          <p:cNvPr id="395" name="Google Shape;395;p42"/>
          <p:cNvSpPr>
            <a:spLocks noGrp="1"/>
          </p:cNvSpPr>
          <p:nvPr>
            <p:ph type="body" idx="2"/>
          </p:nvPr>
        </p:nvSpPr>
        <p:spPr>
          <a:xfrm>
            <a:off x="9973929" y="162686"/>
            <a:ext cx="2078545" cy="365125"/>
          </a:xfrm>
          <a:prstGeom prst="flowChartAlternateProcess">
            <a:avLst/>
          </a:prstGeom>
          <a:solidFill>
            <a:srgbClr val="8E53E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Clr>
                <a:srgbClr val="FFFFFF"/>
              </a:buClr>
              <a:buSzPts val="1400"/>
              <a:buNone/>
            </a:pPr>
            <a:r>
              <a:rPr lang="en-GB" noProof="0" dirty="0"/>
              <a:t>Consolidation</a:t>
            </a:r>
          </a:p>
        </p:txBody>
      </p:sp>
      <p:sp>
        <p:nvSpPr>
          <p:cNvPr id="396" name="Google Shape;396;p42"/>
          <p:cNvSpPr txBox="1"/>
          <p:nvPr/>
        </p:nvSpPr>
        <p:spPr>
          <a:xfrm>
            <a:off x="838199" y="6356351"/>
            <a:ext cx="4516225" cy="280120"/>
          </a:xfrm>
          <a:prstGeom prst="rect">
            <a:avLst/>
          </a:prstGeom>
          <a:solidFill>
            <a:schemeClr val="lt1"/>
          </a:solid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757575"/>
              </a:buClr>
              <a:buSzPts val="1800"/>
              <a:buFont typeface="Arial"/>
              <a:buNone/>
            </a:pPr>
            <a:r>
              <a:rPr lang="en-GB" sz="1200" b="0" i="0" u="none" strike="noStrike" cap="none" noProof="0" dirty="0">
                <a:solidFill>
                  <a:srgbClr val="757575"/>
                </a:solidFill>
                <a:latin typeface="Arial"/>
                <a:ea typeface="Arial"/>
                <a:cs typeface="Arial"/>
                <a:sym typeface="Arial"/>
              </a:rPr>
              <a:t>Lesson 4: Occupational roles in cancer care</a:t>
            </a:r>
          </a:p>
        </p:txBody>
      </p:sp>
      <p:sp>
        <p:nvSpPr>
          <p:cNvPr id="2" name="Google Shape;131;p19">
            <a:extLst>
              <a:ext uri="{FF2B5EF4-FFF2-40B4-BE49-F238E27FC236}">
                <a16:creationId xmlns:a16="http://schemas.microsoft.com/office/drawing/2014/main" id="{C48CEC65-D720-0D47-E5D1-52F7F8FBD6AD}"/>
              </a:ext>
            </a:extLst>
          </p:cNvPr>
          <p:cNvSpPr txBox="1">
            <a:spLocks/>
          </p:cNvSpPr>
          <p:nvPr/>
        </p:nvSpPr>
        <p:spPr>
          <a:xfrm>
            <a:off x="838200" y="1825625"/>
            <a:ext cx="10515598"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8000"/>
              </a:lnSpc>
              <a:spcBef>
                <a:spcPts val="1000"/>
              </a:spcBef>
              <a:spcAft>
                <a:spcPts val="0"/>
              </a:spcAft>
              <a:buClr>
                <a:srgbClr val="466318"/>
              </a:buClr>
              <a:buSzPts val="1800"/>
              <a:buFont typeface="Arial"/>
              <a:buChar char="•"/>
              <a:defRPr sz="2400" b="0" i="0" u="none" strike="noStrike" cap="none">
                <a:solidFill>
                  <a:srgbClr val="262626"/>
                </a:solidFill>
                <a:latin typeface="Arial"/>
                <a:ea typeface="Arial"/>
                <a:cs typeface="Arial"/>
                <a:sym typeface="Arial"/>
              </a:defRPr>
            </a:lvl1pPr>
            <a:lvl2pPr marL="914400" marR="0" lvl="1" indent="-342900" algn="l" rtl="0">
              <a:lnSpc>
                <a:spcPct val="108000"/>
              </a:lnSpc>
              <a:spcBef>
                <a:spcPts val="500"/>
              </a:spcBef>
              <a:spcAft>
                <a:spcPts val="0"/>
              </a:spcAft>
              <a:buClr>
                <a:srgbClr val="466318"/>
              </a:buClr>
              <a:buSzPts val="18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4pPr>
            <a:lvl5pPr marL="2286000" marR="0" lvl="4"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108000"/>
              </a:lnSpc>
              <a:spcBef>
                <a:spcPts val="0"/>
              </a:spcBef>
              <a:spcAft>
                <a:spcPts val="0"/>
              </a:spcAft>
              <a:buClr>
                <a:srgbClr val="466318"/>
              </a:buClr>
              <a:buSzPts val="2400"/>
              <a:buFont typeface="Arial"/>
              <a:buChar char="•"/>
              <a:tabLst/>
              <a:defRPr/>
            </a:pPr>
            <a:r>
              <a:rPr kumimoji="0" lang="en-GB" sz="2800" b="0" i="0" u="none" strike="noStrike" kern="0" cap="none" spc="0" normalizeH="0" baseline="0" noProof="0" dirty="0">
                <a:ln>
                  <a:noFill/>
                </a:ln>
                <a:solidFill>
                  <a:srgbClr val="262626"/>
                </a:solidFill>
                <a:effectLst/>
                <a:uLnTx/>
                <a:uFillTx/>
                <a:latin typeface="Arial"/>
                <a:cs typeface="Arial"/>
                <a:sym typeface="Arial"/>
              </a:rPr>
              <a:t>Fill in the person-centred care plan on the Consolidation worksheet. You will need to imagine that you have talked to Zara at the start of her pathway (diagnosis) and write the answers you expect her to give, based on the information you have about her.</a:t>
            </a:r>
          </a:p>
          <a:p>
            <a:pPr marL="228600" marR="0" lvl="0" indent="-228600" algn="l" defTabSz="914400" rtl="0" eaLnBrk="1" fontAlgn="auto" latinLnBrk="0" hangingPunct="1">
              <a:lnSpc>
                <a:spcPct val="108000"/>
              </a:lnSpc>
              <a:spcBef>
                <a:spcPts val="0"/>
              </a:spcBef>
              <a:spcAft>
                <a:spcPts val="0"/>
              </a:spcAft>
              <a:buClr>
                <a:srgbClr val="466318"/>
              </a:buClr>
              <a:buSzPts val="2400"/>
              <a:buFont typeface="Arial"/>
              <a:buChar char="•"/>
              <a:tabLst/>
              <a:defRPr/>
            </a:pPr>
            <a:r>
              <a:rPr kumimoji="0" lang="en-GB" sz="2800" b="0" i="0" u="none" strike="noStrike" kern="0" cap="none" spc="0" normalizeH="0" baseline="0" noProof="0" dirty="0">
                <a:ln>
                  <a:noFill/>
                </a:ln>
                <a:solidFill>
                  <a:srgbClr val="262626"/>
                </a:solidFill>
                <a:effectLst/>
                <a:uLnTx/>
                <a:uFillTx/>
                <a:latin typeface="Arial"/>
                <a:cs typeface="Arial"/>
                <a:sym typeface="Arial"/>
              </a:rPr>
              <a:t>Explain the outcomes of key points (healthcare needs and approach, people involved and future actions) to Zara in patient-friendly language.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Font typeface="Arial"/>
              <a:buNone/>
            </a:pPr>
            <a:r>
              <a:rPr lang="en-GB" noProof="0" dirty="0">
                <a:latin typeface="Arial"/>
                <a:ea typeface="Arial"/>
                <a:cs typeface="Arial"/>
                <a:sym typeface="Arial"/>
              </a:rPr>
              <a:t>Starter</a:t>
            </a:r>
          </a:p>
        </p:txBody>
      </p:sp>
      <p:sp>
        <p:nvSpPr>
          <p:cNvPr id="150" name="Google Shape;150;p22"/>
          <p:cNvSpPr txBox="1">
            <a:spLocks noGrp="1"/>
          </p:cNvSpPr>
          <p:nvPr>
            <p:ph type="body" idx="1"/>
          </p:nvPr>
        </p:nvSpPr>
        <p:spPr>
          <a:xfrm>
            <a:off x="938462" y="2100906"/>
            <a:ext cx="4195011" cy="3239436"/>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ctr" anchorCtr="0">
            <a:normAutofit/>
          </a:bodyPr>
          <a:lstStyle/>
          <a:p>
            <a:pPr marL="114300" lvl="0" indent="0" algn="l" rtl="0">
              <a:lnSpc>
                <a:spcPct val="108000"/>
              </a:lnSpc>
              <a:spcBef>
                <a:spcPts val="1000"/>
              </a:spcBef>
              <a:spcAft>
                <a:spcPts val="0"/>
              </a:spcAft>
              <a:buClr>
                <a:schemeClr val="dk1"/>
              </a:buClr>
              <a:buSzPts val="1800"/>
              <a:buNone/>
            </a:pPr>
            <a:r>
              <a:rPr lang="en-GB" noProof="0" dirty="0">
                <a:latin typeface="Arial"/>
                <a:ea typeface="Arial"/>
                <a:cs typeface="Arial"/>
                <a:sym typeface="Arial"/>
              </a:rPr>
              <a:t>In small groups, write a list of all the individuals you think are involved in caring for a patient with cancer.</a:t>
            </a:r>
          </a:p>
        </p:txBody>
      </p:sp>
      <p:sp>
        <p:nvSpPr>
          <p:cNvPr id="151" name="Google Shape;151;p22"/>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88000"/>
              </a:lnSpc>
              <a:spcBef>
                <a:spcPts val="0"/>
              </a:spcBef>
              <a:spcAft>
                <a:spcPts val="0"/>
              </a:spcAft>
              <a:buClr>
                <a:srgbClr val="FFFFFF"/>
              </a:buClr>
              <a:buSzPts val="1400"/>
              <a:buNone/>
            </a:pPr>
            <a:r>
              <a:rPr lang="en-GB" noProof="0" dirty="0"/>
              <a:t>Introduction</a:t>
            </a:r>
          </a:p>
        </p:txBody>
      </p:sp>
      <p:pic>
        <p:nvPicPr>
          <p:cNvPr id="152" name="Google Shape;152;p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554269" y="1690688"/>
            <a:ext cx="4284312" cy="4175994"/>
          </a:xfrm>
          <a:prstGeom prst="rect">
            <a:avLst/>
          </a:prstGeom>
          <a:noFill/>
          <a:ln>
            <a:noFill/>
          </a:ln>
        </p:spPr>
      </p:pic>
      <p:sp>
        <p:nvSpPr>
          <p:cNvPr id="153" name="Google Shape;153;p22"/>
          <p:cNvSpPr txBox="1"/>
          <p:nvPr/>
        </p:nvSpPr>
        <p:spPr>
          <a:xfrm>
            <a:off x="838199" y="6356351"/>
            <a:ext cx="4516225" cy="280120"/>
          </a:xfrm>
          <a:prstGeom prst="rect">
            <a:avLst/>
          </a:prstGeom>
          <a:solidFill>
            <a:schemeClr val="lt1"/>
          </a:solid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757575"/>
              </a:buClr>
              <a:buSzPts val="1800"/>
              <a:buFont typeface="Arial"/>
              <a:buNone/>
            </a:pPr>
            <a:r>
              <a:rPr lang="en-GB" sz="1200" b="0" i="0" u="none" strike="noStrike" cap="none" noProof="0" dirty="0">
                <a:solidFill>
                  <a:srgbClr val="757575"/>
                </a:solidFill>
                <a:latin typeface="Arial"/>
                <a:ea typeface="Arial"/>
                <a:cs typeface="Arial"/>
                <a:sym typeface="Arial"/>
              </a:rPr>
              <a:t>Lesson 4: Occupational roles in cancer care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3" name="Picture 2" descr="A diagram of various medical personnel, including pharmacist, occupational therapist, GP, dietician, cancer nurses, psychologist, therapeutic radiographer, physiotherapist, palliative care doctors and nurses, cancer surgeon, social worker and oncologist.">
            <a:extLst>
              <a:ext uri="{FF2B5EF4-FFF2-40B4-BE49-F238E27FC236}">
                <a16:creationId xmlns:a16="http://schemas.microsoft.com/office/drawing/2014/main" id="{FD981011-386E-3120-4C0A-5B9761439A6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462272" y="73152"/>
            <a:ext cx="6583680" cy="6274055"/>
          </a:xfrm>
          <a:prstGeom prst="rect">
            <a:avLst/>
          </a:prstGeom>
        </p:spPr>
      </p:pic>
      <p:sp>
        <p:nvSpPr>
          <p:cNvPr id="159" name="Google Shape;159;p23"/>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88000"/>
              </a:lnSpc>
              <a:spcBef>
                <a:spcPts val="0"/>
              </a:spcBef>
              <a:spcAft>
                <a:spcPts val="0"/>
              </a:spcAft>
              <a:buClr>
                <a:srgbClr val="FFFFFF"/>
              </a:buClr>
              <a:buSzPts val="1400"/>
              <a:buNone/>
            </a:pPr>
            <a:r>
              <a:rPr lang="en-GB" noProof="0" dirty="0"/>
              <a:t>Introduction</a:t>
            </a:r>
          </a:p>
        </p:txBody>
      </p:sp>
      <p:sp>
        <p:nvSpPr>
          <p:cNvPr id="162" name="Google Shape;162;p23"/>
          <p:cNvSpPr txBox="1"/>
          <p:nvPr/>
        </p:nvSpPr>
        <p:spPr>
          <a:xfrm>
            <a:off x="838199" y="6356351"/>
            <a:ext cx="4516225" cy="280120"/>
          </a:xfrm>
          <a:prstGeom prst="rect">
            <a:avLst/>
          </a:prstGeom>
          <a:solidFill>
            <a:schemeClr val="lt1"/>
          </a:solid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757575"/>
              </a:buClr>
              <a:buSzPts val="1800"/>
              <a:buFont typeface="Arial"/>
              <a:buNone/>
            </a:pPr>
            <a:r>
              <a:rPr lang="en-GB" sz="1200" b="0" i="0" u="none" strike="noStrike" cap="none" noProof="0" dirty="0">
                <a:solidFill>
                  <a:srgbClr val="757575"/>
                </a:solidFill>
                <a:latin typeface="Arial"/>
                <a:ea typeface="Arial"/>
                <a:cs typeface="Arial"/>
                <a:sym typeface="Arial"/>
              </a:rPr>
              <a:t>Lesson 4: Occupational roles in cancer care</a:t>
            </a:r>
          </a:p>
        </p:txBody>
      </p:sp>
      <p:sp>
        <p:nvSpPr>
          <p:cNvPr id="5" name="Google Shape;130;p19">
            <a:extLst>
              <a:ext uri="{FF2B5EF4-FFF2-40B4-BE49-F238E27FC236}">
                <a16:creationId xmlns:a16="http://schemas.microsoft.com/office/drawing/2014/main" id="{FFD2FCE6-6347-04C3-5B98-8B78320D62EE}"/>
              </a:ext>
            </a:extLst>
          </p:cNvPr>
          <p:cNvSpPr txBox="1">
            <a:spLocks/>
          </p:cNvSpPr>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62626"/>
              </a:buClr>
              <a:buSzPts val="1800"/>
              <a:buFont typeface="Arial"/>
              <a:buNone/>
              <a:defRPr sz="4000" b="0" i="0" u="none" strike="noStrike" cap="none">
                <a:solidFill>
                  <a:srgbClr val="26262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262626"/>
              </a:buClr>
              <a:buSzPts val="4000"/>
              <a:buFont typeface="Arial"/>
              <a:buNone/>
              <a:tabLst/>
              <a:defRPr/>
            </a:pPr>
            <a:r>
              <a:rPr kumimoji="0" lang="en-GB" sz="4000" b="0" i="0" u="none" strike="noStrike" kern="0" cap="none" spc="0" normalizeH="0" baseline="0" noProof="0" dirty="0">
                <a:ln>
                  <a:noFill/>
                </a:ln>
                <a:solidFill>
                  <a:srgbClr val="262626"/>
                </a:solidFill>
                <a:effectLst/>
                <a:uLnTx/>
                <a:uFillTx/>
                <a:latin typeface="Arial"/>
                <a:cs typeface="Arial"/>
                <a:sym typeface="Arial"/>
              </a:rPr>
              <a:t>Occupational roles</a:t>
            </a:r>
          </a:p>
        </p:txBody>
      </p:sp>
      <p:sp>
        <p:nvSpPr>
          <p:cNvPr id="6" name="Google Shape;131;p19">
            <a:extLst>
              <a:ext uri="{FF2B5EF4-FFF2-40B4-BE49-F238E27FC236}">
                <a16:creationId xmlns:a16="http://schemas.microsoft.com/office/drawing/2014/main" id="{ED0811DA-4C8E-4192-AF52-00D7EAD0F791}"/>
              </a:ext>
            </a:extLst>
          </p:cNvPr>
          <p:cNvSpPr txBox="1">
            <a:spLocks/>
          </p:cNvSpPr>
          <p:nvPr/>
        </p:nvSpPr>
        <p:spPr>
          <a:xfrm>
            <a:off x="838200" y="1825625"/>
            <a:ext cx="3043989" cy="104559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8000"/>
              </a:lnSpc>
              <a:spcBef>
                <a:spcPts val="1000"/>
              </a:spcBef>
              <a:spcAft>
                <a:spcPts val="0"/>
              </a:spcAft>
              <a:buClr>
                <a:srgbClr val="466318"/>
              </a:buClr>
              <a:buSzPts val="1800"/>
              <a:buFont typeface="Arial"/>
              <a:buChar char="•"/>
              <a:defRPr sz="2400" b="0" i="0" u="none" strike="noStrike" cap="none">
                <a:solidFill>
                  <a:srgbClr val="262626"/>
                </a:solidFill>
                <a:latin typeface="Arial"/>
                <a:ea typeface="Arial"/>
                <a:cs typeface="Arial"/>
                <a:sym typeface="Arial"/>
              </a:defRPr>
            </a:lvl1pPr>
            <a:lvl2pPr marL="914400" marR="0" lvl="1" indent="-342900" algn="l" rtl="0">
              <a:lnSpc>
                <a:spcPct val="108000"/>
              </a:lnSpc>
              <a:spcBef>
                <a:spcPts val="500"/>
              </a:spcBef>
              <a:spcAft>
                <a:spcPts val="0"/>
              </a:spcAft>
              <a:buClr>
                <a:srgbClr val="466318"/>
              </a:buClr>
              <a:buSzPts val="18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4pPr>
            <a:lvl5pPr marL="2286000" marR="0" lvl="4"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8000"/>
              </a:lnSpc>
              <a:spcBef>
                <a:spcPts val="0"/>
              </a:spcBef>
              <a:spcAft>
                <a:spcPts val="0"/>
              </a:spcAft>
              <a:buClr>
                <a:srgbClr val="466318"/>
              </a:buClr>
              <a:buSzPts val="2400"/>
              <a:buNone/>
              <a:tabLst/>
              <a:defRPr/>
            </a:pPr>
            <a:r>
              <a:rPr kumimoji="0" lang="en-GB" sz="2400" b="0" i="0" u="none" strike="noStrike" kern="0" cap="none" spc="0" normalizeH="0" baseline="0" noProof="0" dirty="0">
                <a:ln>
                  <a:noFill/>
                </a:ln>
                <a:solidFill>
                  <a:srgbClr val="262626"/>
                </a:solidFill>
                <a:effectLst/>
                <a:uLnTx/>
                <a:uFillTx/>
                <a:latin typeface="Arial"/>
                <a:cs typeface="Arial"/>
                <a:sym typeface="Arial"/>
              </a:rPr>
              <a:t>How many of these did you identify?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txBox="1">
            <a:spLocks noGrp="1"/>
          </p:cNvSpPr>
          <p:nvPr>
            <p:ph type="title"/>
          </p:nvPr>
        </p:nvSpPr>
        <p:spPr>
          <a:xfrm>
            <a:off x="497601" y="-168466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noProof="0" dirty="0">
                <a:latin typeface="Arial"/>
                <a:ea typeface="Arial"/>
                <a:cs typeface="Arial"/>
                <a:sym typeface="Arial"/>
              </a:rPr>
              <a:t>The multidisciplinary team (MDT)</a:t>
            </a:r>
          </a:p>
        </p:txBody>
      </p:sp>
      <p:sp>
        <p:nvSpPr>
          <p:cNvPr id="169" name="Google Shape;169;p24"/>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Clr>
                <a:srgbClr val="FFFFFF"/>
              </a:buClr>
              <a:buSzPts val="1400"/>
              <a:buNone/>
            </a:pPr>
            <a:r>
              <a:rPr lang="en-GB" noProof="0" dirty="0"/>
              <a:t>Introduction</a:t>
            </a:r>
          </a:p>
        </p:txBody>
      </p:sp>
      <p:pic>
        <p:nvPicPr>
          <p:cNvPr id="171" name="Google Shape;171;p2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56780" y="1567196"/>
            <a:ext cx="4432552" cy="4432552"/>
          </a:xfrm>
          <a:prstGeom prst="rect">
            <a:avLst/>
          </a:prstGeom>
          <a:noFill/>
          <a:ln>
            <a:noFill/>
          </a:ln>
        </p:spPr>
      </p:pic>
      <p:sp>
        <p:nvSpPr>
          <p:cNvPr id="172" name="Google Shape;172;p24"/>
          <p:cNvSpPr txBox="1"/>
          <p:nvPr/>
        </p:nvSpPr>
        <p:spPr>
          <a:xfrm>
            <a:off x="838199" y="6356351"/>
            <a:ext cx="4516225" cy="280120"/>
          </a:xfrm>
          <a:prstGeom prst="rect">
            <a:avLst/>
          </a:prstGeom>
          <a:solidFill>
            <a:schemeClr val="lt1"/>
          </a:solid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757575"/>
              </a:buClr>
              <a:buSzPts val="1800"/>
              <a:buFont typeface="Arial"/>
              <a:buNone/>
            </a:pPr>
            <a:r>
              <a:rPr lang="en-GB" sz="1200" b="0" i="0" u="none" strike="noStrike" cap="none" noProof="0" dirty="0">
                <a:solidFill>
                  <a:srgbClr val="757575"/>
                </a:solidFill>
                <a:latin typeface="Arial"/>
                <a:ea typeface="Arial"/>
                <a:cs typeface="Arial"/>
                <a:sym typeface="Arial"/>
              </a:rPr>
              <a:t>Lesson 4: Occupational roles in cancer care</a:t>
            </a:r>
          </a:p>
        </p:txBody>
      </p:sp>
      <p:sp>
        <p:nvSpPr>
          <p:cNvPr id="2" name="Google Shape;130;p19">
            <a:extLst>
              <a:ext uri="{FF2B5EF4-FFF2-40B4-BE49-F238E27FC236}">
                <a16:creationId xmlns:a16="http://schemas.microsoft.com/office/drawing/2014/main" id="{47EABE6B-6AC6-3EA9-1905-8069F7F40E06}"/>
              </a:ext>
            </a:extLst>
          </p:cNvPr>
          <p:cNvSpPr txBox="1">
            <a:spLocks/>
          </p:cNvSpPr>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62626"/>
              </a:buClr>
              <a:buSzPts val="1800"/>
              <a:buFont typeface="Arial"/>
              <a:buNone/>
              <a:defRPr sz="4000" b="0" i="0" u="none" strike="noStrike" cap="none">
                <a:solidFill>
                  <a:srgbClr val="26262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262626"/>
              </a:buClr>
              <a:buSzPts val="4000"/>
              <a:buFont typeface="Arial"/>
              <a:buNone/>
              <a:tabLst/>
              <a:defRPr/>
            </a:pPr>
            <a:r>
              <a:rPr kumimoji="0" lang="en-GB" sz="4000" b="0" i="0" u="none" strike="noStrike" kern="0" cap="none" spc="0" normalizeH="0" baseline="0" noProof="0" dirty="0">
                <a:ln>
                  <a:noFill/>
                </a:ln>
                <a:solidFill>
                  <a:srgbClr val="262626"/>
                </a:solidFill>
                <a:effectLst/>
                <a:uLnTx/>
                <a:uFillTx/>
                <a:latin typeface="Arial"/>
                <a:cs typeface="Arial"/>
                <a:sym typeface="Arial"/>
              </a:rPr>
              <a:t>The multidisciplinary team (MDT)</a:t>
            </a:r>
          </a:p>
        </p:txBody>
      </p:sp>
      <p:sp>
        <p:nvSpPr>
          <p:cNvPr id="3" name="Google Shape;131;p19">
            <a:extLst>
              <a:ext uri="{FF2B5EF4-FFF2-40B4-BE49-F238E27FC236}">
                <a16:creationId xmlns:a16="http://schemas.microsoft.com/office/drawing/2014/main" id="{CD169457-610C-7576-BE47-67D216B5D18D}"/>
              </a:ext>
            </a:extLst>
          </p:cNvPr>
          <p:cNvSpPr txBox="1">
            <a:spLocks/>
          </p:cNvSpPr>
          <p:nvPr/>
        </p:nvSpPr>
        <p:spPr>
          <a:xfrm>
            <a:off x="838200" y="1825625"/>
            <a:ext cx="612292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8000"/>
              </a:lnSpc>
              <a:spcBef>
                <a:spcPts val="1000"/>
              </a:spcBef>
              <a:spcAft>
                <a:spcPts val="0"/>
              </a:spcAft>
              <a:buClr>
                <a:srgbClr val="466318"/>
              </a:buClr>
              <a:buSzPts val="1800"/>
              <a:buFont typeface="Arial"/>
              <a:buChar char="•"/>
              <a:defRPr sz="2400" b="0" i="0" u="none" strike="noStrike" cap="none">
                <a:solidFill>
                  <a:srgbClr val="262626"/>
                </a:solidFill>
                <a:latin typeface="Arial"/>
                <a:ea typeface="Arial"/>
                <a:cs typeface="Arial"/>
                <a:sym typeface="Arial"/>
              </a:defRPr>
            </a:lvl1pPr>
            <a:lvl2pPr marL="914400" marR="0" lvl="1" indent="-342900" algn="l" rtl="0">
              <a:lnSpc>
                <a:spcPct val="108000"/>
              </a:lnSpc>
              <a:spcBef>
                <a:spcPts val="500"/>
              </a:spcBef>
              <a:spcAft>
                <a:spcPts val="0"/>
              </a:spcAft>
              <a:buClr>
                <a:srgbClr val="466318"/>
              </a:buClr>
              <a:buSzPts val="18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4pPr>
            <a:lvl5pPr marL="2286000" marR="0" lvl="4"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8000"/>
              </a:lnSpc>
              <a:spcBef>
                <a:spcPts val="0"/>
              </a:spcBef>
              <a:spcAft>
                <a:spcPts val="0"/>
              </a:spcAft>
              <a:buClr>
                <a:srgbClr val="466318"/>
              </a:buClr>
              <a:buSzPts val="2400"/>
              <a:buNone/>
              <a:tabLst/>
              <a:defRPr/>
            </a:pPr>
            <a:r>
              <a:rPr kumimoji="0" lang="en-GB" sz="2400" b="0" i="0" u="none" strike="noStrike" kern="0" cap="none" spc="0" normalizeH="0" baseline="0" noProof="0" dirty="0">
                <a:ln>
                  <a:noFill/>
                </a:ln>
                <a:solidFill>
                  <a:srgbClr val="262626"/>
                </a:solidFill>
                <a:effectLst/>
                <a:uLnTx/>
                <a:uFillTx/>
                <a:latin typeface="Arial"/>
                <a:cs typeface="Arial"/>
                <a:sym typeface="Arial"/>
              </a:rPr>
              <a:t>Multidisciplinary teams, or MDTs, are teams consisting of individuals drawn from different disciplines who come together to achieve a common goal, whether that be a project to introduce a new role, the redesign of a patient pathway or providing care in a different way.</a:t>
            </a:r>
          </a:p>
          <a:p>
            <a:pPr marL="0" marR="0" lvl="0" indent="0" algn="l" defTabSz="914400" rtl="0" eaLnBrk="1" fontAlgn="auto" latinLnBrk="0" hangingPunct="1">
              <a:lnSpc>
                <a:spcPct val="108000"/>
              </a:lnSpc>
              <a:spcBef>
                <a:spcPts val="0"/>
              </a:spcBef>
              <a:spcAft>
                <a:spcPts val="0"/>
              </a:spcAft>
              <a:buClr>
                <a:srgbClr val="466318"/>
              </a:buClr>
              <a:buSzPts val="2400"/>
              <a:buNone/>
              <a:tabLst/>
              <a:defRPr/>
            </a:pPr>
            <a:endParaRPr kumimoji="0" lang="en-GB" sz="2400" b="0" i="0" u="none" strike="noStrike" kern="0" cap="none" spc="0" normalizeH="0" baseline="0" noProof="0" dirty="0">
              <a:ln>
                <a:noFill/>
              </a:ln>
              <a:solidFill>
                <a:srgbClr val="262626"/>
              </a:solidFill>
              <a:effectLst/>
              <a:uLnTx/>
              <a:uFillTx/>
              <a:latin typeface="Arial"/>
              <a:cs typeface="Arial"/>
              <a:sym typeface="Arial"/>
            </a:endParaRPr>
          </a:p>
          <a:p>
            <a:pPr marL="0" indent="0" algn="r">
              <a:spcBef>
                <a:spcPts val="0"/>
              </a:spcBef>
              <a:buSzPts val="2400"/>
              <a:buNone/>
            </a:pPr>
            <a:r>
              <a:rPr lang="en-GB" sz="1800" noProof="0" dirty="0">
                <a:solidFill>
                  <a:schemeClr val="dk1"/>
                </a:solidFill>
              </a:rPr>
              <a:t>(NHS Health Education England 2021)</a:t>
            </a:r>
            <a:endParaRPr lang="en-GB" sz="1400" noProof="0"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0" name="Google Shape;180;p25"/>
          <p:cNvSpPr>
            <a:spLocks noGrp="1"/>
          </p:cNvSpPr>
          <p:nvPr>
            <p:ph type="body" idx="3"/>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Clr>
                <a:srgbClr val="FFFFFF"/>
              </a:buClr>
              <a:buSzPts val="1400"/>
              <a:buNone/>
            </a:pPr>
            <a:r>
              <a:rPr lang="en-GB" noProof="0" dirty="0"/>
              <a:t>Activity 1</a:t>
            </a:r>
          </a:p>
        </p:txBody>
      </p:sp>
      <p:sp>
        <p:nvSpPr>
          <p:cNvPr id="181" name="Google Shape;181;p25"/>
          <p:cNvSpPr txBox="1"/>
          <p:nvPr/>
        </p:nvSpPr>
        <p:spPr>
          <a:xfrm>
            <a:off x="838199" y="6356351"/>
            <a:ext cx="4516225" cy="280120"/>
          </a:xfrm>
          <a:prstGeom prst="rect">
            <a:avLst/>
          </a:prstGeom>
          <a:solidFill>
            <a:schemeClr val="lt1"/>
          </a:solid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757575"/>
              </a:buClr>
              <a:buSzPts val="1800"/>
              <a:buFont typeface="Arial"/>
              <a:buNone/>
            </a:pPr>
            <a:r>
              <a:rPr lang="en-GB" sz="1200" b="0" i="0" u="none" strike="noStrike" cap="none" noProof="0" dirty="0">
                <a:solidFill>
                  <a:srgbClr val="757575"/>
                </a:solidFill>
                <a:latin typeface="Arial"/>
                <a:ea typeface="Arial"/>
                <a:cs typeface="Arial"/>
                <a:sym typeface="Arial"/>
              </a:rPr>
              <a:t>Lesson 4: Occupational roles in cancer care</a:t>
            </a:r>
          </a:p>
        </p:txBody>
      </p:sp>
      <p:pic>
        <p:nvPicPr>
          <p:cNvPr id="2" name="Online Media 1" descr="An embedded video titled Let's talk about person-centred care | Caring with Confidence: The Code in Action | by the Nursing and Midwifery Council. https://www.youtube.com/watch?v=rM9QAxFSBMU">
            <a:hlinkClick r:id="" action="ppaction://media"/>
            <a:extLst>
              <a:ext uri="{FF2B5EF4-FFF2-40B4-BE49-F238E27FC236}">
                <a16:creationId xmlns:a16="http://schemas.microsoft.com/office/drawing/2014/main" id="{746F304F-CECC-84DA-2A92-40E6FBCC18EA}"/>
              </a:ext>
            </a:extLst>
          </p:cNvPr>
          <p:cNvPicPr>
            <a:picLocks noRot="1" noChangeAspect="1"/>
          </p:cNvPicPr>
          <p:nvPr>
            <a:videoFile r:link="rId1"/>
          </p:nvPr>
        </p:nvPicPr>
        <p:blipFill>
          <a:blip r:embed="rId4"/>
          <a:stretch>
            <a:fillRect/>
          </a:stretch>
        </p:blipFill>
        <p:spPr>
          <a:xfrm>
            <a:off x="807293" y="1825625"/>
            <a:ext cx="6564054" cy="3708690"/>
          </a:xfrm>
          <a:prstGeom prst="rect">
            <a:avLst/>
          </a:prstGeom>
        </p:spPr>
      </p:pic>
      <p:sp>
        <p:nvSpPr>
          <p:cNvPr id="4" name="Google Shape;319;p36">
            <a:extLst>
              <a:ext uri="{FF2B5EF4-FFF2-40B4-BE49-F238E27FC236}">
                <a16:creationId xmlns:a16="http://schemas.microsoft.com/office/drawing/2014/main" id="{F348E981-E74E-A211-57AF-7AC37D9280E9}"/>
              </a:ext>
            </a:extLst>
          </p:cNvPr>
          <p:cNvSpPr txBox="1">
            <a:spLocks/>
          </p:cNvSpPr>
          <p:nvPr/>
        </p:nvSpPr>
        <p:spPr>
          <a:xfrm>
            <a:off x="7644063" y="1825625"/>
            <a:ext cx="4023277" cy="4351338"/>
          </a:xfrm>
          <a:prstGeom prst="rect">
            <a:avLst/>
          </a:prstGeom>
          <a:solidFill>
            <a:srgbClr val="E2EEBE"/>
          </a:solidFill>
          <a:ln>
            <a:noFill/>
          </a:ln>
        </p:spPr>
        <p:txBody>
          <a:bodyPr spcFirstLastPara="1" wrap="square" lIns="180000" tIns="180000" rIns="180000" bIns="1800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108000"/>
              </a:lnSpc>
              <a:spcBef>
                <a:spcPts val="1000"/>
              </a:spcBef>
              <a:spcAft>
                <a:spcPts val="0"/>
              </a:spcAft>
              <a:buClr>
                <a:srgbClr val="466318"/>
              </a:buClr>
              <a:buSzPts val="1800"/>
              <a:buFont typeface="Arial"/>
              <a:buChar char="•"/>
              <a:defRPr sz="2400" b="0" i="0" u="none" strike="noStrike" cap="none">
                <a:solidFill>
                  <a:srgbClr val="262626"/>
                </a:solidFill>
                <a:latin typeface="Arial"/>
                <a:ea typeface="Arial"/>
                <a:cs typeface="Arial"/>
                <a:sym typeface="Arial"/>
              </a:defRPr>
            </a:lvl1pPr>
            <a:lvl2pPr marL="914400" marR="0" lvl="1" indent="-342900" algn="l" rtl="0">
              <a:lnSpc>
                <a:spcPct val="108000"/>
              </a:lnSpc>
              <a:spcBef>
                <a:spcPts val="500"/>
              </a:spcBef>
              <a:spcAft>
                <a:spcPts val="0"/>
              </a:spcAft>
              <a:buClr>
                <a:srgbClr val="466318"/>
              </a:buClr>
              <a:buSzPts val="18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4pPr>
            <a:lvl5pPr marL="2286000" marR="0" lvl="4"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457200" algn="l" defTabSz="914400" rtl="0" eaLnBrk="1" fontAlgn="auto" latinLnBrk="0" hangingPunct="1">
              <a:lnSpc>
                <a:spcPct val="108000"/>
              </a:lnSpc>
              <a:spcBef>
                <a:spcPts val="1000"/>
              </a:spcBef>
              <a:spcAft>
                <a:spcPts val="0"/>
              </a:spcAft>
              <a:buClr>
                <a:srgbClr val="466318"/>
              </a:buClr>
              <a:buSzPct val="100000"/>
              <a:buFont typeface="Arial"/>
              <a:buChar char="•"/>
              <a:tabLst/>
              <a:defRPr/>
            </a:pPr>
            <a:r>
              <a:rPr kumimoji="0" lang="en-GB" sz="3200" b="0" i="0" u="none" strike="noStrike" kern="0" cap="none" spc="0" normalizeH="0" baseline="0" noProof="0" dirty="0">
                <a:ln>
                  <a:noFill/>
                </a:ln>
                <a:solidFill>
                  <a:srgbClr val="262626"/>
                </a:solidFill>
                <a:effectLst/>
                <a:uLnTx/>
                <a:uFillTx/>
                <a:latin typeface="Arial"/>
                <a:cs typeface="Arial"/>
                <a:sym typeface="Arial"/>
              </a:rPr>
              <a:t>Write a short definition of person-centred care.</a:t>
            </a:r>
          </a:p>
          <a:p>
            <a:pPr marL="457200" marR="0" lvl="0" indent="-457200" algn="l" defTabSz="914400" rtl="0" eaLnBrk="1" fontAlgn="auto" latinLnBrk="0" hangingPunct="1">
              <a:lnSpc>
                <a:spcPct val="108000"/>
              </a:lnSpc>
              <a:spcBef>
                <a:spcPts val="1000"/>
              </a:spcBef>
              <a:spcAft>
                <a:spcPts val="0"/>
              </a:spcAft>
              <a:buClr>
                <a:srgbClr val="466318"/>
              </a:buClr>
              <a:buSzPct val="100000"/>
              <a:buFont typeface="Arial"/>
              <a:buChar char="•"/>
              <a:tabLst/>
              <a:defRPr/>
            </a:pPr>
            <a:r>
              <a:rPr kumimoji="0" lang="en-GB" sz="3200" b="0" i="0" u="none" strike="noStrike" kern="0" cap="none" spc="0" normalizeH="0" baseline="0" noProof="0" dirty="0">
                <a:ln>
                  <a:noFill/>
                </a:ln>
                <a:solidFill>
                  <a:srgbClr val="262626"/>
                </a:solidFill>
                <a:effectLst/>
                <a:uLnTx/>
                <a:uFillTx/>
                <a:latin typeface="Arial"/>
                <a:cs typeface="Arial"/>
                <a:sym typeface="Arial"/>
              </a:rPr>
              <a:t>How does person-centred care reflect the core NHS values?</a:t>
            </a:r>
            <a:endParaRPr kumimoji="0" lang="en-GB" sz="2400" b="0" i="0" u="none" strike="noStrike" kern="0" cap="none" spc="0" normalizeH="0" baseline="0" noProof="0" dirty="0">
              <a:ln>
                <a:noFill/>
              </a:ln>
              <a:solidFill>
                <a:srgbClr val="262626"/>
              </a:solidFill>
              <a:effectLst/>
              <a:uLnTx/>
              <a:uFillTx/>
              <a:latin typeface="Arial"/>
              <a:cs typeface="Arial"/>
              <a:sym typeface="Arial"/>
            </a:endParaRPr>
          </a:p>
        </p:txBody>
      </p:sp>
      <p:sp>
        <p:nvSpPr>
          <p:cNvPr id="7" name="Google Shape;130;p19">
            <a:extLst>
              <a:ext uri="{FF2B5EF4-FFF2-40B4-BE49-F238E27FC236}">
                <a16:creationId xmlns:a16="http://schemas.microsoft.com/office/drawing/2014/main" id="{F1C5B000-CF89-DBFE-E8BE-B547D74642FF}"/>
              </a:ext>
            </a:extLst>
          </p:cNvPr>
          <p:cNvSpPr txBox="1">
            <a:spLocks/>
          </p:cNvSpPr>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62626"/>
              </a:buClr>
              <a:buSzPts val="1800"/>
              <a:buFont typeface="Arial"/>
              <a:buNone/>
              <a:defRPr sz="4000" b="0" i="0" u="none" strike="noStrike" cap="none">
                <a:solidFill>
                  <a:srgbClr val="26262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262626"/>
              </a:buClr>
              <a:buSzPts val="4000"/>
              <a:buFont typeface="Arial"/>
              <a:buNone/>
              <a:tabLst/>
              <a:defRPr/>
            </a:pPr>
            <a:r>
              <a:rPr kumimoji="0" lang="en-GB" sz="4000" b="0" i="0" u="none" strike="noStrike" kern="0" cap="none" spc="0" normalizeH="0" baseline="0" noProof="0" dirty="0">
                <a:ln>
                  <a:noFill/>
                </a:ln>
                <a:solidFill>
                  <a:srgbClr val="262626"/>
                </a:solidFill>
                <a:effectLst/>
                <a:uLnTx/>
                <a:uFillTx/>
                <a:latin typeface="Arial"/>
                <a:cs typeface="Arial"/>
                <a:sym typeface="Arial"/>
              </a:rPr>
              <a:t>Person-centred care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SzPts val="4000"/>
              <a:defRPr/>
            </a:pPr>
            <a:r>
              <a:rPr lang="en-GB" sz="4000" noProof="0" dirty="0">
                <a:solidFill>
                  <a:srgbClr val="262626"/>
                </a:solidFill>
                <a:latin typeface="Arial"/>
                <a:cs typeface="Arial"/>
                <a:sym typeface="Arial"/>
              </a:rPr>
              <a:t>Person-centred care</a:t>
            </a:r>
          </a:p>
        </p:txBody>
      </p:sp>
      <p:sp>
        <p:nvSpPr>
          <p:cNvPr id="189" name="Google Shape;189;p26"/>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FFFFFF"/>
              </a:buClr>
              <a:buSzPts val="1400"/>
              <a:buFont typeface="Arial"/>
              <a:buNone/>
            </a:pPr>
            <a:r>
              <a:rPr lang="en-GB" sz="1400" b="1" i="0" u="none" strike="noStrike" cap="none" noProof="0" dirty="0">
                <a:solidFill>
                  <a:srgbClr val="FFFFFF"/>
                </a:solidFill>
                <a:latin typeface="Arial Narrow"/>
                <a:ea typeface="Arial Narrow"/>
                <a:cs typeface="Arial Narrow"/>
                <a:sym typeface="Arial Narrow"/>
              </a:rPr>
              <a:t>Activity 1</a:t>
            </a:r>
            <a:endParaRPr lang="en-GB" sz="1400" b="0" i="0" u="none" strike="noStrike" cap="none" noProof="0" dirty="0">
              <a:solidFill>
                <a:srgbClr val="000000"/>
              </a:solidFill>
              <a:latin typeface="Arial"/>
              <a:ea typeface="Arial"/>
              <a:cs typeface="Arial"/>
              <a:sym typeface="Arial"/>
            </a:endParaRPr>
          </a:p>
        </p:txBody>
      </p:sp>
      <p:pic>
        <p:nvPicPr>
          <p:cNvPr id="192" name="Google Shape;192;p26"/>
          <p:cNvPicPr preferRelativeResize="0"/>
          <p:nvPr/>
        </p:nvPicPr>
        <p:blipFill rotWithShape="1">
          <a:blip r:embed="rId3" cstate="screen">
            <a:alphaModFix/>
            <a:extLst>
              <a:ext uri="{28A0092B-C50C-407E-A947-70E740481C1C}">
                <a14:useLocalDpi xmlns:a14="http://schemas.microsoft.com/office/drawing/2010/main"/>
              </a:ext>
            </a:extLst>
          </a:blip>
          <a:srcRect/>
          <a:stretch>
            <a:fillRect/>
          </a:stretch>
        </p:blipFill>
        <p:spPr>
          <a:xfrm>
            <a:off x="8045116" y="1825626"/>
            <a:ext cx="3472436" cy="4236768"/>
          </a:xfrm>
          <a:prstGeom prst="rect">
            <a:avLst/>
          </a:prstGeom>
          <a:noFill/>
          <a:ln>
            <a:noFill/>
          </a:ln>
        </p:spPr>
      </p:pic>
      <p:sp>
        <p:nvSpPr>
          <p:cNvPr id="193" name="Google Shape;193;p26"/>
          <p:cNvSpPr txBox="1"/>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chemeClr val="dk1"/>
              </a:buClr>
              <a:buSzPts val="1200"/>
              <a:buFont typeface="Arial"/>
              <a:buNone/>
            </a:pPr>
            <a:endParaRPr lang="en-GB" sz="1200" b="0" i="0" u="none" strike="noStrike" cap="none" noProof="0" dirty="0">
              <a:solidFill>
                <a:srgbClr val="898989"/>
              </a:solidFill>
              <a:latin typeface="Arial"/>
              <a:ea typeface="Arial"/>
              <a:cs typeface="Arial"/>
              <a:sym typeface="Arial"/>
            </a:endParaRPr>
          </a:p>
        </p:txBody>
      </p:sp>
      <p:sp>
        <p:nvSpPr>
          <p:cNvPr id="194" name="Google Shape;194;p26"/>
          <p:cNvSpPr txBox="1"/>
          <p:nvPr/>
        </p:nvSpPr>
        <p:spPr>
          <a:xfrm>
            <a:off x="838199" y="6356351"/>
            <a:ext cx="4516225" cy="280120"/>
          </a:xfrm>
          <a:prstGeom prst="rect">
            <a:avLst/>
          </a:prstGeom>
          <a:solidFill>
            <a:schemeClr val="lt1"/>
          </a:solid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757575"/>
              </a:buClr>
              <a:buSzPts val="1800"/>
              <a:buFont typeface="Arial"/>
              <a:buNone/>
            </a:pPr>
            <a:r>
              <a:rPr lang="en-GB" sz="1200" b="0" i="0" u="none" strike="noStrike" cap="none" noProof="0" dirty="0">
                <a:solidFill>
                  <a:srgbClr val="757575"/>
                </a:solidFill>
                <a:latin typeface="Arial"/>
                <a:ea typeface="Arial"/>
                <a:cs typeface="Arial"/>
                <a:sym typeface="Arial"/>
              </a:rPr>
              <a:t>Lesson 4: Occupational roles in cancer care</a:t>
            </a:r>
          </a:p>
        </p:txBody>
      </p:sp>
      <p:sp>
        <p:nvSpPr>
          <p:cNvPr id="2" name="Google Shape;131;p19">
            <a:extLst>
              <a:ext uri="{FF2B5EF4-FFF2-40B4-BE49-F238E27FC236}">
                <a16:creationId xmlns:a16="http://schemas.microsoft.com/office/drawing/2014/main" id="{518EF301-F893-E039-4C2E-1377BB7E93A4}"/>
              </a:ext>
            </a:extLst>
          </p:cNvPr>
          <p:cNvSpPr txBox="1">
            <a:spLocks/>
          </p:cNvSpPr>
          <p:nvPr/>
        </p:nvSpPr>
        <p:spPr>
          <a:xfrm>
            <a:off x="838200" y="1825625"/>
            <a:ext cx="6236368"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8000"/>
              </a:lnSpc>
              <a:spcBef>
                <a:spcPts val="1000"/>
              </a:spcBef>
              <a:spcAft>
                <a:spcPts val="0"/>
              </a:spcAft>
              <a:buClr>
                <a:srgbClr val="466318"/>
              </a:buClr>
              <a:buSzPts val="1800"/>
              <a:buFont typeface="Arial"/>
              <a:buChar char="•"/>
              <a:defRPr sz="2400" b="0" i="0" u="none" strike="noStrike" cap="none">
                <a:solidFill>
                  <a:srgbClr val="262626"/>
                </a:solidFill>
                <a:latin typeface="Arial"/>
                <a:ea typeface="Arial"/>
                <a:cs typeface="Arial"/>
                <a:sym typeface="Arial"/>
              </a:defRPr>
            </a:lvl1pPr>
            <a:lvl2pPr marL="914400" marR="0" lvl="1" indent="-342900" algn="l" rtl="0">
              <a:lnSpc>
                <a:spcPct val="108000"/>
              </a:lnSpc>
              <a:spcBef>
                <a:spcPts val="500"/>
              </a:spcBef>
              <a:spcAft>
                <a:spcPts val="0"/>
              </a:spcAft>
              <a:buClr>
                <a:srgbClr val="466318"/>
              </a:buClr>
              <a:buSzPts val="18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4pPr>
            <a:lvl5pPr marL="2286000" marR="0" lvl="4" indent="-342900" algn="l" rtl="0">
              <a:lnSpc>
                <a:spcPct val="108000"/>
              </a:lnSpc>
              <a:spcBef>
                <a:spcPts val="500"/>
              </a:spcBef>
              <a:spcAft>
                <a:spcPts val="0"/>
              </a:spcAft>
              <a:buClr>
                <a:srgbClr val="466318"/>
              </a:buClr>
              <a:buSzPts val="18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8000"/>
              </a:lnSpc>
              <a:spcBef>
                <a:spcPts val="0"/>
              </a:spcBef>
              <a:spcAft>
                <a:spcPts val="0"/>
              </a:spcAft>
              <a:buClr>
                <a:srgbClr val="466318"/>
              </a:buClr>
              <a:buSzPts val="2400"/>
              <a:buNone/>
              <a:tabLst/>
              <a:defRPr/>
            </a:pPr>
            <a:r>
              <a:rPr kumimoji="0" lang="en-GB" sz="2400" b="0" i="0" u="none" strike="noStrike" kern="0" cap="none" spc="0" normalizeH="0" baseline="0" noProof="0" dirty="0">
                <a:ln>
                  <a:noFill/>
                </a:ln>
                <a:solidFill>
                  <a:srgbClr val="262626"/>
                </a:solidFill>
                <a:effectLst/>
                <a:uLnTx/>
                <a:uFillTx/>
                <a:latin typeface="Arial"/>
                <a:cs typeface="Arial"/>
                <a:sym typeface="Arial"/>
              </a:rPr>
              <a:t>Being person-centred is about focusing care on the needs of individual – ensuring that people's preferences, needs and values guide clinical decisions and providing care that is respectful of and responsive to them.</a:t>
            </a:r>
          </a:p>
          <a:p>
            <a:pPr marL="0" marR="0" lvl="0" indent="0" algn="l" defTabSz="914400" rtl="0" eaLnBrk="1" fontAlgn="auto" latinLnBrk="0" hangingPunct="1">
              <a:lnSpc>
                <a:spcPct val="108000"/>
              </a:lnSpc>
              <a:spcBef>
                <a:spcPts val="0"/>
              </a:spcBef>
              <a:spcAft>
                <a:spcPts val="0"/>
              </a:spcAft>
              <a:buClr>
                <a:srgbClr val="466318"/>
              </a:buClr>
              <a:buSzPts val="2400"/>
              <a:buNone/>
              <a:tabLst/>
              <a:defRPr/>
            </a:pPr>
            <a:endParaRPr kumimoji="0" lang="en-GB" sz="2400" b="0" i="0" u="none" strike="noStrike" kern="0" cap="none" spc="0" normalizeH="0" baseline="0" noProof="0" dirty="0">
              <a:ln>
                <a:noFill/>
              </a:ln>
              <a:solidFill>
                <a:srgbClr val="262626"/>
              </a:solidFill>
              <a:effectLst/>
              <a:uLnTx/>
              <a:uFillTx/>
              <a:latin typeface="Arial"/>
              <a:cs typeface="Arial"/>
              <a:sym typeface="Arial"/>
            </a:endParaRPr>
          </a:p>
          <a:p>
            <a:pPr marL="0" indent="0" algn="r">
              <a:spcBef>
                <a:spcPts val="0"/>
              </a:spcBef>
              <a:buSzPts val="2400"/>
              <a:buNone/>
            </a:pPr>
            <a:r>
              <a:rPr lang="en-GB" sz="1800" noProof="0" dirty="0">
                <a:solidFill>
                  <a:schemeClr val="dk1"/>
                </a:solidFill>
              </a:rPr>
              <a:t>(NHS Health Education England 2021)</a:t>
            </a:r>
            <a:endParaRPr lang="en-GB" sz="1400" noProof="0"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763716" y="278950"/>
            <a:ext cx="66657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GB" sz="4000" noProof="0" dirty="0">
                <a:latin typeface="Arial"/>
                <a:ea typeface="Arial"/>
                <a:cs typeface="Arial"/>
                <a:sym typeface="Arial"/>
              </a:rPr>
              <a:t>The 6 Cs</a:t>
            </a:r>
            <a:endParaRPr lang="en-GB" sz="4000" noProof="0" dirty="0"/>
          </a:p>
        </p:txBody>
      </p:sp>
      <p:sp>
        <p:nvSpPr>
          <p:cNvPr id="201" name="Google Shape;201;p27"/>
          <p:cNvSpPr txBox="1"/>
          <p:nvPr/>
        </p:nvSpPr>
        <p:spPr>
          <a:xfrm>
            <a:off x="3128522" y="6901177"/>
            <a:ext cx="2869506" cy="2014538"/>
          </a:xfrm>
          <a:prstGeom prst="rect">
            <a:avLst/>
          </a:prstGeom>
          <a:noFill/>
          <a:ln>
            <a:noFill/>
          </a:ln>
        </p:spPr>
        <p:txBody>
          <a:bodyPr spcFirstLastPara="1" wrap="square" lIns="91425" tIns="45700" rIns="91425" bIns="45700" anchor="t" anchorCtr="0">
            <a:normAutofit/>
          </a:bodyPr>
          <a:lstStyle/>
          <a:p>
            <a:pPr marL="228600" marR="0" lvl="0" indent="-76200" algn="l" rtl="0">
              <a:lnSpc>
                <a:spcPct val="108000"/>
              </a:lnSpc>
              <a:spcBef>
                <a:spcPts val="0"/>
              </a:spcBef>
              <a:spcAft>
                <a:spcPts val="0"/>
              </a:spcAft>
              <a:buClr>
                <a:srgbClr val="466318"/>
              </a:buClr>
              <a:buSzPts val="2400"/>
              <a:buFont typeface="Arial"/>
              <a:buNone/>
            </a:pPr>
            <a:endParaRPr lang="en-GB" sz="2400" b="0" i="0" u="none" strike="noStrike" cap="none" noProof="0" dirty="0">
              <a:solidFill>
                <a:srgbClr val="262626"/>
              </a:solidFill>
              <a:latin typeface="Arial"/>
              <a:ea typeface="Arial"/>
              <a:cs typeface="Arial"/>
              <a:sym typeface="Arial"/>
            </a:endParaRPr>
          </a:p>
        </p:txBody>
      </p:sp>
      <p:grpSp>
        <p:nvGrpSpPr>
          <p:cNvPr id="202" name="Google Shape;202;p27" descr="Two hands clasped together "/>
          <p:cNvGrpSpPr/>
          <p:nvPr/>
        </p:nvGrpSpPr>
        <p:grpSpPr>
          <a:xfrm>
            <a:off x="1452048" y="1790433"/>
            <a:ext cx="2843083" cy="2014538"/>
            <a:chOff x="1421541" y="1849855"/>
            <a:chExt cx="2843083" cy="2014538"/>
          </a:xfrm>
        </p:grpSpPr>
        <p:sp>
          <p:nvSpPr>
            <p:cNvPr id="203" name="Google Shape;203;p27"/>
            <p:cNvSpPr/>
            <p:nvPr/>
          </p:nvSpPr>
          <p:spPr>
            <a:xfrm>
              <a:off x="1421541" y="1849855"/>
              <a:ext cx="2843083" cy="2014538"/>
            </a:xfrm>
            <a:prstGeom prst="rect">
              <a:avLst/>
            </a:prstGeom>
            <a:solidFill>
              <a:srgbClr val="F26655"/>
            </a:soli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lang="en-GB" sz="2400" b="1" i="0" u="none" strike="noStrike" cap="none" noProof="0" dirty="0">
                <a:solidFill>
                  <a:schemeClr val="dk2"/>
                </a:solidFill>
                <a:latin typeface="Arial"/>
                <a:ea typeface="Arial"/>
                <a:cs typeface="Arial"/>
                <a:sym typeface="Arial"/>
              </a:endParaRPr>
            </a:p>
          </p:txBody>
        </p:sp>
        <p:pic>
          <p:nvPicPr>
            <p:cNvPr id="204" name="Google Shape;204;p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68461" y="1857074"/>
              <a:ext cx="2000226" cy="2000226"/>
            </a:xfrm>
            <a:prstGeom prst="rect">
              <a:avLst/>
            </a:prstGeom>
            <a:noFill/>
            <a:ln>
              <a:noFill/>
            </a:ln>
          </p:spPr>
        </p:pic>
      </p:grpSp>
      <p:grpSp>
        <p:nvGrpSpPr>
          <p:cNvPr id="205" name="Google Shape;205;p27" descr="A brain "/>
          <p:cNvGrpSpPr/>
          <p:nvPr/>
        </p:nvGrpSpPr>
        <p:grpSpPr>
          <a:xfrm>
            <a:off x="5022471" y="1771216"/>
            <a:ext cx="2843083" cy="2014538"/>
            <a:chOff x="4962000" y="1888596"/>
            <a:chExt cx="2843083" cy="2014538"/>
          </a:xfrm>
        </p:grpSpPr>
        <p:sp>
          <p:nvSpPr>
            <p:cNvPr id="206" name="Google Shape;206;p27"/>
            <p:cNvSpPr/>
            <p:nvPr/>
          </p:nvSpPr>
          <p:spPr>
            <a:xfrm>
              <a:off x="4962000" y="1888596"/>
              <a:ext cx="2843083" cy="2014538"/>
            </a:xfrm>
            <a:prstGeom prst="rect">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lang="en-GB" sz="2400" b="1" i="0" u="none" strike="noStrike" cap="none" noProof="0" dirty="0">
                <a:solidFill>
                  <a:schemeClr val="dk2"/>
                </a:solidFill>
                <a:latin typeface="Arial"/>
                <a:ea typeface="Arial"/>
                <a:cs typeface="Arial"/>
                <a:sym typeface="Arial"/>
              </a:endParaRPr>
            </a:p>
          </p:txBody>
        </p:sp>
        <p:pic>
          <p:nvPicPr>
            <p:cNvPr id="207" name="Google Shape;207;p2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296654" y="1987084"/>
              <a:ext cx="2223703" cy="1869300"/>
            </a:xfrm>
            <a:prstGeom prst="rect">
              <a:avLst/>
            </a:prstGeom>
            <a:noFill/>
            <a:ln>
              <a:noFill/>
            </a:ln>
          </p:spPr>
        </p:pic>
      </p:grpSp>
      <p:grpSp>
        <p:nvGrpSpPr>
          <p:cNvPr id="208" name="Google Shape;208;p27" descr="A lion"/>
          <p:cNvGrpSpPr/>
          <p:nvPr/>
        </p:nvGrpSpPr>
        <p:grpSpPr>
          <a:xfrm>
            <a:off x="8566211" y="1712154"/>
            <a:ext cx="2843083" cy="2184400"/>
            <a:chOff x="8552385" y="1832777"/>
            <a:chExt cx="2843083" cy="2184400"/>
          </a:xfrm>
        </p:grpSpPr>
        <p:sp>
          <p:nvSpPr>
            <p:cNvPr id="209" name="Google Shape;209;p27"/>
            <p:cNvSpPr/>
            <p:nvPr/>
          </p:nvSpPr>
          <p:spPr>
            <a:xfrm>
              <a:off x="8552385" y="1882798"/>
              <a:ext cx="2843083" cy="2014538"/>
            </a:xfrm>
            <a:prstGeom prst="rect">
              <a:avLst/>
            </a:prstGeom>
            <a:solidFill>
              <a:srgbClr val="FFFF00"/>
            </a:soli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lang="en-GB" sz="2400" b="1" i="0" u="none" strike="noStrike" cap="none" noProof="0" dirty="0">
                <a:solidFill>
                  <a:schemeClr val="dk2"/>
                </a:solidFill>
                <a:latin typeface="Arial"/>
                <a:ea typeface="Arial"/>
                <a:cs typeface="Arial"/>
                <a:sym typeface="Arial"/>
              </a:endParaRPr>
            </a:p>
          </p:txBody>
        </p:sp>
        <p:pic>
          <p:nvPicPr>
            <p:cNvPr id="210" name="Google Shape;210;p2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881726" y="1832777"/>
              <a:ext cx="2184400" cy="2184400"/>
            </a:xfrm>
            <a:prstGeom prst="rect">
              <a:avLst/>
            </a:prstGeom>
            <a:noFill/>
            <a:ln>
              <a:noFill/>
            </a:ln>
          </p:spPr>
        </p:pic>
      </p:grpSp>
      <p:grpSp>
        <p:nvGrpSpPr>
          <p:cNvPr id="211" name="Google Shape;211;p27" descr="Two open hands"/>
          <p:cNvGrpSpPr/>
          <p:nvPr/>
        </p:nvGrpSpPr>
        <p:grpSpPr>
          <a:xfrm>
            <a:off x="1421540" y="4088741"/>
            <a:ext cx="2843083" cy="2132550"/>
            <a:chOff x="1421540" y="4044096"/>
            <a:chExt cx="2843083" cy="2132550"/>
          </a:xfrm>
        </p:grpSpPr>
        <p:sp>
          <p:nvSpPr>
            <p:cNvPr id="212" name="Google Shape;212;p27"/>
            <p:cNvSpPr/>
            <p:nvPr/>
          </p:nvSpPr>
          <p:spPr>
            <a:xfrm>
              <a:off x="1421540" y="4044096"/>
              <a:ext cx="2843083" cy="2014538"/>
            </a:xfrm>
            <a:prstGeom prst="rect">
              <a:avLst/>
            </a:prstGeom>
            <a:solidFill>
              <a:srgbClr val="F2CDED"/>
            </a:soli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lang="en-GB" sz="2400" b="1" i="0" u="none" strike="noStrike" cap="none" noProof="0" dirty="0">
                <a:solidFill>
                  <a:schemeClr val="dk2"/>
                </a:solidFill>
                <a:latin typeface="Arial"/>
                <a:ea typeface="Arial"/>
                <a:cs typeface="Arial"/>
                <a:sym typeface="Arial"/>
              </a:endParaRPr>
            </a:p>
          </p:txBody>
        </p:sp>
        <p:pic>
          <p:nvPicPr>
            <p:cNvPr id="213" name="Google Shape;213;p2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704908" y="5021789"/>
              <a:ext cx="2309714" cy="1154857"/>
            </a:xfrm>
            <a:prstGeom prst="rect">
              <a:avLst/>
            </a:prstGeom>
            <a:noFill/>
            <a:ln>
              <a:noFill/>
            </a:ln>
          </p:spPr>
        </p:pic>
      </p:grpSp>
      <p:grpSp>
        <p:nvGrpSpPr>
          <p:cNvPr id="214" name="Google Shape;214;p27" descr="An icon representing communication"/>
          <p:cNvGrpSpPr/>
          <p:nvPr/>
        </p:nvGrpSpPr>
        <p:grpSpPr>
          <a:xfrm>
            <a:off x="5017917" y="4052997"/>
            <a:ext cx="2843083" cy="2014538"/>
            <a:chOff x="4962000" y="4037619"/>
            <a:chExt cx="2843083" cy="2014538"/>
          </a:xfrm>
        </p:grpSpPr>
        <p:sp>
          <p:nvSpPr>
            <p:cNvPr id="215" name="Google Shape;215;p27"/>
            <p:cNvSpPr/>
            <p:nvPr/>
          </p:nvSpPr>
          <p:spPr>
            <a:xfrm>
              <a:off x="4962000" y="4037619"/>
              <a:ext cx="2843083" cy="2014538"/>
            </a:xfrm>
            <a:prstGeom prst="rect">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lang="en-GB" sz="2400" b="1" i="0" u="none" strike="noStrike" cap="none" noProof="0" dirty="0">
                <a:solidFill>
                  <a:schemeClr val="dk2"/>
                </a:solidFill>
                <a:latin typeface="Arial"/>
                <a:ea typeface="Arial"/>
                <a:cs typeface="Arial"/>
                <a:sym typeface="Arial"/>
              </a:endParaRPr>
            </a:p>
          </p:txBody>
        </p:sp>
        <p:pic>
          <p:nvPicPr>
            <p:cNvPr id="216" name="Google Shape;216;p27"/>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405641" y="4073465"/>
              <a:ext cx="1955800" cy="1955800"/>
            </a:xfrm>
            <a:prstGeom prst="rect">
              <a:avLst/>
            </a:prstGeom>
            <a:noFill/>
            <a:ln>
              <a:noFill/>
            </a:ln>
          </p:spPr>
        </p:pic>
      </p:grpSp>
      <p:grpSp>
        <p:nvGrpSpPr>
          <p:cNvPr id="217" name="Google Shape;217;p27" descr="Two diamond rings "/>
          <p:cNvGrpSpPr/>
          <p:nvPr/>
        </p:nvGrpSpPr>
        <p:grpSpPr>
          <a:xfrm>
            <a:off x="8566211" y="4076133"/>
            <a:ext cx="2843083" cy="2014538"/>
            <a:chOff x="8552385" y="4031488"/>
            <a:chExt cx="2843083" cy="2014538"/>
          </a:xfrm>
        </p:grpSpPr>
        <p:sp>
          <p:nvSpPr>
            <p:cNvPr id="218" name="Google Shape;218;p27"/>
            <p:cNvSpPr/>
            <p:nvPr/>
          </p:nvSpPr>
          <p:spPr>
            <a:xfrm>
              <a:off x="8552385" y="4031488"/>
              <a:ext cx="2843083" cy="2014538"/>
            </a:xfrm>
            <a:prstGeom prst="rect">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lang="en-GB" sz="2400" b="1" i="0" u="none" strike="noStrike" cap="none" noProof="0" dirty="0">
                <a:solidFill>
                  <a:schemeClr val="dk2"/>
                </a:solidFill>
                <a:latin typeface="Arial"/>
                <a:ea typeface="Arial"/>
                <a:cs typeface="Arial"/>
                <a:sym typeface="Arial"/>
              </a:endParaRPr>
            </a:p>
          </p:txBody>
        </p:sp>
        <p:pic>
          <p:nvPicPr>
            <p:cNvPr id="219" name="Google Shape;219;p27"/>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9127775" y="4237051"/>
              <a:ext cx="1692302" cy="1692302"/>
            </a:xfrm>
            <a:prstGeom prst="rect">
              <a:avLst/>
            </a:prstGeom>
            <a:noFill/>
            <a:ln>
              <a:noFill/>
            </a:ln>
          </p:spPr>
        </p:pic>
      </p:grpSp>
      <p:sp>
        <p:nvSpPr>
          <p:cNvPr id="220" name="Google Shape;220;p27"/>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chemeClr val="lt1"/>
              </a:buClr>
              <a:buSzPts val="1400"/>
              <a:buFont typeface="Arial"/>
              <a:buNone/>
            </a:pPr>
            <a:r>
              <a:rPr lang="en-GB" sz="1400" b="1" i="0" u="none" strike="noStrike" cap="none" noProof="0" dirty="0">
                <a:solidFill>
                  <a:schemeClr val="lt1"/>
                </a:solidFill>
                <a:latin typeface="Arial Narrow"/>
                <a:ea typeface="Arial Narrow"/>
                <a:cs typeface="Arial Narrow"/>
                <a:sym typeface="Arial Narrow"/>
              </a:rPr>
              <a:t>Activity 1</a:t>
            </a:r>
            <a:endParaRPr lang="en-GB" sz="1400" b="0" i="0" u="none" strike="noStrike" cap="none" noProof="0" dirty="0">
              <a:solidFill>
                <a:srgbClr val="000000"/>
              </a:solidFill>
              <a:latin typeface="Arial"/>
              <a:ea typeface="Arial"/>
              <a:cs typeface="Arial"/>
              <a:sym typeface="Arial"/>
            </a:endParaRPr>
          </a:p>
        </p:txBody>
      </p:sp>
      <p:sp>
        <p:nvSpPr>
          <p:cNvPr id="221" name="Google Shape;221;p27"/>
          <p:cNvSpPr/>
          <p:nvPr/>
        </p:nvSpPr>
        <p:spPr>
          <a:xfrm>
            <a:off x="878244" y="1777499"/>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noProof="0" dirty="0">
                <a:solidFill>
                  <a:schemeClr val="lt1"/>
                </a:solidFill>
                <a:latin typeface="Arial"/>
                <a:ea typeface="Arial"/>
                <a:cs typeface="Arial"/>
                <a:sym typeface="Arial"/>
              </a:rPr>
              <a:t>1</a:t>
            </a:r>
            <a:endParaRPr lang="en-GB" sz="1400" b="0" i="0" u="none" strike="noStrike" cap="none" noProof="0" dirty="0">
              <a:solidFill>
                <a:srgbClr val="000000"/>
              </a:solidFill>
              <a:latin typeface="Arial"/>
              <a:ea typeface="Arial"/>
              <a:cs typeface="Arial"/>
              <a:sym typeface="Arial"/>
            </a:endParaRPr>
          </a:p>
        </p:txBody>
      </p:sp>
      <p:sp>
        <p:nvSpPr>
          <p:cNvPr id="222" name="Google Shape;222;p27"/>
          <p:cNvSpPr/>
          <p:nvPr/>
        </p:nvSpPr>
        <p:spPr>
          <a:xfrm>
            <a:off x="4448667" y="1777499"/>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noProof="0" dirty="0">
                <a:solidFill>
                  <a:schemeClr val="lt1"/>
                </a:solidFill>
                <a:latin typeface="Arial"/>
                <a:ea typeface="Arial"/>
                <a:cs typeface="Arial"/>
                <a:sym typeface="Arial"/>
              </a:rPr>
              <a:t>2</a:t>
            </a:r>
            <a:endParaRPr lang="en-GB" sz="1400" b="0" i="0" u="none" strike="noStrike" cap="none" noProof="0" dirty="0">
              <a:solidFill>
                <a:srgbClr val="000000"/>
              </a:solidFill>
              <a:latin typeface="Arial"/>
              <a:ea typeface="Arial"/>
              <a:cs typeface="Arial"/>
              <a:sym typeface="Arial"/>
            </a:endParaRPr>
          </a:p>
        </p:txBody>
      </p:sp>
      <p:sp>
        <p:nvSpPr>
          <p:cNvPr id="223" name="Google Shape;223;p27"/>
          <p:cNvSpPr/>
          <p:nvPr/>
        </p:nvSpPr>
        <p:spPr>
          <a:xfrm>
            <a:off x="7996961" y="1777499"/>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noProof="0" dirty="0">
                <a:solidFill>
                  <a:schemeClr val="lt1"/>
                </a:solidFill>
                <a:latin typeface="Arial"/>
                <a:ea typeface="Arial"/>
                <a:cs typeface="Arial"/>
                <a:sym typeface="Arial"/>
              </a:rPr>
              <a:t>3</a:t>
            </a:r>
            <a:endParaRPr lang="en-GB" sz="1400" b="0" i="0" u="none" strike="noStrike" cap="none" noProof="0" dirty="0">
              <a:solidFill>
                <a:srgbClr val="000000"/>
              </a:solidFill>
              <a:latin typeface="Arial"/>
              <a:ea typeface="Arial"/>
              <a:cs typeface="Arial"/>
              <a:sym typeface="Arial"/>
            </a:endParaRPr>
          </a:p>
        </p:txBody>
      </p:sp>
      <p:sp>
        <p:nvSpPr>
          <p:cNvPr id="224" name="Google Shape;224;p27"/>
          <p:cNvSpPr/>
          <p:nvPr/>
        </p:nvSpPr>
        <p:spPr>
          <a:xfrm>
            <a:off x="851907" y="4018221"/>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noProof="0" dirty="0">
                <a:solidFill>
                  <a:schemeClr val="lt1"/>
                </a:solidFill>
                <a:latin typeface="Arial"/>
                <a:ea typeface="Arial"/>
                <a:cs typeface="Arial"/>
                <a:sym typeface="Arial"/>
              </a:rPr>
              <a:t>4</a:t>
            </a:r>
            <a:endParaRPr lang="en-GB" sz="1400" b="0" i="0" u="none" strike="noStrike" cap="none" noProof="0" dirty="0">
              <a:solidFill>
                <a:srgbClr val="000000"/>
              </a:solidFill>
              <a:latin typeface="Arial"/>
              <a:ea typeface="Arial"/>
              <a:cs typeface="Arial"/>
              <a:sym typeface="Arial"/>
            </a:endParaRPr>
          </a:p>
        </p:txBody>
      </p:sp>
      <p:sp>
        <p:nvSpPr>
          <p:cNvPr id="225" name="Google Shape;225;p27"/>
          <p:cNvSpPr/>
          <p:nvPr/>
        </p:nvSpPr>
        <p:spPr>
          <a:xfrm>
            <a:off x="4448667" y="4046026"/>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noProof="0" dirty="0">
                <a:solidFill>
                  <a:schemeClr val="lt1"/>
                </a:solidFill>
                <a:latin typeface="Arial"/>
                <a:ea typeface="Arial"/>
                <a:cs typeface="Arial"/>
                <a:sym typeface="Arial"/>
              </a:rPr>
              <a:t>5</a:t>
            </a:r>
            <a:endParaRPr lang="en-GB" sz="1400" b="0" i="0" u="none" strike="noStrike" cap="none" noProof="0" dirty="0">
              <a:solidFill>
                <a:srgbClr val="000000"/>
              </a:solidFill>
              <a:latin typeface="Arial"/>
              <a:ea typeface="Arial"/>
              <a:cs typeface="Arial"/>
              <a:sym typeface="Arial"/>
            </a:endParaRPr>
          </a:p>
        </p:txBody>
      </p:sp>
      <p:sp>
        <p:nvSpPr>
          <p:cNvPr id="226" name="Google Shape;226;p27"/>
          <p:cNvSpPr/>
          <p:nvPr/>
        </p:nvSpPr>
        <p:spPr>
          <a:xfrm>
            <a:off x="7996961" y="4018222"/>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noProof="0" dirty="0">
                <a:solidFill>
                  <a:schemeClr val="lt1"/>
                </a:solidFill>
                <a:latin typeface="Arial"/>
                <a:ea typeface="Arial"/>
                <a:cs typeface="Arial"/>
                <a:sym typeface="Arial"/>
              </a:rPr>
              <a:t>6</a:t>
            </a:r>
          </a:p>
        </p:txBody>
      </p:sp>
      <p:sp>
        <p:nvSpPr>
          <p:cNvPr id="227" name="Google Shape;227;p27"/>
          <p:cNvSpPr txBox="1"/>
          <p:nvPr/>
        </p:nvSpPr>
        <p:spPr>
          <a:xfrm>
            <a:off x="838199" y="6356351"/>
            <a:ext cx="4516225" cy="280120"/>
          </a:xfrm>
          <a:prstGeom prst="rect">
            <a:avLst/>
          </a:prstGeom>
          <a:solidFill>
            <a:schemeClr val="lt1"/>
          </a:solid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757575"/>
              </a:buClr>
              <a:buSzPts val="1800"/>
              <a:buFont typeface="Arial"/>
              <a:buNone/>
            </a:pPr>
            <a:r>
              <a:rPr lang="en-GB" sz="1200" b="0" i="0" u="none" strike="noStrike" cap="none" noProof="0" dirty="0">
                <a:solidFill>
                  <a:srgbClr val="757575"/>
                </a:solidFill>
                <a:latin typeface="Arial"/>
                <a:ea typeface="Arial"/>
                <a:cs typeface="Arial"/>
                <a:sym typeface="Arial"/>
              </a:rPr>
              <a:t>Lesson 4: Occupational roles in cancer care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2"/>
                                        </p:tgtEl>
                                      </p:cBhvr>
                                    </p:animEffect>
                                    <p:set>
                                      <p:cBhvr>
                                        <p:cTn id="7" dur="1" fill="hold">
                                          <p:stCondLst>
                                            <p:cond delay="500"/>
                                          </p:stCondLst>
                                        </p:cTn>
                                        <p:tgtEl>
                                          <p:spTgt spid="20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05"/>
                                        </p:tgtEl>
                                      </p:cBhvr>
                                    </p:animEffect>
                                    <p:set>
                                      <p:cBhvr>
                                        <p:cTn id="12" dur="1" fill="hold">
                                          <p:stCondLst>
                                            <p:cond delay="500"/>
                                          </p:stCondLst>
                                        </p:cTn>
                                        <p:tgtEl>
                                          <p:spTgt spid="20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08"/>
                                        </p:tgtEl>
                                      </p:cBhvr>
                                    </p:animEffect>
                                    <p:set>
                                      <p:cBhvr>
                                        <p:cTn id="17" dur="1" fill="hold">
                                          <p:stCondLst>
                                            <p:cond delay="500"/>
                                          </p:stCondLst>
                                        </p:cTn>
                                        <p:tgtEl>
                                          <p:spTgt spid="20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11"/>
                                        </p:tgtEl>
                                      </p:cBhvr>
                                    </p:animEffect>
                                    <p:set>
                                      <p:cBhvr>
                                        <p:cTn id="22" dur="1" fill="hold">
                                          <p:stCondLst>
                                            <p:cond delay="500"/>
                                          </p:stCondLst>
                                        </p:cTn>
                                        <p:tgtEl>
                                          <p:spTgt spid="2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14"/>
                                        </p:tgtEl>
                                      </p:cBhvr>
                                    </p:animEffect>
                                    <p:set>
                                      <p:cBhvr>
                                        <p:cTn id="27" dur="1" fill="hold">
                                          <p:stCondLst>
                                            <p:cond delay="500"/>
                                          </p:stCondLst>
                                        </p:cTn>
                                        <p:tgtEl>
                                          <p:spTgt spid="2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17"/>
                                        </p:tgtEl>
                                      </p:cBhvr>
                                    </p:animEffect>
                                    <p:set>
                                      <p:cBhvr>
                                        <p:cTn id="32" dur="1" fill="hold">
                                          <p:stCondLst>
                                            <p:cond delay="500"/>
                                          </p:stCondLst>
                                        </p:cTn>
                                        <p:tgtEl>
                                          <p:spTgt spid="2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p:nvPr/>
        </p:nvSpPr>
        <p:spPr>
          <a:xfrm>
            <a:off x="8552387" y="1868487"/>
            <a:ext cx="2843083" cy="2014538"/>
          </a:xfrm>
          <a:prstGeom prst="rect">
            <a:avLst/>
          </a:prstGeom>
          <a:solidFill>
            <a:srgbClr val="E2EEBE"/>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noProof="0" dirty="0">
                <a:solidFill>
                  <a:srgbClr val="275316"/>
                </a:solidFill>
                <a:latin typeface="Arial"/>
                <a:ea typeface="Arial"/>
                <a:cs typeface="Arial"/>
                <a:sym typeface="Arial"/>
              </a:rPr>
              <a:t>Courage</a:t>
            </a:r>
            <a:endParaRPr lang="en-GB" sz="2400" b="0" i="0" u="none" strike="noStrike" cap="none" noProof="0" dirty="0">
              <a:solidFill>
                <a:srgbClr val="27531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noProof="0" dirty="0">
                <a:solidFill>
                  <a:schemeClr val="dk1"/>
                </a:solidFill>
                <a:latin typeface="Arial"/>
                <a:ea typeface="Arial"/>
                <a:cs typeface="Arial"/>
                <a:sym typeface="Arial"/>
              </a:rPr>
              <a:t>The ability to speak up about concerns and the strength to embrace change.</a:t>
            </a:r>
            <a:endParaRPr lang="en-GB" sz="2400" b="0" i="0" u="none" strike="noStrike" cap="none" noProof="0" dirty="0">
              <a:solidFill>
                <a:schemeClr val="lt1"/>
              </a:solidFill>
              <a:latin typeface="Arial"/>
              <a:ea typeface="Arial"/>
              <a:cs typeface="Arial"/>
              <a:sym typeface="Arial"/>
            </a:endParaRPr>
          </a:p>
        </p:txBody>
      </p:sp>
      <p:sp>
        <p:nvSpPr>
          <p:cNvPr id="234" name="Google Shape;234;p28"/>
          <p:cNvSpPr/>
          <p:nvPr/>
        </p:nvSpPr>
        <p:spPr>
          <a:xfrm>
            <a:off x="1438224" y="1870391"/>
            <a:ext cx="2843083" cy="2014538"/>
          </a:xfrm>
          <a:prstGeom prst="rect">
            <a:avLst/>
          </a:prstGeom>
          <a:solidFill>
            <a:srgbClr val="E2EEBE"/>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noProof="0" dirty="0">
                <a:solidFill>
                  <a:srgbClr val="275316"/>
                </a:solidFill>
                <a:latin typeface="Arial"/>
                <a:ea typeface="Arial"/>
                <a:cs typeface="Arial"/>
                <a:sym typeface="Arial"/>
              </a:rPr>
              <a:t>Care</a:t>
            </a:r>
            <a:endParaRPr lang="en-GB" sz="2400" b="0" i="0" u="none" strike="noStrike" cap="none" noProof="0" dirty="0">
              <a:solidFill>
                <a:srgbClr val="27531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noProof="0" dirty="0">
                <a:solidFill>
                  <a:schemeClr val="dk1"/>
                </a:solidFill>
                <a:latin typeface="Arial"/>
                <a:ea typeface="Arial"/>
                <a:cs typeface="Arial"/>
                <a:sym typeface="Arial"/>
              </a:rPr>
              <a:t>The core of our business. Caring defines nurses and our work.</a:t>
            </a:r>
            <a:endParaRPr lang="en-GB" sz="2400" b="0" i="0" u="none" strike="noStrike" cap="none" noProof="0" dirty="0">
              <a:solidFill>
                <a:schemeClr val="lt1"/>
              </a:solidFill>
              <a:latin typeface="Arial"/>
              <a:ea typeface="Arial"/>
              <a:cs typeface="Arial"/>
              <a:sym typeface="Arial"/>
            </a:endParaRPr>
          </a:p>
        </p:txBody>
      </p:sp>
      <p:sp>
        <p:nvSpPr>
          <p:cNvPr id="235" name="Google Shape;235;p28"/>
          <p:cNvSpPr/>
          <p:nvPr/>
        </p:nvSpPr>
        <p:spPr>
          <a:xfrm>
            <a:off x="4962001" y="1868487"/>
            <a:ext cx="2843083" cy="2014538"/>
          </a:xfrm>
          <a:prstGeom prst="rect">
            <a:avLst/>
          </a:prstGeom>
          <a:solidFill>
            <a:srgbClr val="E2EEBE"/>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noProof="0" dirty="0">
                <a:solidFill>
                  <a:srgbClr val="275316"/>
                </a:solidFill>
                <a:latin typeface="Arial"/>
                <a:ea typeface="Arial"/>
                <a:cs typeface="Arial"/>
                <a:sym typeface="Arial"/>
              </a:rPr>
              <a:t>Competence</a:t>
            </a:r>
            <a:endParaRPr lang="en-GB" sz="2000" b="0" i="0" u="none" strike="noStrike" cap="none" noProof="0" dirty="0">
              <a:solidFill>
                <a:srgbClr val="27531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noProof="0" dirty="0">
                <a:solidFill>
                  <a:schemeClr val="dk1"/>
                </a:solidFill>
                <a:latin typeface="Arial"/>
                <a:ea typeface="Arial"/>
                <a:cs typeface="Arial"/>
                <a:sym typeface="Arial"/>
              </a:rPr>
              <a:t>Having the expertise, clinical and technical knowledge to deliver effective care.</a:t>
            </a:r>
            <a:endParaRPr lang="en-GB" sz="2000" b="0" i="0" u="none" strike="noStrike" cap="none" noProof="0" dirty="0">
              <a:solidFill>
                <a:schemeClr val="lt1"/>
              </a:solidFill>
              <a:latin typeface="Arial"/>
              <a:ea typeface="Arial"/>
              <a:cs typeface="Arial"/>
              <a:sym typeface="Arial"/>
            </a:endParaRPr>
          </a:p>
        </p:txBody>
      </p:sp>
      <p:sp>
        <p:nvSpPr>
          <p:cNvPr id="236" name="Google Shape;236;p28"/>
          <p:cNvSpPr txBox="1">
            <a:spLocks noGrp="1"/>
          </p:cNvSpPr>
          <p:nvPr>
            <p:ph type="title"/>
          </p:nvPr>
        </p:nvSpPr>
        <p:spPr>
          <a:xfrm>
            <a:off x="763716" y="278950"/>
            <a:ext cx="66657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GB" noProof="0" dirty="0">
                <a:latin typeface="Arial"/>
                <a:ea typeface="Arial"/>
                <a:cs typeface="Arial"/>
                <a:sym typeface="Arial"/>
              </a:rPr>
              <a:t>The 6 Cs</a:t>
            </a:r>
            <a:endParaRPr lang="en-GB" noProof="0" dirty="0"/>
          </a:p>
        </p:txBody>
      </p:sp>
      <p:grpSp>
        <p:nvGrpSpPr>
          <p:cNvPr id="239" name="Google Shape;239;p28" descr="Two hands clasped together "/>
          <p:cNvGrpSpPr/>
          <p:nvPr/>
        </p:nvGrpSpPr>
        <p:grpSpPr>
          <a:xfrm>
            <a:off x="1438222" y="1875579"/>
            <a:ext cx="2843083" cy="2014538"/>
            <a:chOff x="1421541" y="1849855"/>
            <a:chExt cx="2843083" cy="2014538"/>
          </a:xfrm>
        </p:grpSpPr>
        <p:sp>
          <p:nvSpPr>
            <p:cNvPr id="240" name="Google Shape;240;p28"/>
            <p:cNvSpPr/>
            <p:nvPr/>
          </p:nvSpPr>
          <p:spPr>
            <a:xfrm>
              <a:off x="1421541" y="1849855"/>
              <a:ext cx="2843083" cy="2014538"/>
            </a:xfrm>
            <a:prstGeom prst="rect">
              <a:avLst/>
            </a:prstGeom>
            <a:solidFill>
              <a:srgbClr val="F26655"/>
            </a:soli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lang="en-GB" sz="2400" b="1" i="0" u="none" strike="noStrike" cap="none" noProof="0" dirty="0">
                <a:solidFill>
                  <a:schemeClr val="dk2"/>
                </a:solidFill>
                <a:latin typeface="Arial"/>
                <a:ea typeface="Arial"/>
                <a:cs typeface="Arial"/>
                <a:sym typeface="Arial"/>
              </a:endParaRPr>
            </a:p>
          </p:txBody>
        </p:sp>
        <p:pic>
          <p:nvPicPr>
            <p:cNvPr id="241" name="Google Shape;241;p2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68461" y="1857073"/>
              <a:ext cx="2000227" cy="2000227"/>
            </a:xfrm>
            <a:prstGeom prst="rect">
              <a:avLst/>
            </a:prstGeom>
            <a:noFill/>
            <a:ln>
              <a:noFill/>
            </a:ln>
          </p:spPr>
        </p:pic>
      </p:grpSp>
      <p:grpSp>
        <p:nvGrpSpPr>
          <p:cNvPr id="242" name="Google Shape;242;p28" descr="A brain "/>
          <p:cNvGrpSpPr/>
          <p:nvPr/>
        </p:nvGrpSpPr>
        <p:grpSpPr>
          <a:xfrm>
            <a:off x="4962000" y="1871662"/>
            <a:ext cx="2843083" cy="2014538"/>
            <a:chOff x="4962000" y="1888596"/>
            <a:chExt cx="2843083" cy="2014538"/>
          </a:xfrm>
        </p:grpSpPr>
        <p:sp>
          <p:nvSpPr>
            <p:cNvPr id="243" name="Google Shape;243;p28"/>
            <p:cNvSpPr/>
            <p:nvPr/>
          </p:nvSpPr>
          <p:spPr>
            <a:xfrm>
              <a:off x="4962000" y="1888596"/>
              <a:ext cx="2843083" cy="2014538"/>
            </a:xfrm>
            <a:prstGeom prst="rect">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lang="en-GB" sz="2400" b="1" i="0" u="none" strike="noStrike" cap="none" noProof="0" dirty="0">
                <a:solidFill>
                  <a:schemeClr val="dk2"/>
                </a:solidFill>
                <a:latin typeface="Arial"/>
                <a:ea typeface="Arial"/>
                <a:cs typeface="Arial"/>
                <a:sym typeface="Arial"/>
              </a:endParaRPr>
            </a:p>
          </p:txBody>
        </p:sp>
        <p:pic>
          <p:nvPicPr>
            <p:cNvPr id="244" name="Google Shape;244;p2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296654" y="1987084"/>
              <a:ext cx="2223703" cy="1869300"/>
            </a:xfrm>
            <a:prstGeom prst="rect">
              <a:avLst/>
            </a:prstGeom>
            <a:noFill/>
            <a:ln>
              <a:noFill/>
            </a:ln>
          </p:spPr>
        </p:pic>
      </p:grpSp>
      <p:grpSp>
        <p:nvGrpSpPr>
          <p:cNvPr id="245" name="Google Shape;245;p28" descr="A lion"/>
          <p:cNvGrpSpPr/>
          <p:nvPr/>
        </p:nvGrpSpPr>
        <p:grpSpPr>
          <a:xfrm>
            <a:off x="8552385" y="1832777"/>
            <a:ext cx="2843083" cy="2184400"/>
            <a:chOff x="8552385" y="1832777"/>
            <a:chExt cx="2843083" cy="2184400"/>
          </a:xfrm>
        </p:grpSpPr>
        <p:sp>
          <p:nvSpPr>
            <p:cNvPr id="246" name="Google Shape;246;p28"/>
            <p:cNvSpPr/>
            <p:nvPr/>
          </p:nvSpPr>
          <p:spPr>
            <a:xfrm>
              <a:off x="8552385" y="1882798"/>
              <a:ext cx="2843083" cy="2014538"/>
            </a:xfrm>
            <a:prstGeom prst="rect">
              <a:avLst/>
            </a:prstGeom>
            <a:solidFill>
              <a:srgbClr val="FFFF00"/>
            </a:soli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lang="en-GB" sz="2400" b="1" i="0" u="none" strike="noStrike" cap="none" noProof="0" dirty="0">
                <a:solidFill>
                  <a:schemeClr val="dk2"/>
                </a:solidFill>
                <a:latin typeface="Arial"/>
                <a:ea typeface="Arial"/>
                <a:cs typeface="Arial"/>
                <a:sym typeface="Arial"/>
              </a:endParaRPr>
            </a:p>
          </p:txBody>
        </p:sp>
        <p:pic>
          <p:nvPicPr>
            <p:cNvPr id="247" name="Google Shape;247;p2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881726" y="1832777"/>
              <a:ext cx="2184400" cy="2184400"/>
            </a:xfrm>
            <a:prstGeom prst="rect">
              <a:avLst/>
            </a:prstGeom>
            <a:noFill/>
            <a:ln>
              <a:noFill/>
            </a:ln>
          </p:spPr>
        </p:pic>
      </p:grpSp>
      <p:sp>
        <p:nvSpPr>
          <p:cNvPr id="248" name="Google Shape;248;p28"/>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chemeClr val="lt1"/>
              </a:buClr>
              <a:buSzPts val="1400"/>
              <a:buFont typeface="Arial"/>
              <a:buNone/>
            </a:pPr>
            <a:r>
              <a:rPr lang="en-GB" sz="1400" b="1" i="0" u="none" strike="noStrike" cap="none" noProof="0" dirty="0">
                <a:solidFill>
                  <a:schemeClr val="lt1"/>
                </a:solidFill>
                <a:latin typeface="Arial Narrow"/>
                <a:ea typeface="Arial Narrow"/>
                <a:cs typeface="Arial Narrow"/>
                <a:sym typeface="Arial Narrow"/>
              </a:rPr>
              <a:t>Activity 1</a:t>
            </a:r>
            <a:endParaRPr lang="en-GB" sz="1400" b="0" i="0" u="none" strike="noStrike" cap="none" noProof="0" dirty="0">
              <a:solidFill>
                <a:srgbClr val="000000"/>
              </a:solidFill>
              <a:latin typeface="Arial"/>
              <a:ea typeface="Arial"/>
              <a:cs typeface="Arial"/>
              <a:sym typeface="Arial"/>
            </a:endParaRPr>
          </a:p>
        </p:txBody>
      </p:sp>
      <p:sp>
        <p:nvSpPr>
          <p:cNvPr id="249" name="Google Shape;249;p28"/>
          <p:cNvSpPr/>
          <p:nvPr/>
        </p:nvSpPr>
        <p:spPr>
          <a:xfrm>
            <a:off x="838200" y="1825625"/>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noProof="0" dirty="0">
                <a:solidFill>
                  <a:schemeClr val="lt1"/>
                </a:solidFill>
                <a:latin typeface="Arial"/>
                <a:ea typeface="Arial"/>
                <a:cs typeface="Arial"/>
                <a:sym typeface="Arial"/>
              </a:rPr>
              <a:t>1</a:t>
            </a:r>
            <a:endParaRPr lang="en-GB" sz="1400" b="0" i="0" u="none" strike="noStrike" cap="none" noProof="0" dirty="0">
              <a:solidFill>
                <a:srgbClr val="000000"/>
              </a:solidFill>
              <a:latin typeface="Arial"/>
              <a:ea typeface="Arial"/>
              <a:cs typeface="Arial"/>
              <a:sym typeface="Arial"/>
            </a:endParaRPr>
          </a:p>
        </p:txBody>
      </p:sp>
      <p:sp>
        <p:nvSpPr>
          <p:cNvPr id="250" name="Google Shape;250;p28"/>
          <p:cNvSpPr/>
          <p:nvPr/>
        </p:nvSpPr>
        <p:spPr>
          <a:xfrm>
            <a:off x="4406175" y="1825625"/>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noProof="0" dirty="0">
                <a:solidFill>
                  <a:schemeClr val="lt1"/>
                </a:solidFill>
                <a:latin typeface="Arial"/>
                <a:ea typeface="Arial"/>
                <a:cs typeface="Arial"/>
                <a:sym typeface="Arial"/>
              </a:rPr>
              <a:t>2</a:t>
            </a:r>
            <a:endParaRPr lang="en-GB" sz="1400" b="0" i="0" u="none" strike="noStrike" cap="none" noProof="0" dirty="0">
              <a:solidFill>
                <a:srgbClr val="000000"/>
              </a:solidFill>
              <a:latin typeface="Arial"/>
              <a:ea typeface="Arial"/>
              <a:cs typeface="Arial"/>
              <a:sym typeface="Arial"/>
            </a:endParaRPr>
          </a:p>
        </p:txBody>
      </p:sp>
      <p:sp>
        <p:nvSpPr>
          <p:cNvPr id="251" name="Google Shape;251;p28"/>
          <p:cNvSpPr/>
          <p:nvPr/>
        </p:nvSpPr>
        <p:spPr>
          <a:xfrm>
            <a:off x="7983254" y="1825625"/>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noProof="0" dirty="0">
                <a:solidFill>
                  <a:schemeClr val="lt1"/>
                </a:solidFill>
                <a:latin typeface="Arial"/>
                <a:ea typeface="Arial"/>
                <a:cs typeface="Arial"/>
                <a:sym typeface="Arial"/>
              </a:rPr>
              <a:t>3</a:t>
            </a:r>
            <a:endParaRPr lang="en-GB" sz="1400" b="0" i="0" u="none" strike="noStrike" cap="none" noProof="0" dirty="0">
              <a:solidFill>
                <a:srgbClr val="000000"/>
              </a:solidFill>
              <a:latin typeface="Arial"/>
              <a:ea typeface="Arial"/>
              <a:cs typeface="Arial"/>
              <a:sym typeface="Arial"/>
            </a:endParaRPr>
          </a:p>
        </p:txBody>
      </p:sp>
      <p:sp>
        <p:nvSpPr>
          <p:cNvPr id="252" name="Google Shape;252;p28"/>
          <p:cNvSpPr/>
          <p:nvPr/>
        </p:nvSpPr>
        <p:spPr>
          <a:xfrm>
            <a:off x="8557007" y="4006706"/>
            <a:ext cx="2843083" cy="2014538"/>
          </a:xfrm>
          <a:prstGeom prst="rect">
            <a:avLst/>
          </a:prstGeom>
          <a:solidFill>
            <a:srgbClr val="E2EEBE"/>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noProof="0" dirty="0">
                <a:solidFill>
                  <a:srgbClr val="275316"/>
                </a:solidFill>
                <a:latin typeface="Arial"/>
                <a:ea typeface="Arial"/>
                <a:cs typeface="Arial"/>
                <a:sym typeface="Arial"/>
              </a:rPr>
              <a:t>Courage</a:t>
            </a:r>
            <a:endParaRPr lang="en-GB" sz="2400" b="0" i="0" u="none" strike="noStrike" cap="none" noProof="0" dirty="0">
              <a:solidFill>
                <a:srgbClr val="27531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noProof="0" dirty="0">
                <a:solidFill>
                  <a:schemeClr val="dk1"/>
                </a:solidFill>
                <a:latin typeface="Arial"/>
                <a:ea typeface="Arial"/>
                <a:cs typeface="Arial"/>
                <a:sym typeface="Arial"/>
              </a:rPr>
              <a:t>The ability to speak up about concerns and the strength to embrace change.</a:t>
            </a:r>
            <a:endParaRPr lang="en-GB" sz="2400" b="0" i="0" u="none" strike="noStrike" cap="none" noProof="0" dirty="0">
              <a:solidFill>
                <a:schemeClr val="lt1"/>
              </a:solidFill>
              <a:latin typeface="Arial"/>
              <a:ea typeface="Arial"/>
              <a:cs typeface="Arial"/>
              <a:sym typeface="Arial"/>
            </a:endParaRPr>
          </a:p>
        </p:txBody>
      </p:sp>
      <p:sp>
        <p:nvSpPr>
          <p:cNvPr id="253" name="Google Shape;253;p28"/>
          <p:cNvSpPr/>
          <p:nvPr/>
        </p:nvSpPr>
        <p:spPr>
          <a:xfrm>
            <a:off x="1442844" y="4008610"/>
            <a:ext cx="2843083" cy="2014538"/>
          </a:xfrm>
          <a:prstGeom prst="rect">
            <a:avLst/>
          </a:prstGeom>
          <a:solidFill>
            <a:srgbClr val="E2EEBE"/>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noProof="0" dirty="0">
                <a:solidFill>
                  <a:srgbClr val="275316"/>
                </a:solidFill>
                <a:latin typeface="Arial"/>
                <a:ea typeface="Arial"/>
                <a:cs typeface="Arial"/>
                <a:sym typeface="Arial"/>
              </a:rPr>
              <a:t>Care</a:t>
            </a:r>
            <a:endParaRPr lang="en-GB" sz="2400" b="0" i="0" u="none" strike="noStrike" cap="none" noProof="0" dirty="0">
              <a:solidFill>
                <a:srgbClr val="27531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00"/>
              <a:buFont typeface="Arial"/>
              <a:buNone/>
            </a:pPr>
            <a:r>
              <a:rPr lang="en-GB" sz="2100" b="0" i="0" u="none" strike="noStrike" cap="none" noProof="0" dirty="0">
                <a:solidFill>
                  <a:schemeClr val="dk1"/>
                </a:solidFill>
                <a:latin typeface="Arial"/>
                <a:ea typeface="Arial"/>
                <a:cs typeface="Arial"/>
                <a:sym typeface="Arial"/>
              </a:rPr>
              <a:t>The core of our business. Caring defines health professionals and our work.</a:t>
            </a:r>
            <a:endParaRPr lang="en-GB" sz="2100" b="0" i="0" u="none" strike="noStrike" cap="none" noProof="0" dirty="0">
              <a:solidFill>
                <a:schemeClr val="lt1"/>
              </a:solidFill>
              <a:latin typeface="Arial"/>
              <a:ea typeface="Arial"/>
              <a:cs typeface="Arial"/>
              <a:sym typeface="Arial"/>
            </a:endParaRPr>
          </a:p>
        </p:txBody>
      </p:sp>
      <p:sp>
        <p:nvSpPr>
          <p:cNvPr id="254" name="Google Shape;254;p28"/>
          <p:cNvSpPr/>
          <p:nvPr/>
        </p:nvSpPr>
        <p:spPr>
          <a:xfrm>
            <a:off x="4966621" y="4006706"/>
            <a:ext cx="2843083" cy="2014538"/>
          </a:xfrm>
          <a:prstGeom prst="rect">
            <a:avLst/>
          </a:prstGeom>
          <a:solidFill>
            <a:srgbClr val="E2EEBE"/>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noProof="0" dirty="0">
                <a:solidFill>
                  <a:srgbClr val="275316"/>
                </a:solidFill>
                <a:latin typeface="Arial"/>
                <a:ea typeface="Arial"/>
                <a:cs typeface="Arial"/>
                <a:sym typeface="Arial"/>
              </a:rPr>
              <a:t>Competence</a:t>
            </a:r>
            <a:endParaRPr lang="en-GB" sz="2400" b="0" i="0" u="none" strike="noStrike" cap="none" noProof="0" dirty="0">
              <a:solidFill>
                <a:srgbClr val="27531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noProof="0" dirty="0">
                <a:solidFill>
                  <a:schemeClr val="dk1"/>
                </a:solidFill>
                <a:latin typeface="Arial"/>
                <a:ea typeface="Arial"/>
                <a:cs typeface="Arial"/>
                <a:sym typeface="Arial"/>
              </a:rPr>
              <a:t>Having the expertise, clinical and technical knowledge to deliver effective care.</a:t>
            </a:r>
            <a:endParaRPr lang="en-GB" sz="2000" b="0" i="0" u="none" strike="noStrike" cap="none" noProof="0" dirty="0">
              <a:solidFill>
                <a:schemeClr val="lt1"/>
              </a:solidFill>
              <a:latin typeface="Arial"/>
              <a:ea typeface="Arial"/>
              <a:cs typeface="Arial"/>
              <a:sym typeface="Arial"/>
            </a:endParaRPr>
          </a:p>
        </p:txBody>
      </p:sp>
      <p:sp>
        <p:nvSpPr>
          <p:cNvPr id="255" name="Google Shape;255;p28"/>
          <p:cNvSpPr txBox="1"/>
          <p:nvPr/>
        </p:nvSpPr>
        <p:spPr>
          <a:xfrm>
            <a:off x="838199" y="6356351"/>
            <a:ext cx="4516225" cy="280120"/>
          </a:xfrm>
          <a:prstGeom prst="rect">
            <a:avLst/>
          </a:prstGeom>
          <a:solidFill>
            <a:schemeClr val="lt1"/>
          </a:solid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757575"/>
              </a:buClr>
              <a:buSzPts val="1800"/>
              <a:buFont typeface="Arial"/>
              <a:buNone/>
            </a:pPr>
            <a:r>
              <a:rPr lang="en-GB" sz="1200" b="0" i="0" u="none" strike="noStrike" cap="none" noProof="0" dirty="0">
                <a:solidFill>
                  <a:srgbClr val="757575"/>
                </a:solidFill>
                <a:latin typeface="Arial"/>
                <a:ea typeface="Arial"/>
                <a:cs typeface="Arial"/>
                <a:sym typeface="Arial"/>
              </a:rPr>
              <a:t>Lesson 4: Occupational roles in cancer care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39"/>
                                        </p:tgtEl>
                                      </p:cBhvr>
                                    </p:animEffect>
                                    <p:set>
                                      <p:cBhvr>
                                        <p:cTn id="7" dur="1" fill="hold">
                                          <p:stCondLst>
                                            <p:cond delay="500"/>
                                          </p:stCondLst>
                                        </p:cTn>
                                        <p:tgtEl>
                                          <p:spTgt spid="23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42"/>
                                        </p:tgtEl>
                                      </p:cBhvr>
                                    </p:animEffect>
                                    <p:set>
                                      <p:cBhvr>
                                        <p:cTn id="12" dur="1" fill="hold">
                                          <p:stCondLst>
                                            <p:cond delay="500"/>
                                          </p:stCondLst>
                                        </p:cTn>
                                        <p:tgtEl>
                                          <p:spTgt spid="24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45"/>
                                        </p:tgtEl>
                                      </p:cBhvr>
                                    </p:animEffect>
                                    <p:set>
                                      <p:cBhvr>
                                        <p:cTn id="17" dur="1" fill="hold">
                                          <p:stCondLst>
                                            <p:cond delay="500"/>
                                          </p:stCondLst>
                                        </p:cTn>
                                        <p:tgtEl>
                                          <p:spTgt spid="2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0ca46bf19ef785bbbc8660e038fa42bd">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5715f077389cd6616b2945872cd585d5"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1FD64B3-1971-4B59-BA74-1B0249BA28D0}"/>
</file>

<file path=customXml/itemProps2.xml><?xml version="1.0" encoding="utf-8"?>
<ds:datastoreItem xmlns:ds="http://schemas.openxmlformats.org/officeDocument/2006/customXml" ds:itemID="{2CF981EE-5F4E-438F-933B-D910A91786BE}"/>
</file>

<file path=customXml/itemProps3.xml><?xml version="1.0" encoding="utf-8"?>
<ds:datastoreItem xmlns:ds="http://schemas.openxmlformats.org/officeDocument/2006/customXml" ds:itemID="{92F768BF-1941-424F-BBAB-B515DA1BE201}"/>
</file>

<file path=docProps/app.xml><?xml version="1.0" encoding="utf-8"?>
<Properties xmlns="http://schemas.openxmlformats.org/officeDocument/2006/extended-properties" xmlns:vt="http://schemas.openxmlformats.org/officeDocument/2006/docPropsVTypes">
  <TotalTime>0</TotalTime>
  <Words>1970</Words>
  <Application>Microsoft Office PowerPoint</Application>
  <PresentationFormat>Widescreen</PresentationFormat>
  <Paragraphs>259</Paragraphs>
  <Slides>23</Slides>
  <Notes>23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Arial Narrow</vt:lpstr>
      <vt:lpstr>Play</vt:lpstr>
      <vt:lpstr>Office Theme</vt:lpstr>
      <vt:lpstr>Health</vt:lpstr>
      <vt:lpstr>In this lesson, we will:</vt:lpstr>
      <vt:lpstr>Starter</vt:lpstr>
      <vt:lpstr>PowerPoint Presentation</vt:lpstr>
      <vt:lpstr>The multidisciplinary team (MDT)</vt:lpstr>
      <vt:lpstr>PowerPoint Presentation</vt:lpstr>
      <vt:lpstr>Person-centred care</vt:lpstr>
      <vt:lpstr>The 6 Cs</vt:lpstr>
      <vt:lpstr>The 6 Cs</vt:lpstr>
      <vt:lpstr>The 6 Cs</vt:lpstr>
      <vt:lpstr>Researching different roles  </vt:lpstr>
      <vt:lpstr>Researching different roles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Collaborative project</vt:lpstr>
      <vt:lpstr>Reflect on your learning </vt:lpstr>
      <vt:lpstr>In this lesson, we have:</vt:lpstr>
      <vt:lpstr>Person-centred care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modified xsi:type="dcterms:W3CDTF">2025-06-18T11:36:36Z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ies>
</file>