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embedTrueTypeFonts="1" saveSubsetFonts="1" autoCompressPictures="0">
  <p:sldMasterIdLst>
    <p:sldMasterId id="2147483688" r:id="rId1"/>
    <p:sldMasterId id="2147483689" r:id="rId2"/>
  </p:sldMasterIdLst>
  <p:notesMasterIdLst>
    <p:notesMasterId r:id="rId2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12192000" cy="6858000"/>
  <p:notesSz cx="6858000" cy="9144000"/>
  <p:embeddedFontLst>
    <p:embeddedFont>
      <p:font typeface="Arial Narrow" panose="020B0606020202030204" pitchFamily="34" charset="0"/>
      <p:regular r:id="rId25"/>
      <p:bold r:id="rId26"/>
      <p:italic r:id="rId27"/>
      <p:boldItalic r:id="rId28"/>
    </p:embeddedFont>
    <p:embeddedFont>
      <p:font typeface="Play" panose="020B0604020202020204" charset="0"/>
      <p:regular r:id="rId29"/>
      <p:bold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EEBE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903" autoAdjust="0"/>
  </p:normalViewPr>
  <p:slideViewPr>
    <p:cSldViewPr snapToGrid="0">
      <p:cViewPr varScale="1">
        <p:scale>
          <a:sx n="66" d="100"/>
          <a:sy n="66" d="100"/>
        </p:scale>
        <p:origin x="6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2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1.fntdata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font" Target="fonts/font4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ANAqBf8f3O8" TargetMode="External"/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hs.uk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www.cancerresearchuk.org/" TargetMode="External"/><Relationship Id="rId4" Type="http://schemas.openxmlformats.org/officeDocument/2006/relationships/hyperlink" Target="https://cks.nice.org.uk/specialities/cancer/" TargetMode="Externa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1:notes"/>
          <p:cNvSpPr txBox="1">
            <a:spLocks noGrp="1"/>
          </p:cNvSpPr>
          <p:nvPr>
            <p:ph type="body" idx="1"/>
          </p:nvPr>
        </p:nvSpPr>
        <p:spPr>
          <a:xfrm>
            <a:off x="688658" y="4821506"/>
            <a:ext cx="5509260" cy="39448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575" tIns="48275" rIns="96575" bIns="48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Image © Shutterstock/Elnur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293" name="Google Shape;2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52538"/>
            <a:ext cx="6010275" cy="33813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0" name="Google Shape;37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8" name="Google Shape;378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Image © Shutterstock/Twinkle picture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9" name="Google Shape;379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1" name="Google Shape;391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Image © Shutterstock/VectorMine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92" name="Google Shape;392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01" name="Google Shape;401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8" name="Google Shape;408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Monoclonal antibody therapy video: https://www.youtube.com/watch?v=dxnjAc-rqz8</a:t>
            </a:r>
            <a:endParaRPr dirty="0"/>
          </a:p>
        </p:txBody>
      </p:sp>
      <p:sp>
        <p:nvSpPr>
          <p:cNvPr id="409" name="Google Shape;409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17" name="Google Shape;417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Image © Shutterstock/Pikovit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18" name="Google Shape;418;p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16:notes"/>
          <p:cNvSpPr txBox="1">
            <a:spLocks noGrp="1"/>
          </p:cNvSpPr>
          <p:nvPr>
            <p:ph type="body" idx="1"/>
          </p:nvPr>
        </p:nvSpPr>
        <p:spPr>
          <a:xfrm>
            <a:off x="685800" y="4690269"/>
            <a:ext cx="5486400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</p:txBody>
      </p:sp>
      <p:sp>
        <p:nvSpPr>
          <p:cNvPr id="426" name="Google Shape;426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41363"/>
            <a:ext cx="657860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17:notes"/>
          <p:cNvSpPr txBox="1">
            <a:spLocks noGrp="1"/>
          </p:cNvSpPr>
          <p:nvPr>
            <p:ph type="body" idx="1"/>
          </p:nvPr>
        </p:nvSpPr>
        <p:spPr>
          <a:xfrm>
            <a:off x="685800" y="4690269"/>
            <a:ext cx="5486400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GB" dirty="0"/>
              <a:t>Carina’s breast cancer case study video: https://www.youtube.com/watch?v=KZAawwDjNvI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GB" dirty="0"/>
              <a:t>Julie’s breast cancer case study video: </a:t>
            </a:r>
            <a:r>
              <a:rPr lang="en-GB" sz="1200" b="0" i="0" u="sng" strike="noStrike" cap="none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https://www.youtube.com/watch?v=ANAqBf8f3O8</a:t>
            </a:r>
            <a:endParaRPr dirty="0"/>
          </a:p>
        </p:txBody>
      </p:sp>
      <p:sp>
        <p:nvSpPr>
          <p:cNvPr id="435" name="Google Shape;435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41363"/>
            <a:ext cx="657860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3" name="Google Shape;443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Image © Pixabay/BiancaVanDijk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44" name="Google Shape;444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52" name="Google Shape;452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Image © Pexels/Jack Sparrow 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53" name="Google Shape;453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01" name="Google Shape;30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61" name="Google Shape;461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69" name="Google Shape;469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0" name="Google Shape;310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Image © Pexels/Pixabay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11" name="Google Shape;311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4:notes"/>
          <p:cNvSpPr txBox="1">
            <a:spLocks noGrp="1"/>
          </p:cNvSpPr>
          <p:nvPr>
            <p:ph type="body" idx="1"/>
          </p:nvPr>
        </p:nvSpPr>
        <p:spPr>
          <a:xfrm>
            <a:off x="685800" y="4751983"/>
            <a:ext cx="5486400" cy="38879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Image © Shutterstock/medicalstocks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/>
          </a:p>
        </p:txBody>
      </p:sp>
      <p:sp>
        <p:nvSpPr>
          <p:cNvPr id="320" name="Google Shape;32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66725" y="1233488"/>
            <a:ext cx="5924550" cy="3333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5:notes"/>
          <p:cNvSpPr txBox="1">
            <a:spLocks noGrp="1"/>
          </p:cNvSpPr>
          <p:nvPr>
            <p:ph type="body" idx="1"/>
          </p:nvPr>
        </p:nvSpPr>
        <p:spPr>
          <a:xfrm>
            <a:off x="685800" y="4690269"/>
            <a:ext cx="5486400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Image © Shutterstock/Sakurra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/>
          </a:p>
        </p:txBody>
      </p:sp>
      <p:sp>
        <p:nvSpPr>
          <p:cNvPr id="328" name="Google Shape;32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41363"/>
            <a:ext cx="657860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6:notes"/>
          <p:cNvSpPr txBox="1">
            <a:spLocks noGrp="1"/>
          </p:cNvSpPr>
          <p:nvPr>
            <p:ph type="body" idx="1"/>
          </p:nvPr>
        </p:nvSpPr>
        <p:spPr>
          <a:xfrm>
            <a:off x="685800" y="4690269"/>
            <a:ext cx="5486400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Suggested sources: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GB" sz="12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www.nhs.uk</a:t>
            </a: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GB" sz="12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cks.nice.org.uk/specialities/cancer</a:t>
            </a:r>
            <a:endParaRPr sz="1200" b="0" i="0" u="sng" strike="noStrike" cap="none">
              <a:solidFill>
                <a:schemeClr val="hlink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GB" sz="12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www.cancerresearchuk.org</a:t>
            </a: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</p:txBody>
      </p:sp>
      <p:sp>
        <p:nvSpPr>
          <p:cNvPr id="336" name="Google Shape;33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41363"/>
            <a:ext cx="657860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7:notes"/>
          <p:cNvSpPr txBox="1">
            <a:spLocks noGrp="1"/>
          </p:cNvSpPr>
          <p:nvPr>
            <p:ph type="body" idx="1"/>
          </p:nvPr>
        </p:nvSpPr>
        <p:spPr>
          <a:xfrm>
            <a:off x="685800" y="4690269"/>
            <a:ext cx="5486400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Image © Shutterstock/udaix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4" name="Google Shape;34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41363"/>
            <a:ext cx="657860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8:notes"/>
          <p:cNvSpPr txBox="1">
            <a:spLocks noGrp="1"/>
          </p:cNvSpPr>
          <p:nvPr>
            <p:ph type="body" idx="1"/>
          </p:nvPr>
        </p:nvSpPr>
        <p:spPr>
          <a:xfrm>
            <a:off x="685800" y="4690269"/>
            <a:ext cx="5486400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</p:txBody>
      </p:sp>
      <p:sp>
        <p:nvSpPr>
          <p:cNvPr id="352" name="Google Shape;35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41363"/>
            <a:ext cx="657860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1" name="Google Shape;361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Image © Pixabay/manfredsteger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/>
          </a:p>
        </p:txBody>
      </p:sp>
      <p:sp>
        <p:nvSpPr>
          <p:cNvPr id="362" name="Google Shape;362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1_Title slid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2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40338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2" descr="A picture containing screenshot, design&#10;&#10;Description automatically generated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236916"/>
            <a:ext cx="12192000" cy="4621084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"/>
          <p:cNvSpPr txBox="1"/>
          <p:nvPr/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" name="Google Shape;20;p2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90283" y="1892944"/>
            <a:ext cx="1811434" cy="18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2" descr="A heart with a pulse line&#10;&#10;Description automatically generated with low confidence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67945" y="2435277"/>
            <a:ext cx="1134190" cy="879365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2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5200"/>
              <a:buFont typeface="Arial"/>
              <a:buNone/>
              <a:defRPr sz="5200" b="1">
                <a:solidFill>
                  <a:srgbClr val="46631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2"/>
          <p:cNvSpPr txBox="1">
            <a:spLocks noGrp="1"/>
          </p:cNvSpPr>
          <p:nvPr>
            <p:ph type="subTitle" idx="1"/>
          </p:nvPr>
        </p:nvSpPr>
        <p:spPr>
          <a:xfrm>
            <a:off x="1524000" y="4846039"/>
            <a:ext cx="9144000" cy="58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2800"/>
              <a:buNone/>
              <a:defRPr sz="2800">
                <a:solidFill>
                  <a:srgbClr val="595959"/>
                </a:solidFill>
              </a:defRPr>
            </a:lvl1pPr>
            <a:lvl2pPr lvl="1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4" name="Google Shape;24;p2"/>
          <p:cNvSpPr txBox="1">
            <a:spLocks noGrp="1"/>
          </p:cNvSpPr>
          <p:nvPr>
            <p:ph type="body" idx="2"/>
          </p:nvPr>
        </p:nvSpPr>
        <p:spPr>
          <a:xfrm>
            <a:off x="6096000" y="3105374"/>
            <a:ext cx="5623668" cy="53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2000"/>
              <a:buNone/>
              <a:defRPr sz="2000" b="1" i="0" u="none">
                <a:solidFill>
                  <a:srgbClr val="466318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2"/>
          <p:cNvSpPr txBox="1">
            <a:spLocks noGrp="1"/>
          </p:cNvSpPr>
          <p:nvPr>
            <p:ph type="body" idx="3"/>
          </p:nvPr>
        </p:nvSpPr>
        <p:spPr>
          <a:xfrm>
            <a:off x="1524000" y="5587763"/>
            <a:ext cx="9144000" cy="45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ts val="2400"/>
              <a:buNone/>
              <a:defRPr sz="2400">
                <a:solidFill>
                  <a:srgbClr val="262626"/>
                </a:solidFill>
              </a:defRPr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6" name="Google Shape;26;p2" descr="A picture containing screenshot, graphics, pattern, circle&#10;&#10;Description automatically generated"/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3163" y="2490175"/>
            <a:ext cx="2049637" cy="8604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79" name="Google Shape;79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80" name="Google Shape;80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371317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86" name="Google Shape;86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87" name="Google Shape;87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371317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3" name="Google Shape;93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371317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9" name="Google Shape;99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371317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sson pause">
  <p:cSld name="Lesson pause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5"/>
          <p:cNvSpPr txBox="1"/>
          <p:nvPr/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[Month] 2024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15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5200"/>
              <a:buFont typeface="Arial"/>
              <a:buNone/>
              <a:defRPr sz="5200" b="1">
                <a:solidFill>
                  <a:srgbClr val="46631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15"/>
          <p:cNvSpPr txBox="1"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1316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2800"/>
              <a:buNone/>
              <a:defRPr sz="2800">
                <a:solidFill>
                  <a:srgbClr val="595959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107" name="Google Shape;107;p15" descr="A picture containing screenshot, graphics, pattern, circle&#10;&#10;Description automatically generated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83453" y="491318"/>
            <a:ext cx="2178305" cy="91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Intro_1">
  <p:cSld name="1_Intro_1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16" descr="A picture containing pattern, circle, screenshot, design&#10;&#10;Description automatically generated"/>
          <p:cNvPicPr preferRelativeResize="0"/>
          <p:nvPr/>
        </p:nvPicPr>
        <p:blipFill rotWithShape="1">
          <a:blip r:embed="rId2">
            <a:alphaModFix amt="5000"/>
          </a:blip>
          <a:srcRect/>
          <a:stretch/>
        </p:blipFill>
        <p:spPr>
          <a:xfrm>
            <a:off x="5119832" y="365125"/>
            <a:ext cx="8745021" cy="8687336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1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2" name="Google Shape;112;p16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[Month] 2024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16"/>
          <p:cNvSpPr txBox="1">
            <a:spLocks noGrp="1"/>
          </p:cNvSpPr>
          <p:nvPr>
            <p:ph type="body" idx="2"/>
          </p:nvPr>
        </p:nvSpPr>
        <p:spPr>
          <a:xfrm>
            <a:off x="7530353" y="1825625"/>
            <a:ext cx="3823447" cy="4351338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4" name="Google Shape;114;p16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5" name="Google Shape;115;p16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4">
  <p:cSld name="Intro_4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28575" cap="flat" cmpd="sng">
            <a:solidFill>
              <a:srgbClr val="E2EEB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9" name="Google Shape;119;p17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[Month] 2024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17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1" name="Google Shape;121;p17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video">
  <p:cSld name="Activity_video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p18" descr="A picture containing pattern, circle, screenshot, design&#10;&#10;Description automatically generated"/>
          <p:cNvPicPr preferRelativeResize="0"/>
          <p:nvPr/>
        </p:nvPicPr>
        <p:blipFill rotWithShape="1">
          <a:blip r:embed="rId2">
            <a:alphaModFix amt="5000"/>
          </a:blip>
          <a:srcRect/>
          <a:stretch/>
        </p:blipFill>
        <p:spPr>
          <a:xfrm>
            <a:off x="1797985" y="-232757"/>
            <a:ext cx="10869835" cy="10798134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18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5" name="Google Shape;125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18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[Month] 2024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18"/>
          <p:cNvSpPr txBox="1">
            <a:spLocks noGrp="1"/>
          </p:cNvSpPr>
          <p:nvPr>
            <p:ph type="body" idx="2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8" name="Google Shape;128;p18"/>
          <p:cNvSpPr>
            <a:spLocks noGrp="1"/>
          </p:cNvSpPr>
          <p:nvPr>
            <p:ph type="media" idx="3"/>
          </p:nvPr>
        </p:nvSpPr>
        <p:spPr>
          <a:xfrm>
            <a:off x="1345277" y="1825625"/>
            <a:ext cx="2863468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9" name="Google Shape;129;p18"/>
          <p:cNvSpPr>
            <a:spLocks noGrp="1"/>
          </p:cNvSpPr>
          <p:nvPr>
            <p:ph type="media" idx="4"/>
          </p:nvPr>
        </p:nvSpPr>
        <p:spPr>
          <a:xfrm>
            <a:off x="4913252" y="1825625"/>
            <a:ext cx="2868020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0" name="Google Shape;130;p18"/>
          <p:cNvSpPr>
            <a:spLocks noGrp="1"/>
          </p:cNvSpPr>
          <p:nvPr>
            <p:ph type="media" idx="5"/>
          </p:nvPr>
        </p:nvSpPr>
        <p:spPr>
          <a:xfrm>
            <a:off x="8485779" y="1825625"/>
            <a:ext cx="2868020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1" name="Google Shape;131;p18"/>
          <p:cNvSpPr>
            <a:spLocks noGrp="1"/>
          </p:cNvSpPr>
          <p:nvPr>
            <p:ph type="media" idx="6"/>
          </p:nvPr>
        </p:nvSpPr>
        <p:spPr>
          <a:xfrm>
            <a:off x="3128522" y="4046026"/>
            <a:ext cx="2869506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2" name="Google Shape;132;p18"/>
          <p:cNvSpPr>
            <a:spLocks noGrp="1"/>
          </p:cNvSpPr>
          <p:nvPr>
            <p:ph type="media" idx="7"/>
          </p:nvPr>
        </p:nvSpPr>
        <p:spPr>
          <a:xfrm>
            <a:off x="6701049" y="4046026"/>
            <a:ext cx="2869506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3" name="Google Shape;133;p18"/>
          <p:cNvSpPr/>
          <p:nvPr/>
        </p:nvSpPr>
        <p:spPr>
          <a:xfrm>
            <a:off x="838200" y="1825625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18"/>
          <p:cNvSpPr/>
          <p:nvPr/>
        </p:nvSpPr>
        <p:spPr>
          <a:xfrm>
            <a:off x="4406175" y="1825625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18"/>
          <p:cNvSpPr/>
          <p:nvPr/>
        </p:nvSpPr>
        <p:spPr>
          <a:xfrm>
            <a:off x="7983254" y="1825625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18"/>
          <p:cNvSpPr/>
          <p:nvPr/>
        </p:nvSpPr>
        <p:spPr>
          <a:xfrm>
            <a:off x="2621445" y="4046026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18"/>
          <p:cNvSpPr/>
          <p:nvPr/>
        </p:nvSpPr>
        <p:spPr>
          <a:xfrm>
            <a:off x="6193974" y="4046026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Activity_video+caption">
  <p:cSld name="1_Activity_video+caption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oogle Shape;139;p19" descr="A picture containing pattern, circle, screenshot, design&#10;&#10;Description automatically generated"/>
          <p:cNvPicPr preferRelativeResize="0"/>
          <p:nvPr/>
        </p:nvPicPr>
        <p:blipFill rotWithShape="1">
          <a:blip r:embed="rId2">
            <a:alphaModFix amt="5000"/>
          </a:blip>
          <a:srcRect/>
          <a:stretch/>
        </p:blipFill>
        <p:spPr>
          <a:xfrm>
            <a:off x="1797985" y="-232757"/>
            <a:ext cx="10869835" cy="10798134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19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1" name="Google Shape;141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19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[Month] 2024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19"/>
          <p:cNvSpPr txBox="1">
            <a:spLocks noGrp="1"/>
          </p:cNvSpPr>
          <p:nvPr>
            <p:ph type="body" idx="2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4" name="Google Shape;144;p19"/>
          <p:cNvSpPr>
            <a:spLocks noGrp="1"/>
          </p:cNvSpPr>
          <p:nvPr>
            <p:ph type="media" idx="3"/>
          </p:nvPr>
        </p:nvSpPr>
        <p:spPr>
          <a:xfrm>
            <a:off x="838200" y="1825625"/>
            <a:ext cx="10515600" cy="3714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19"/>
          <p:cNvSpPr txBox="1">
            <a:spLocks noGrp="1"/>
          </p:cNvSpPr>
          <p:nvPr>
            <p:ph type="body" idx="4"/>
          </p:nvPr>
        </p:nvSpPr>
        <p:spPr>
          <a:xfrm>
            <a:off x="838199" y="5744095"/>
            <a:ext cx="10515599" cy="432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questions">
  <p:cSld name="Activity_questions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oogle Shape;147;p20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1978"/>
          <a:stretch/>
        </p:blipFill>
        <p:spPr>
          <a:xfrm>
            <a:off x="7556311" y="1"/>
            <a:ext cx="4635689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p20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0" name="Google Shape;150;p20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[Month] 2024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0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2" name="Google Shape;152;p20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1">
  <p:cSld name="Intro_1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Play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3"/>
          <p:cNvSpPr txBox="1">
            <a:spLocks noGrp="1"/>
          </p:cNvSpPr>
          <p:nvPr>
            <p:ph type="body" idx="2"/>
          </p:nvPr>
        </p:nvSpPr>
        <p:spPr>
          <a:xfrm>
            <a:off x="7530353" y="1825625"/>
            <a:ext cx="3823447" cy="4351338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3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371317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answers">
  <p:cSld name="Activity_answers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Google Shape;154;p21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1978"/>
          <a:stretch/>
        </p:blipFill>
        <p:spPr>
          <a:xfrm>
            <a:off x="7556311" y="1"/>
            <a:ext cx="4635689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21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7" name="Google Shape;157;p21"/>
          <p:cNvSpPr txBox="1">
            <a:spLocks noGrp="1"/>
          </p:cNvSpPr>
          <p:nvPr>
            <p:ph type="body" idx="2"/>
          </p:nvPr>
        </p:nvSpPr>
        <p:spPr>
          <a:xfrm>
            <a:off x="8175008" y="2892829"/>
            <a:ext cx="3507474" cy="3284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0283A"/>
              </a:buClr>
              <a:buSzPts val="2000"/>
              <a:buNone/>
              <a:defRPr sz="2000">
                <a:solidFill>
                  <a:srgbClr val="10283A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0283A"/>
              </a:buClr>
              <a:buSzPts val="2000"/>
              <a:buNone/>
              <a:defRPr sz="2000">
                <a:solidFill>
                  <a:srgbClr val="10283A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0283A"/>
              </a:buClr>
              <a:buSzPts val="2000"/>
              <a:buNone/>
              <a:defRPr sz="2000">
                <a:solidFill>
                  <a:srgbClr val="10283A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0283A"/>
              </a:buClr>
              <a:buSzPts val="2000"/>
              <a:buNone/>
              <a:defRPr sz="2000">
                <a:solidFill>
                  <a:srgbClr val="10283A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0283A"/>
              </a:buClr>
              <a:buSzPts val="2000"/>
              <a:buNone/>
              <a:defRPr sz="2000">
                <a:solidFill>
                  <a:srgbClr val="10283A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8" name="Google Shape;158;p21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[Month] 2024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21"/>
          <p:cNvSpPr txBox="1">
            <a:spLocks noGrp="1"/>
          </p:cNvSpPr>
          <p:nvPr>
            <p:ph type="body" idx="3"/>
          </p:nvPr>
        </p:nvSpPr>
        <p:spPr>
          <a:xfrm>
            <a:off x="8175008" y="2055812"/>
            <a:ext cx="2689727" cy="620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0283A"/>
              </a:buClr>
              <a:buSzPts val="2800"/>
              <a:buNone/>
              <a:defRPr sz="2800" b="1">
                <a:solidFill>
                  <a:srgbClr val="10283A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0000"/>
              </a:buClr>
              <a:buSzPts val="2000"/>
              <a:buNone/>
              <a:defRPr sz="2000">
                <a:solidFill>
                  <a:srgbClr val="FF0000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0000"/>
              </a:buClr>
              <a:buSzPts val="2000"/>
              <a:buNone/>
              <a:defRPr sz="2000">
                <a:solidFill>
                  <a:srgbClr val="FF0000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0000"/>
              </a:buClr>
              <a:buSzPts val="2000"/>
              <a:buNone/>
              <a:defRPr sz="2000">
                <a:solidFill>
                  <a:srgbClr val="FF0000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0000"/>
              </a:buClr>
              <a:buSzPts val="2000"/>
              <a:buNone/>
              <a:defRPr sz="2000">
                <a:solidFill>
                  <a:srgbClr val="FF0000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0" name="Google Shape;160;p21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1" name="Google Shape;161;p21"/>
          <p:cNvSpPr txBox="1">
            <a:spLocks noGrp="1"/>
          </p:cNvSpPr>
          <p:nvPr>
            <p:ph type="body" idx="5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wo box">
  <p:cSld name="Activity_two box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4" name="Google Shape;164;p22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[Month] 2024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22"/>
          <p:cNvSpPr txBox="1">
            <a:spLocks noGrp="1"/>
          </p:cNvSpPr>
          <p:nvPr>
            <p:ph type="body" idx="1"/>
          </p:nvPr>
        </p:nvSpPr>
        <p:spPr>
          <a:xfrm>
            <a:off x="838200" y="1978025"/>
            <a:ext cx="5196840" cy="4351338"/>
          </a:xfrm>
          <a:prstGeom prst="rect">
            <a:avLst/>
          </a:prstGeom>
          <a:noFill/>
          <a:ln w="28575" cap="flat" cmpd="sng">
            <a:solidFill>
              <a:srgbClr val="E2EEB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6" name="Google Shape;166;p22"/>
          <p:cNvSpPr txBox="1">
            <a:spLocks noGrp="1"/>
          </p:cNvSpPr>
          <p:nvPr>
            <p:ph type="body" idx="2"/>
          </p:nvPr>
        </p:nvSpPr>
        <p:spPr>
          <a:xfrm>
            <a:off x="6168046" y="1978025"/>
            <a:ext cx="5196840" cy="4351338"/>
          </a:xfrm>
          <a:prstGeom prst="rect">
            <a:avLst/>
          </a:prstGeom>
          <a:noFill/>
          <a:ln w="28575" cap="flat" cmpd="sng">
            <a:solidFill>
              <a:srgbClr val="E2EEB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7" name="Google Shape;167;p22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8" name="Google Shape;168;p22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ext+image">
  <p:cSld name="Activity_text+image"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4"/>
          <p:cNvSpPr txBox="1">
            <a:spLocks noGrp="1"/>
          </p:cNvSpPr>
          <p:nvPr>
            <p:ph type="body" idx="1"/>
          </p:nvPr>
        </p:nvSpPr>
        <p:spPr>
          <a:xfrm>
            <a:off x="839788" y="1872343"/>
            <a:ext cx="3932238" cy="3988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9" name="Google Shape;179;p2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255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Arial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0" name="Google Shape;180;p24"/>
          <p:cNvSpPr>
            <a:spLocks noGrp="1"/>
          </p:cNvSpPr>
          <p:nvPr>
            <p:ph type="pic" idx="2"/>
          </p:nvPr>
        </p:nvSpPr>
        <p:spPr>
          <a:xfrm>
            <a:off x="5183188" y="1284514"/>
            <a:ext cx="5762398" cy="4576536"/>
          </a:xfrm>
          <a:prstGeom prst="rect">
            <a:avLst/>
          </a:prstGeom>
          <a:noFill/>
          <a:ln>
            <a:noFill/>
          </a:ln>
        </p:spPr>
      </p:sp>
      <p:sp>
        <p:nvSpPr>
          <p:cNvPr id="181" name="Google Shape;181;p24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2" name="Google Shape;182;p24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wo box">
  <p:cSld name="Activity_two box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Play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p25"/>
          <p:cNvSpPr txBox="1">
            <a:spLocks noGrp="1"/>
          </p:cNvSpPr>
          <p:nvPr>
            <p:ph type="body" idx="1"/>
          </p:nvPr>
        </p:nvSpPr>
        <p:spPr>
          <a:xfrm>
            <a:off x="838200" y="1978025"/>
            <a:ext cx="5196840" cy="4351338"/>
          </a:xfrm>
          <a:prstGeom prst="rect">
            <a:avLst/>
          </a:prstGeom>
          <a:noFill/>
          <a:ln w="28575" cap="flat" cmpd="sng">
            <a:solidFill>
              <a:srgbClr val="E2EEB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6" name="Google Shape;186;p25"/>
          <p:cNvSpPr txBox="1">
            <a:spLocks noGrp="1"/>
          </p:cNvSpPr>
          <p:nvPr>
            <p:ph type="body" idx="2"/>
          </p:nvPr>
        </p:nvSpPr>
        <p:spPr>
          <a:xfrm>
            <a:off x="6168046" y="1978025"/>
            <a:ext cx="5196840" cy="4351338"/>
          </a:xfrm>
          <a:prstGeom prst="rect">
            <a:avLst/>
          </a:prstGeom>
          <a:noFill/>
          <a:ln w="28575" cap="flat" cmpd="sng">
            <a:solidFill>
              <a:srgbClr val="E2EEB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7" name="Google Shape;187;p25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8" name="Google Shape;188;p25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4">
  <p:cSld name="Intro_4"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Play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1" name="Google Shape;191;p2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28575" cap="flat" cmpd="sng">
            <a:solidFill>
              <a:srgbClr val="E2EEB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2" name="Google Shape;192;p26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3" name="Google Shape;193;p26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questions">
  <p:cSld name="Activity_questions"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Play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6" name="Google Shape;196;p27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7" name="Google Shape;197;p27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solidation">
  <p:cSld name="Consolidation"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Play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p28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2" name="Google Shape;202;p28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3" name="Google Shape;203;p28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1">
  <p:cSld name="Intro_1"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Play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6" name="Google Shape;206;p2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7" name="Google Shape;207;p29"/>
          <p:cNvSpPr txBox="1">
            <a:spLocks noGrp="1"/>
          </p:cNvSpPr>
          <p:nvPr>
            <p:ph type="body" idx="2"/>
          </p:nvPr>
        </p:nvSpPr>
        <p:spPr>
          <a:xfrm>
            <a:off x="7530353" y="1825625"/>
            <a:ext cx="3823447" cy="4351338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8" name="Google Shape;208;p29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9" name="Google Shape;209;p29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30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lay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2" name="Google Shape;212;p30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13" name="Google Shape;213;p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p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5" name="Google Shape;215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8" name="Google Shape;218;p3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9" name="Google Shape;219;p3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p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p3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lay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371317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2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lay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p32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57575"/>
              </a:buClr>
              <a:buSzPts val="2400"/>
              <a:buNone/>
              <a:defRPr sz="2400">
                <a:solidFill>
                  <a:srgbClr val="757575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2000"/>
              <a:buNone/>
              <a:defRPr sz="2000">
                <a:solidFill>
                  <a:srgbClr val="757575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800"/>
              <a:buNone/>
              <a:defRPr sz="1800">
                <a:solidFill>
                  <a:srgbClr val="757575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9pPr>
          </a:lstStyle>
          <a:p>
            <a:endParaRPr/>
          </a:p>
        </p:txBody>
      </p:sp>
      <p:sp>
        <p:nvSpPr>
          <p:cNvPr id="225" name="Google Shape;225;p3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p3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7" name="Google Shape;227;p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p3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1" name="Google Shape;231;p33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2" name="Google Shape;232;p3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p3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p3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4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7" name="Google Shape;237;p34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38" name="Google Shape;238;p34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9" name="Google Shape;239;p34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40" name="Google Shape;240;p34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1" name="Google Shape;241;p3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2" name="Google Shape;242;p3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3" name="Google Shape;243;p3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6" name="Google Shape;246;p3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7" name="Google Shape;247;p3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8" name="Google Shape;248;p3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1" name="Google Shape;251;p3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2" name="Google Shape;252;p3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3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5" name="Google Shape;255;p37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256" name="Google Shape;256;p37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57" name="Google Shape;257;p3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8" name="Google Shape;258;p3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9" name="Google Shape;259;p3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2" name="Google Shape;262;p38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263" name="Google Shape;263;p38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64" name="Google Shape;264;p3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5" name="Google Shape;265;p3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6" name="Google Shape;266;p3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9" name="Google Shape;269;p39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0" name="Google Shape;270;p3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1" name="Google Shape;271;p3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2" name="Google Shape;272;p3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40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5" name="Google Shape;275;p40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6" name="Google Shape;276;p4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7" name="Google Shape;277;p4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8" name="Google Shape;278;p4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Intro_2">
  <p:cSld name="1_Intro_2"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4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1" name="Google Shape;281;p4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rgbClr val="E2EEBE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2" name="Google Shape;282;p41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[Month] 2024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41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4" name="Google Shape;284;p41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371317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Intro_4">
  <p:cSld name="2_Intro_4"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4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7" name="Google Shape;287;p4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28575" cap="flat" cmpd="sng">
            <a:solidFill>
              <a:srgbClr val="E2EEB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8" name="Google Shape;288;p42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[Month] 2024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9" name="Google Shape;289;p42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0" name="Google Shape;290;p42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98989"/>
              </a:buClr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lay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57575"/>
              </a:buClr>
              <a:buSzPts val="2400"/>
              <a:buNone/>
              <a:defRPr sz="2400">
                <a:solidFill>
                  <a:srgbClr val="757575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2000"/>
              <a:buNone/>
              <a:defRPr sz="2000">
                <a:solidFill>
                  <a:srgbClr val="757575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800"/>
              <a:buNone/>
              <a:defRPr sz="1800">
                <a:solidFill>
                  <a:srgbClr val="757575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371317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5" name="Google Shape;55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371317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1" name="Google Shape;61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" name="Google Shape;62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3" name="Google Shape;63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371317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371317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371317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1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1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37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1.xml"/><Relationship Id="rId19" Type="http://schemas.openxmlformats.org/officeDocument/2006/relationships/slideLayout" Target="../slideLayouts/slideLayout40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lay"/>
              <a:buNone/>
              <a:defRPr sz="4400" b="0" i="0" u="none" strike="noStrike" cap="non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371317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" name="Google Shape;15;p1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lay"/>
              <a:buNone/>
              <a:defRPr sz="4400" b="0" i="0" u="none" strike="noStrike" cap="non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1" name="Google Shape;171;p2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2" name="Google Shape;172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3" name="Google Shape;173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5" name="Google Shape;175;p23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p23"/>
          <p:cNvSpPr txBox="1"/>
          <p:nvPr/>
        </p:nvSpPr>
        <p:spPr>
          <a:xfrm>
            <a:off x="838200" y="6356350"/>
            <a:ext cx="371317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rPr>
              <a:t>Lesson 3: Cancer types and their treatment – Part 2</a:t>
            </a:r>
            <a:endParaRPr sz="1200" b="0" i="0" u="none" strike="noStrike" cap="none">
              <a:solidFill>
                <a:srgbClr val="75757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  <p:sldLayoutId id="2147483686" r:id="rId18"/>
    <p:sldLayoutId id="2147483687" r:id="rId1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5.xml"/><Relationship Id="rId1" Type="http://schemas.openxmlformats.org/officeDocument/2006/relationships/video" Target="https://www.youtube.com/embed/dxnjAc-rqz8?feature=oembed" TargetMode="External"/><Relationship Id="rId5" Type="http://schemas.openxmlformats.org/officeDocument/2006/relationships/hyperlink" Target="https://www.youtube.com/watch?v=dxnjAc-rqz8" TargetMode="Externa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KZAawwDjNvI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3.xml"/><Relationship Id="rId4" Type="http://schemas.openxmlformats.org/officeDocument/2006/relationships/hyperlink" Target="https://www.youtube.com/watch?v=ANAqBf8f3O8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hs.uk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Relationship Id="rId5" Type="http://schemas.openxmlformats.org/officeDocument/2006/relationships/hyperlink" Target="http://www.cancerresearchuk.org/" TargetMode="External"/><Relationship Id="rId4" Type="http://schemas.openxmlformats.org/officeDocument/2006/relationships/hyperlink" Target="https://cks.nice.org.uk/specialities/cancer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3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5200"/>
              <a:buFont typeface="Arial"/>
              <a:buNone/>
            </a:pPr>
            <a:r>
              <a:rPr lang="en-GB" noProof="0" dirty="0"/>
              <a:t>Health</a:t>
            </a:r>
          </a:p>
        </p:txBody>
      </p:sp>
      <p:sp>
        <p:nvSpPr>
          <p:cNvPr id="296" name="Google Shape;296;p43"/>
          <p:cNvSpPr txBox="1">
            <a:spLocks noGrp="1"/>
          </p:cNvSpPr>
          <p:nvPr>
            <p:ph type="subTitle" idx="1"/>
          </p:nvPr>
        </p:nvSpPr>
        <p:spPr>
          <a:xfrm>
            <a:off x="1524000" y="4846039"/>
            <a:ext cx="9144000" cy="58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800"/>
              <a:buNone/>
            </a:pPr>
            <a:r>
              <a:rPr lang="en-GB" noProof="0" dirty="0"/>
              <a:t>Topic: Cancer care</a:t>
            </a:r>
          </a:p>
        </p:txBody>
      </p:sp>
      <p:sp>
        <p:nvSpPr>
          <p:cNvPr id="297" name="Google Shape;297;p43"/>
          <p:cNvSpPr txBox="1">
            <a:spLocks noGrp="1"/>
          </p:cNvSpPr>
          <p:nvPr>
            <p:ph type="body" idx="2"/>
          </p:nvPr>
        </p:nvSpPr>
        <p:spPr>
          <a:xfrm>
            <a:off x="6096000" y="3105374"/>
            <a:ext cx="5623668" cy="53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000"/>
              <a:buNone/>
            </a:pPr>
            <a:r>
              <a:rPr lang="en-GB" noProof="0" dirty="0"/>
              <a:t>Route: Health &amp; Science</a:t>
            </a:r>
          </a:p>
        </p:txBody>
      </p:sp>
      <p:sp>
        <p:nvSpPr>
          <p:cNvPr id="298" name="Google Shape;298;p43"/>
          <p:cNvSpPr txBox="1">
            <a:spLocks noGrp="1"/>
          </p:cNvSpPr>
          <p:nvPr>
            <p:ph type="body" idx="3"/>
          </p:nvPr>
        </p:nvSpPr>
        <p:spPr>
          <a:xfrm>
            <a:off x="1524000" y="5587763"/>
            <a:ext cx="9144000" cy="45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228600" algn="ctr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ts val="2400"/>
              <a:buNone/>
            </a:pPr>
            <a:r>
              <a:rPr lang="en-GB" noProof="0" dirty="0"/>
              <a:t>Lesson 3: Cancer types and their treatments – Part 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5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None/>
            </a:pPr>
            <a:r>
              <a:rPr lang="en-GB" noProof="0" dirty="0">
                <a:latin typeface="Arial"/>
                <a:ea typeface="Arial"/>
                <a:cs typeface="Arial"/>
                <a:sym typeface="Arial"/>
              </a:rPr>
              <a:t>Monoclonal antibody therapy</a:t>
            </a:r>
            <a:endParaRPr lang="en-GB" noProof="0" dirty="0"/>
          </a:p>
        </p:txBody>
      </p:sp>
      <p:sp>
        <p:nvSpPr>
          <p:cNvPr id="374" name="Google Shape;374;p52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</a:pPr>
            <a:r>
              <a:rPr lang="en-GB" noProof="0" dirty="0"/>
              <a:t>Activity 2</a:t>
            </a:r>
          </a:p>
        </p:txBody>
      </p:sp>
      <p:sp>
        <p:nvSpPr>
          <p:cNvPr id="2" name="Google Shape;131;p19">
            <a:extLst>
              <a:ext uri="{FF2B5EF4-FFF2-40B4-BE49-F238E27FC236}">
                <a16:creationId xmlns:a16="http://schemas.microsoft.com/office/drawing/2014/main" id="{3BEA5C7C-61DD-BE83-BE35-1020CE699C68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609404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Discuss in a pair the meaning of these terms:</a:t>
            </a:r>
            <a:b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</a:b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mono;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clonal;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antibody;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therapy.</a:t>
            </a:r>
          </a:p>
        </p:txBody>
      </p:sp>
      <p:sp>
        <p:nvSpPr>
          <p:cNvPr id="3" name="Google Shape;131;p19">
            <a:extLst>
              <a:ext uri="{FF2B5EF4-FFF2-40B4-BE49-F238E27FC236}">
                <a16:creationId xmlns:a16="http://schemas.microsoft.com/office/drawing/2014/main" id="{0CF88CDB-76D1-58C8-6614-7D3EF5C3B576}"/>
              </a:ext>
            </a:extLst>
          </p:cNvPr>
          <p:cNvSpPr txBox="1">
            <a:spLocks/>
          </p:cNvSpPr>
          <p:nvPr/>
        </p:nvSpPr>
        <p:spPr>
          <a:xfrm>
            <a:off x="3225799" y="1825625"/>
            <a:ext cx="7301523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None/>
              <a:tabLst/>
              <a:defRPr/>
            </a:pP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None/>
              <a:tabLst/>
              <a:defRPr/>
            </a:pPr>
            <a:b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</a:b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one</a:t>
            </a:r>
          </a:p>
          <a:p>
            <a:pPr marL="0" marR="0" lvl="0" indent="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copied</a:t>
            </a:r>
          </a:p>
          <a:p>
            <a:pPr marL="0" marR="0" lvl="0" indent="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 protein that attaches to an antigen</a:t>
            </a:r>
          </a:p>
          <a:p>
            <a:pPr marL="0" marR="0" lvl="0" indent="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treatment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5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Play"/>
              <a:buNone/>
            </a:pPr>
            <a:r>
              <a:rPr lang="en-GB" noProof="0" dirty="0">
                <a:latin typeface="Arial"/>
                <a:ea typeface="Arial"/>
                <a:cs typeface="Arial"/>
                <a:sym typeface="Arial"/>
              </a:rPr>
              <a:t>Antibody</a:t>
            </a:r>
          </a:p>
        </p:txBody>
      </p:sp>
      <p:pic>
        <p:nvPicPr>
          <p:cNvPr id="385" name="Google Shape;385;p53" descr="The structure of an antibody 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81312" y="1970202"/>
            <a:ext cx="4054784" cy="3910793"/>
          </a:xfrm>
          <a:prstGeom prst="rect">
            <a:avLst/>
          </a:prstGeom>
          <a:noFill/>
          <a:ln>
            <a:noFill/>
          </a:ln>
        </p:spPr>
      </p:pic>
      <p:sp>
        <p:nvSpPr>
          <p:cNvPr id="386" name="Google Shape;386;p53"/>
          <p:cNvSpPr txBox="1"/>
          <p:nvPr/>
        </p:nvSpPr>
        <p:spPr>
          <a:xfrm>
            <a:off x="9853546" y="1113819"/>
            <a:ext cx="2177592" cy="83099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2400" b="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Antigen binding site</a:t>
            </a:r>
          </a:p>
        </p:txBody>
      </p:sp>
      <p:sp>
        <p:nvSpPr>
          <p:cNvPr id="387" name="Google Shape;387;p53"/>
          <p:cNvSpPr/>
          <p:nvPr/>
        </p:nvSpPr>
        <p:spPr>
          <a:xfrm>
            <a:off x="8908330" y="1970202"/>
            <a:ext cx="989814" cy="63647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lang="en-GB" sz="1800" b="0" i="0" u="none" strike="noStrike" cap="none" noProof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Google Shape;374;p52">
            <a:extLst>
              <a:ext uri="{FF2B5EF4-FFF2-40B4-BE49-F238E27FC236}">
                <a16:creationId xmlns:a16="http://schemas.microsoft.com/office/drawing/2014/main" id="{CC0DBE74-8FBE-6F5B-831B-3F3F7EA315BB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</a:pPr>
            <a:r>
              <a:rPr lang="en-GB" noProof="0" dirty="0"/>
              <a:t>Activity 2</a:t>
            </a:r>
          </a:p>
        </p:txBody>
      </p:sp>
      <p:sp>
        <p:nvSpPr>
          <p:cNvPr id="3" name="Google Shape;131;p19">
            <a:extLst>
              <a:ext uri="{FF2B5EF4-FFF2-40B4-BE49-F238E27FC236}">
                <a16:creationId xmlns:a16="http://schemas.microsoft.com/office/drawing/2014/main" id="{2F3EB0D0-E935-68D0-B1B5-1064DFE91CCE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609404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 antibody is a protein produced by B-lymphocytes (a type of white blood cell) to neutralise or destroy a specific </a:t>
            </a:r>
            <a:r>
              <a:rPr kumimoji="0" lang="en-GB" sz="2600" b="1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antigen</a:t>
            </a: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Antibodies are specific – each antibody only attaches to one type of antigen.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endParaRPr lang="en-GB" sz="2600" noProof="0" dirty="0"/>
          </a:p>
          <a:p>
            <a:pPr marL="0" marR="0" lvl="0" indent="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None/>
              <a:tabLst/>
              <a:defRPr/>
            </a:pPr>
            <a:r>
              <a:rPr kumimoji="0" lang="en-GB" sz="2600" b="1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What is an antigen?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5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None/>
            </a:pPr>
            <a:r>
              <a:rPr lang="en-GB" noProof="0" dirty="0">
                <a:latin typeface="Arial"/>
                <a:ea typeface="Arial"/>
                <a:cs typeface="Arial"/>
                <a:sym typeface="Arial"/>
              </a:rPr>
              <a:t>Antigen</a:t>
            </a:r>
            <a:endParaRPr lang="en-GB" noProof="0" dirty="0"/>
          </a:p>
        </p:txBody>
      </p:sp>
      <p:pic>
        <p:nvPicPr>
          <p:cNvPr id="398" name="Google Shape;398;p54" descr="Diagram of antigen and antibody 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20646" y="1562672"/>
            <a:ext cx="5562164" cy="425098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374;p52">
            <a:extLst>
              <a:ext uri="{FF2B5EF4-FFF2-40B4-BE49-F238E27FC236}">
                <a16:creationId xmlns:a16="http://schemas.microsoft.com/office/drawing/2014/main" id="{48D55619-6669-6BE5-3301-1DD263ED9ADD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</a:pPr>
            <a:r>
              <a:rPr lang="en-GB" noProof="0" dirty="0"/>
              <a:t>Activity 2</a:t>
            </a:r>
          </a:p>
        </p:txBody>
      </p:sp>
      <p:sp>
        <p:nvSpPr>
          <p:cNvPr id="3" name="Google Shape;131;p19">
            <a:extLst>
              <a:ext uri="{FF2B5EF4-FFF2-40B4-BE49-F238E27FC236}">
                <a16:creationId xmlns:a16="http://schemas.microsoft.com/office/drawing/2014/main" id="{A1D9D059-7BC2-18A2-8092-5388776EBF32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609404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Antigens are chemical markers on the surface of cells.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Antigens recognised by the immune system as ‘non-self’  trigger a response, prompting the body to make antibodies.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endParaRPr lang="en-GB" sz="2600" noProof="0" dirty="0"/>
          </a:p>
          <a:p>
            <a:pPr marL="0" marR="0" lvl="0" indent="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None/>
              <a:tabLst/>
              <a:defRPr/>
            </a:pPr>
            <a:r>
              <a:rPr kumimoji="0" lang="en-GB" sz="2600" b="1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Do cancer cells have antigens?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5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None/>
            </a:pPr>
            <a:r>
              <a:rPr lang="en-GB" noProof="0" dirty="0">
                <a:latin typeface="Arial"/>
                <a:ea typeface="Arial"/>
                <a:cs typeface="Arial"/>
                <a:sym typeface="Arial"/>
              </a:rPr>
              <a:t>Cancer cells</a:t>
            </a:r>
            <a:endParaRPr lang="en-GB" noProof="0" dirty="0"/>
          </a:p>
        </p:txBody>
      </p:sp>
      <p:sp>
        <p:nvSpPr>
          <p:cNvPr id="405" name="Google Shape;405;p55"/>
          <p:cNvSpPr>
            <a:spLocks noGrp="1"/>
          </p:cNvSpPr>
          <p:nvPr>
            <p:ph type="body" idx="2"/>
          </p:nvPr>
        </p:nvSpPr>
        <p:spPr>
          <a:xfrm>
            <a:off x="9974263" y="161925"/>
            <a:ext cx="2078037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</a:pPr>
            <a:r>
              <a:rPr lang="en-GB" noProof="0" dirty="0"/>
              <a:t>Activity 2</a:t>
            </a:r>
          </a:p>
        </p:txBody>
      </p:sp>
      <p:sp>
        <p:nvSpPr>
          <p:cNvPr id="2" name="Google Shape;131;p19">
            <a:extLst>
              <a:ext uri="{FF2B5EF4-FFF2-40B4-BE49-F238E27FC236}">
                <a16:creationId xmlns:a16="http://schemas.microsoft.com/office/drawing/2014/main" id="{A41286E9-462D-9859-E55F-1B0694A633C6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None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Cancer cells have antigens: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Tumour-specific antigens (TSA) – found only on cancer cells, not on normal cells, e.g. mutated p53 protein in some cancers.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Tumour-associated antigens (TAA) – found on both cancer and normal cells, but in much higher numbers in cancer cells, e.g. HER2 in breast cancer, AFP in liver cancer.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endParaRPr lang="en-GB" sz="2600" noProof="0" dirty="0"/>
          </a:p>
          <a:p>
            <a:pPr marL="0" marR="0" lvl="0" indent="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None/>
              <a:tabLst/>
              <a:defRPr/>
            </a:pPr>
            <a:r>
              <a:rPr kumimoji="0" lang="en-GB" sz="2600" b="1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How could antibodies help fight cancer?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5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None/>
            </a:pPr>
            <a:r>
              <a:rPr lang="en-GB" noProof="0" dirty="0">
                <a:latin typeface="Arial"/>
                <a:ea typeface="Arial"/>
                <a:cs typeface="Arial"/>
                <a:sym typeface="Arial"/>
              </a:rPr>
              <a:t>Monoclonal antibody therapy</a:t>
            </a:r>
            <a:endParaRPr lang="en-GB" noProof="0" dirty="0"/>
          </a:p>
        </p:txBody>
      </p:sp>
      <p:sp>
        <p:nvSpPr>
          <p:cNvPr id="413" name="Google Shape;413;p56"/>
          <p:cNvSpPr>
            <a:spLocks noGrp="1"/>
          </p:cNvSpPr>
          <p:nvPr>
            <p:ph type="body" idx="2"/>
          </p:nvPr>
        </p:nvSpPr>
        <p:spPr>
          <a:xfrm>
            <a:off x="9974263" y="161925"/>
            <a:ext cx="2078037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</a:pPr>
            <a:r>
              <a:rPr lang="en-GB" noProof="0" dirty="0"/>
              <a:t>Activity 2</a:t>
            </a:r>
          </a:p>
        </p:txBody>
      </p:sp>
      <p:pic>
        <p:nvPicPr>
          <p:cNvPr id="2" name="Online Media 1" descr="An embedded video outlining How Monoclonal Antibodies Treat Cancer. https://www.youtube.com/watch?v=dxnjAc-rqz8">
            <a:hlinkClick r:id="" action="ppaction://media"/>
            <a:extLst>
              <a:ext uri="{FF2B5EF4-FFF2-40B4-BE49-F238E27FC236}">
                <a16:creationId xmlns:a16="http://schemas.microsoft.com/office/drawing/2014/main" id="{D07A4B21-C456-CAA8-B575-50A593CD3850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5453131" y="1825625"/>
            <a:ext cx="6414511" cy="3624199"/>
          </a:xfrm>
          <a:prstGeom prst="rect">
            <a:avLst/>
          </a:prstGeom>
        </p:spPr>
      </p:pic>
      <p:sp>
        <p:nvSpPr>
          <p:cNvPr id="3" name="Google Shape;131;p19">
            <a:extLst>
              <a:ext uri="{FF2B5EF4-FFF2-40B4-BE49-F238E27FC236}">
                <a16:creationId xmlns:a16="http://schemas.microsoft.com/office/drawing/2014/main" id="{4FE7A4F2-402C-F5C6-99FC-5D869F6B15C8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4264152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Watch the </a:t>
            </a: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  <a:hlinkClick r:id="rId5"/>
              </a:rPr>
              <a:t>video</a:t>
            </a: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, which outlines how this cancer therapy works.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Draw short cartoon strips on the template on the Activity 2 worksheet to show the different ways in which monoclonal antibody therapy works.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Include a description of what is happening.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5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None/>
            </a:pPr>
            <a:r>
              <a:rPr lang="en-GB" noProof="0" dirty="0">
                <a:latin typeface="Arial"/>
                <a:ea typeface="Arial"/>
                <a:cs typeface="Arial"/>
                <a:sym typeface="Arial"/>
              </a:rPr>
              <a:t>What is invasive breast cancer (IBC)?</a:t>
            </a:r>
            <a:endParaRPr lang="en-GB" noProof="0" dirty="0"/>
          </a:p>
        </p:txBody>
      </p:sp>
      <p:sp>
        <p:nvSpPr>
          <p:cNvPr id="422" name="Google Shape;422;p57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</a:pPr>
            <a:r>
              <a:rPr lang="en-GB" noProof="0" dirty="0"/>
              <a:t>Activity 3</a:t>
            </a:r>
          </a:p>
        </p:txBody>
      </p:sp>
      <p:pic>
        <p:nvPicPr>
          <p:cNvPr id="423" name="Google Shape;423;p57" descr="Diagram showing breast anatomy and invasive breast cancer 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23684" y="1593761"/>
            <a:ext cx="4949572" cy="458320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131;p19">
            <a:extLst>
              <a:ext uri="{FF2B5EF4-FFF2-40B4-BE49-F238E27FC236}">
                <a16:creationId xmlns:a16="http://schemas.microsoft.com/office/drawing/2014/main" id="{F8FF8515-ACBE-360C-6E7A-247960A9AFBE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509625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This is the most common form of breast cancer.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Cells have grown outside of the duct into the surrounding tissues.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When the cells reach this stage, they can evade the body’s immune system and metastasise.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58"/>
          <p:cNvSpPr txBox="1">
            <a:spLocks noGrp="1"/>
          </p:cNvSpPr>
          <p:nvPr>
            <p:ph type="title"/>
          </p:nvPr>
        </p:nvSpPr>
        <p:spPr>
          <a:xfrm>
            <a:off x="838200" y="527811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GB" noProof="0" dirty="0">
                <a:latin typeface="Arial"/>
                <a:ea typeface="Arial"/>
                <a:cs typeface="Arial"/>
                <a:sym typeface="Arial"/>
              </a:rPr>
              <a:t>Treatment for invasive breast cancer (IBC)</a:t>
            </a:r>
          </a:p>
        </p:txBody>
      </p:sp>
      <p:sp>
        <p:nvSpPr>
          <p:cNvPr id="431" name="Google Shape;431;p58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</a:pPr>
            <a:r>
              <a:rPr lang="en-GB" noProof="0" dirty="0"/>
              <a:t>Activity 3</a:t>
            </a:r>
          </a:p>
        </p:txBody>
      </p:sp>
      <p:sp>
        <p:nvSpPr>
          <p:cNvPr id="432" name="Google Shape;432;p58"/>
          <p:cNvSpPr txBox="1"/>
          <p:nvPr/>
        </p:nvSpPr>
        <p:spPr>
          <a:xfrm>
            <a:off x="9125482" y="5584942"/>
            <a:ext cx="2926992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noProof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(Cancer Research UK)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Google Shape;214;p28">
            <a:extLst>
              <a:ext uri="{FF2B5EF4-FFF2-40B4-BE49-F238E27FC236}">
                <a16:creationId xmlns:a16="http://schemas.microsoft.com/office/drawing/2014/main" id="{DCF203C8-545F-49F4-05F8-1D8928DBBFDE}"/>
              </a:ext>
            </a:extLst>
          </p:cNvPr>
          <p:cNvSpPr txBox="1">
            <a:spLocks/>
          </p:cNvSpPr>
          <p:nvPr/>
        </p:nvSpPr>
        <p:spPr>
          <a:xfrm>
            <a:off x="7503946" y="2130425"/>
            <a:ext cx="3921341" cy="3976208"/>
          </a:xfrm>
          <a:prstGeom prst="rect">
            <a:avLst/>
          </a:prstGeom>
          <a:noFill/>
          <a:ln w="28575">
            <a:solidFill>
              <a:srgbClr val="E2EEBE"/>
            </a:solidFill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2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Treatment for breast cancer depends on several factors.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2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These include where the cancer is, how big it is, whether the cancer cells have certain antigens and general health. </a:t>
            </a:r>
          </a:p>
        </p:txBody>
      </p:sp>
      <p:sp>
        <p:nvSpPr>
          <p:cNvPr id="5" name="Google Shape;214;p28">
            <a:extLst>
              <a:ext uri="{FF2B5EF4-FFF2-40B4-BE49-F238E27FC236}">
                <a16:creationId xmlns:a16="http://schemas.microsoft.com/office/drawing/2014/main" id="{D164C0FE-FC72-1E11-D0E1-A532115A4386}"/>
              </a:ext>
            </a:extLst>
          </p:cNvPr>
          <p:cNvSpPr txBox="1">
            <a:spLocks/>
          </p:cNvSpPr>
          <p:nvPr/>
        </p:nvSpPr>
        <p:spPr>
          <a:xfrm>
            <a:off x="990600" y="2130425"/>
            <a:ext cx="6486144" cy="3976208"/>
          </a:xfrm>
          <a:prstGeom prst="rect">
            <a:avLst/>
          </a:prstGeom>
          <a:noFill/>
          <a:ln w="28575">
            <a:solidFill>
              <a:srgbClr val="E2EEBE"/>
            </a:solidFill>
          </a:ln>
        </p:spPr>
        <p:txBody>
          <a:bodyPr spcFirstLastPara="1" wrap="square" lIns="180000" tIns="180000" rIns="180000" bIns="180000" anchor="t" anchorCtr="0">
            <a:normAutofit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Removal of breast tissue:</a:t>
            </a:r>
          </a:p>
          <a:p>
            <a:pPr marL="800100" lvl="1">
              <a:spcBef>
                <a:spcPts val="0"/>
              </a:spcBef>
              <a:buSzPts val="2400"/>
              <a:buFont typeface="Courier New" panose="02070309020205020404" pitchFamily="49" charset="0"/>
              <a:buChar char="o"/>
              <a:defRPr/>
            </a:pPr>
            <a:r>
              <a:rPr kumimoji="0" lang="en-GB" sz="22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breast-conserving surgery (wide local excision or lumpectomy) removes the cancerous area with a small margin of tissue while preserving most of the breast;</a:t>
            </a:r>
          </a:p>
          <a:p>
            <a:pPr marL="800100" lvl="1">
              <a:spcBef>
                <a:spcPts val="0"/>
              </a:spcBef>
              <a:buSzPts val="2400"/>
              <a:buFont typeface="Courier New" panose="02070309020205020404" pitchFamily="49" charset="0"/>
              <a:buChar char="o"/>
              <a:defRPr/>
            </a:pPr>
            <a:r>
              <a:rPr kumimoji="0" lang="en-GB" sz="22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full removal of breast/breasts (mastectomy).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chemotherapy;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radiotherapy;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monoclonal antibody therapy.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59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</a:pPr>
            <a:r>
              <a:rPr lang="en-GB" noProof="0" dirty="0"/>
              <a:t>Activity 3</a:t>
            </a:r>
          </a:p>
        </p:txBody>
      </p:sp>
      <p:sp>
        <p:nvSpPr>
          <p:cNvPr id="438" name="Google Shape;438;p5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 noProof="0" dirty="0">
                <a:latin typeface="Arial"/>
                <a:ea typeface="Arial"/>
                <a:cs typeface="Arial"/>
                <a:sym typeface="Arial"/>
              </a:rPr>
              <a:t>Invasive breast cancer (IBC) case studies</a:t>
            </a:r>
            <a:endParaRPr lang="en-GB" noProof="0" dirty="0"/>
          </a:p>
        </p:txBody>
      </p:sp>
      <p:sp>
        <p:nvSpPr>
          <p:cNvPr id="440" name="Google Shape;440;p59"/>
          <p:cNvSpPr/>
          <p:nvPr/>
        </p:nvSpPr>
        <p:spPr>
          <a:xfrm>
            <a:off x="7153275" y="1825625"/>
            <a:ext cx="4391025" cy="4351338"/>
          </a:xfrm>
          <a:custGeom>
            <a:avLst/>
            <a:gdLst/>
            <a:ahLst/>
            <a:cxnLst/>
            <a:rect l="l" t="t" r="r" b="b"/>
            <a:pathLst>
              <a:path w="3872750" h="4351338" fill="none" extrusionOk="0">
                <a:moveTo>
                  <a:pt x="0" y="0"/>
                </a:moveTo>
                <a:cubicBezTo>
                  <a:pt x="1707302" y="-33775"/>
                  <a:pt x="2209114" y="138873"/>
                  <a:pt x="3872750" y="0"/>
                </a:cubicBezTo>
                <a:cubicBezTo>
                  <a:pt x="3798979" y="585222"/>
                  <a:pt x="3716867" y="3710241"/>
                  <a:pt x="3872750" y="4351338"/>
                </a:cubicBezTo>
                <a:cubicBezTo>
                  <a:pt x="2856365" y="4214008"/>
                  <a:pt x="1783117" y="4213482"/>
                  <a:pt x="0" y="4351338"/>
                </a:cubicBezTo>
                <a:cubicBezTo>
                  <a:pt x="152408" y="2268068"/>
                  <a:pt x="73868" y="1803478"/>
                  <a:pt x="0" y="0"/>
                </a:cubicBezTo>
                <a:close/>
              </a:path>
              <a:path w="3872750" h="4351338" extrusionOk="0">
                <a:moveTo>
                  <a:pt x="0" y="0"/>
                </a:moveTo>
                <a:cubicBezTo>
                  <a:pt x="1164325" y="-101487"/>
                  <a:pt x="2919141" y="-162162"/>
                  <a:pt x="3872750" y="0"/>
                </a:cubicBezTo>
                <a:cubicBezTo>
                  <a:pt x="3933463" y="1739382"/>
                  <a:pt x="3811678" y="3375976"/>
                  <a:pt x="3872750" y="4351338"/>
                </a:cubicBezTo>
                <a:cubicBezTo>
                  <a:pt x="2364188" y="4401403"/>
                  <a:pt x="1295204" y="4192889"/>
                  <a:pt x="0" y="4351338"/>
                </a:cubicBezTo>
                <a:cubicBezTo>
                  <a:pt x="-24452" y="3602151"/>
                  <a:pt x="-67663" y="2092173"/>
                  <a:pt x="0" y="0"/>
                </a:cubicBezTo>
                <a:close/>
              </a:path>
            </a:pathLst>
          </a:custGeom>
          <a:solidFill>
            <a:srgbClr val="E2EEBE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GB" sz="2400" b="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Sources: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lang="en-GB" sz="2400" b="0" i="0" u="none" strike="noStrike" cap="none" noProof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Carina’s story: </a:t>
            </a:r>
            <a:r>
              <a:rPr lang="en-GB" sz="2400" b="0" i="0" u="sng" strike="noStrike" cap="none" noProof="0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https://www.youtube.com/watch?v=KZAawwDjNvI</a:t>
            </a:r>
            <a:r>
              <a:rPr lang="en-GB" sz="2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lang="en-GB" sz="2400" b="0" i="0" u="none" strike="noStrike" cap="none" noProof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lang="en-GB" sz="2400" b="0" i="0" u="none" strike="noStrike" cap="none" noProof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lang="en-GB" sz="2400" b="0" i="0" u="none" strike="noStrike" cap="none" noProof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Julie’s story: </a:t>
            </a:r>
            <a:r>
              <a:rPr lang="en-GB" sz="2400" b="0" i="0" u="sng" strike="noStrike" cap="none" noProof="0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https://www.youtube.com/watch?v=ANAqBf8f3O8</a:t>
            </a:r>
            <a:endParaRPr lang="en-GB" sz="2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Google Shape;214;p28">
            <a:extLst>
              <a:ext uri="{FF2B5EF4-FFF2-40B4-BE49-F238E27FC236}">
                <a16:creationId xmlns:a16="http://schemas.microsoft.com/office/drawing/2014/main" id="{27F9BD02-1D38-92BD-8FBF-EBFA9D9B7413}"/>
              </a:ext>
            </a:extLst>
          </p:cNvPr>
          <p:cNvSpPr txBox="1">
            <a:spLocks/>
          </p:cNvSpPr>
          <p:nvPr/>
        </p:nvSpPr>
        <p:spPr>
          <a:xfrm>
            <a:off x="990600" y="2130425"/>
            <a:ext cx="5839968" cy="3976208"/>
          </a:xfrm>
          <a:prstGeom prst="rect">
            <a:avLst/>
          </a:prstGeom>
          <a:noFill/>
          <a:ln w="28575">
            <a:solidFill>
              <a:srgbClr val="E2EEBE"/>
            </a:solidFill>
          </a:ln>
        </p:spPr>
        <p:txBody>
          <a:bodyPr spcFirstLastPara="1" wrap="square" lIns="180000" tIns="180000" rIns="180000" bIns="180000" anchor="t" anchorCtr="0">
            <a:normAutofit fontScale="92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Watch the two case study videos in which breast cancer survivors – Carina and Julie – talk about their experiences with diagnosis and treatment.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Answer the questions on the Activity 3 worksheet, which focus on treatment plans and the impact of IBC on mental and physical health.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6" name="Google Shape;446;p60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48520" y="1825625"/>
            <a:ext cx="2826639" cy="4217329"/>
          </a:xfrm>
          <a:prstGeom prst="rect">
            <a:avLst/>
          </a:prstGeom>
          <a:noFill/>
          <a:ln>
            <a:noFill/>
          </a:ln>
        </p:spPr>
      </p:pic>
      <p:sp>
        <p:nvSpPr>
          <p:cNvPr id="447" name="Google Shape;447;p6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897255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None/>
            </a:pPr>
            <a:r>
              <a:rPr lang="en-GB" noProof="0" dirty="0">
                <a:latin typeface="Arial"/>
                <a:ea typeface="Arial"/>
                <a:cs typeface="Arial"/>
                <a:sym typeface="Arial"/>
              </a:rPr>
              <a:t>The impact of invasive breast cancer (IBC) on mental health</a:t>
            </a:r>
            <a:endParaRPr lang="en-GB" noProof="0" dirty="0"/>
          </a:p>
        </p:txBody>
      </p:sp>
      <p:pic>
        <p:nvPicPr>
          <p:cNvPr id="449" name="Google Shape;449;p6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983826" y="176132"/>
            <a:ext cx="2078916" cy="37798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131;p19">
            <a:extLst>
              <a:ext uri="{FF2B5EF4-FFF2-40B4-BE49-F238E27FC236}">
                <a16:creationId xmlns:a16="http://schemas.microsoft.com/office/drawing/2014/main" id="{C102BC13-3878-4096-731A-3A42897A7D4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655929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Common feelings at diagnosis of all cancers are feeling overwhelmed, shocked, numb and angry.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There can be feelings of anxiety around treatment, the future and how loved ones will feel.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Removal of breast tissue, even if the breast is reconstructed, can impact on how a person views their body, and this can impact on relationships.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6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None/>
            </a:pPr>
            <a:r>
              <a:rPr lang="en-GB" noProof="0" dirty="0">
                <a:latin typeface="Arial"/>
                <a:ea typeface="Arial"/>
                <a:cs typeface="Arial"/>
                <a:sym typeface="Arial"/>
              </a:rPr>
              <a:t>Available support		</a:t>
            </a:r>
            <a:endParaRPr lang="en-GB" noProof="0" dirty="0"/>
          </a:p>
        </p:txBody>
      </p:sp>
      <p:pic>
        <p:nvPicPr>
          <p:cNvPr id="457" name="Google Shape;457;p6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973558" y="176132"/>
            <a:ext cx="2078916" cy="377985"/>
          </a:xfrm>
          <a:prstGeom prst="rect">
            <a:avLst/>
          </a:prstGeom>
          <a:noFill/>
          <a:ln>
            <a:noFill/>
          </a:ln>
        </p:spPr>
      </p:pic>
      <p:pic>
        <p:nvPicPr>
          <p:cNvPr id="458" name="Google Shape;458;p61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14060" y="1825625"/>
            <a:ext cx="4577828" cy="334987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131;p19">
            <a:extLst>
              <a:ext uri="{FF2B5EF4-FFF2-40B4-BE49-F238E27FC236}">
                <a16:creationId xmlns:a16="http://schemas.microsoft.com/office/drawing/2014/main" id="{B505FA90-CE74-E67F-B9A3-BDFF9891424B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6063114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talking to friends and family;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talking therapy like counselling and cognitive behavioural therapy (CBT);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spiritual support – local minister, faith leader or hospital chaplain;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Breast Cancer Care nurses;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specialist services: Macmillan Cancer Support, Maggie’s, prosthesis/wig services.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4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None/>
            </a:pPr>
            <a:r>
              <a:rPr lang="en-GB" noProof="0" dirty="0">
                <a:latin typeface="Arial"/>
                <a:ea typeface="Arial"/>
                <a:cs typeface="Arial"/>
                <a:sym typeface="Arial"/>
              </a:rPr>
              <a:t>In this lesson, we will:</a:t>
            </a:r>
            <a:endParaRPr lang="en-GB" noProof="0" dirty="0"/>
          </a:p>
        </p:txBody>
      </p:sp>
      <p:sp>
        <p:nvSpPr>
          <p:cNvPr id="304" name="Google Shape;304;p44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</a:pPr>
            <a:r>
              <a:rPr lang="en-GB" noProof="0" dirty="0"/>
              <a:t>Introduction</a:t>
            </a:r>
          </a:p>
        </p:txBody>
      </p:sp>
      <p:sp>
        <p:nvSpPr>
          <p:cNvPr id="306" name="Google Shape;306;p44"/>
          <p:cNvSpPr txBox="1">
            <a:spLocks noGrp="1"/>
          </p:cNvSpPr>
          <p:nvPr>
            <p:ph type="body" idx="2"/>
          </p:nvPr>
        </p:nvSpPr>
        <p:spPr>
          <a:xfrm>
            <a:off x="7531100" y="1036948"/>
            <a:ext cx="3822700" cy="5140015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Skills:</a:t>
            </a:r>
            <a:endParaRPr lang="en-GB" noProof="0" dirty="0"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CS3.2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 Undertake collaborative work</a:t>
            </a:r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CS5.1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 Apply research skills</a:t>
            </a:r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CS6.1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 Present their project findings in a range of formats</a:t>
            </a:r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General competencies:</a:t>
            </a:r>
            <a:endParaRPr lang="en-GB" noProof="0" dirty="0"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English</a:t>
            </a:r>
            <a:endParaRPr lang="en-GB" noProof="0" dirty="0"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GEC2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 Present information and ideas</a:t>
            </a:r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GEC4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 Summarise information/ideas </a:t>
            </a:r>
            <a:endParaRPr lang="en-GB" noProof="0" dirty="0"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GEC5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 Synthesise information</a:t>
            </a:r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Digital</a:t>
            </a:r>
            <a:endParaRPr lang="en-GB" noProof="0" dirty="0"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GDC1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 Use digital technology and media effectively </a:t>
            </a:r>
          </a:p>
        </p:txBody>
      </p:sp>
      <p:sp>
        <p:nvSpPr>
          <p:cNvPr id="307" name="Google Shape;307;p44"/>
          <p:cNvSpPr txBox="1"/>
          <p:nvPr/>
        </p:nvSpPr>
        <p:spPr>
          <a:xfrm>
            <a:off x="616819" y="6352815"/>
            <a:ext cx="4516225" cy="28012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marR="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757575"/>
              </a:buClr>
              <a:buSzPts val="1800"/>
              <a:buFont typeface="Arial"/>
              <a:buNone/>
            </a:pPr>
            <a:r>
              <a:rPr lang="en-GB" sz="1200" b="0" i="0" u="none" strike="noStrike" cap="none" noProof="0" dirty="0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rPr>
              <a:t>Lesson 3: Cancer types and their treatment – Part 2</a:t>
            </a:r>
          </a:p>
        </p:txBody>
      </p:sp>
      <p:sp>
        <p:nvSpPr>
          <p:cNvPr id="2" name="Google Shape;131;p19">
            <a:extLst>
              <a:ext uri="{FF2B5EF4-FFF2-40B4-BE49-F238E27FC236}">
                <a16:creationId xmlns:a16="http://schemas.microsoft.com/office/drawing/2014/main" id="{2658628C-EF58-ADCF-C5B5-7347DB3D758A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64770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60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3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Describe two types of cancer:</a:t>
            </a:r>
          </a:p>
          <a:p>
            <a:pPr marL="800100" lvl="1">
              <a:spcBef>
                <a:spcPts val="0"/>
              </a:spcBef>
              <a:spcAft>
                <a:spcPts val="600"/>
              </a:spcAft>
              <a:buSzPts val="2400"/>
              <a:buFont typeface="Courier New" panose="02070309020205020404" pitchFamily="49" charset="0"/>
              <a:buChar char="o"/>
            </a:pPr>
            <a:r>
              <a:rPr kumimoji="0" lang="en-GB" sz="23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non-Hodgkin lymphoma (NHL);</a:t>
            </a:r>
          </a:p>
          <a:p>
            <a:pPr marL="800100" lvl="1">
              <a:spcBef>
                <a:spcPts val="0"/>
              </a:spcBef>
              <a:spcAft>
                <a:spcPts val="600"/>
              </a:spcAft>
              <a:buSzPts val="2400"/>
              <a:buFont typeface="Courier New" panose="02070309020205020404" pitchFamily="49" charset="0"/>
              <a:buChar char="o"/>
            </a:pPr>
            <a:r>
              <a:rPr kumimoji="0" lang="en-GB" sz="23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invasive breast cancer (IBC).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60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3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Explain common cancer treatments:</a:t>
            </a:r>
          </a:p>
          <a:p>
            <a:pPr marL="800100" lvl="1">
              <a:spcBef>
                <a:spcPts val="0"/>
              </a:spcBef>
              <a:spcAft>
                <a:spcPts val="600"/>
              </a:spcAft>
              <a:buSzPts val="2400"/>
              <a:buFont typeface="Courier New" panose="02070309020205020404" pitchFamily="49" charset="0"/>
              <a:buChar char="o"/>
            </a:pPr>
            <a:r>
              <a:rPr kumimoji="0" lang="en-GB" sz="23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breast-conserving surgery and mastectomy;</a:t>
            </a:r>
          </a:p>
          <a:p>
            <a:pPr marL="800100" lvl="1">
              <a:spcBef>
                <a:spcPts val="0"/>
              </a:spcBef>
              <a:spcAft>
                <a:spcPts val="600"/>
              </a:spcAft>
              <a:buSzPts val="2400"/>
              <a:buFont typeface="Courier New" panose="02070309020205020404" pitchFamily="49" charset="0"/>
              <a:buChar char="o"/>
            </a:pPr>
            <a:r>
              <a:rPr kumimoji="0" lang="en-GB" sz="23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monoclonal antibody therapy;</a:t>
            </a:r>
          </a:p>
          <a:p>
            <a:pPr marL="800100" lvl="1">
              <a:spcBef>
                <a:spcPts val="0"/>
              </a:spcBef>
              <a:spcAft>
                <a:spcPts val="600"/>
              </a:spcAft>
              <a:buSzPts val="2400"/>
              <a:buFont typeface="Courier New" panose="02070309020205020404" pitchFamily="49" charset="0"/>
              <a:buChar char="o"/>
            </a:pPr>
            <a:r>
              <a:rPr kumimoji="0" lang="en-GB" sz="23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talking therapies.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60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3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Explain the impact on systems within the body and on physical and mental health.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6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None/>
            </a:pPr>
            <a:r>
              <a:rPr lang="en-GB" noProof="0" dirty="0">
                <a:latin typeface="Arial"/>
                <a:ea typeface="Arial"/>
                <a:cs typeface="Arial"/>
                <a:sym typeface="Arial"/>
              </a:rPr>
              <a:t>In this lesson, we have:</a:t>
            </a:r>
            <a:endParaRPr lang="en-GB" noProof="0" dirty="0"/>
          </a:p>
        </p:txBody>
      </p:sp>
      <p:sp>
        <p:nvSpPr>
          <p:cNvPr id="464" name="Google Shape;464;p62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</a:pPr>
            <a:r>
              <a:rPr lang="en-GB" noProof="0" dirty="0"/>
              <a:t>Plenary</a:t>
            </a:r>
          </a:p>
        </p:txBody>
      </p:sp>
      <p:sp>
        <p:nvSpPr>
          <p:cNvPr id="466" name="Google Shape;466;p62"/>
          <p:cNvSpPr txBox="1">
            <a:spLocks noGrp="1"/>
          </p:cNvSpPr>
          <p:nvPr>
            <p:ph type="body" idx="2"/>
          </p:nvPr>
        </p:nvSpPr>
        <p:spPr>
          <a:xfrm>
            <a:off x="7531100" y="1036948"/>
            <a:ext cx="3822700" cy="5140015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Skills:</a:t>
            </a:r>
            <a:endParaRPr lang="en-GB" noProof="0" dirty="0"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CS3.2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 Undertake collaborative work</a:t>
            </a:r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CS5.1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 Apply research skills</a:t>
            </a:r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CS6.1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 Present their project findings in a range of formats</a:t>
            </a:r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General competencies:</a:t>
            </a:r>
            <a:endParaRPr lang="en-GB" noProof="0" dirty="0"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English</a:t>
            </a:r>
            <a:endParaRPr lang="en-GB" noProof="0" dirty="0"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GEC2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 Present information and ideas</a:t>
            </a:r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GEC4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 Summarise information/ideas </a:t>
            </a:r>
            <a:endParaRPr lang="en-GB" noProof="0" dirty="0"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GEC5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 Synthesise information</a:t>
            </a:r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Digital</a:t>
            </a:r>
            <a:endParaRPr lang="en-GB" noProof="0" dirty="0"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GDC1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 Use digital technology and media effectively </a:t>
            </a:r>
          </a:p>
        </p:txBody>
      </p:sp>
      <p:sp>
        <p:nvSpPr>
          <p:cNvPr id="3" name="Google Shape;131;p19">
            <a:extLst>
              <a:ext uri="{FF2B5EF4-FFF2-40B4-BE49-F238E27FC236}">
                <a16:creationId xmlns:a16="http://schemas.microsoft.com/office/drawing/2014/main" id="{F2D116D0-20F7-D400-0127-9D332AE81B9B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64770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60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3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Described two types of cancer:</a:t>
            </a:r>
          </a:p>
          <a:p>
            <a:pPr marL="800100" lvl="1">
              <a:spcBef>
                <a:spcPts val="0"/>
              </a:spcBef>
              <a:spcAft>
                <a:spcPts val="600"/>
              </a:spcAft>
              <a:buSzPts val="2400"/>
              <a:buFont typeface="Courier New" panose="02070309020205020404" pitchFamily="49" charset="0"/>
              <a:buChar char="o"/>
            </a:pPr>
            <a:r>
              <a:rPr kumimoji="0" lang="en-GB" sz="23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non-Hodgkin lymphoma (NHL);</a:t>
            </a:r>
          </a:p>
          <a:p>
            <a:pPr marL="800100" lvl="1">
              <a:spcBef>
                <a:spcPts val="0"/>
              </a:spcBef>
              <a:spcAft>
                <a:spcPts val="600"/>
              </a:spcAft>
              <a:buSzPts val="2400"/>
              <a:buFont typeface="Courier New" panose="02070309020205020404" pitchFamily="49" charset="0"/>
              <a:buChar char="o"/>
            </a:pPr>
            <a:r>
              <a:rPr kumimoji="0" lang="en-GB" sz="23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invasive breast cancer (IBC).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60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3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Explained common cancer treatments:</a:t>
            </a:r>
          </a:p>
          <a:p>
            <a:pPr marL="800100" lvl="1">
              <a:spcBef>
                <a:spcPts val="0"/>
              </a:spcBef>
              <a:spcAft>
                <a:spcPts val="600"/>
              </a:spcAft>
              <a:buSzPts val="2400"/>
              <a:buFont typeface="Courier New" panose="02070309020205020404" pitchFamily="49" charset="0"/>
              <a:buChar char="o"/>
            </a:pPr>
            <a:r>
              <a:rPr kumimoji="0" lang="en-GB" sz="23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breast-conserving surgery and mastectomy;</a:t>
            </a:r>
          </a:p>
          <a:p>
            <a:pPr marL="800100" lvl="1">
              <a:spcBef>
                <a:spcPts val="0"/>
              </a:spcBef>
              <a:spcAft>
                <a:spcPts val="600"/>
              </a:spcAft>
              <a:buSzPts val="2400"/>
              <a:buFont typeface="Courier New" panose="02070309020205020404" pitchFamily="49" charset="0"/>
              <a:buChar char="o"/>
            </a:pPr>
            <a:r>
              <a:rPr kumimoji="0" lang="en-GB" sz="23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monoclonal antibody therapy;</a:t>
            </a:r>
          </a:p>
          <a:p>
            <a:pPr marL="800100" lvl="1">
              <a:spcBef>
                <a:spcPts val="0"/>
              </a:spcBef>
              <a:spcAft>
                <a:spcPts val="600"/>
              </a:spcAft>
              <a:buSzPts val="2400"/>
              <a:buFont typeface="Courier New" panose="02070309020205020404" pitchFamily="49" charset="0"/>
              <a:buChar char="o"/>
            </a:pPr>
            <a:r>
              <a:rPr kumimoji="0" lang="en-GB" sz="23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talking therapies.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60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3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Explained the impact on systems within the body and on physical and mental health.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6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 noProof="0" dirty="0">
                <a:latin typeface="Arial"/>
                <a:ea typeface="Arial"/>
                <a:cs typeface="Arial"/>
                <a:sym typeface="Arial"/>
              </a:rPr>
              <a:t>Non-Hodgkin lymphoma (NHL) </a:t>
            </a:r>
            <a:br>
              <a:rPr lang="en-GB" noProof="0" dirty="0">
                <a:latin typeface="Arial"/>
                <a:ea typeface="Arial"/>
                <a:cs typeface="Arial"/>
                <a:sym typeface="Arial"/>
              </a:rPr>
            </a:br>
            <a:r>
              <a:rPr lang="en-GB" noProof="0" dirty="0">
                <a:latin typeface="Arial"/>
                <a:ea typeface="Arial"/>
                <a:cs typeface="Arial"/>
                <a:sym typeface="Arial"/>
              </a:rPr>
              <a:t>case study</a:t>
            </a:r>
          </a:p>
        </p:txBody>
      </p:sp>
      <p:sp>
        <p:nvSpPr>
          <p:cNvPr id="473" name="Google Shape;473;p63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</a:pPr>
            <a:r>
              <a:rPr lang="en-GB" noProof="0" dirty="0"/>
              <a:t>Consolidation</a:t>
            </a:r>
          </a:p>
        </p:txBody>
      </p:sp>
      <p:sp>
        <p:nvSpPr>
          <p:cNvPr id="6" name="Google Shape;131;p19">
            <a:extLst>
              <a:ext uri="{FF2B5EF4-FFF2-40B4-BE49-F238E27FC236}">
                <a16:creationId xmlns:a16="http://schemas.microsoft.com/office/drawing/2014/main" id="{BC18DDF2-4749-0C7C-5BCE-9C903936C4B0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598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Read Elara’s case study on the Consolidation worksheet.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Answer the questions.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You June need to do research to support your answers. Reliable sources of information are Cancer Research UK and the NHS websites.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45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</a:pPr>
            <a:r>
              <a:rPr lang="en-GB" noProof="0" dirty="0"/>
              <a:t>Introduction</a:t>
            </a:r>
          </a:p>
        </p:txBody>
      </p:sp>
      <p:sp>
        <p:nvSpPr>
          <p:cNvPr id="314" name="Google Shape;314;p4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None/>
            </a:pPr>
            <a:r>
              <a:rPr lang="en-GB" noProof="0" dirty="0">
                <a:latin typeface="Arial"/>
                <a:ea typeface="Arial"/>
                <a:cs typeface="Arial"/>
                <a:sym typeface="Arial"/>
              </a:rPr>
              <a:t>Check your understanding</a:t>
            </a:r>
            <a:endParaRPr lang="en-GB" noProof="0" dirty="0"/>
          </a:p>
        </p:txBody>
      </p:sp>
      <p:pic>
        <p:nvPicPr>
          <p:cNvPr id="316" name="Google Shape;316;p45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50762" y="1825625"/>
            <a:ext cx="4222156" cy="2934398"/>
          </a:xfrm>
          <a:prstGeom prst="rect">
            <a:avLst/>
          </a:prstGeom>
          <a:noFill/>
          <a:ln>
            <a:noFill/>
          </a:ln>
        </p:spPr>
      </p:pic>
      <p:sp>
        <p:nvSpPr>
          <p:cNvPr id="317" name="Google Shape;317;p45"/>
          <p:cNvSpPr txBox="1"/>
          <p:nvPr/>
        </p:nvSpPr>
        <p:spPr>
          <a:xfrm>
            <a:off x="616820" y="6267775"/>
            <a:ext cx="4271128" cy="43094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marR="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757575"/>
              </a:buClr>
              <a:buSzPts val="1800"/>
              <a:buFont typeface="Arial"/>
              <a:buNone/>
            </a:pPr>
            <a:r>
              <a:rPr lang="en-GB" sz="1200" b="0" i="0" u="none" strike="noStrike" cap="none" noProof="0" dirty="0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rPr>
              <a:t>Lesson 3: Cancer types and their treatment – Part 2</a:t>
            </a:r>
          </a:p>
        </p:txBody>
      </p:sp>
      <p:sp>
        <p:nvSpPr>
          <p:cNvPr id="2" name="Google Shape;131;p19">
            <a:extLst>
              <a:ext uri="{FF2B5EF4-FFF2-40B4-BE49-F238E27FC236}">
                <a16:creationId xmlns:a16="http://schemas.microsoft.com/office/drawing/2014/main" id="{4BD21106-9E32-1FDB-46FC-C36409D1EEAB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R="0" lvl="0" indent="-4572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+mj-lt"/>
              <a:buAutoNum type="arabicPeriod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Recall four ways of treating cancer.</a:t>
            </a:r>
          </a:p>
          <a:p>
            <a:pPr marR="0" lvl="0" indent="-4572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+mj-lt"/>
              <a:buAutoNum type="arabicPeriod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Describe the difference between a benign and a malignant tumour.</a:t>
            </a:r>
          </a:p>
          <a:p>
            <a:pPr marR="0" lvl="0" indent="-4572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+mj-lt"/>
              <a:buAutoNum type="arabicPeriod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Explain why treatment for acute myeloid leukaemia includes chemotherapy and a bone marrow transplant.</a:t>
            </a:r>
          </a:p>
          <a:p>
            <a:pPr marR="0" lvl="0" indent="-4572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+mj-lt"/>
              <a:buAutoNum type="arabicPeriod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Suggest possible treatments for breast cancer and explain your choices.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46"/>
          <p:cNvSpPr txBox="1">
            <a:spLocks noGrp="1"/>
          </p:cNvSpPr>
          <p:nvPr>
            <p:ph type="body" idx="1"/>
          </p:nvPr>
        </p:nvSpPr>
        <p:spPr>
          <a:xfrm>
            <a:off x="839788" y="2013020"/>
            <a:ext cx="4466858" cy="3988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840"/>
              <a:buNone/>
            </a:pPr>
            <a:r>
              <a:rPr lang="en-GB" sz="2600" noProof="0" dirty="0">
                <a:latin typeface="Arial"/>
                <a:ea typeface="Arial"/>
                <a:cs typeface="Arial"/>
                <a:sym typeface="Arial"/>
              </a:rPr>
              <a:t>Both men and women have breast tissue which consists of adipose (fatty) tissue, fibrous tissue, nipples, areola, ducts and lobules. </a:t>
            </a:r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840"/>
              <a:buNone/>
            </a:pPr>
            <a:r>
              <a:rPr lang="en-GB" sz="2600" noProof="0" dirty="0">
                <a:latin typeface="Arial"/>
                <a:ea typeface="Arial"/>
                <a:cs typeface="Arial"/>
                <a:sym typeface="Arial"/>
              </a:rPr>
              <a:t>The different hormones in puberty cause female breast tissue to grow while restricting it in males. </a:t>
            </a:r>
          </a:p>
        </p:txBody>
      </p:sp>
      <p:sp>
        <p:nvSpPr>
          <p:cNvPr id="323" name="Google Shape;323;p4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255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Arial"/>
              <a:buNone/>
            </a:pPr>
            <a:r>
              <a:rPr lang="en-GB" noProof="0" dirty="0">
                <a:latin typeface="Arial"/>
                <a:ea typeface="Arial"/>
                <a:cs typeface="Arial"/>
                <a:sym typeface="Arial"/>
              </a:rPr>
              <a:t>A quick recap of breast anatomy</a:t>
            </a:r>
          </a:p>
        </p:txBody>
      </p:sp>
      <p:sp>
        <p:nvSpPr>
          <p:cNvPr id="324" name="Google Shape;324;p46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</a:pPr>
            <a:r>
              <a:rPr lang="en-GB" noProof="0" dirty="0"/>
              <a:t>Introduction</a:t>
            </a:r>
          </a:p>
        </p:txBody>
      </p:sp>
      <p:pic>
        <p:nvPicPr>
          <p:cNvPr id="325" name="Google Shape;325;p46" descr="Diagram showing breast anatomy 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20861" y="1461246"/>
            <a:ext cx="5779843" cy="45404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" name="Google Shape;333;p47" descr="Diagram of the lymphatic system 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74005" y="836246"/>
            <a:ext cx="4724686" cy="5195378"/>
          </a:xfrm>
          <a:prstGeom prst="rect">
            <a:avLst/>
          </a:prstGeom>
          <a:noFill/>
          <a:ln>
            <a:noFill/>
          </a:ln>
        </p:spPr>
      </p:pic>
      <p:sp>
        <p:nvSpPr>
          <p:cNvPr id="331" name="Google Shape;331;p47"/>
          <p:cNvSpPr txBox="1">
            <a:spLocks noGrp="1"/>
          </p:cNvSpPr>
          <p:nvPr>
            <p:ph type="title"/>
          </p:nvPr>
        </p:nvSpPr>
        <p:spPr>
          <a:xfrm>
            <a:off x="838200" y="527811"/>
            <a:ext cx="8022336" cy="674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Arial"/>
              <a:buNone/>
            </a:pPr>
            <a:r>
              <a:rPr lang="en-GB" noProof="0" dirty="0">
                <a:latin typeface="Arial"/>
                <a:ea typeface="Arial"/>
                <a:cs typeface="Arial"/>
                <a:sym typeface="Arial"/>
              </a:rPr>
              <a:t>A quick recap of the lymphatic system</a:t>
            </a:r>
          </a:p>
        </p:txBody>
      </p:sp>
      <p:sp>
        <p:nvSpPr>
          <p:cNvPr id="332" name="Google Shape;332;p47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</a:pPr>
            <a:r>
              <a:rPr lang="en-GB" noProof="0" dirty="0"/>
              <a:t>Introduction</a:t>
            </a:r>
          </a:p>
        </p:txBody>
      </p:sp>
      <p:sp>
        <p:nvSpPr>
          <p:cNvPr id="2" name="Google Shape;131;p19">
            <a:extLst>
              <a:ext uri="{FF2B5EF4-FFF2-40B4-BE49-F238E27FC236}">
                <a16:creationId xmlns:a16="http://schemas.microsoft.com/office/drawing/2014/main" id="{03FD91DF-C5E0-DC17-5633-365E2CC041E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609404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lymphatic system is made up of lymphatic capillaries, lymphatic vessels and lymph nodes, which collect and transport lymph.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Lymph is a clear fluid that passes into the venous ends of the lymphatic capillaries.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It contains white blood cells, which are part of the body’s defence system.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48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</a:pPr>
            <a:r>
              <a:rPr lang="en-GB" noProof="0" dirty="0"/>
              <a:t>Activity 1</a:t>
            </a:r>
          </a:p>
        </p:txBody>
      </p:sp>
      <p:sp>
        <p:nvSpPr>
          <p:cNvPr id="339" name="Google Shape;339;p4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None/>
            </a:pPr>
            <a:r>
              <a:rPr lang="en-GB" noProof="0" dirty="0">
                <a:latin typeface="Arial"/>
                <a:ea typeface="Arial"/>
                <a:cs typeface="Arial"/>
                <a:sym typeface="Arial"/>
              </a:rPr>
              <a:t>NHL and IBC profiles</a:t>
            </a:r>
            <a:endParaRPr lang="en-GB" noProof="0" dirty="0"/>
          </a:p>
        </p:txBody>
      </p:sp>
      <p:sp>
        <p:nvSpPr>
          <p:cNvPr id="341" name="Google Shape;341;p48"/>
          <p:cNvSpPr/>
          <p:nvPr/>
        </p:nvSpPr>
        <p:spPr>
          <a:xfrm>
            <a:off x="7153275" y="1825625"/>
            <a:ext cx="4391025" cy="4351338"/>
          </a:xfrm>
          <a:custGeom>
            <a:avLst/>
            <a:gdLst/>
            <a:ahLst/>
            <a:cxnLst/>
            <a:rect l="l" t="t" r="r" b="b"/>
            <a:pathLst>
              <a:path w="3872750" h="4351338" fill="none" extrusionOk="0">
                <a:moveTo>
                  <a:pt x="0" y="0"/>
                </a:moveTo>
                <a:cubicBezTo>
                  <a:pt x="1707302" y="-33775"/>
                  <a:pt x="2209114" y="138873"/>
                  <a:pt x="3872750" y="0"/>
                </a:cubicBezTo>
                <a:cubicBezTo>
                  <a:pt x="3798979" y="585222"/>
                  <a:pt x="3716867" y="3710241"/>
                  <a:pt x="3872750" y="4351338"/>
                </a:cubicBezTo>
                <a:cubicBezTo>
                  <a:pt x="2856365" y="4214008"/>
                  <a:pt x="1783117" y="4213482"/>
                  <a:pt x="0" y="4351338"/>
                </a:cubicBezTo>
                <a:cubicBezTo>
                  <a:pt x="152408" y="2268068"/>
                  <a:pt x="73868" y="1803478"/>
                  <a:pt x="0" y="0"/>
                </a:cubicBezTo>
                <a:close/>
              </a:path>
              <a:path w="3872750" h="4351338" extrusionOk="0">
                <a:moveTo>
                  <a:pt x="0" y="0"/>
                </a:moveTo>
                <a:cubicBezTo>
                  <a:pt x="1164325" y="-101487"/>
                  <a:pt x="2919141" y="-162162"/>
                  <a:pt x="3872750" y="0"/>
                </a:cubicBezTo>
                <a:cubicBezTo>
                  <a:pt x="3933463" y="1739382"/>
                  <a:pt x="3811678" y="3375976"/>
                  <a:pt x="3872750" y="4351338"/>
                </a:cubicBezTo>
                <a:cubicBezTo>
                  <a:pt x="2364188" y="4401403"/>
                  <a:pt x="1295204" y="4192889"/>
                  <a:pt x="0" y="4351338"/>
                </a:cubicBezTo>
                <a:cubicBezTo>
                  <a:pt x="-24452" y="3602151"/>
                  <a:pt x="-67663" y="2092173"/>
                  <a:pt x="0" y="0"/>
                </a:cubicBezTo>
                <a:close/>
              </a:path>
            </a:pathLst>
          </a:custGeom>
          <a:solidFill>
            <a:srgbClr val="E2EEBE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GB" sz="2400" b="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Suggested sources: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GB" sz="2400" b="0" i="0" u="sng" strike="noStrike" cap="none" noProof="0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www.nhs.uk</a:t>
            </a:r>
            <a:r>
              <a:rPr lang="en-GB" sz="2400" b="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GB" sz="2400" b="0" i="0" u="sng" strike="noStrike" cap="none" noProof="0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cks.nice.org.uk/specialities/cancer</a:t>
            </a:r>
            <a:endParaRPr lang="en-GB" sz="2400" b="0" i="0" u="sng" strike="noStrike" cap="none" noProof="0" dirty="0">
              <a:solidFill>
                <a:schemeClr val="hlink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GB" sz="2400" b="0" i="0" u="sng" strike="noStrike" cap="none" noProof="0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www.cancerresearchuk.org</a:t>
            </a:r>
            <a:r>
              <a:rPr lang="en-GB" sz="2400" b="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Google Shape;214;p28">
            <a:extLst>
              <a:ext uri="{FF2B5EF4-FFF2-40B4-BE49-F238E27FC236}">
                <a16:creationId xmlns:a16="http://schemas.microsoft.com/office/drawing/2014/main" id="{8FE95336-495E-FE84-4092-DFFC9A787737}"/>
              </a:ext>
            </a:extLst>
          </p:cNvPr>
          <p:cNvSpPr txBox="1">
            <a:spLocks/>
          </p:cNvSpPr>
          <p:nvPr/>
        </p:nvSpPr>
        <p:spPr>
          <a:xfrm>
            <a:off x="838199" y="1825625"/>
            <a:ext cx="5921829" cy="4351338"/>
          </a:xfrm>
          <a:prstGeom prst="rect">
            <a:avLst/>
          </a:prstGeom>
          <a:noFill/>
          <a:ln w="28575">
            <a:solidFill>
              <a:srgbClr val="E2EEBE"/>
            </a:solidFill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Work in pairs.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One person writes a profile on the Activity 1 worksheet to describe non-Hodgkin lymphoma (NHL). The other person writes a profile on invasive breast cancer (IBC).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Include three short questions.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Swap profiles and answer the questions.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4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noProof="0" dirty="0">
                <a:latin typeface="Arial"/>
                <a:ea typeface="Arial"/>
                <a:cs typeface="Arial"/>
                <a:sym typeface="Arial"/>
              </a:rPr>
              <a:t>Non-Hodgkin lymphoma (NHL)</a:t>
            </a:r>
          </a:p>
        </p:txBody>
      </p:sp>
      <p:sp>
        <p:nvSpPr>
          <p:cNvPr id="348" name="Google Shape;348;p49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</a:pPr>
            <a:r>
              <a:rPr lang="en-GB" noProof="0" dirty="0"/>
              <a:t>Activity 1</a:t>
            </a:r>
          </a:p>
        </p:txBody>
      </p:sp>
      <p:pic>
        <p:nvPicPr>
          <p:cNvPr id="4" name="Picture 3" descr="Diagram showing two types of white blood cell, B Lymphocytes and T Lymphocytes">
            <a:extLst>
              <a:ext uri="{FF2B5EF4-FFF2-40B4-BE49-F238E27FC236}">
                <a16:creationId xmlns:a16="http://schemas.microsoft.com/office/drawing/2014/main" id="{ED59ACD4-A6D3-B19E-51BD-BEE4FBC7A1C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7961" y="2549417"/>
            <a:ext cx="4331177" cy="2202336"/>
          </a:xfrm>
          <a:prstGeom prst="rect">
            <a:avLst/>
          </a:prstGeom>
        </p:spPr>
      </p:pic>
      <p:sp>
        <p:nvSpPr>
          <p:cNvPr id="2" name="Google Shape;131;p19">
            <a:extLst>
              <a:ext uri="{FF2B5EF4-FFF2-40B4-BE49-F238E27FC236}">
                <a16:creationId xmlns:a16="http://schemas.microsoft.com/office/drawing/2014/main" id="{0BD27279-F72B-25C3-BA41-465802B8C2A3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609404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Non-Hodgkin lymphoma (NHL) is one of a group of cancers known as blood cancers.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It affects B and T lymphocytes (a type of white blood cell). These cells play an important role in the immune system.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NHL is also referred to as lymphatic cancer, as it starts in the lymph nodes.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5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GB" noProof="0" dirty="0">
                <a:latin typeface="Arial"/>
                <a:ea typeface="Arial"/>
                <a:cs typeface="Arial"/>
                <a:sym typeface="Arial"/>
              </a:rPr>
              <a:t>Treatment for Non-Hodgkin </a:t>
            </a:r>
            <a:br>
              <a:rPr lang="en-GB" noProof="0" dirty="0">
                <a:latin typeface="Arial"/>
                <a:ea typeface="Arial"/>
                <a:cs typeface="Arial"/>
                <a:sym typeface="Arial"/>
              </a:rPr>
            </a:br>
            <a:r>
              <a:rPr lang="en-GB" noProof="0" dirty="0">
                <a:latin typeface="Arial"/>
                <a:ea typeface="Arial"/>
                <a:cs typeface="Arial"/>
                <a:sym typeface="Arial"/>
              </a:rPr>
              <a:t>lymphoma (NHL)</a:t>
            </a:r>
          </a:p>
        </p:txBody>
      </p:sp>
      <p:sp>
        <p:nvSpPr>
          <p:cNvPr id="357" name="Google Shape;357;p50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</a:pPr>
            <a:r>
              <a:rPr lang="en-GB" noProof="0" dirty="0"/>
              <a:t>Activity 1</a:t>
            </a:r>
          </a:p>
        </p:txBody>
      </p:sp>
      <p:sp>
        <p:nvSpPr>
          <p:cNvPr id="358" name="Google Shape;358;p50"/>
          <p:cNvSpPr txBox="1"/>
          <p:nvPr/>
        </p:nvSpPr>
        <p:spPr>
          <a:xfrm>
            <a:off x="9125482" y="5584942"/>
            <a:ext cx="2926992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noProof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(Cancer Research UK)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14;p28">
            <a:extLst>
              <a:ext uri="{FF2B5EF4-FFF2-40B4-BE49-F238E27FC236}">
                <a16:creationId xmlns:a16="http://schemas.microsoft.com/office/drawing/2014/main" id="{89DB2205-6228-D4E6-2A2F-5A03D34ADA72}"/>
              </a:ext>
            </a:extLst>
          </p:cNvPr>
          <p:cNvSpPr txBox="1">
            <a:spLocks/>
          </p:cNvSpPr>
          <p:nvPr/>
        </p:nvSpPr>
        <p:spPr>
          <a:xfrm>
            <a:off x="838200" y="1978025"/>
            <a:ext cx="5185756" cy="3976208"/>
          </a:xfrm>
          <a:prstGeom prst="rect">
            <a:avLst/>
          </a:prstGeom>
          <a:noFill/>
          <a:ln w="28575">
            <a:solidFill>
              <a:srgbClr val="E2EEBE"/>
            </a:solidFill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None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most common treatments for NHL are: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chemotherapy;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radiotherapy;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immunotherapy – </a:t>
            </a:r>
            <a:r>
              <a:rPr kumimoji="0" lang="en-GB" sz="2600" b="1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monoclonal antibody therapy</a:t>
            </a: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.</a:t>
            </a:r>
          </a:p>
        </p:txBody>
      </p:sp>
      <p:sp>
        <p:nvSpPr>
          <p:cNvPr id="15" name="Google Shape;214;p28">
            <a:extLst>
              <a:ext uri="{FF2B5EF4-FFF2-40B4-BE49-F238E27FC236}">
                <a16:creationId xmlns:a16="http://schemas.microsoft.com/office/drawing/2014/main" id="{01505FE5-F347-AE74-CF2A-DFB9EEE7189B}"/>
              </a:ext>
            </a:extLst>
          </p:cNvPr>
          <p:cNvSpPr txBox="1">
            <a:spLocks/>
          </p:cNvSpPr>
          <p:nvPr/>
        </p:nvSpPr>
        <p:spPr>
          <a:xfrm>
            <a:off x="6168044" y="1978025"/>
            <a:ext cx="5185756" cy="3976208"/>
          </a:xfrm>
          <a:prstGeom prst="rect">
            <a:avLst/>
          </a:prstGeom>
          <a:noFill/>
          <a:ln w="28575">
            <a:solidFill>
              <a:srgbClr val="E2EEBE"/>
            </a:solidFill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None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Treatment is decided by the multidisciplinary team and depends on: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type of NHL;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how fast it is growing;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what stage it has reached;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patient’s general health;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patient’s age.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5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None/>
            </a:pPr>
            <a:r>
              <a:rPr lang="en-GB" noProof="0" dirty="0">
                <a:latin typeface="Arial"/>
                <a:ea typeface="Arial"/>
                <a:cs typeface="Arial"/>
                <a:sym typeface="Arial"/>
              </a:rPr>
              <a:t>Monoclonal antibody therapy</a:t>
            </a:r>
            <a:endParaRPr lang="en-GB" noProof="0" dirty="0"/>
          </a:p>
        </p:txBody>
      </p:sp>
      <p:sp>
        <p:nvSpPr>
          <p:cNvPr id="366" name="Google Shape;366;p51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</a:pPr>
            <a:r>
              <a:rPr lang="en-GB" noProof="0" dirty="0"/>
              <a:t>Activity 2</a:t>
            </a:r>
          </a:p>
        </p:txBody>
      </p:sp>
      <p:pic>
        <p:nvPicPr>
          <p:cNvPr id="367" name="Google Shape;367;p51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90042" y="2318347"/>
            <a:ext cx="3123159" cy="316269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131;p19">
            <a:extLst>
              <a:ext uri="{FF2B5EF4-FFF2-40B4-BE49-F238E27FC236}">
                <a16:creationId xmlns:a16="http://schemas.microsoft.com/office/drawing/2014/main" id="{2ABC93AD-880A-11A3-CFA5-CD164A4696C6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609404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Discuss in a pair the meaning of these terms:</a:t>
            </a:r>
            <a:b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</a:b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mono;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clonal;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antibody;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therapy.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1456</Words>
  <Application>Microsoft Office PowerPoint</Application>
  <PresentationFormat>Widescreen</PresentationFormat>
  <Paragraphs>203</Paragraphs>
  <Slides>21</Slides>
  <Notes>21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Courier New</vt:lpstr>
      <vt:lpstr>Arial Narrow</vt:lpstr>
      <vt:lpstr>Play</vt:lpstr>
      <vt:lpstr>Office Theme</vt:lpstr>
      <vt:lpstr>1_Office Theme</vt:lpstr>
      <vt:lpstr>Health</vt:lpstr>
      <vt:lpstr>In this lesson, we will:</vt:lpstr>
      <vt:lpstr>Check your understanding</vt:lpstr>
      <vt:lpstr>A quick recap of breast anatomy</vt:lpstr>
      <vt:lpstr>A quick recap of the lymphatic system</vt:lpstr>
      <vt:lpstr>NHL and IBC profiles</vt:lpstr>
      <vt:lpstr>Non-Hodgkin lymphoma (NHL)</vt:lpstr>
      <vt:lpstr>Treatment for Non-Hodgkin  lymphoma (NHL)</vt:lpstr>
      <vt:lpstr>Monoclonal antibody therapy</vt:lpstr>
      <vt:lpstr>Monoclonal antibody therapy</vt:lpstr>
      <vt:lpstr>Antibody</vt:lpstr>
      <vt:lpstr>Antigen</vt:lpstr>
      <vt:lpstr>Cancer cells</vt:lpstr>
      <vt:lpstr>Monoclonal antibody therapy</vt:lpstr>
      <vt:lpstr>What is invasive breast cancer (IBC)?</vt:lpstr>
      <vt:lpstr>Treatment for invasive breast cancer (IBC)</vt:lpstr>
      <vt:lpstr>Invasive breast cancer (IBC) case studies</vt:lpstr>
      <vt:lpstr>The impact of invasive breast cancer (IBC) on mental health</vt:lpstr>
      <vt:lpstr>Available support  </vt:lpstr>
      <vt:lpstr>In this lesson, we have:</vt:lpstr>
      <vt:lpstr>Non-Hodgkin lymphoma (NHL)  case study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/>
  <cp:revision>1</cp:revision>
  <dcterms:modified xsi:type="dcterms:W3CDTF">2025-06-18T11:31:16Z</dcterms:modified>
</cp:coreProperties>
</file>