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8" r:id="rId1"/>
    <p:sldMasterId id="2147483689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Play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03" autoAdjust="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AqBf8f3O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ancerresearchuk.org/" TargetMode="External"/><Relationship Id="rId4" Type="http://schemas.openxmlformats.org/officeDocument/2006/relationships/hyperlink" Target="https://cks.nice.org.uk/specialities/cancer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:notes"/>
          <p:cNvSpPr txBox="1">
            <a:spLocks noGrp="1"/>
          </p:cNvSpPr>
          <p:nvPr>
            <p:ph type="body" idx="1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Shutterstock/Elnur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93" name="Google Shape;2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Shutterstock/Twinkle picture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Shutterstock/VectorMine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Monoclonal antibody therapy video: https://www.youtube.com/watch?v=dxnjAc-rqz8</a:t>
            </a:r>
            <a:endParaRPr dirty="0"/>
          </a:p>
        </p:txBody>
      </p:sp>
      <p:sp>
        <p:nvSpPr>
          <p:cNvPr id="409" name="Google Shape;40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Shutterstock/Pikovit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>
            <a:spLocks noGrp="1"/>
          </p:cNvSpPr>
          <p:nvPr>
            <p:ph type="body" idx="1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26" name="Google Shape;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:notes"/>
          <p:cNvSpPr txBox="1">
            <a:spLocks noGrp="1"/>
          </p:cNvSpPr>
          <p:nvPr>
            <p:ph type="body" idx="1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/>
              <a:t>Carina’s breast cancer case study video: https://www.youtube.com/watch?v=KZAawwDjNvI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/>
              <a:t>Julie’s breast cancer case study video: </a:t>
            </a:r>
            <a:r>
              <a:rPr lang="en-GB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https://www.youtube.com/watch?v=ANAqBf8f3O8</a:t>
            </a:r>
            <a:endParaRPr dirty="0"/>
          </a:p>
        </p:txBody>
      </p:sp>
      <p:sp>
        <p:nvSpPr>
          <p:cNvPr id="435" name="Google Shape;4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Pixabay/BiancaVanDijk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Pexels/Jack Sparrow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Pexels/Pixabay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:notes"/>
          <p:cNvSpPr txBox="1">
            <a:spLocks noGrp="1"/>
          </p:cNvSpPr>
          <p:nvPr>
            <p:ph type="body" idx="1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Shutterstock/medicalstocks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/>
          </a:p>
        </p:txBody>
      </p:sp>
      <p:sp>
        <p:nvSpPr>
          <p:cNvPr id="320" name="Google Shape;3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:notes"/>
          <p:cNvSpPr txBox="1">
            <a:spLocks noGrp="1"/>
          </p:cNvSpPr>
          <p:nvPr>
            <p:ph type="body" idx="1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Shutterstock/Sakurra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/>
          </a:p>
        </p:txBody>
      </p:sp>
      <p:sp>
        <p:nvSpPr>
          <p:cNvPr id="328" name="Google Shape;3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sources: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www.nhs.uk</a:t>
            </a: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cks.nice.org.uk/specialities/cancer</a:t>
            </a:r>
            <a:endParaRPr sz="12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www.cancerresearchuk.org</a:t>
            </a: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36" name="Google Shape;3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:notes"/>
          <p:cNvSpPr txBox="1">
            <a:spLocks noGrp="1"/>
          </p:cNvSpPr>
          <p:nvPr>
            <p:ph type="body" idx="1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Shutterstock/udaix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 txBox="1">
            <a:spLocks noGrp="1"/>
          </p:cNvSpPr>
          <p:nvPr>
            <p:ph type="body" idx="1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Pixabay/manfredsteger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62" name="Google Shape;3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3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picture containing screenshot, desig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6916"/>
            <a:ext cx="12192000" cy="4621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892944"/>
            <a:ext cx="181143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heart with a pulse line&#10;&#10;Description automatically generated with low confidenc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945" y="2435277"/>
            <a:ext cx="1134190" cy="8793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524000" y="484603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6096000" y="310537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000"/>
              <a:buNone/>
              <a:defRPr sz="2000" b="1" i="0" u="none">
                <a:solidFill>
                  <a:srgbClr val="466318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9017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7" name="Google Shape;107;p15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_1">
  <p:cSld name="1_Intro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5119832" y="365125"/>
            <a:ext cx="8745021" cy="86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>
            <a:spLocks noGrp="1"/>
          </p:cNvSpPr>
          <p:nvPr>
            <p:ph type="media" idx="3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83A"/>
              </a:buClr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83A"/>
              </a:buClr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83A"/>
              </a:buClr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83A"/>
              </a:buClr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83A"/>
              </a:buClr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83A"/>
              </a:buClr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_2">
  <p:cSld name="1_Intro_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tro_4">
  <p:cSld name="2_Intro_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838200" y="6356350"/>
            <a:ext cx="3713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Lesson 3: Cancer types and their treatment – Part 2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dxnjAc-rqz8?feature=oembed" TargetMode="External"/><Relationship Id="rId5" Type="http://schemas.openxmlformats.org/officeDocument/2006/relationships/hyperlink" Target="https://www.youtube.com/watch?v=dxnjAc-rqz8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AawwDjNv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youtube.com/watch?v=ANAqBf8f3O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cancerresearchuk.org/" TargetMode="External"/><Relationship Id="rId4" Type="http://schemas.openxmlformats.org/officeDocument/2006/relationships/hyperlink" Target="https://cks.nice.org.uk/specialities/canc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</a:pPr>
            <a:r>
              <a:rPr lang="en-GB" noProof="0" dirty="0"/>
              <a:t>Health</a:t>
            </a:r>
          </a:p>
        </p:txBody>
      </p:sp>
      <p:sp>
        <p:nvSpPr>
          <p:cNvPr id="296" name="Google Shape;296;p43"/>
          <p:cNvSpPr txBox="1">
            <a:spLocks noGrp="1"/>
          </p:cNvSpPr>
          <p:nvPr>
            <p:ph type="subTitle" idx="1"/>
          </p:nvPr>
        </p:nvSpPr>
        <p:spPr>
          <a:xfrm>
            <a:off x="1524000" y="484603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 noProof="0" dirty="0"/>
              <a:t>Topic: Cancer care</a:t>
            </a:r>
          </a:p>
        </p:txBody>
      </p:sp>
      <p:sp>
        <p:nvSpPr>
          <p:cNvPr id="297" name="Google Shape;297;p43"/>
          <p:cNvSpPr txBox="1">
            <a:spLocks noGrp="1"/>
          </p:cNvSpPr>
          <p:nvPr>
            <p:ph type="body" idx="2"/>
          </p:nvPr>
        </p:nvSpPr>
        <p:spPr>
          <a:xfrm>
            <a:off x="6096000" y="310537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000"/>
              <a:buNone/>
            </a:pPr>
            <a:r>
              <a:rPr lang="en-GB" noProof="0" dirty="0"/>
              <a:t>Route: Health &amp; Science</a:t>
            </a:r>
          </a:p>
        </p:txBody>
      </p:sp>
      <p:sp>
        <p:nvSpPr>
          <p:cNvPr id="298" name="Google Shape;298;p43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noProof="0" dirty="0"/>
              <a:t>Lesson 3: Cancer types and their treatments – Part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Monoclonal antibody therapy</a:t>
            </a:r>
            <a:endParaRPr lang="en-GB" noProof="0" dirty="0"/>
          </a:p>
        </p:txBody>
      </p:sp>
      <p:sp>
        <p:nvSpPr>
          <p:cNvPr id="374" name="Google Shape;374;p5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2</a:t>
            </a:r>
          </a:p>
        </p:txBody>
      </p:sp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3BEA5C7C-61DD-BE83-BE35-1020CE699C6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94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Discuss in a pair the meaning of these terms: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mono;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clonal;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antibody;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therapy.</a:t>
            </a:r>
          </a:p>
        </p:txBody>
      </p:sp>
      <p:sp>
        <p:nvSpPr>
          <p:cNvPr id="3" name="Google Shape;131;p19">
            <a:extLst>
              <a:ext uri="{FF2B5EF4-FFF2-40B4-BE49-F238E27FC236}">
                <a16:creationId xmlns:a16="http://schemas.microsoft.com/office/drawing/2014/main" id="{0CF88CDB-76D1-58C8-6614-7D3EF5C3B576}"/>
              </a:ext>
            </a:extLst>
          </p:cNvPr>
          <p:cNvSpPr txBox="1">
            <a:spLocks/>
          </p:cNvSpPr>
          <p:nvPr/>
        </p:nvSpPr>
        <p:spPr>
          <a:xfrm>
            <a:off x="3225799" y="1825625"/>
            <a:ext cx="73015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one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copied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protein that attaches to an antigen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treatment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Play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Antibody</a:t>
            </a:r>
          </a:p>
        </p:txBody>
      </p:sp>
      <p:pic>
        <p:nvPicPr>
          <p:cNvPr id="385" name="Google Shape;385;p53" descr="The structure of an antibody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312" y="1970202"/>
            <a:ext cx="4054784" cy="391079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3"/>
          <p:cNvSpPr txBox="1"/>
          <p:nvPr/>
        </p:nvSpPr>
        <p:spPr>
          <a:xfrm>
            <a:off x="9853546" y="1113819"/>
            <a:ext cx="2177592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 binding site</a:t>
            </a:r>
          </a:p>
        </p:txBody>
      </p:sp>
      <p:sp>
        <p:nvSpPr>
          <p:cNvPr id="387" name="Google Shape;387;p53"/>
          <p:cNvSpPr/>
          <p:nvPr/>
        </p:nvSpPr>
        <p:spPr>
          <a:xfrm>
            <a:off x="8908330" y="1970202"/>
            <a:ext cx="989814" cy="6364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4;p52">
            <a:extLst>
              <a:ext uri="{FF2B5EF4-FFF2-40B4-BE49-F238E27FC236}">
                <a16:creationId xmlns:a16="http://schemas.microsoft.com/office/drawing/2014/main" id="{CC0DBE74-8FBE-6F5B-831B-3F3F7EA315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2</a:t>
            </a:r>
          </a:p>
        </p:txBody>
      </p:sp>
      <p:sp>
        <p:nvSpPr>
          <p:cNvPr id="3" name="Google Shape;131;p19">
            <a:extLst>
              <a:ext uri="{FF2B5EF4-FFF2-40B4-BE49-F238E27FC236}">
                <a16:creationId xmlns:a16="http://schemas.microsoft.com/office/drawing/2014/main" id="{2F3EB0D0-E935-68D0-B1B5-1064DFE91C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94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 antibody is a protein produced by B-lymphocytes (a type of white blood cell) to neutralise or destroy a specific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antigen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Antibodies are specific – each antibody only attaches to one type of antigen.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endParaRPr lang="en-GB" sz="2600" noProof="0" dirty="0"/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is an antigen?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Antigen</a:t>
            </a:r>
            <a:endParaRPr lang="en-GB" noProof="0" dirty="0"/>
          </a:p>
        </p:txBody>
      </p:sp>
      <p:pic>
        <p:nvPicPr>
          <p:cNvPr id="398" name="Google Shape;398;p54" descr="Diagram of antigen and antibody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646" y="1562672"/>
            <a:ext cx="5562164" cy="425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4;p52">
            <a:extLst>
              <a:ext uri="{FF2B5EF4-FFF2-40B4-BE49-F238E27FC236}">
                <a16:creationId xmlns:a16="http://schemas.microsoft.com/office/drawing/2014/main" id="{48D55619-6669-6BE5-3301-1DD263ED9A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2</a:t>
            </a:r>
          </a:p>
        </p:txBody>
      </p:sp>
      <p:sp>
        <p:nvSpPr>
          <p:cNvPr id="3" name="Google Shape;131;p19">
            <a:extLst>
              <a:ext uri="{FF2B5EF4-FFF2-40B4-BE49-F238E27FC236}">
                <a16:creationId xmlns:a16="http://schemas.microsoft.com/office/drawing/2014/main" id="{A1D9D059-7BC2-18A2-8092-5388776EBF3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94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Antigens are chemical markers on the surface of cells.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Antigens recognised by the immune system as ‘non-self’  trigger a response, prompting the body to make antibodies.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endParaRPr lang="en-GB" sz="2600" noProof="0" dirty="0"/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 cancer cells have antigens?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Cancer cells</a:t>
            </a:r>
            <a:endParaRPr lang="en-GB" noProof="0" dirty="0"/>
          </a:p>
        </p:txBody>
      </p:sp>
      <p:sp>
        <p:nvSpPr>
          <p:cNvPr id="405" name="Google Shape;405;p55"/>
          <p:cNvSpPr>
            <a:spLocks noGrp="1"/>
          </p:cNvSpPr>
          <p:nvPr>
            <p:ph type="body" idx="2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2</a:t>
            </a:r>
          </a:p>
        </p:txBody>
      </p:sp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A41286E9-462D-9859-E55F-1B0694A633C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Cancer cells have antigens: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Tumour-specific antigens (TSA) – found only on cancer cells, not on normal cells, e.g. mutated p53 protein in some cancers.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Tumour-associated antigens (TAA) – found on both cancer and normal cells, but in much higher numbers in cancer cells, e.g. HER2 in breast cancer, AFP in liver cancer.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endParaRPr lang="en-GB" sz="2600" noProof="0" dirty="0"/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could antibodies help fight cancer?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Monoclonal antibody therapy</a:t>
            </a:r>
            <a:endParaRPr lang="en-GB" noProof="0" dirty="0"/>
          </a:p>
        </p:txBody>
      </p:sp>
      <p:sp>
        <p:nvSpPr>
          <p:cNvPr id="413" name="Google Shape;413;p56"/>
          <p:cNvSpPr>
            <a:spLocks noGrp="1"/>
          </p:cNvSpPr>
          <p:nvPr>
            <p:ph type="body" idx="2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2</a:t>
            </a:r>
          </a:p>
        </p:txBody>
      </p:sp>
      <p:pic>
        <p:nvPicPr>
          <p:cNvPr id="2" name="Online Media 1" descr="An embedded video outlining How Monoclonal Antibodies Treat Cancer. https://www.youtube.com/watch?v=dxnjAc-rqz8">
            <a:hlinkClick r:id="" action="ppaction://media"/>
            <a:extLst>
              <a:ext uri="{FF2B5EF4-FFF2-40B4-BE49-F238E27FC236}">
                <a16:creationId xmlns:a16="http://schemas.microsoft.com/office/drawing/2014/main" id="{D07A4B21-C456-CAA8-B575-50A593CD38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53131" y="1825625"/>
            <a:ext cx="6414511" cy="3624199"/>
          </a:xfrm>
          <a:prstGeom prst="rect">
            <a:avLst/>
          </a:prstGeom>
        </p:spPr>
      </p:pic>
      <p:sp>
        <p:nvSpPr>
          <p:cNvPr id="3" name="Google Shape;131;p19">
            <a:extLst>
              <a:ext uri="{FF2B5EF4-FFF2-40B4-BE49-F238E27FC236}">
                <a16:creationId xmlns:a16="http://schemas.microsoft.com/office/drawing/2014/main" id="{4FE7A4F2-402C-F5C6-99FC-5D869F6B15C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2641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Watch the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video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which outlines how this cancer therapy works.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Draw short cartoon strips on the template on the Activity 2 worksheet to show the different ways in which monoclonal antibody therapy works.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Include a description of what is happening.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What is invasive breast cancer (IBC)?</a:t>
            </a:r>
            <a:endParaRPr lang="en-GB" noProof="0" dirty="0"/>
          </a:p>
        </p:txBody>
      </p:sp>
      <p:sp>
        <p:nvSpPr>
          <p:cNvPr id="422" name="Google Shape;422;p5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3</a:t>
            </a:r>
          </a:p>
        </p:txBody>
      </p:sp>
      <p:pic>
        <p:nvPicPr>
          <p:cNvPr id="423" name="Google Shape;423;p57" descr="Diagram showing breast anatomy and invasive breast cancer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684" y="1593761"/>
            <a:ext cx="4949572" cy="4583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F8FF8515-ACBE-360C-6E7A-247960A9AFB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0962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is the most common form of breast cancer.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Cells have grown outside of the duct into the surrounding tissues.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When the cells reach this stage, they can evade the body’s immune system and metastasise.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 txBox="1">
            <a:spLocks noGrp="1"/>
          </p:cNvSpPr>
          <p:nvPr>
            <p:ph type="title"/>
          </p:nvPr>
        </p:nvSpPr>
        <p:spPr>
          <a:xfrm>
            <a:off x="838200" y="5278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Treatment for invasive breast cancer (IBC)</a:t>
            </a:r>
          </a:p>
        </p:txBody>
      </p:sp>
      <p:sp>
        <p:nvSpPr>
          <p:cNvPr id="431" name="Google Shape;431;p5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3</a:t>
            </a:r>
          </a:p>
        </p:txBody>
      </p:sp>
      <p:sp>
        <p:nvSpPr>
          <p:cNvPr id="432" name="Google Shape;432;p58"/>
          <p:cNvSpPr txBox="1"/>
          <p:nvPr/>
        </p:nvSpPr>
        <p:spPr>
          <a:xfrm>
            <a:off x="9125482" y="5584942"/>
            <a:ext cx="29269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(Cancer Research UK)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4;p28">
            <a:extLst>
              <a:ext uri="{FF2B5EF4-FFF2-40B4-BE49-F238E27FC236}">
                <a16:creationId xmlns:a16="http://schemas.microsoft.com/office/drawing/2014/main" id="{DCF203C8-545F-49F4-05F8-1D8928DBBFDE}"/>
              </a:ext>
            </a:extLst>
          </p:cNvPr>
          <p:cNvSpPr txBox="1">
            <a:spLocks/>
          </p:cNvSpPr>
          <p:nvPr/>
        </p:nvSpPr>
        <p:spPr>
          <a:xfrm>
            <a:off x="7503946" y="2130425"/>
            <a:ext cx="3921341" cy="3976208"/>
          </a:xfrm>
          <a:prstGeom prst="rect">
            <a:avLst/>
          </a:prstGeom>
          <a:noFill/>
          <a:ln w="28575">
            <a:solidFill>
              <a:srgbClr val="E2EEBE"/>
            </a:solidFill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Treatment for breast cancer depends on several factors.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These include where the cancer is, how big it is, whether the cancer cells have certain antigens and general health. </a:t>
            </a:r>
          </a:p>
        </p:txBody>
      </p:sp>
      <p:sp>
        <p:nvSpPr>
          <p:cNvPr id="5" name="Google Shape;214;p28">
            <a:extLst>
              <a:ext uri="{FF2B5EF4-FFF2-40B4-BE49-F238E27FC236}">
                <a16:creationId xmlns:a16="http://schemas.microsoft.com/office/drawing/2014/main" id="{D164C0FE-FC72-1E11-D0E1-A532115A4386}"/>
              </a:ext>
            </a:extLst>
          </p:cNvPr>
          <p:cNvSpPr txBox="1">
            <a:spLocks/>
          </p:cNvSpPr>
          <p:nvPr/>
        </p:nvSpPr>
        <p:spPr>
          <a:xfrm>
            <a:off x="990600" y="2130425"/>
            <a:ext cx="6486144" cy="3976208"/>
          </a:xfrm>
          <a:prstGeom prst="rect">
            <a:avLst/>
          </a:prstGeom>
          <a:noFill/>
          <a:ln w="28575">
            <a:solidFill>
              <a:srgbClr val="E2EEBE"/>
            </a:solidFill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Removal of breast tissue:</a:t>
            </a:r>
          </a:p>
          <a:p>
            <a:pPr marL="800100" lvl="1"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breast-conserving surgery (wide local excision or lumpectomy) removes the cancerous area with a small margin of tissue while preserving most of the breast;</a:t>
            </a:r>
          </a:p>
          <a:p>
            <a:pPr marL="800100" lvl="1"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full removal of breast/breasts (mastectomy).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chemotherapy;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radiotherapy;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monoclonal antibody therapy.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9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3</a:t>
            </a:r>
          </a:p>
        </p:txBody>
      </p:sp>
      <p:sp>
        <p:nvSpPr>
          <p:cNvPr id="438" name="Google Shape;43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Invasive breast cancer (IBC) case studies</a:t>
            </a:r>
            <a:endParaRPr lang="en-GB" noProof="0" dirty="0"/>
          </a:p>
        </p:txBody>
      </p:sp>
      <p:sp>
        <p:nvSpPr>
          <p:cNvPr id="440" name="Google Shape;440;p59"/>
          <p:cNvSpPr/>
          <p:nvPr/>
        </p:nvSpPr>
        <p:spPr>
          <a:xfrm>
            <a:off x="7153275" y="1825625"/>
            <a:ext cx="4391025" cy="4351338"/>
          </a:xfrm>
          <a:custGeom>
            <a:avLst/>
            <a:gdLst/>
            <a:ahLst/>
            <a:cxnLst/>
            <a:rect l="l" t="t" r="r" b="b"/>
            <a:pathLst>
              <a:path w="3872750" h="4351338" fill="none" extrusionOk="0">
                <a:moveTo>
                  <a:pt x="0" y="0"/>
                </a:moveTo>
                <a:cubicBezTo>
                  <a:pt x="1707302" y="-33775"/>
                  <a:pt x="2209114" y="138873"/>
                  <a:pt x="3872750" y="0"/>
                </a:cubicBezTo>
                <a:cubicBezTo>
                  <a:pt x="3798979" y="585222"/>
                  <a:pt x="3716867" y="3710241"/>
                  <a:pt x="3872750" y="4351338"/>
                </a:cubicBezTo>
                <a:cubicBezTo>
                  <a:pt x="2856365" y="4214008"/>
                  <a:pt x="1783117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872750" h="4351338" extrusionOk="0">
                <a:moveTo>
                  <a:pt x="0" y="0"/>
                </a:moveTo>
                <a:cubicBezTo>
                  <a:pt x="1164325" y="-101487"/>
                  <a:pt x="2919141" y="-162162"/>
                  <a:pt x="3872750" y="0"/>
                </a:cubicBezTo>
                <a:cubicBezTo>
                  <a:pt x="3933463" y="1739382"/>
                  <a:pt x="3811678" y="3375976"/>
                  <a:pt x="3872750" y="4351338"/>
                </a:cubicBezTo>
                <a:cubicBezTo>
                  <a:pt x="2364188" y="4401403"/>
                  <a:pt x="1295204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solidFill>
            <a:srgbClr val="E2EE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Carina’s story: </a:t>
            </a:r>
            <a:r>
              <a:rPr lang="en-GB" sz="2400" b="0" i="0" u="sng" strike="noStrike" cap="none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https://www.youtube.com/watch?v=KZAawwDjNvI</a:t>
            </a:r>
            <a:r>
              <a:rPr lang="en-GB" sz="2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2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Julie’s story: </a:t>
            </a:r>
            <a:r>
              <a:rPr lang="en-GB" sz="2400" b="0" i="0" u="sng" strike="noStrike" cap="none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https://www.youtube.com/watch?v=ANAqBf8f3O8</a:t>
            </a:r>
            <a:endParaRPr lang="en-GB" sz="2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4;p28">
            <a:extLst>
              <a:ext uri="{FF2B5EF4-FFF2-40B4-BE49-F238E27FC236}">
                <a16:creationId xmlns:a16="http://schemas.microsoft.com/office/drawing/2014/main" id="{27F9BD02-1D38-92BD-8FBF-EBFA9D9B7413}"/>
              </a:ext>
            </a:extLst>
          </p:cNvPr>
          <p:cNvSpPr txBox="1">
            <a:spLocks/>
          </p:cNvSpPr>
          <p:nvPr/>
        </p:nvSpPr>
        <p:spPr>
          <a:xfrm>
            <a:off x="990600" y="2130425"/>
            <a:ext cx="5839968" cy="3976208"/>
          </a:xfrm>
          <a:prstGeom prst="rect">
            <a:avLst/>
          </a:prstGeom>
          <a:noFill/>
          <a:ln w="28575">
            <a:solidFill>
              <a:srgbClr val="E2EEBE"/>
            </a:solidFill>
          </a:ln>
        </p:spPr>
        <p:txBody>
          <a:bodyPr spcFirstLastPara="1" wrap="square" lIns="180000" tIns="180000" rIns="180000" bIns="1800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Watch the two case study videos in which breast cancer survivors – Carina and Julie – talk about their experiences with diagnosis and treatment.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Answer the questions on the Activity 3 worksheet, which focus on treatment plans and the impact of IBC on mental and physical health.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520" y="1825625"/>
            <a:ext cx="2826639" cy="421732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725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The impact of invasive breast cancer (IBC) on mental health</a:t>
            </a:r>
            <a:endParaRPr lang="en-GB" noProof="0" dirty="0"/>
          </a:p>
        </p:txBody>
      </p:sp>
      <p:pic>
        <p:nvPicPr>
          <p:cNvPr id="449" name="Google Shape;449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3826" y="176132"/>
            <a:ext cx="2078916" cy="377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C102BC13-3878-4096-731A-3A42897A7D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559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Common feelings at diagnosis of all cancers are feeling overwhelmed, shocked, numb and angry.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There can be feelings of anxiety around treatment, the future and how loved ones will feel.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Removal of breast tissue, even if the breast is reconstructed, can impact on how a person views their body, and this can impact on relationships.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Available support		</a:t>
            </a:r>
            <a:endParaRPr lang="en-GB" noProof="0" dirty="0"/>
          </a:p>
        </p:txBody>
      </p:sp>
      <p:pic>
        <p:nvPicPr>
          <p:cNvPr id="457" name="Google Shape;45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3558" y="176132"/>
            <a:ext cx="2078916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4060" y="1825625"/>
            <a:ext cx="4577828" cy="3349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B505FA90-CE74-E67F-B9A3-BDFF9891424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631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talking to friends and family;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talking therapy like counselling and cognitive behavioural therapy (CBT);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spiritual support – local minister, faith leader or hospital chaplain;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Breast Cancer Care nurses;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specialist services: Macmillan Cancer Support, Maggie’s, prosthesis/wig services.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In this lesson, we will:</a:t>
            </a:r>
            <a:endParaRPr lang="en-GB" noProof="0" dirty="0"/>
          </a:p>
        </p:txBody>
      </p:sp>
      <p:sp>
        <p:nvSpPr>
          <p:cNvPr id="304" name="Google Shape;304;p44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2"/>
          </p:nvPr>
        </p:nvSpPr>
        <p:spPr>
          <a:xfrm>
            <a:off x="7531100" y="1036948"/>
            <a:ext cx="3822700" cy="514001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Skills: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CS3.2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Undertake collaborative work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CS5.1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Apply research skills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CS6.1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their project findings in a range of formats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English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GEC2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information and ideas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GEC4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Summarise information/ideas 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GEC5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Synthesise information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Digital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GDC1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Use digital technology and media effectively </a:t>
            </a:r>
          </a:p>
        </p:txBody>
      </p:sp>
      <p:sp>
        <p:nvSpPr>
          <p:cNvPr id="307" name="Google Shape;307;p44"/>
          <p:cNvSpPr txBox="1"/>
          <p:nvPr/>
        </p:nvSpPr>
        <p:spPr>
          <a:xfrm>
            <a:off x="616819" y="6352815"/>
            <a:ext cx="4516225" cy="280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Lesson 3: Cancer types and their treatment – Part 2</a:t>
            </a:r>
          </a:p>
        </p:txBody>
      </p:sp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2658628C-EF58-ADCF-C5B5-7347DB3D75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77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 two types of cancer: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non-Hodgkin lymphoma (NHL);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invasive breast cancer (IBC).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Explain common cancer treatments: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breast-conserving surgery and mastectomy;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monoclonal antibody therapy;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talking therapies.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Explain the impact on systems within the body and on physical and mental health.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In this lesson, we have:</a:t>
            </a:r>
            <a:endParaRPr lang="en-GB" noProof="0" dirty="0"/>
          </a:p>
        </p:txBody>
      </p:sp>
      <p:sp>
        <p:nvSpPr>
          <p:cNvPr id="464" name="Google Shape;464;p6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Plenary</a:t>
            </a:r>
          </a:p>
        </p:txBody>
      </p:sp>
      <p:sp>
        <p:nvSpPr>
          <p:cNvPr id="466" name="Google Shape;466;p62"/>
          <p:cNvSpPr txBox="1">
            <a:spLocks noGrp="1"/>
          </p:cNvSpPr>
          <p:nvPr>
            <p:ph type="body" idx="2"/>
          </p:nvPr>
        </p:nvSpPr>
        <p:spPr>
          <a:xfrm>
            <a:off x="7531100" y="1036948"/>
            <a:ext cx="3822700" cy="514001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Skills: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CS3.2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Undertake collaborative work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CS5.1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Apply research skills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CS6.1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their project findings in a range of formats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General competencies: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English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GEC2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information and ideas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GEC4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Summarise information/ideas 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GEC5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Synthesise information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Digital</a:t>
            </a:r>
            <a:endParaRPr lang="en-GB" noProof="0"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GDC1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Use digital technology and media effectively </a:t>
            </a:r>
          </a:p>
        </p:txBody>
      </p:sp>
      <p:sp>
        <p:nvSpPr>
          <p:cNvPr id="3" name="Google Shape;131;p19">
            <a:extLst>
              <a:ext uri="{FF2B5EF4-FFF2-40B4-BE49-F238E27FC236}">
                <a16:creationId xmlns:a16="http://schemas.microsoft.com/office/drawing/2014/main" id="{F2D116D0-20F7-D400-0127-9D332AE81B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77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Described two types of cancer: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non-Hodgkin lymphoma (NHL);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invasive breast cancer (IBC).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Explained common cancer treatments: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breast-conserving surgery and mastectomy;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monoclonal antibody therapy;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buSzPts val="2400"/>
              <a:buFont typeface="Courier New" panose="02070309020205020404" pitchFamily="49" charset="0"/>
              <a:buChar char="o"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talking therapies.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Explained the impact on systems within the body and on physical and mental health.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Non-Hodgkin lymphoma (NHL) </a:t>
            </a:r>
            <a:br>
              <a:rPr lang="en-GB" noProof="0" dirty="0">
                <a:latin typeface="Arial"/>
                <a:ea typeface="Arial"/>
                <a:cs typeface="Arial"/>
                <a:sym typeface="Arial"/>
              </a:rPr>
            </a:b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sp>
        <p:nvSpPr>
          <p:cNvPr id="473" name="Google Shape;473;p6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Consolidation</a:t>
            </a:r>
          </a:p>
        </p:txBody>
      </p:sp>
      <p:sp>
        <p:nvSpPr>
          <p:cNvPr id="6" name="Google Shape;131;p19">
            <a:extLst>
              <a:ext uri="{FF2B5EF4-FFF2-40B4-BE49-F238E27FC236}">
                <a16:creationId xmlns:a16="http://schemas.microsoft.com/office/drawing/2014/main" id="{BC18DDF2-4749-0C7C-5BCE-9C903936C4B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Elara’s case study on the Consolidation worksheet.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Answer the questions.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You June need to do research to support your answers. Reliable sources of information are Cancer Research UK and the NHS websites.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sp>
        <p:nvSpPr>
          <p:cNvPr id="314" name="Google Shape;31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Check your understanding</a:t>
            </a:r>
            <a:endParaRPr lang="en-GB" noProof="0" dirty="0"/>
          </a:p>
        </p:txBody>
      </p:sp>
      <p:pic>
        <p:nvPicPr>
          <p:cNvPr id="316" name="Google Shape;316;p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762" y="1825625"/>
            <a:ext cx="4222156" cy="293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5"/>
          <p:cNvSpPr txBox="1"/>
          <p:nvPr/>
        </p:nvSpPr>
        <p:spPr>
          <a:xfrm>
            <a:off x="616820" y="6267775"/>
            <a:ext cx="4271128" cy="430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None/>
            </a:pPr>
            <a:r>
              <a:rPr lang="en-GB" sz="1200" b="0" i="0" u="none" strike="noStrike" cap="none" noProof="0" dirty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Lesson 3: Cancer types and their treatment – Part 2</a:t>
            </a:r>
          </a:p>
        </p:txBody>
      </p:sp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4BD21106-9E32-1FDB-46FC-C36409D1EE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R="0" lvl="0" indent="-4572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Recall four ways of treating cancer.</a:t>
            </a:r>
          </a:p>
          <a:p>
            <a:pPr marR="0" lvl="0" indent="-4572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Describe the difference between a benign and a malignant tumour.</a:t>
            </a:r>
          </a:p>
          <a:p>
            <a:pPr marR="0" lvl="0" indent="-4572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Explain why treatment for acute myeloid leukaemia includes chemotherapy and a bone marrow transplant.</a:t>
            </a:r>
          </a:p>
          <a:p>
            <a:pPr marR="0" lvl="0" indent="-4572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Suggest possible treatments for breast cancer and explain your choices.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body" idx="1"/>
          </p:nvPr>
        </p:nvSpPr>
        <p:spPr>
          <a:xfrm>
            <a:off x="839788" y="2013020"/>
            <a:ext cx="446685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840"/>
              <a:buNone/>
            </a:pPr>
            <a:r>
              <a:rPr lang="en-GB" sz="2600" noProof="0" dirty="0">
                <a:latin typeface="Arial"/>
                <a:ea typeface="Arial"/>
                <a:cs typeface="Arial"/>
                <a:sym typeface="Arial"/>
              </a:rPr>
              <a:t>Both men and women have breast tissue which consists of adipose (fatty) tissue, fibrous tissue, nipples, areola, ducts and lobules. 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840"/>
              <a:buNone/>
            </a:pPr>
            <a:r>
              <a:rPr lang="en-GB" sz="2600" noProof="0" dirty="0">
                <a:latin typeface="Arial"/>
                <a:ea typeface="Arial"/>
                <a:cs typeface="Arial"/>
                <a:sym typeface="Arial"/>
              </a:rPr>
              <a:t>The different hormones in puberty cause female breast tissue to grow while restricting it in males. </a:t>
            </a:r>
          </a:p>
        </p:txBody>
      </p:sp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A quick recap of breast anatomy</a:t>
            </a:r>
          </a:p>
        </p:txBody>
      </p:sp>
      <p:sp>
        <p:nvSpPr>
          <p:cNvPr id="324" name="Google Shape;324;p4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pic>
        <p:nvPicPr>
          <p:cNvPr id="325" name="Google Shape;325;p46" descr="Diagram showing breast anatomy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861" y="1461246"/>
            <a:ext cx="5779843" cy="454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7" descr="Diagram of the lymphatic system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4005" y="836246"/>
            <a:ext cx="4724686" cy="519537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838200" y="527811"/>
            <a:ext cx="8022336" cy="67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A quick recap of the lymphatic system</a:t>
            </a:r>
          </a:p>
        </p:txBody>
      </p:sp>
      <p:sp>
        <p:nvSpPr>
          <p:cNvPr id="332" name="Google Shape;332;p4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03FD91DF-C5E0-DC17-5633-365E2CC041E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94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lymphatic system is made up of lymphatic capillaries, lymphatic vessels and lymph nodes, which collect and transport lymph.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Lymph is a clear fluid that passes into the venous ends of the lymphatic capillaries.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contains white blood cells, which are part of the body’s defence system.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1</a:t>
            </a:r>
          </a:p>
        </p:txBody>
      </p:sp>
      <p:sp>
        <p:nvSpPr>
          <p:cNvPr id="339" name="Google Shape;33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NHL and IBC profiles</a:t>
            </a:r>
            <a:endParaRPr lang="en-GB" noProof="0" dirty="0"/>
          </a:p>
        </p:txBody>
      </p:sp>
      <p:sp>
        <p:nvSpPr>
          <p:cNvPr id="341" name="Google Shape;341;p48"/>
          <p:cNvSpPr/>
          <p:nvPr/>
        </p:nvSpPr>
        <p:spPr>
          <a:xfrm>
            <a:off x="7153275" y="1825625"/>
            <a:ext cx="4391025" cy="4351338"/>
          </a:xfrm>
          <a:custGeom>
            <a:avLst/>
            <a:gdLst/>
            <a:ahLst/>
            <a:cxnLst/>
            <a:rect l="l" t="t" r="r" b="b"/>
            <a:pathLst>
              <a:path w="3872750" h="4351338" fill="none" extrusionOk="0">
                <a:moveTo>
                  <a:pt x="0" y="0"/>
                </a:moveTo>
                <a:cubicBezTo>
                  <a:pt x="1707302" y="-33775"/>
                  <a:pt x="2209114" y="138873"/>
                  <a:pt x="3872750" y="0"/>
                </a:cubicBezTo>
                <a:cubicBezTo>
                  <a:pt x="3798979" y="585222"/>
                  <a:pt x="3716867" y="3710241"/>
                  <a:pt x="3872750" y="4351338"/>
                </a:cubicBezTo>
                <a:cubicBezTo>
                  <a:pt x="2856365" y="4214008"/>
                  <a:pt x="1783117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872750" h="4351338" extrusionOk="0">
                <a:moveTo>
                  <a:pt x="0" y="0"/>
                </a:moveTo>
                <a:cubicBezTo>
                  <a:pt x="1164325" y="-101487"/>
                  <a:pt x="2919141" y="-162162"/>
                  <a:pt x="3872750" y="0"/>
                </a:cubicBezTo>
                <a:cubicBezTo>
                  <a:pt x="3933463" y="1739382"/>
                  <a:pt x="3811678" y="3375976"/>
                  <a:pt x="3872750" y="4351338"/>
                </a:cubicBezTo>
                <a:cubicBezTo>
                  <a:pt x="2364188" y="4401403"/>
                  <a:pt x="1295204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solidFill>
            <a:srgbClr val="E2EE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sources: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sng" strike="noStrike" cap="none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www.nhs.uk</a:t>
            </a: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sng" strike="noStrike" cap="none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cks.nice.org.uk/specialities/cancer</a:t>
            </a:r>
            <a:endParaRPr lang="en-GB" sz="2400" b="0" i="0" u="sng" strike="noStrike" cap="none" noProof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sng" strike="noStrike" cap="none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www.cancerresearchuk.org</a:t>
            </a: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4;p28">
            <a:extLst>
              <a:ext uri="{FF2B5EF4-FFF2-40B4-BE49-F238E27FC236}">
                <a16:creationId xmlns:a16="http://schemas.microsoft.com/office/drawing/2014/main" id="{8FE95336-495E-FE84-4092-DFFC9A78773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921829" cy="4351338"/>
          </a:xfrm>
          <a:prstGeom prst="rect">
            <a:avLst/>
          </a:prstGeom>
          <a:noFill/>
          <a:ln w="28575">
            <a:solidFill>
              <a:srgbClr val="E2EEBE"/>
            </a:solidFill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 in pairs.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One person writes a profile on the Activity 1 worksheet to describe non-Hodgkin lymphoma (NHL). The other person writes a profile on invasive breast cancer (IBC).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Include three short questions.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Swap profiles and answer the questions.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Non-Hodgkin lymphoma (NHL)</a:t>
            </a:r>
          </a:p>
        </p:txBody>
      </p:sp>
      <p:sp>
        <p:nvSpPr>
          <p:cNvPr id="348" name="Google Shape;348;p4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1</a:t>
            </a:r>
          </a:p>
        </p:txBody>
      </p:sp>
      <p:pic>
        <p:nvPicPr>
          <p:cNvPr id="4" name="Picture 3" descr="Diagram showing two types of white blood cell, B Lymphocytes and T Lymphocytes">
            <a:extLst>
              <a:ext uri="{FF2B5EF4-FFF2-40B4-BE49-F238E27FC236}">
                <a16:creationId xmlns:a16="http://schemas.microsoft.com/office/drawing/2014/main" id="{ED59ACD4-A6D3-B19E-51BD-BEE4FBC7A1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961" y="2549417"/>
            <a:ext cx="4331177" cy="2202336"/>
          </a:xfrm>
          <a:prstGeom prst="rect">
            <a:avLst/>
          </a:prstGeom>
        </p:spPr>
      </p:pic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0BD27279-F72B-25C3-BA41-465802B8C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94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Non-Hodgkin lymphoma (NHL) is one of a group of cancers known as blood cancers.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affects B and T lymphocytes (a type of white blood cell). These cells play an important role in the immune system.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NHL is also referred to as lymphatic cancer, as it starts in the lymph nodes.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Treatment for Non-Hodgkin </a:t>
            </a:r>
            <a:br>
              <a:rPr lang="en-GB" noProof="0" dirty="0">
                <a:latin typeface="Arial"/>
                <a:ea typeface="Arial"/>
                <a:cs typeface="Arial"/>
                <a:sym typeface="Arial"/>
              </a:rPr>
            </a:b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lymphoma (NHL)</a:t>
            </a:r>
          </a:p>
        </p:txBody>
      </p:sp>
      <p:sp>
        <p:nvSpPr>
          <p:cNvPr id="357" name="Google Shape;357;p5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1</a:t>
            </a:r>
          </a:p>
        </p:txBody>
      </p:sp>
      <p:sp>
        <p:nvSpPr>
          <p:cNvPr id="358" name="Google Shape;358;p50"/>
          <p:cNvSpPr txBox="1"/>
          <p:nvPr/>
        </p:nvSpPr>
        <p:spPr>
          <a:xfrm>
            <a:off x="9125482" y="5584942"/>
            <a:ext cx="29269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(Cancer Research UK)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4;p28">
            <a:extLst>
              <a:ext uri="{FF2B5EF4-FFF2-40B4-BE49-F238E27FC236}">
                <a16:creationId xmlns:a16="http://schemas.microsoft.com/office/drawing/2014/main" id="{89DB2205-6228-D4E6-2A2F-5A03D34ADA72}"/>
              </a:ext>
            </a:extLst>
          </p:cNvPr>
          <p:cNvSpPr txBox="1">
            <a:spLocks/>
          </p:cNvSpPr>
          <p:nvPr/>
        </p:nvSpPr>
        <p:spPr>
          <a:xfrm>
            <a:off x="838200" y="1978025"/>
            <a:ext cx="5185756" cy="3976208"/>
          </a:xfrm>
          <a:prstGeom prst="rect">
            <a:avLst/>
          </a:prstGeom>
          <a:noFill/>
          <a:ln w="28575">
            <a:solidFill>
              <a:srgbClr val="E2EEBE"/>
            </a:solidFill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most common treatments for NHL are: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chemotherapy;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radiotherapy;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immunotherapy –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monoclonal antibody therapy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5" name="Google Shape;214;p28">
            <a:extLst>
              <a:ext uri="{FF2B5EF4-FFF2-40B4-BE49-F238E27FC236}">
                <a16:creationId xmlns:a16="http://schemas.microsoft.com/office/drawing/2014/main" id="{01505FE5-F347-AE74-CF2A-DFB9EEE7189B}"/>
              </a:ext>
            </a:extLst>
          </p:cNvPr>
          <p:cNvSpPr txBox="1">
            <a:spLocks/>
          </p:cNvSpPr>
          <p:nvPr/>
        </p:nvSpPr>
        <p:spPr>
          <a:xfrm>
            <a:off x="6168044" y="1978025"/>
            <a:ext cx="5185756" cy="3976208"/>
          </a:xfrm>
          <a:prstGeom prst="rect">
            <a:avLst/>
          </a:prstGeom>
          <a:noFill/>
          <a:ln w="28575">
            <a:solidFill>
              <a:srgbClr val="E2EEBE"/>
            </a:solidFill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Treatment is decided by the multidisciplinary team and depends 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type of NHL;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fast it is growing;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stage it has reached;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patient’s general health;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patient’s age.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 noProof="0" dirty="0">
                <a:latin typeface="Arial"/>
                <a:ea typeface="Arial"/>
                <a:cs typeface="Arial"/>
                <a:sym typeface="Arial"/>
              </a:rPr>
              <a:t>Monoclonal antibody therapy</a:t>
            </a:r>
            <a:endParaRPr lang="en-GB" noProof="0" dirty="0"/>
          </a:p>
        </p:txBody>
      </p:sp>
      <p:sp>
        <p:nvSpPr>
          <p:cNvPr id="366" name="Google Shape;366;p5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2</a:t>
            </a:r>
          </a:p>
        </p:txBody>
      </p:sp>
      <p:pic>
        <p:nvPicPr>
          <p:cNvPr id="367" name="Google Shape;367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042" y="2318347"/>
            <a:ext cx="3123159" cy="31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19">
            <a:extLst>
              <a:ext uri="{FF2B5EF4-FFF2-40B4-BE49-F238E27FC236}">
                <a16:creationId xmlns:a16="http://schemas.microsoft.com/office/drawing/2014/main" id="{2ABC93AD-880A-11A3-CFA5-CD164A4696C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94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Discuss in a pair the meaning of these terms: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mono;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clonal;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antibody;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therapy.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1F4A00-44B6-4386-9B67-9FC6D118B194}"/>
</file>

<file path=customXml/itemProps2.xml><?xml version="1.0" encoding="utf-8"?>
<ds:datastoreItem xmlns:ds="http://schemas.openxmlformats.org/officeDocument/2006/customXml" ds:itemID="{EB86BA93-D269-4FFF-A5C8-4BB0FF0E0AB2}"/>
</file>

<file path=customXml/itemProps3.xml><?xml version="1.0" encoding="utf-8"?>
<ds:datastoreItem xmlns:ds="http://schemas.openxmlformats.org/officeDocument/2006/customXml" ds:itemID="{793820C0-7FA4-48E6-9B6D-D1AB586274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Office PowerPoint</Application>
  <PresentationFormat>Widescreen</PresentationFormat>
  <Paragraphs>203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Arial Narrow</vt:lpstr>
      <vt:lpstr>Play</vt:lpstr>
      <vt:lpstr>Office Theme</vt:lpstr>
      <vt:lpstr>1_Office Theme</vt:lpstr>
      <vt:lpstr>Health</vt:lpstr>
      <vt:lpstr>In this lesson, we will:</vt:lpstr>
      <vt:lpstr>Check your understanding</vt:lpstr>
      <vt:lpstr>A quick recap of breast anatomy</vt:lpstr>
      <vt:lpstr>A quick recap of the lymphatic system</vt:lpstr>
      <vt:lpstr>NHL and IBC profiles</vt:lpstr>
      <vt:lpstr>Non-Hodgkin lymphoma (NHL)</vt:lpstr>
      <vt:lpstr>Treatment for Non-Hodgkin  lymphoma (NHL)</vt:lpstr>
      <vt:lpstr>Monoclonal antibody therapy</vt:lpstr>
      <vt:lpstr>Monoclonal antibody therapy</vt:lpstr>
      <vt:lpstr>Antibody</vt:lpstr>
      <vt:lpstr>Antigen</vt:lpstr>
      <vt:lpstr>Cancer cells</vt:lpstr>
      <vt:lpstr>Monoclonal antibody therapy</vt:lpstr>
      <vt:lpstr>What is invasive breast cancer (IBC)?</vt:lpstr>
      <vt:lpstr>Treatment for invasive breast cancer (IBC)</vt:lpstr>
      <vt:lpstr>Invasive breast cancer (IBC) case studies</vt:lpstr>
      <vt:lpstr>The impact of invasive breast cancer (IBC) on mental health</vt:lpstr>
      <vt:lpstr>Available support  </vt:lpstr>
      <vt:lpstr>In this lesson, we have:</vt:lpstr>
      <vt:lpstr>Non-Hodgkin lymphoma (NHL)  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2025-06-18T11:31:16Z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