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embeddedFontLst>
    <p:embeddedFont>
      <p:font typeface="Arial Narrow" panose="020B0606020202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s.uk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cancerresearchuk.org/" TargetMode="External"/><Relationship Id="rId4" Type="http://schemas.openxmlformats.org/officeDocument/2006/relationships/hyperlink" Target="https://cks.nice.org.uk/specialities/cancer/" TargetMode="Externa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8658" y="4821506"/>
            <a:ext cx="5509260" cy="3944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75" tIns="48275" rIns="96575" bIns="48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Shutterstock/Elnur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19" name="Google Shape;11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0275" cy="3381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BBC News video: https://www.youtube.com/watch?v=FtdXAZ048hA</a:t>
            </a:r>
            <a:endParaRPr dirty="0"/>
          </a:p>
        </p:txBody>
      </p:sp>
      <p:sp>
        <p:nvSpPr>
          <p:cNvPr id="202" name="Google Shape;2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Shutterstock/THICHA SATAPITANON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1" name="Google Shape;211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0" name="Google Shape;22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5" name="Google Shape;23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Shutterstock/udaix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4" name="Google Shape;254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Suggested sources: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www.nhs.uk</a:t>
            </a:r>
            <a:r>
              <a:rPr lang="en-GB" dirty="0"/>
              <a:t> 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u="sng" dirty="0">
                <a:solidFill>
                  <a:schemeClr val="hlink"/>
                </a:solidFill>
                <a:hlinkClick r:id="rId4"/>
              </a:rPr>
              <a:t>cks.nice.org.uk/specialities/cancer</a:t>
            </a:r>
            <a:endParaRPr lang="en-GB" u="sng" dirty="0">
              <a:solidFill>
                <a:schemeClr val="hlink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u="sng" dirty="0">
                <a:solidFill>
                  <a:schemeClr val="hlink"/>
                </a:solidFill>
                <a:hlinkClick r:id="rId5"/>
              </a:rPr>
              <a:t>www.cancerresearchuk.org</a:t>
            </a:r>
            <a:r>
              <a:rPr lang="en-GB" dirty="0"/>
              <a:t> </a:t>
            </a:r>
          </a:p>
        </p:txBody>
      </p:sp>
      <p:sp>
        <p:nvSpPr>
          <p:cNvPr id="263" name="Google Shape;263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6" name="Google Shape;27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77" name="Google Shape;277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4" name="Google Shape;29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Shutterstock/goodbishop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5" name="Google Shape;295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Shutterstock/wutzkohphoto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6" name="Google Shape;306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Pexels/Pixabay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6" name="Google Shape;326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5" name="Google Shape;33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6" name="Google Shape;33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Pixabay/manfredsteger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Pexels/Pixabay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" name="Google Shape;16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Shutterstock/ORION PRODUCTION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74" name="Google Shape;17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 © Shutterstock/Nemes Laszlo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4" name="Google Shape;18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033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picture containing screenshot, design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6916"/>
            <a:ext cx="12192000" cy="462108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892944"/>
            <a:ext cx="1811434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 descr="A heart with a pulse line&#10;&#10;Description automatically generated with low confidence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7945" y="2435277"/>
            <a:ext cx="1134190" cy="87936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  <a:defRPr sz="5200" b="1">
                <a:solidFill>
                  <a:srgbClr val="46631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1524000" y="484603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466318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" name="Google Shape;23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90175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1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1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  <a:defRPr sz="5200" b="1">
                <a:solidFill>
                  <a:srgbClr val="46631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8" name="Google Shape;78;p11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3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1978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4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1978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5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1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6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6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1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E2EEBE"/>
          </a:solidFill>
          <a:ln w="19050" cap="sq" cmpd="sng">
            <a:solidFill>
              <a:srgbClr val="46631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1_Activity_questio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Google Shape;51;p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>
            <a:spLocks noGrp="1"/>
          </p:cNvSpPr>
          <p:nvPr>
            <p:ph type="media" idx="3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8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8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8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>
            <a:spLocks noGrp="1"/>
          </p:cNvSpPr>
          <p:nvPr>
            <p:ph type="media" idx="3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1_Intro_3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0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FtdXAZ048hA?feature=oembed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s://www.youtube.com/watch?v=FtdXAZ048h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s.uk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cancerresearchuk.org/" TargetMode="External"/><Relationship Id="rId4" Type="http://schemas.openxmlformats.org/officeDocument/2006/relationships/hyperlink" Target="https://cks.nice.org.uk/specialities/cancer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</a:pPr>
            <a:r>
              <a:rPr lang="en-GB"/>
              <a:t>Health</a:t>
            </a:r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subTitle" idx="1"/>
          </p:nvPr>
        </p:nvSpPr>
        <p:spPr>
          <a:xfrm>
            <a:off x="1524000" y="484603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Topic: Cancer care</a:t>
            </a:r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body" idx="2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Health &amp; Science</a:t>
            </a:r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ct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/>
              <a:t>Lesson 2: Cancer types and their treatments – Part 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Advances in cancer treatment</a:t>
            </a:r>
            <a:endParaRPr/>
          </a:p>
        </p:txBody>
      </p:sp>
      <p:sp>
        <p:nvSpPr>
          <p:cNvPr id="205" name="Google Shape;205;p27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3486151" cy="403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Watch the </a:t>
            </a:r>
            <a:r>
              <a:rPr lang="en-GB" dirty="0">
                <a:hlinkClick r:id="rId4"/>
              </a:rPr>
              <a:t>BBC News video</a:t>
            </a:r>
            <a:r>
              <a:rPr lang="en-GB" dirty="0"/>
              <a:t> that outlines how technology, such as AI and robotics are helping to discover more effective drugs with fewer side-effects. </a:t>
            </a:r>
            <a:endParaRPr dirty="0"/>
          </a:p>
        </p:txBody>
      </p:sp>
      <p:sp>
        <p:nvSpPr>
          <p:cNvPr id="206" name="Google Shape;206;p2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207" name="Google Shape;207;p27"/>
          <p:cNvSpPr txBox="1">
            <a:spLocks noGrp="1"/>
          </p:cNvSpPr>
          <p:nvPr>
            <p:ph type="body" idx="3"/>
          </p:nvPr>
        </p:nvSpPr>
        <p:spPr>
          <a:xfrm>
            <a:off x="609600" y="6310312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Lesson 2: Cancer types and their treatment – Part 1</a:t>
            </a:r>
            <a:endParaRPr dirty="0"/>
          </a:p>
        </p:txBody>
      </p:sp>
      <p:pic>
        <p:nvPicPr>
          <p:cNvPr id="2" name="Online Media 1" descr="An embedded video on How AI is finding cancer treatments with fewer side-effects by BBC News. https://www.youtube.com/watch?v=FtdXAZ048hA">
            <a:hlinkClick r:id="" action="ppaction://media"/>
            <a:extLst>
              <a:ext uri="{FF2B5EF4-FFF2-40B4-BE49-F238E27FC236}">
                <a16:creationId xmlns:a16="http://schemas.microsoft.com/office/drawing/2014/main" id="{B1006115-9B0F-1523-189E-01891292A43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723756" y="1893127"/>
            <a:ext cx="6979381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Cancer types: What you need to know</a:t>
            </a:r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In this lesson, we will be writing a profile to describe three types of cancer:</a:t>
            </a:r>
            <a:endParaRPr/>
          </a:p>
          <a:p>
            <a:pPr marL="795338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/>
              <a:t>acute myeloid leukaemia (AML);</a:t>
            </a:r>
            <a:endParaRPr/>
          </a:p>
          <a:p>
            <a:pPr marL="795338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/>
              <a:t>thyroid cancer (TC);</a:t>
            </a:r>
            <a:endParaRPr/>
          </a:p>
          <a:p>
            <a:pPr marL="795338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/>
              <a:t>germ cell testicular cancer (GCTC).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/>
              <a:t>Look through the Activity 2 information sheet, which is a best-practice example for AML.</a:t>
            </a:r>
            <a:endParaRPr/>
          </a:p>
        </p:txBody>
      </p:sp>
      <p:sp>
        <p:nvSpPr>
          <p:cNvPr id="215" name="Google Shape;215;p2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pic>
        <p:nvPicPr>
          <p:cNvPr id="217" name="Google Shape;217;p28"/>
          <p:cNvPicPr preferRelativeResize="0">
            <a:picLocks noGrp="1"/>
          </p:cNvPicPr>
          <p:nvPr>
            <p:ph type="pic" idx="3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Acute myeloid leukaemia (AML)</a:t>
            </a:r>
            <a:endParaRPr/>
          </a:p>
        </p:txBody>
      </p:sp>
      <p:sp>
        <p:nvSpPr>
          <p:cNvPr id="223" name="Google Shape;223;p2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224" name="Google Shape;224;p29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225" name="Google Shape;225;p29"/>
          <p:cNvSpPr txBox="1"/>
          <p:nvPr/>
        </p:nvSpPr>
        <p:spPr>
          <a:xfrm>
            <a:off x="838199" y="1613118"/>
            <a:ext cx="968211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Decode these medical terms: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29"/>
          <p:cNvSpPr/>
          <p:nvPr/>
        </p:nvSpPr>
        <p:spPr>
          <a:xfrm>
            <a:off x="853531" y="5575366"/>
            <a:ext cx="2502411" cy="73745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Stem cell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9"/>
          <p:cNvSpPr/>
          <p:nvPr/>
        </p:nvSpPr>
        <p:spPr>
          <a:xfrm>
            <a:off x="853531" y="4738877"/>
            <a:ext cx="2502411" cy="73745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Bone marrow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9"/>
          <p:cNvSpPr/>
          <p:nvPr/>
        </p:nvSpPr>
        <p:spPr>
          <a:xfrm>
            <a:off x="838199" y="3808041"/>
            <a:ext cx="2510847" cy="70458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Leukaemia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9"/>
          <p:cNvSpPr/>
          <p:nvPr/>
        </p:nvSpPr>
        <p:spPr>
          <a:xfrm>
            <a:off x="853531" y="2234101"/>
            <a:ext cx="2487078" cy="70458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Acute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9"/>
          <p:cNvSpPr/>
          <p:nvPr/>
        </p:nvSpPr>
        <p:spPr>
          <a:xfrm>
            <a:off x="853532" y="3021660"/>
            <a:ext cx="2502410" cy="724043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Myeloid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9"/>
          <p:cNvSpPr txBox="1"/>
          <p:nvPr/>
        </p:nvSpPr>
        <p:spPr>
          <a:xfrm>
            <a:off x="5896708" y="3235569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9"/>
          <p:cNvSpPr txBox="1"/>
          <p:nvPr/>
        </p:nvSpPr>
        <p:spPr>
          <a:xfrm>
            <a:off x="5228492" y="3704492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Acute myeloid leukaemia (AML)</a:t>
            </a:r>
            <a:endParaRPr/>
          </a:p>
        </p:txBody>
      </p:sp>
      <p:sp>
        <p:nvSpPr>
          <p:cNvPr id="238" name="Google Shape;238;p3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239" name="Google Shape;239;p30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240" name="Google Shape;240;p30"/>
          <p:cNvSpPr txBox="1"/>
          <p:nvPr/>
        </p:nvSpPr>
        <p:spPr>
          <a:xfrm>
            <a:off x="838199" y="1613118"/>
            <a:ext cx="968211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Decode these medical terms: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0"/>
          <p:cNvSpPr/>
          <p:nvPr/>
        </p:nvSpPr>
        <p:spPr>
          <a:xfrm>
            <a:off x="853531" y="5575366"/>
            <a:ext cx="2502411" cy="73745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Stem cell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0"/>
          <p:cNvSpPr/>
          <p:nvPr/>
        </p:nvSpPr>
        <p:spPr>
          <a:xfrm>
            <a:off x="853531" y="4738877"/>
            <a:ext cx="2502411" cy="73745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Bone marrow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0"/>
          <p:cNvSpPr/>
          <p:nvPr/>
        </p:nvSpPr>
        <p:spPr>
          <a:xfrm>
            <a:off x="838199" y="3808041"/>
            <a:ext cx="2510847" cy="70458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Leukaemia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0"/>
          <p:cNvSpPr/>
          <p:nvPr/>
        </p:nvSpPr>
        <p:spPr>
          <a:xfrm>
            <a:off x="853531" y="2234101"/>
            <a:ext cx="2487078" cy="70458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Acute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0"/>
          <p:cNvSpPr/>
          <p:nvPr/>
        </p:nvSpPr>
        <p:spPr>
          <a:xfrm>
            <a:off x="853532" y="3021660"/>
            <a:ext cx="2502410" cy="724043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Myeloid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0"/>
          <p:cNvSpPr/>
          <p:nvPr/>
        </p:nvSpPr>
        <p:spPr>
          <a:xfrm>
            <a:off x="3502316" y="5575366"/>
            <a:ext cx="8078707" cy="731136"/>
          </a:xfrm>
          <a:prstGeom prst="rect">
            <a:avLst/>
          </a:prstGeom>
          <a:solidFill>
            <a:srgbClr val="E2EEBE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Unspecialised cells that have the potential to develop into many different types of cell.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30"/>
          <p:cNvSpPr/>
          <p:nvPr/>
        </p:nvSpPr>
        <p:spPr>
          <a:xfrm>
            <a:off x="3506834" y="4749035"/>
            <a:ext cx="8078708" cy="733100"/>
          </a:xfrm>
          <a:prstGeom prst="rect">
            <a:avLst/>
          </a:prstGeom>
          <a:solidFill>
            <a:srgbClr val="E2EEBE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Found in the long bones of the skeletal system. It contains blood stem cells.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30"/>
          <p:cNvSpPr/>
          <p:nvPr/>
        </p:nvSpPr>
        <p:spPr>
          <a:xfrm>
            <a:off x="3506834" y="3839773"/>
            <a:ext cx="8078708" cy="733545"/>
          </a:xfrm>
          <a:prstGeom prst="rect">
            <a:avLst/>
          </a:prstGeom>
          <a:solidFill>
            <a:srgbClr val="E2EEBE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Cancer of the white blood cells. It causes a lack of mature functioning white blood cells, so is a kind of anaemia.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0"/>
          <p:cNvSpPr/>
          <p:nvPr/>
        </p:nvSpPr>
        <p:spPr>
          <a:xfrm>
            <a:off x="3530975" y="2246522"/>
            <a:ext cx="8054567" cy="724043"/>
          </a:xfrm>
          <a:prstGeom prst="rect">
            <a:avLst/>
          </a:prstGeom>
          <a:solidFill>
            <a:srgbClr val="E2EEBE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progresses rapidly and aggressively.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0"/>
          <p:cNvSpPr/>
          <p:nvPr/>
        </p:nvSpPr>
        <p:spPr>
          <a:xfrm>
            <a:off x="3530974" y="3063660"/>
            <a:ext cx="8054568" cy="675269"/>
          </a:xfrm>
          <a:prstGeom prst="rect">
            <a:avLst/>
          </a:prstGeom>
          <a:solidFill>
            <a:srgbClr val="E2EEBE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White blood cells that fight bacterial infections and prevent the spread of tissue damage. 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257" name="Google Shape;257;p3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pic>
        <p:nvPicPr>
          <p:cNvPr id="258" name="Google Shape;258;p31" descr="Types of blood cell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7450" y="850798"/>
            <a:ext cx="7277100" cy="529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Blood cells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Complete profiles </a:t>
            </a:r>
            <a:endParaRPr/>
          </a:p>
        </p:txBody>
      </p:sp>
      <p:sp>
        <p:nvSpPr>
          <p:cNvPr id="266" name="Google Shape;266;p32"/>
          <p:cNvSpPr txBox="1">
            <a:spLocks noGrp="1"/>
          </p:cNvSpPr>
          <p:nvPr>
            <p:ph type="body" idx="2"/>
          </p:nvPr>
        </p:nvSpPr>
        <p:spPr>
          <a:xfrm>
            <a:off x="7922026" y="1825625"/>
            <a:ext cx="4130448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Suggested sources: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u="sng" dirty="0">
                <a:solidFill>
                  <a:schemeClr val="hlink"/>
                </a:solidFill>
                <a:hlinkClick r:id="rId3"/>
              </a:rPr>
              <a:t>www.nhs.uk</a:t>
            </a:r>
            <a:r>
              <a:rPr lang="en-GB" dirty="0"/>
              <a:t>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u="sng" dirty="0">
                <a:solidFill>
                  <a:schemeClr val="hlink"/>
                </a:solidFill>
                <a:hlinkClick r:id="rId4"/>
              </a:rPr>
              <a:t>cks.nice.org.uk/specialities/cancer</a:t>
            </a:r>
            <a:endParaRPr u="sng" dirty="0">
              <a:solidFill>
                <a:schemeClr val="hlink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u="sng" dirty="0">
                <a:solidFill>
                  <a:schemeClr val="hlink"/>
                </a:solidFill>
                <a:hlinkClick r:id="rId5"/>
              </a:rPr>
              <a:t>www.cancerresearchuk.org</a:t>
            </a:r>
            <a:r>
              <a:rPr lang="en-GB" dirty="0"/>
              <a:t>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267" name="Google Shape;267;p3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268" name="Google Shape;268;p3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 </a:t>
            </a:r>
            <a:endParaRPr/>
          </a:p>
        </p:txBody>
      </p:sp>
      <p:sp>
        <p:nvSpPr>
          <p:cNvPr id="269" name="Google Shape;269;p32"/>
          <p:cNvSpPr txBox="1"/>
          <p:nvPr/>
        </p:nvSpPr>
        <p:spPr>
          <a:xfrm>
            <a:off x="709314" y="2100443"/>
            <a:ext cx="7083829" cy="5871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Age of onset: </a:t>
            </a: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People over 65</a:t>
            </a: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32"/>
          <p:cNvSpPr txBox="1"/>
          <p:nvPr/>
        </p:nvSpPr>
        <p:spPr>
          <a:xfrm>
            <a:off x="709317" y="2654995"/>
            <a:ext cx="7083829" cy="96520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Causes</a:t>
            </a: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Stem cells in bone marrow produce too many immature white blood cells called blast cells. These cells cannot fight infections like a normal white blood cell and their over production leads to a decrease in red blood cells. </a:t>
            </a: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32"/>
          <p:cNvSpPr txBox="1"/>
          <p:nvPr/>
        </p:nvSpPr>
        <p:spPr>
          <a:xfrm>
            <a:off x="709316" y="4812213"/>
            <a:ext cx="7083829" cy="89990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Symptoms</a:t>
            </a: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pale skin, tiredness, breathlessness, frequent infections, unusual and frequent bleeding e.g. nosebleeds – tends to develop over a few weeks</a:t>
            </a: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32"/>
          <p:cNvSpPr txBox="1"/>
          <p:nvPr/>
        </p:nvSpPr>
        <p:spPr>
          <a:xfrm>
            <a:off x="709315" y="3901734"/>
            <a:ext cx="7083829" cy="89990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Risk factors</a:t>
            </a:r>
            <a:r>
              <a:rPr lang="en-GB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previous chemotherapy or radiotherapy, having an underlying blood disorder or genetic disorder e.g. Down’s, exposure to benzene a chemical in cigarette smoke, increasing age</a:t>
            </a:r>
            <a:endParaRPr sz="16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954943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2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Work in pairs. 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One person will complete a profile for thyroid cancer (TC) and the other for germ cell testicular cancer (GCTC). 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Use the profile templates on the Activity 2 worksheet.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Decode the medical terms to simplify and remember each cancer type. 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Add in a picture or two that represents the information you have found out. 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dirty="0"/>
              <a:t>Use reputable sources and reference where you got your information from.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3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280" name="Google Shape;280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How do you ‘explain’ in an exam?</a:t>
            </a:r>
            <a:endParaRPr/>
          </a:p>
        </p:txBody>
      </p:sp>
      <p:sp>
        <p:nvSpPr>
          <p:cNvPr id="281" name="Google Shape;281;p33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282" name="Google Shape;282;p33"/>
          <p:cNvSpPr>
            <a:spLocks noGrp="1"/>
          </p:cNvSpPr>
          <p:nvPr>
            <p:ph type="media" idx="3"/>
          </p:nvPr>
        </p:nvSpPr>
        <p:spPr>
          <a:xfrm>
            <a:off x="1511491" y="1861088"/>
            <a:ext cx="2863468" cy="201453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vocabulary do you choose to use?</a:t>
            </a: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33"/>
          <p:cNvSpPr>
            <a:spLocks noGrp="1"/>
          </p:cNvSpPr>
          <p:nvPr>
            <p:ph type="media" idx="4"/>
          </p:nvPr>
        </p:nvSpPr>
        <p:spPr>
          <a:xfrm>
            <a:off x="5035021" y="1842518"/>
            <a:ext cx="2868020" cy="201453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How do you structure your writing?</a:t>
            </a: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33"/>
          <p:cNvSpPr>
            <a:spLocks noGrp="1"/>
          </p:cNvSpPr>
          <p:nvPr>
            <p:ph type="media" idx="5"/>
          </p:nvPr>
        </p:nvSpPr>
        <p:spPr>
          <a:xfrm>
            <a:off x="8563103" y="1842518"/>
            <a:ext cx="2868020" cy="201453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facts do you need to introduce to support the explanation?</a:t>
            </a: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3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examples illustrate your explanation?</a:t>
            </a: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33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How will you summarise, to ensure you have answered the question?</a:t>
            </a: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33"/>
          <p:cNvSpPr/>
          <p:nvPr/>
        </p:nvSpPr>
        <p:spPr>
          <a:xfrm>
            <a:off x="927922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33"/>
          <p:cNvSpPr/>
          <p:nvPr/>
        </p:nvSpPr>
        <p:spPr>
          <a:xfrm>
            <a:off x="4455172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33"/>
          <p:cNvSpPr/>
          <p:nvPr/>
        </p:nvSpPr>
        <p:spPr>
          <a:xfrm>
            <a:off x="7982422" y="182105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33"/>
          <p:cNvSpPr/>
          <p:nvPr/>
        </p:nvSpPr>
        <p:spPr>
          <a:xfrm>
            <a:off x="2566581" y="40460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33"/>
          <p:cNvSpPr/>
          <p:nvPr/>
        </p:nvSpPr>
        <p:spPr>
          <a:xfrm>
            <a:off x="6096000" y="40460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4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298" name="Google Shape;298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b="1"/>
              <a:t>Question 1</a:t>
            </a:r>
            <a:endParaRPr/>
          </a:p>
        </p:txBody>
      </p:sp>
      <p:sp>
        <p:nvSpPr>
          <p:cNvPr id="299" name="Google Shape;299;p34"/>
          <p:cNvSpPr>
            <a:spLocks noGrp="1"/>
          </p:cNvSpPr>
          <p:nvPr>
            <p:ph type="media" idx="3"/>
          </p:nvPr>
        </p:nvSpPr>
        <p:spPr>
          <a:xfrm>
            <a:off x="838200" y="1825625"/>
            <a:ext cx="6015087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800"/>
              <a:buFont typeface="Arial"/>
              <a:buNone/>
            </a:pPr>
            <a:r>
              <a:rPr lang="en-GB" sz="2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Using the profiles and your own knowledge, </a:t>
            </a:r>
            <a:r>
              <a:rPr lang="en-GB" sz="28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explain why</a:t>
            </a:r>
            <a:r>
              <a:rPr lang="en-GB" sz="2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acute myeloid leukaemia (AML) is treated with chemotherapy and bone marrow transplant/stem cell transplant.</a:t>
            </a:r>
            <a:endParaRPr sz="24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34"/>
          <p:cNvSpPr txBox="1"/>
          <p:nvPr/>
        </p:nvSpPr>
        <p:spPr>
          <a:xfrm>
            <a:off x="774191" y="5278157"/>
            <a:ext cx="1091702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Challenge: Why does AML have such system-wide symptoms?</a:t>
            </a:r>
            <a:endParaRPr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1" name="Google Shape;301;p3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0548" y="1862417"/>
            <a:ext cx="4874676" cy="3240112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4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5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309" name="Google Shape;309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b="1"/>
              <a:t>Question 2</a:t>
            </a:r>
            <a:endParaRPr/>
          </a:p>
        </p:txBody>
      </p:sp>
      <p:sp>
        <p:nvSpPr>
          <p:cNvPr id="310" name="Google Shape;310;p35"/>
          <p:cNvSpPr>
            <a:spLocks noGrp="1"/>
          </p:cNvSpPr>
          <p:nvPr>
            <p:ph type="media" idx="3"/>
          </p:nvPr>
        </p:nvSpPr>
        <p:spPr>
          <a:xfrm>
            <a:off x="838200" y="1825625"/>
            <a:ext cx="5958526" cy="4136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800"/>
              <a:buFont typeface="Arial"/>
              <a:buNone/>
            </a:pPr>
            <a:r>
              <a:rPr lang="en-GB" sz="28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Using the profiles and your own knowledge, </a:t>
            </a:r>
            <a:r>
              <a:rPr lang="en-GB" sz="28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compare </a:t>
            </a:r>
            <a:r>
              <a:rPr lang="en-GB" sz="28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the cancer treatment for germ cell testicular cancer (GCTC) and thyroid cancer (TC). </a:t>
            </a:r>
            <a:endParaRPr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800"/>
              <a:buFont typeface="Arial"/>
              <a:buNone/>
            </a:pPr>
            <a:r>
              <a:rPr lang="en-GB" sz="28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Challenge: Why would talking therapies be offered to a patient undergoing cancer treatment?</a:t>
            </a:r>
            <a:endParaRPr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35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pic>
        <p:nvPicPr>
          <p:cNvPr id="2" name="Google Shape;311;p35">
            <a:extLst>
              <a:ext uri="{FF2B5EF4-FFF2-40B4-BE49-F238E27FC236}">
                <a16:creationId xmlns:a16="http://schemas.microsoft.com/office/drawing/2014/main" id="{C8C6A67D-E281-0223-A868-109FD637E723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4749" y="1862417"/>
            <a:ext cx="4880475" cy="325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Plenary task: Reflect on your learning </a:t>
            </a:r>
            <a:endParaRPr/>
          </a:p>
        </p:txBody>
      </p:sp>
      <p:sp>
        <p:nvSpPr>
          <p:cNvPr id="319" name="Google Shape;319;p36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5687645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sz="3200" dirty="0"/>
              <a:t>Share between your pairs: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3200" dirty="0"/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3200" dirty="0"/>
              <a:t>something new that you learned;</a:t>
            </a:r>
            <a:endParaRPr sz="3200" dirty="0"/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3200" dirty="0"/>
              <a:t>something that surprised you;</a:t>
            </a:r>
            <a:endParaRPr sz="3200" dirty="0"/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3200" dirty="0"/>
              <a:t>something you’re going to look up.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dirty="0"/>
          </a:p>
        </p:txBody>
      </p:sp>
      <p:sp>
        <p:nvSpPr>
          <p:cNvPr id="320" name="Google Shape;320;p3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321" name="Google Shape;321;p3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pic>
        <p:nvPicPr>
          <p:cNvPr id="322" name="Google Shape;322;p36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2831" y="1825625"/>
            <a:ext cx="4895247" cy="3402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lesson, we will:</a:t>
            </a:r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Describe three types of cancer: thyroid cancer (TC), acute myeloid leukaemia (AML), and germ cell testicular cancer (GCTC)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Explain common cancer treatments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Compare and contrast the impact of different cancers within the body and on physical health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Compare and contrast different cancer treatments depending on the tumour</a:t>
            </a:r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body" idx="2"/>
          </p:nvPr>
        </p:nvSpPr>
        <p:spPr>
          <a:xfrm>
            <a:off x="7315201" y="1124712"/>
            <a:ext cx="3823200" cy="505225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4000" tIns="108000" rIns="144000" bIns="108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Skills: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CS1.1</a:t>
            </a:r>
            <a:r>
              <a:rPr lang="en-GB" sz="1200" dirty="0"/>
              <a:t> Plan and develop person-centred care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CS3.2 </a:t>
            </a:r>
            <a:r>
              <a:rPr lang="en-GB" sz="1200" dirty="0"/>
              <a:t>Undertake collaborative work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CS4.1</a:t>
            </a:r>
            <a:r>
              <a:rPr lang="en-GB" sz="1200" dirty="0"/>
              <a:t> Undertake reflective practice and record reflections and experiences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CS5.1 </a:t>
            </a:r>
            <a:r>
              <a:rPr lang="en-GB" sz="1200" dirty="0"/>
              <a:t>Apply research skills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CS6.1</a:t>
            </a:r>
            <a:r>
              <a:rPr lang="en-GB" sz="1200" dirty="0"/>
              <a:t> Present their project findings in a range of formats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General competencies: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English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GEC2</a:t>
            </a:r>
            <a:r>
              <a:rPr lang="en-GB" sz="1200" dirty="0"/>
              <a:t> Present information and ideas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GEC4</a:t>
            </a:r>
            <a:r>
              <a:rPr lang="en-GB" sz="1200" dirty="0"/>
              <a:t> Summarise information/ideas 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GEC5</a:t>
            </a:r>
            <a:r>
              <a:rPr lang="en-GB" sz="1200" dirty="0"/>
              <a:t> Synthesise information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GEC6</a:t>
            </a:r>
            <a:r>
              <a:rPr lang="en-GB" sz="1200" dirty="0"/>
              <a:t> Take part in/lead discussions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Digital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GDC1</a:t>
            </a:r>
            <a:r>
              <a:rPr lang="en-GB" sz="1200" dirty="0"/>
              <a:t> Use digital technology and media effectively 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GDC3</a:t>
            </a:r>
            <a:r>
              <a:rPr lang="en-GB" sz="1200" dirty="0"/>
              <a:t> Communicate and collaborate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GDC5</a:t>
            </a:r>
            <a:r>
              <a:rPr lang="en-GB" sz="1200" dirty="0"/>
              <a:t> Be safe and responsible online </a:t>
            </a:r>
            <a:endParaRPr sz="1200" dirty="0"/>
          </a:p>
        </p:txBody>
      </p:sp>
      <p:sp>
        <p:nvSpPr>
          <p:cNvPr id="133" name="Google Shape;133;p19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Introduction</a:t>
            </a:r>
            <a:endParaRPr dirty="0"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 Part 1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lesson, we have:</a:t>
            </a:r>
            <a:endParaRPr/>
          </a:p>
        </p:txBody>
      </p:sp>
      <p:sp>
        <p:nvSpPr>
          <p:cNvPr id="329" name="Google Shape;329;p37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330" name="Google Shape;330;p3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331" name="Google Shape;331;p37"/>
          <p:cNvSpPr txBox="1">
            <a:spLocks noGrp="1"/>
          </p:cNvSpPr>
          <p:nvPr>
            <p:ph type="body" idx="1"/>
          </p:nvPr>
        </p:nvSpPr>
        <p:spPr>
          <a:xfrm>
            <a:off x="838200" y="1510506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Described three types of cancer: thyroid cancer (TC), acute myeloid leukaemia (AML), germ cell testicular cancer (GCTC)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Explained common cancer treatments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Compared and contrasted the impact of different cancers within the body and on physical health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Compared and contrasted different cancer treatments depending on the tumour</a:t>
            </a:r>
            <a:endParaRPr dirty="0"/>
          </a:p>
        </p:txBody>
      </p:sp>
      <p:sp>
        <p:nvSpPr>
          <p:cNvPr id="4" name="Google Shape;132;p19">
            <a:extLst>
              <a:ext uri="{FF2B5EF4-FFF2-40B4-BE49-F238E27FC236}">
                <a16:creationId xmlns:a16="http://schemas.microsoft.com/office/drawing/2014/main" id="{0AD52DF4-00EF-03B1-65D5-B64EB29BA07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315201" y="1124712"/>
            <a:ext cx="3823200" cy="505225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4000" tIns="108000" rIns="144000" bIns="108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Skills: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CS1.1</a:t>
            </a:r>
            <a:r>
              <a:rPr lang="en-GB" sz="1200" dirty="0"/>
              <a:t> Plan and develop person-centred care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CS3.2 </a:t>
            </a:r>
            <a:r>
              <a:rPr lang="en-GB" sz="1200" dirty="0"/>
              <a:t>Undertake collaborative work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CS4.1</a:t>
            </a:r>
            <a:r>
              <a:rPr lang="en-GB" sz="1200" dirty="0"/>
              <a:t> Undertake reflective practice and record reflections and experiences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CS5.1 </a:t>
            </a:r>
            <a:r>
              <a:rPr lang="en-GB" sz="1200" dirty="0"/>
              <a:t>Apply research skills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CS6.1</a:t>
            </a:r>
            <a:r>
              <a:rPr lang="en-GB" sz="1200" dirty="0"/>
              <a:t> Present their project findings in a range of formats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General competencies: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English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GEC2</a:t>
            </a:r>
            <a:r>
              <a:rPr lang="en-GB" sz="1200" dirty="0"/>
              <a:t> Present information and ideas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GEC4</a:t>
            </a:r>
            <a:r>
              <a:rPr lang="en-GB" sz="1200" dirty="0"/>
              <a:t> Summarise information/ideas 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GEC5</a:t>
            </a:r>
            <a:r>
              <a:rPr lang="en-GB" sz="1200" dirty="0"/>
              <a:t> Synthesise information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GEC6</a:t>
            </a:r>
            <a:r>
              <a:rPr lang="en-GB" sz="1200" dirty="0"/>
              <a:t> Take part in/lead discussions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dirty="0"/>
              <a:t>Digital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GDC1</a:t>
            </a:r>
            <a:r>
              <a:rPr lang="en-GB" sz="1200" dirty="0"/>
              <a:t> Use digital technology and media effectively 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GDC3</a:t>
            </a:r>
            <a:r>
              <a:rPr lang="en-GB" sz="1200" dirty="0"/>
              <a:t> Communicate and collaborate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</a:pPr>
            <a:r>
              <a:rPr lang="en-GB" sz="1200" b="1" dirty="0"/>
              <a:t>GDC5</a:t>
            </a:r>
            <a:r>
              <a:rPr lang="en-GB" sz="1200" dirty="0"/>
              <a:t> Be safe and responsible online </a:t>
            </a:r>
            <a:endParaRPr sz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339" name="Google Shape;339;p3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600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342900" lvl="0" indent="-342900" algn="l" rtl="0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GB" dirty="0">
                <a:solidFill>
                  <a:srgbClr val="0D0D0D"/>
                </a:solidFill>
              </a:rPr>
              <a:t>Do your own research on a new form of cancer treatment or diagnosis tool for </a:t>
            </a:r>
            <a:r>
              <a:rPr lang="en-GB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testicular cancer (GCTC), thyroid cancer (TC) </a:t>
            </a:r>
            <a:r>
              <a:rPr lang="en-GB" dirty="0"/>
              <a:t>or </a:t>
            </a:r>
            <a:r>
              <a:rPr lang="en-GB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acute myeloid leukaemia (AML) </a:t>
            </a:r>
            <a:r>
              <a:rPr lang="en-GB" dirty="0">
                <a:solidFill>
                  <a:srgbClr val="0D0D0D"/>
                </a:solidFill>
              </a:rPr>
              <a:t>that interests you.</a:t>
            </a:r>
            <a:endParaRPr dirty="0"/>
          </a:p>
          <a:p>
            <a:pPr marL="342900" lvl="0" indent="-34290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GB" dirty="0">
                <a:solidFill>
                  <a:srgbClr val="0D0D0D"/>
                </a:solidFill>
              </a:rPr>
              <a:t>Use what you have found out to write a report that outlines:</a:t>
            </a:r>
            <a:endParaRPr dirty="0"/>
          </a:p>
          <a:p>
            <a:pPr marL="742950" lvl="1" indent="-28575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400" dirty="0">
                <a:solidFill>
                  <a:srgbClr val="0D0D0D"/>
                </a:solidFill>
              </a:rPr>
              <a:t>how the cancer is normally treated/diagnosed </a:t>
            </a:r>
            <a:endParaRPr dirty="0"/>
          </a:p>
          <a:p>
            <a:pPr marL="742950" lvl="1" indent="-28575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400" dirty="0">
                <a:solidFill>
                  <a:srgbClr val="0D0D0D"/>
                </a:solidFill>
              </a:rPr>
              <a:t>what the new treatment/diagnosis tool aims to do</a:t>
            </a:r>
            <a:endParaRPr sz="2400" dirty="0"/>
          </a:p>
          <a:p>
            <a:pPr marL="742950" lvl="1" indent="-28575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400" dirty="0">
                <a:solidFill>
                  <a:srgbClr val="0D0D0D"/>
                </a:solidFill>
              </a:rPr>
              <a:t>how it will do this</a:t>
            </a:r>
            <a:endParaRPr sz="2400" dirty="0"/>
          </a:p>
          <a:p>
            <a:pPr marL="742950" lvl="1" indent="-285750" algn="l" rtl="0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  <a:buSzPts val="1800"/>
              <a:buFont typeface="Courier New"/>
              <a:buChar char="o"/>
            </a:pPr>
            <a:r>
              <a:rPr lang="en-GB" sz="2400" dirty="0"/>
              <a:t>what its impact might be on cancer care.</a:t>
            </a:r>
            <a:endParaRPr sz="2400" dirty="0"/>
          </a:p>
        </p:txBody>
      </p:sp>
      <p:sp>
        <p:nvSpPr>
          <p:cNvPr id="340" name="Google Shape;340;p3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341" name="Google Shape;341;p38"/>
          <p:cNvSpPr txBox="1">
            <a:spLocks noGrp="1"/>
          </p:cNvSpPr>
          <p:nvPr>
            <p:ph type="body" idx="4"/>
          </p:nvPr>
        </p:nvSpPr>
        <p:spPr>
          <a:xfrm>
            <a:off x="618744" y="6310312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Lesson 2: Cancer types and their treatment – Part 1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Starter task: Think, pair, share</a:t>
            </a: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348413" cy="3905872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GB"/>
              <a:t>Write down everything you already know about medical treatments for cancer. </a:t>
            </a:r>
            <a:endParaRPr/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AutoNum type="arabicPeriod"/>
            </a:pPr>
            <a:r>
              <a:rPr lang="en-GB"/>
              <a:t>Pair up and compare notes. Capture any information that improves your first attempt.</a:t>
            </a:r>
            <a:endParaRPr/>
          </a:p>
          <a:p>
            <a:pPr marL="4572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AutoNum type="arabicPeriod"/>
            </a:pPr>
            <a:r>
              <a:rPr lang="en-GB"/>
              <a:t>Join with another pair and capture any information that improves your second attempt.</a:t>
            </a:r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pic>
        <p:nvPicPr>
          <p:cNvPr id="144" name="Google Shape;144;p2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7710" y="1893127"/>
            <a:ext cx="3526090" cy="35707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33;p19">
            <a:extLst>
              <a:ext uri="{FF2B5EF4-FFF2-40B4-BE49-F238E27FC236}">
                <a16:creationId xmlns:a16="http://schemas.microsoft.com/office/drawing/2014/main" id="{8492D872-9F59-D63E-4652-8863D232EC27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sym typeface="Arial Narrow"/>
              </a:rPr>
              <a:t>Introduction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Cancer can be treated in four ways</a:t>
            </a: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3815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Surgery</a:t>
            </a:r>
            <a:endParaRPr/>
          </a:p>
          <a:p>
            <a:pPr marL="43815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Radiotherapy</a:t>
            </a:r>
            <a:endParaRPr/>
          </a:p>
          <a:p>
            <a:pPr marL="43815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Chemotherapy</a:t>
            </a:r>
            <a:endParaRPr/>
          </a:p>
          <a:p>
            <a:pPr marL="43815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Tumour-specific treatments, e.g. immunotherapy and hormone therapy</a:t>
            </a:r>
            <a:endParaRPr/>
          </a:p>
          <a:p>
            <a:pPr marL="228600" lvl="0" indent="-76200" algn="l" rtl="0">
              <a:lnSpc>
                <a:spcPct val="108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152" name="Google Shape;152;p21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5093" y="1825625"/>
            <a:ext cx="3908707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Surgery</a:t>
            </a:r>
            <a:endParaRPr/>
          </a:p>
        </p:txBody>
      </p:sp>
      <p:sp>
        <p:nvSpPr>
          <p:cNvPr id="160" name="Google Shape;160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Tumours can be surgically removed.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/>
              <a:t>This could work for a benign tumour, or a malignant tumour that isn’t too large or too embedded in other important tissues such as nerves and/or blood vessels.</a:t>
            </a:r>
            <a:endParaRPr sz="3200"/>
          </a:p>
        </p:txBody>
      </p:sp>
      <p:sp>
        <p:nvSpPr>
          <p:cNvPr id="161" name="Google Shape;161;p22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162" name="Google Shape;162;p22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Chemotherapy</a:t>
            </a:r>
            <a:endParaRPr/>
          </a:p>
        </p:txBody>
      </p:sp>
      <p:sp>
        <p:nvSpPr>
          <p:cNvPr id="168" name="Google Shape;168;p2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67492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Drugs are used to kill cancer cells by damaging them so they can’t reproduce and spread. 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/>
              <a:t>The main uses of chemotherapy are: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to try to cure cancer completely (curative chemotherapy);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to help make other treatments more effective – for example, chemotherapy can be combined with radiotherapy, or it can be used before surgery;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to reduce the risk of the cancer returning after radiotherapy or surgery; 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to relieve the symptoms of advanced cancer and slow it down (palliative chemotherapy).</a:t>
            </a:r>
            <a:endParaRPr/>
          </a:p>
        </p:txBody>
      </p:sp>
      <p:sp>
        <p:nvSpPr>
          <p:cNvPr id="169" name="Google Shape;169;p2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170" name="Google Shape;170;p2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Radiotherapy</a:t>
            </a:r>
            <a:endParaRPr/>
          </a:p>
        </p:txBody>
      </p:sp>
      <p:sp>
        <p:nvSpPr>
          <p:cNvPr id="177" name="Google Shape;177;p2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713675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Radiotherapy is a treatment involving the use of high-energy radiation.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Radiotherapy can be used alone or in combination with chemotherapy (chemoradiotherapy).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For people with incurable cancers, radiotherapy is a very effective way of controlling symptoms.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Radiotherapy can also be used after surgery to destroy very small amounts of tumour that June be left (known as adjuvant treatment).</a:t>
            </a:r>
            <a:endParaRPr sz="3200" dirty="0"/>
          </a:p>
        </p:txBody>
      </p:sp>
      <p:sp>
        <p:nvSpPr>
          <p:cNvPr id="178" name="Google Shape;178;p2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179" name="Google Shape;179;p2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2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81108" y="1825625"/>
            <a:ext cx="3591810" cy="3915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Tumour-specific treatments</a:t>
            </a:r>
            <a:endParaRPr/>
          </a:p>
        </p:txBody>
      </p:sp>
      <p:sp>
        <p:nvSpPr>
          <p:cNvPr id="187" name="Google Shape;18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98407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sz="2400">
                <a:solidFill>
                  <a:schemeClr val="dk1"/>
                </a:solidFill>
              </a:rPr>
              <a:t>Some newer cancer therapies target a specific cancer cell based on their hormone receptors or their antigen receptors.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 b="1"/>
              <a:t>1.</a:t>
            </a:r>
            <a:r>
              <a:rPr lang="en-GB"/>
              <a:t> </a:t>
            </a:r>
            <a:r>
              <a:rPr lang="en-GB" b="1"/>
              <a:t>Hormonal therapy</a:t>
            </a:r>
            <a:endParaRPr b="1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/>
              <a:t>Reduces the level of hormones in the body or blocks hormones from reaching cancer cells to stop them growing and reproducing.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 b="1"/>
              <a:t>2. Targeted immune therapies</a:t>
            </a:r>
            <a:endParaRPr b="1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/>
              <a:t>Destroys cancer cells, usually by interfering with the cancer’s ability to grow and using antibodies to flag tumours for destruction by the immune system.</a:t>
            </a:r>
            <a:endParaRPr/>
          </a:p>
        </p:txBody>
      </p:sp>
      <p:sp>
        <p:nvSpPr>
          <p:cNvPr id="188" name="Google Shape;188;p2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189" name="Google Shape;189;p2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" name="Google Shape;190;p25" descr="Monoclonal antibody treatment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04554" y="1825625"/>
            <a:ext cx="3568364" cy="3915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Choice of cancer treatments</a:t>
            </a:r>
            <a:endParaRPr/>
          </a:p>
        </p:txBody>
      </p:sp>
      <p:sp>
        <p:nvSpPr>
          <p:cNvPr id="197" name="Google Shape;197;p26"/>
          <p:cNvSpPr txBox="1">
            <a:spLocks noGrp="1"/>
          </p:cNvSpPr>
          <p:nvPr>
            <p:ph type="body" idx="1"/>
          </p:nvPr>
        </p:nvSpPr>
        <p:spPr>
          <a:xfrm>
            <a:off x="838200" y="1549401"/>
            <a:ext cx="10860464" cy="46275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chemeClr val="dk1"/>
                </a:solidFill>
              </a:rPr>
              <a:t>Treatment of a cancer might include a selection from surgery, radiotherapy, chemotherapy or immunotherapy, depending on the tumour type, location, malignancy and how far into other tissues it has invaded.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/>
              <a:t>Here are some examples of how cancers are treated: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Surgery – thyroid cancer (TC), invasive breast cancer (IBC) and testicular cancers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Radiotherapy – invasive breast cancer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Chemotherapy – acute myeloid leukaemia (AML)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Immunotherapy – non-Hodgkin lymphoma (NHL)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98" name="Google Shape;198;p2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Cancer types and their treatment – Part 1</a:t>
            </a:r>
            <a:endParaRPr/>
          </a:p>
        </p:txBody>
      </p:sp>
      <p:sp>
        <p:nvSpPr>
          <p:cNvPr id="199" name="Google Shape;199;p2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1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1761</Words>
  <Application>Microsoft Office PowerPoint</Application>
  <PresentationFormat>Widescreen</PresentationFormat>
  <Paragraphs>225</Paragraphs>
  <Slides>21</Slides>
  <Notes>21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Courier New</vt:lpstr>
      <vt:lpstr>Arial Narrow</vt:lpstr>
      <vt:lpstr>Arial</vt:lpstr>
      <vt:lpstr>Calibri</vt:lpstr>
      <vt:lpstr>Office Theme</vt:lpstr>
      <vt:lpstr>Health</vt:lpstr>
      <vt:lpstr>In this lesson, we will:</vt:lpstr>
      <vt:lpstr>Starter task: Think, pair, share</vt:lpstr>
      <vt:lpstr>Cancer can be treated in four ways</vt:lpstr>
      <vt:lpstr>Surgery</vt:lpstr>
      <vt:lpstr>Chemotherapy</vt:lpstr>
      <vt:lpstr>Radiotherapy</vt:lpstr>
      <vt:lpstr>Tumour-specific treatments</vt:lpstr>
      <vt:lpstr>Choice of cancer treatments</vt:lpstr>
      <vt:lpstr>Advances in cancer treatment</vt:lpstr>
      <vt:lpstr>Cancer types: What you need to know</vt:lpstr>
      <vt:lpstr>Acute myeloid leukaemia (AML)</vt:lpstr>
      <vt:lpstr>Acute myeloid leukaemia (AML)</vt:lpstr>
      <vt:lpstr>Blood cells</vt:lpstr>
      <vt:lpstr>Complete profiles </vt:lpstr>
      <vt:lpstr>How do you ‘explain’ in an exam?</vt:lpstr>
      <vt:lpstr>Question 1</vt:lpstr>
      <vt:lpstr>Question 2</vt:lpstr>
      <vt:lpstr>Plenary task: Reflect on your learning </vt:lpstr>
      <vt:lpstr>In this lesson,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2025-06-18T11:24:25Z</dcterms:modified>
</cp:coreProperties>
</file>