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7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6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embeddedFontLst>
    <p:embeddedFont>
      <p:font typeface="Arial Narrow" panose="020B0606020202030204" pitchFamily="34" charset="0"/>
      <p:regular r:id="rId44"/>
      <p:bold r:id="rId45"/>
      <p:italic r:id="rId46"/>
      <p:boldItalic r:id="rId4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161" autoAdjust="0"/>
  </p:normalViewPr>
  <p:slideViewPr>
    <p:cSldViewPr snapToGrid="0">
      <p:cViewPr varScale="1">
        <p:scale>
          <a:sx n="64" d="100"/>
          <a:sy n="64" d="100"/>
        </p:scale>
        <p:origin x="68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font" Target="fonts/font4.fntdata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3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52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font" Target="fonts/font3.fntdata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3" name="Google Shape;83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Shutterstock/Halfpoint</a:t>
            </a:r>
            <a:endParaRPr/>
          </a:p>
        </p:txBody>
      </p:sp>
      <p:sp>
        <p:nvSpPr>
          <p:cNvPr id="84" name="Google Shape;84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74" name="Google Shape;174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Markscheme</a:t>
            </a:r>
            <a:endParaRPr/>
          </a:p>
        </p:txBody>
      </p:sp>
      <p:sp>
        <p:nvSpPr>
          <p:cNvPr id="175" name="Google Shape;175;p1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4" name="Google Shape;18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85" name="Google Shape;185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4" name="Google Shape;194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10" name="Google Shape;210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211" name="Google Shape;211;p1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0" name="Google Shape;220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21" name="Google Shape;221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30" name="Google Shape;230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31" name="Google Shape;231;p1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0" name="Google Shape;240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Google Shape;25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57" name="Google Shape;257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258" name="Google Shape;258;p1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67" name="Google Shape;26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68" name="Google Shape;268;p1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7" name="Google Shape;277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278" name="Google Shape;278;p1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2" name="Google Shape;9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87" name="Google Shape;28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05" name="Google Shape;305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306" name="Google Shape;306;p2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16" name="Google Shape;316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25" name="Google Shape;325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26" name="Google Shape;326;p2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35" name="Google Shape;335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55" name="Google Shape;355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356" name="Google Shape;356;p2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5" name="Google Shape;365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66" name="Google Shape;366;p2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75" name="Google Shape;375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376" name="Google Shape;376;p2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385" name="Google Shape;385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05" name="Google Shape;405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406" name="Google Shape;406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1" name="Google Shape;101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" name="Google Shape;414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15" name="Google Shape;415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416" name="Google Shape;416;p3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30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Google Shape;424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25" name="Google Shape;425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426" name="Google Shape;426;p3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35" name="Google Shape;43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4" name="Google Shape;454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5" name="Google Shape;455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456" name="Google Shape;456;p3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Google Shape;464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5" name="Google Shape;465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466" name="Google Shape;466;p3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" name="Google Shape;474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75" name="Google Shape;475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476" name="Google Shape;476;p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" name="Google Shape;484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485" name="Google Shape;485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" name="Google Shape;506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07" name="Google Shape;507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Notes on command words from: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https://www.cityandguilds.com/-/media/cityandguilds-site/documents/t-levels/2024/aeac-t-level-preparation-for-core-exam-pdf.pdf</a:t>
            </a:r>
            <a:endParaRPr/>
          </a:p>
        </p:txBody>
      </p:sp>
      <p:sp>
        <p:nvSpPr>
          <p:cNvPr id="508" name="Google Shape;508;p3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17" name="Google Shape;517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Taken from C&amp;G SAM Mark scheme - </a:t>
            </a:r>
            <a:r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and managed by IfATE.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518" name="Google Shape;518;p38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38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7" name="Google Shape;527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528" name="Google Shape;528;p3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0" name="Google Shape;110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Andy Barbour</a:t>
            </a: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11" name="Google Shape;111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p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37" name="Google Shape;537;p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4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546" name="Google Shape;546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0" name="Google Shape;120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Information taken from the City &amp; Guilds SAM Mark scheme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Mark scheme reproduced with permission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by </a:t>
            </a:r>
            <a:r>
              <a:rPr lang="en-GB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IfATE</a:t>
            </a:r>
            <a:endParaRPr dirty="0"/>
          </a:p>
        </p:txBody>
      </p:sp>
      <p:sp>
        <p:nvSpPr>
          <p:cNvPr id="121" name="Google Shape;121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9" name="Google Shape;129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Information taken from the City &amp; Guilds SAM Mark scheme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dirty="0"/>
              <a:t>Mark scheme reproduced with permission</a:t>
            </a:r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US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T Level Technical Qualification is a qualification approved by </a:t>
            </a:r>
            <a:r>
              <a:rPr lang="en-US" sz="1200" b="0" i="0" u="none" strike="noStrike" cap="none" dirty="0" err="1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</a:rPr>
              <a:t>IfATE</a:t>
            </a:r>
            <a:endParaRPr lang="en-US" dirty="0"/>
          </a:p>
        </p:txBody>
      </p:sp>
      <p:sp>
        <p:nvSpPr>
          <p:cNvPr id="130" name="Google Shape;130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8" name="Google Shape;138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39" name="Google Shape;139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8" name="Google Shape;14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5" name="Google Shape;165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66" name="Google Shape;166;p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Female chief engineer in modern industrial factory using tablet to carry out audit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0"/>
            <a:ext cx="12192000" cy="5862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blue and black rectang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35600"/>
            <a:ext cx="12192000" cy="46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 descr="A white cloud with black background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2" y="1896189"/>
            <a:ext cx="1811433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 descr="A black and blue logo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6870" y="2301452"/>
            <a:ext cx="1058259" cy="10380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326367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" descr="A picture containing screenshot, graphics, pattern, circle&#10;&#10;Description automatically generated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477753"/>
            <a:ext cx="2049637" cy="860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4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Google Shape;46;p6" descr="A picture containing pattern, circle, screenshot, design&#10;&#10;Description automatically generated"/>
          <p:cNvPicPr preferRelativeResize="0"/>
          <p:nvPr/>
        </p:nvPicPr>
        <p:blipFill rotWithShape="1">
          <a:blip r:embed="rId2">
            <a:alphaModFix amt="5000"/>
          </a:blip>
          <a:srcRect/>
          <a:stretch/>
        </p:blipFill>
        <p:spPr>
          <a:xfrm>
            <a:off x="1797985" y="-232757"/>
            <a:ext cx="10869835" cy="10798134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6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6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6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6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Google Shape;54;p6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Google Shape;55;p6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6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6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6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6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7" descr="A blue and black rectangle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8"/>
            <a:ext cx="12192000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7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7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7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66" name="Google Shape;66;p7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8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8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71" name="Google Shape;71;p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2" name="Google Shape;72;p8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9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76" name="Google Shape;76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78" name="Google Shape;78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ityandguilds.com/-/media/productdocuments/engineering/mechanical/8730/assessment-materials/exam-guide-and-support/8730-em-t-level-exam-guide-v1-0-pdf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jpe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ct val="111111"/>
              <a:buFont typeface="Arial"/>
              <a:buNone/>
            </a:pPr>
            <a:r>
              <a:rPr lang="en-GB"/>
              <a:t>Engineering &amp; Manufacturing</a:t>
            </a:r>
            <a:endParaRPr/>
          </a:p>
        </p:txBody>
      </p:sp>
      <p:sp>
        <p:nvSpPr>
          <p:cNvPr id="87" name="Google Shape;87;p10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GB"/>
              <a:t>Topic: Professional responsibilities, attitudes and behaviours</a:t>
            </a:r>
            <a:endParaRPr/>
          </a:p>
        </p:txBody>
      </p:sp>
      <p:sp>
        <p:nvSpPr>
          <p:cNvPr id="88" name="Google Shape;88;p10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Engineering &amp; Manufacturing</a:t>
            </a:r>
            <a:endParaRPr/>
          </a:p>
        </p:txBody>
      </p:sp>
      <p:sp>
        <p:nvSpPr>
          <p:cNvPr id="89" name="Google Shape;89;p10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Resource 5: Preparing for assessment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Q1. 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78" name="Google Shape;178;p1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39470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Award 1 mark for each statement, up to a maximum of 2 marks.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Char char="•"/>
            </a:pPr>
            <a:r>
              <a:rPr lang="en-GB" dirty="0"/>
              <a:t>Adjustable workstations or workplace access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Char char="•"/>
            </a:pPr>
            <a:r>
              <a:rPr lang="en-GB" dirty="0"/>
              <a:t>Mental health policies or support services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Allow marks for similar points.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179" name="Google Shape;179;p19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0" name="Google Shape;180;p19"/>
          <p:cNvSpPr txBox="1">
            <a:spLocks noGrp="1"/>
          </p:cNvSpPr>
          <p:nvPr>
            <p:ph type="body" idx="2"/>
          </p:nvPr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5715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GB" dirty="0"/>
              <a:t>Analyse the question.</a:t>
            </a:r>
            <a:endParaRPr dirty="0"/>
          </a:p>
          <a:p>
            <a:pPr marL="5715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GB" dirty="0"/>
              <a:t>Apply detailed knowledge and think about different situations and contexts.</a:t>
            </a:r>
            <a:endParaRPr dirty="0"/>
          </a:p>
          <a:p>
            <a:pPr marL="5715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GB" dirty="0"/>
              <a:t>Ensure your answer is clear and </a:t>
            </a:r>
            <a:br>
              <a:rPr lang="en-GB" dirty="0"/>
            </a:br>
            <a:r>
              <a:rPr lang="en-GB" dirty="0"/>
              <a:t>well-structured, with correct use of grammar.</a:t>
            </a:r>
            <a:endParaRPr dirty="0"/>
          </a:p>
          <a:p>
            <a:pPr marL="5715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GB" dirty="0"/>
              <a:t>Use technical terms where appropriate.</a:t>
            </a:r>
            <a:endParaRPr dirty="0"/>
          </a:p>
          <a:p>
            <a:pPr marL="57150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GB" dirty="0"/>
              <a:t>Allocate about 1 minute per mark in an exam: maximum 3 minutes for a 2-mark question.</a:t>
            </a:r>
            <a:endParaRPr dirty="0"/>
          </a:p>
        </p:txBody>
      </p:sp>
      <p:sp>
        <p:nvSpPr>
          <p:cNvPr id="181" name="Google Shape;181;p19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dirty="0">
                <a:solidFill>
                  <a:schemeClr val="dk1"/>
                </a:solidFill>
              </a:rPr>
              <a:t>Q2. Professional standards: 2-mark question</a:t>
            </a:r>
            <a:endParaRPr dirty="0"/>
          </a:p>
        </p:txBody>
      </p:sp>
      <p:sp>
        <p:nvSpPr>
          <p:cNvPr id="188" name="Google Shape;188;p20"/>
          <p:cNvSpPr txBox="1">
            <a:spLocks noGrp="1"/>
          </p:cNvSpPr>
          <p:nvPr>
            <p:ph type="body" idx="1"/>
          </p:nvPr>
        </p:nvSpPr>
        <p:spPr>
          <a:xfrm>
            <a:off x="838201" y="1845500"/>
            <a:ext cx="6358128" cy="316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indent="-4572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lphaLcParenR"/>
            </a:pPr>
            <a:r>
              <a:rPr lang="en-US" dirty="0"/>
              <a:t>Define professional standards in the context of engineering. </a:t>
            </a:r>
            <a:endParaRPr lang="en-US" dirty="0">
              <a:solidFill>
                <a:srgbClr val="000000"/>
              </a:solidFill>
            </a:endParaRPr>
          </a:p>
          <a:p>
            <a:pPr lvl="0" indent="-45720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Font typeface="+mj-lt"/>
              <a:buAutoNum type="alphaLcParenR"/>
            </a:pPr>
            <a:r>
              <a:rPr lang="en-US" dirty="0"/>
              <a:t>State one reason why they are important.</a:t>
            </a:r>
            <a:endParaRPr lang="en-US" dirty="0">
              <a:solidFill>
                <a:srgbClr val="000000"/>
              </a:solidFill>
            </a:endParaRPr>
          </a:p>
          <a:p>
            <a:pPr marL="0" lvl="0" indent="0" algn="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[2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189" name="Google Shape;189;p2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20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44;p16">
            <a:extLst>
              <a:ext uri="{FF2B5EF4-FFF2-40B4-BE49-F238E27FC236}">
                <a16:creationId xmlns:a16="http://schemas.microsoft.com/office/drawing/2014/main" id="{ADE1C288-4D69-173E-3D5B-78A05D309E89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Q2. Professional standards</a:t>
            </a:r>
            <a:r>
              <a:rPr lang="en-GB"/>
              <a:t>:</a:t>
            </a:r>
            <a:br>
              <a:rPr lang="en-GB"/>
            </a:br>
            <a:r>
              <a:rPr lang="en-GB"/>
              <a:t>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197" name="Google Shape;197;p21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8" name="Google Shape;198;p21"/>
          <p:cNvSpPr txBox="1"/>
          <p:nvPr/>
        </p:nvSpPr>
        <p:spPr>
          <a:xfrm>
            <a:off x="2678849" y="2953519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4572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AutoNum type="alphaLcParenR"/>
            </a:pP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Define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professional standards 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the context of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engineering.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4572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AutoNum type="alphaLcParenR"/>
            </a:pP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State one reason 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why they are important.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[2 marks]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99" name="Google Shape;199;p21"/>
          <p:cNvCxnSpPr/>
          <p:nvPr/>
        </p:nvCxnSpPr>
        <p:spPr>
          <a:xfrm flipH="1">
            <a:off x="5433913" y="2425370"/>
            <a:ext cx="306775" cy="62292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0" name="Google Shape;200;p21"/>
          <p:cNvSpPr txBox="1"/>
          <p:nvPr/>
        </p:nvSpPr>
        <p:spPr>
          <a:xfrm>
            <a:off x="4455282" y="5065527"/>
            <a:ext cx="127617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addition to your definition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1" name="Google Shape;201;p21"/>
          <p:cNvCxnSpPr/>
          <p:nvPr/>
        </p:nvCxnSpPr>
        <p:spPr>
          <a:xfrm rot="10800000">
            <a:off x="4630758" y="4243598"/>
            <a:ext cx="134292" cy="75315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2" name="Google Shape;202;p21"/>
          <p:cNvSpPr txBox="1"/>
          <p:nvPr/>
        </p:nvSpPr>
        <p:spPr>
          <a:xfrm>
            <a:off x="500810" y="4726973"/>
            <a:ext cx="16056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03" name="Google Shape;203;p21"/>
          <p:cNvCxnSpPr/>
          <p:nvPr/>
        </p:nvCxnSpPr>
        <p:spPr>
          <a:xfrm rot="10800000" flipH="1">
            <a:off x="1303623" y="3613527"/>
            <a:ext cx="1904735" cy="1096195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4" name="Google Shape;204;p21"/>
          <p:cNvCxnSpPr/>
          <p:nvPr/>
        </p:nvCxnSpPr>
        <p:spPr>
          <a:xfrm>
            <a:off x="2678849" y="2550043"/>
            <a:ext cx="762765" cy="45394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5" name="Google Shape;205;p21"/>
          <p:cNvSpPr txBox="1"/>
          <p:nvPr/>
        </p:nvSpPr>
        <p:spPr>
          <a:xfrm>
            <a:off x="1115126" y="2067761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Google Shape;206;p21"/>
          <p:cNvSpPr txBox="1"/>
          <p:nvPr/>
        </p:nvSpPr>
        <p:spPr>
          <a:xfrm>
            <a:off x="4765050" y="2074725"/>
            <a:ext cx="380141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professional standards?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2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Q2. Professional standards: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15" name="Google Shape;215;p2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216" name="Google Shape;216;p22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625BB3-0864-B9F0-76EF-1273522AC8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/>
          <a:lstStyle/>
          <a:p>
            <a:pPr marL="400050" lvl="0" indent="-285750"/>
            <a:r>
              <a:rPr lang="en-US" b="1" dirty="0"/>
              <a:t>Define</a:t>
            </a:r>
            <a:r>
              <a:rPr lang="en-US" dirty="0"/>
              <a:t> – Give the meaning of something, usually of a technical term.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Describe the meaning of professional standards.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Give one important reason.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engineering business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professional standards across all your resources.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Q2.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24" name="Google Shape;224;p23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9528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Allow 1 mark for the definition and 1 mark for reasoning, up to a maximum of 2 (1 mark each).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 dirty="0"/>
              <a:t>Definition: e.g. agreed behaviours, quality benchmarks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 dirty="0"/>
              <a:t>Reason/importance: e.g. ensures safety or ethics.</a:t>
            </a:r>
            <a:endParaRPr dirty="0"/>
          </a:p>
          <a:p>
            <a:pPr marL="342900" lvl="0" indent="-22339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Allow marks for similar points.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225" name="Google Shape;225;p2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7" name="Google Shape;227;p2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80;p19">
            <a:extLst>
              <a:ext uri="{FF2B5EF4-FFF2-40B4-BE49-F238E27FC236}">
                <a16:creationId xmlns:a16="http://schemas.microsoft.com/office/drawing/2014/main" id="{5E7BE8F0-3BE7-F554-77B0-3F875B4E52E0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Q3. Workplace design: 3-mark question</a:t>
            </a:r>
            <a:endParaRPr/>
          </a:p>
        </p:txBody>
      </p:sp>
      <p:sp>
        <p:nvSpPr>
          <p:cNvPr id="234" name="Google Shape;234;p2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770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List three human factors that should be considered in workplace design within the manufacturing sector.</a:t>
            </a:r>
            <a:br>
              <a:rPr lang="en-GB" sz="2400" dirty="0"/>
            </a:br>
            <a:r>
              <a:rPr lang="en-GB" sz="2400" dirty="0"/>
              <a:t>					    [3 </a:t>
            </a:r>
            <a:r>
              <a:rPr lang="en-GB" dirty="0"/>
              <a:t>marks</a:t>
            </a:r>
            <a:r>
              <a:rPr lang="en-GB" sz="2400" dirty="0"/>
              <a:t>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235" name="Google Shape;235;p2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p2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Google Shape;144;p16">
            <a:extLst>
              <a:ext uri="{FF2B5EF4-FFF2-40B4-BE49-F238E27FC236}">
                <a16:creationId xmlns:a16="http://schemas.microsoft.com/office/drawing/2014/main" id="{8C768DFB-E1A3-3452-B2B6-1C6D42623E0A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Q3. Workplace design: </a:t>
            </a:r>
            <a:r>
              <a:rPr lang="en-GB"/>
              <a:t>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43" name="Google Shape;243;p2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4" name="Google Shape;244;p25"/>
          <p:cNvSpPr txBox="1"/>
          <p:nvPr/>
        </p:nvSpPr>
        <p:spPr>
          <a:xfrm>
            <a:off x="2579574" y="2840102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List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three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human factors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that should be considered in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workplace design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within the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manufacturing sector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8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[3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5" name="Google Shape;245;p25"/>
          <p:cNvCxnSpPr/>
          <p:nvPr/>
        </p:nvCxnSpPr>
        <p:spPr>
          <a:xfrm flipH="1">
            <a:off x="5491598" y="2345633"/>
            <a:ext cx="306775" cy="62292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6" name="Google Shape;246;p25"/>
          <p:cNvCxnSpPr/>
          <p:nvPr/>
        </p:nvCxnSpPr>
        <p:spPr>
          <a:xfrm rot="10800000" flipH="1">
            <a:off x="5644985" y="3773598"/>
            <a:ext cx="1547248" cy="131791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47" name="Google Shape;247;p25"/>
          <p:cNvSpPr txBox="1"/>
          <p:nvPr/>
        </p:nvSpPr>
        <p:spPr>
          <a:xfrm>
            <a:off x="4585364" y="5117259"/>
            <a:ext cx="16056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48" name="Google Shape;248;p25"/>
          <p:cNvCxnSpPr/>
          <p:nvPr/>
        </p:nvCxnSpPr>
        <p:spPr>
          <a:xfrm rot="10800000">
            <a:off x="4585364" y="3828638"/>
            <a:ext cx="465607" cy="126287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49" name="Google Shape;249;p25"/>
          <p:cNvCxnSpPr/>
          <p:nvPr/>
        </p:nvCxnSpPr>
        <p:spPr>
          <a:xfrm>
            <a:off x="1895533" y="2589533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0" name="Google Shape;250;p25"/>
          <p:cNvSpPr txBox="1"/>
          <p:nvPr/>
        </p:nvSpPr>
        <p:spPr>
          <a:xfrm>
            <a:off x="1207919" y="1959869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5"/>
          <p:cNvSpPr txBox="1"/>
          <p:nvPr/>
        </p:nvSpPr>
        <p:spPr>
          <a:xfrm>
            <a:off x="4798887" y="1998241"/>
            <a:ext cx="380141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human factors?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5"/>
          <p:cNvSpPr txBox="1"/>
          <p:nvPr/>
        </p:nvSpPr>
        <p:spPr>
          <a:xfrm>
            <a:off x="3121473" y="1966831"/>
            <a:ext cx="1946905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Three factors required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53" name="Google Shape;253;p25"/>
          <p:cNvCxnSpPr/>
          <p:nvPr/>
        </p:nvCxnSpPr>
        <p:spPr>
          <a:xfrm>
            <a:off x="3847030" y="2551606"/>
            <a:ext cx="0" cy="45954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54" name="Google Shape;254;p2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Q3. Workplace design: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62" name="Google Shape;262;p26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263" name="Google Shape;263;p2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4" name="Google Shape;264;p2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87A662-67B4-6602-03DF-2FF05A7EF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/>
          <a:lstStyle/>
          <a:p>
            <a:pPr marL="400050" lvl="0" indent="-285750"/>
            <a:r>
              <a:rPr lang="en-US" b="1" dirty="0"/>
              <a:t>List</a:t>
            </a:r>
            <a:r>
              <a:rPr lang="en-US" dirty="0"/>
              <a:t> – Give as many answers/examples as the question indicates.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human factors in workplace design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Three examples required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manufacturing sector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topics in human factors in Resource 4.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2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Q3.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271" name="Google Shape;271;p2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Allow 1 mark for each of the factors identified up to a maximum of 3.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Physical capabilities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Cognitive abilities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Emotional factors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Allow marks for similar points.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</p:txBody>
      </p:sp>
      <p:sp>
        <p:nvSpPr>
          <p:cNvPr id="272" name="Google Shape;272;p2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1611A8F8-3E31-BEA6-B551-555F262D73BA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Q4. EDAI: 3-mark question</a:t>
            </a:r>
            <a:endParaRPr/>
          </a:p>
        </p:txBody>
      </p:sp>
      <p:sp>
        <p:nvSpPr>
          <p:cNvPr id="281" name="Google Shape;281;p28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49569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State three potential benefits of promoting Equality, Diversity, Accessibility and Inclusion (EDAI) in engineering team environments.</a:t>
            </a:r>
            <a:endParaRPr dirty="0"/>
          </a:p>
          <a:p>
            <a:pPr marL="0" lvl="0" indent="0" algn="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sz="2400" dirty="0"/>
              <a:t>[3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sz="2000" dirty="0"/>
          </a:p>
        </p:txBody>
      </p:sp>
      <p:sp>
        <p:nvSpPr>
          <p:cNvPr id="282" name="Google Shape;282;p2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4" name="Google Shape;284;p2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21A46946-BD66-63E0-B05F-C31950E24617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resource, we will:</a:t>
            </a:r>
            <a:endParaRPr/>
          </a:p>
        </p:txBody>
      </p:sp>
      <p:sp>
        <p:nvSpPr>
          <p:cNvPr id="96" name="Google Shape;96;p11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97" name="Google Shape;97;p1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23;p15">
            <a:extLst>
              <a:ext uri="{FF2B5EF4-FFF2-40B4-BE49-F238E27FC236}">
                <a16:creationId xmlns:a16="http://schemas.microsoft.com/office/drawing/2014/main" id="{B09C303A-BAAF-D67E-27F1-2C7DF4AD0748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76073" y="1619695"/>
            <a:ext cx="3671047" cy="435133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Planning and preparation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dirty="0"/>
              <a:t>EC5</a:t>
            </a:r>
            <a:r>
              <a:rPr lang="en-GB" sz="160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E10159-E8D3-EEE2-7DAB-819A619DF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consolidate understanding of key terms and concepts about professional responsibilities, attitudes and </a:t>
            </a:r>
            <a:r>
              <a:rPr lang="en-US" dirty="0" err="1"/>
              <a:t>behaviours</a:t>
            </a:r>
            <a:r>
              <a:rPr lang="en-US" dirty="0"/>
              <a:t> (covered in Resources 1 to 4);</a:t>
            </a:r>
          </a:p>
          <a:p>
            <a:r>
              <a:rPr lang="en-US" dirty="0"/>
              <a:t>determine the key characteristics for a range of questions;</a:t>
            </a:r>
          </a:p>
          <a:p>
            <a:r>
              <a:rPr lang="en-US" dirty="0" err="1"/>
              <a:t>analyse</a:t>
            </a:r>
            <a:r>
              <a:rPr lang="en-US" dirty="0"/>
              <a:t> examples of short, medium and extended response exam-style questions;</a:t>
            </a:r>
          </a:p>
          <a:p>
            <a:r>
              <a:rPr lang="en-US" dirty="0"/>
              <a:t>learn how to achieve the highest marks in a range of question types.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2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Q4. </a:t>
            </a:r>
            <a:r>
              <a:rPr lang="en-GB">
                <a:solidFill>
                  <a:srgbClr val="002060"/>
                </a:solidFill>
              </a:rPr>
              <a:t>EDAI</a:t>
            </a:r>
            <a:r>
              <a:rPr lang="en-GB"/>
              <a:t>: 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290" name="Google Shape;290;p29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1" name="Google Shape;291;p29"/>
          <p:cNvSpPr txBox="1"/>
          <p:nvPr/>
        </p:nvSpPr>
        <p:spPr>
          <a:xfrm>
            <a:off x="2579574" y="2658433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three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potential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benefits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of promoting Equality, Diversity, Accessibility and Inclusion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(EDAI)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 team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environments.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None/>
            </a:pPr>
            <a:endParaRPr sz="24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[3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2" name="Google Shape;292;p29"/>
          <p:cNvCxnSpPr/>
          <p:nvPr/>
        </p:nvCxnSpPr>
        <p:spPr>
          <a:xfrm flipH="1">
            <a:off x="6440668" y="1969778"/>
            <a:ext cx="1048703" cy="71352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3" name="Google Shape;293;p29"/>
          <p:cNvSpPr txBox="1"/>
          <p:nvPr/>
        </p:nvSpPr>
        <p:spPr>
          <a:xfrm>
            <a:off x="9110389" y="3765038"/>
            <a:ext cx="1276170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Topic focus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4" name="Google Shape;294;p29"/>
          <p:cNvCxnSpPr>
            <a:stCxn id="293" idx="1"/>
          </p:cNvCxnSpPr>
          <p:nvPr/>
        </p:nvCxnSpPr>
        <p:spPr>
          <a:xfrm rot="10800000">
            <a:off x="8398189" y="3517915"/>
            <a:ext cx="712200" cy="41640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5" name="Google Shape;295;p29"/>
          <p:cNvSpPr txBox="1"/>
          <p:nvPr/>
        </p:nvSpPr>
        <p:spPr>
          <a:xfrm>
            <a:off x="1155449" y="4823636"/>
            <a:ext cx="16056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296" name="Google Shape;296;p29"/>
          <p:cNvCxnSpPr/>
          <p:nvPr/>
        </p:nvCxnSpPr>
        <p:spPr>
          <a:xfrm rot="10800000" flipH="1">
            <a:off x="2019601" y="3915831"/>
            <a:ext cx="1375226" cy="932248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97" name="Google Shape;297;p29"/>
          <p:cNvCxnSpPr/>
          <p:nvPr/>
        </p:nvCxnSpPr>
        <p:spPr>
          <a:xfrm>
            <a:off x="1814035" y="2350541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98" name="Google Shape;298;p29"/>
          <p:cNvSpPr txBox="1"/>
          <p:nvPr/>
        </p:nvSpPr>
        <p:spPr>
          <a:xfrm>
            <a:off x="1042066" y="1782920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9" name="Google Shape;299;p29"/>
          <p:cNvSpPr txBox="1"/>
          <p:nvPr/>
        </p:nvSpPr>
        <p:spPr>
          <a:xfrm>
            <a:off x="6745233" y="1631224"/>
            <a:ext cx="2275696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Focus on benefits only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00" name="Google Shape;300;p29"/>
          <p:cNvCxnSpPr/>
          <p:nvPr/>
        </p:nvCxnSpPr>
        <p:spPr>
          <a:xfrm flipH="1">
            <a:off x="3980997" y="2104943"/>
            <a:ext cx="306775" cy="62292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01" name="Google Shape;301;p29"/>
          <p:cNvSpPr txBox="1"/>
          <p:nvPr/>
        </p:nvSpPr>
        <p:spPr>
          <a:xfrm>
            <a:off x="3510366" y="1664954"/>
            <a:ext cx="253619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Three answers required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2" name="Google Shape;302;p29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Q4. EDAI</a:t>
            </a:r>
            <a:r>
              <a:rPr lang="en-GB"/>
              <a:t>: 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0" name="Google Shape;310;p3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311" name="Google Shape;311;p3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2" name="Google Shape;312;p30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C60573-F0EE-7CED-EDB8-1BB4D943C1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/>
          <a:lstStyle/>
          <a:p>
            <a:pPr marL="400050" lvl="0" indent="-285750"/>
            <a:r>
              <a:rPr lang="en-US" b="1" dirty="0"/>
              <a:t>State</a:t>
            </a:r>
            <a:r>
              <a:rPr lang="en-US" dirty="0"/>
              <a:t> – Give the answer, clearly and carefully. 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clear statements needed: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State three potential benefits… in a particular context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working in engineering teams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Equality, Diversity, Accessibility and Inclusion in Resource 2.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</a:t>
            </a:r>
            <a:endParaRPr lang="en-GB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Q4.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19" name="Google Shape;319;p31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Award one mark for each statement, up to a maximum of three.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Encourages inclusive thinking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Reduces discrimination/conflict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Improves innovation through diverse viewpoints</a:t>
            </a:r>
            <a:endParaRPr/>
          </a:p>
          <a:p>
            <a:pPr marL="342900" lvl="0" indent="-22339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Allow marks for similar points.</a:t>
            </a:r>
            <a:endParaRPr/>
          </a:p>
        </p:txBody>
      </p:sp>
      <p:sp>
        <p:nvSpPr>
          <p:cNvPr id="320" name="Google Shape;320;p31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5D42A22E-89E1-65A6-CE89-9D663CCCC519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Q5. CPD: 6-mark question</a:t>
            </a:r>
            <a:endParaRPr/>
          </a:p>
        </p:txBody>
      </p:sp>
      <p:sp>
        <p:nvSpPr>
          <p:cNvPr id="329" name="Google Shape;329;p32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6785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Explain how Continuous Professional Development (CPD) contributes to improved teamwork in engineering. Give suitable examples to support your answer. </a:t>
            </a:r>
            <a:br>
              <a:rPr lang="en-GB" dirty="0"/>
            </a:br>
            <a:r>
              <a:rPr lang="en-GB" dirty="0"/>
              <a:t>					</a:t>
            </a:r>
            <a:r>
              <a:rPr lang="en-GB" sz="2400" dirty="0"/>
              <a:t>[6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330" name="Google Shape;330;p32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3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C6FCA290-A0C9-0E9F-8720-6DA27560D9A8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Q5. </a:t>
            </a:r>
            <a:r>
              <a:rPr lang="en-GB">
                <a:solidFill>
                  <a:srgbClr val="002060"/>
                </a:solidFill>
              </a:rPr>
              <a:t>CPD</a:t>
            </a:r>
            <a:r>
              <a:rPr lang="en-GB"/>
              <a:t>: 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338" name="Google Shape;338;p3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33"/>
          <p:cNvSpPr txBox="1"/>
          <p:nvPr/>
        </p:nvSpPr>
        <p:spPr>
          <a:xfrm>
            <a:off x="2706742" y="2725045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Explain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how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Continuous Professional Development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(CPD) contributes to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improved teamwork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 Give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suitable examples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to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support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your answer.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8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[6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0" name="Google Shape;340;p33"/>
          <p:cNvCxnSpPr/>
          <p:nvPr/>
        </p:nvCxnSpPr>
        <p:spPr>
          <a:xfrm flipH="1">
            <a:off x="5618766" y="2230576"/>
            <a:ext cx="306775" cy="62292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1" name="Google Shape;341;p33"/>
          <p:cNvSpPr txBox="1"/>
          <p:nvPr/>
        </p:nvSpPr>
        <p:spPr>
          <a:xfrm>
            <a:off x="6156680" y="4850854"/>
            <a:ext cx="17429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addition to your explanation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2" name="Google Shape;342;p33"/>
          <p:cNvCxnSpPr/>
          <p:nvPr/>
        </p:nvCxnSpPr>
        <p:spPr>
          <a:xfrm rot="10800000">
            <a:off x="6473051" y="4130874"/>
            <a:ext cx="333647" cy="699425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3" name="Google Shape;343;p33"/>
          <p:cNvSpPr txBox="1"/>
          <p:nvPr/>
        </p:nvSpPr>
        <p:spPr>
          <a:xfrm>
            <a:off x="647473" y="4783026"/>
            <a:ext cx="16056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4" name="Google Shape;344;p33"/>
          <p:cNvCxnSpPr/>
          <p:nvPr/>
        </p:nvCxnSpPr>
        <p:spPr>
          <a:xfrm rot="10800000" flipH="1">
            <a:off x="1450285" y="3839149"/>
            <a:ext cx="1375226" cy="932248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45" name="Google Shape;345;p33"/>
          <p:cNvCxnSpPr/>
          <p:nvPr/>
        </p:nvCxnSpPr>
        <p:spPr>
          <a:xfrm>
            <a:off x="2022701" y="2474476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6" name="Google Shape;346;p33"/>
          <p:cNvSpPr txBox="1"/>
          <p:nvPr/>
        </p:nvSpPr>
        <p:spPr>
          <a:xfrm>
            <a:off x="1121877" y="1925422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7" name="Google Shape;347;p33"/>
          <p:cNvSpPr txBox="1"/>
          <p:nvPr/>
        </p:nvSpPr>
        <p:spPr>
          <a:xfrm>
            <a:off x="5245633" y="1661053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the many forms of CPD?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48" name="Google Shape;348;p33"/>
          <p:cNvCxnSpPr/>
          <p:nvPr/>
        </p:nvCxnSpPr>
        <p:spPr>
          <a:xfrm rot="10800000">
            <a:off x="9432819" y="3807072"/>
            <a:ext cx="442617" cy="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49" name="Google Shape;349;p33"/>
          <p:cNvSpPr txBox="1"/>
          <p:nvPr/>
        </p:nvSpPr>
        <p:spPr>
          <a:xfrm>
            <a:off x="9875436" y="3395065"/>
            <a:ext cx="1773594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These examples need to be relevant to your explanation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50" name="Google Shape;350;p33"/>
          <p:cNvCxnSpPr/>
          <p:nvPr/>
        </p:nvCxnSpPr>
        <p:spPr>
          <a:xfrm flipH="1">
            <a:off x="8418552" y="2058152"/>
            <a:ext cx="974018" cy="143746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1" name="Google Shape;351;p33"/>
          <p:cNvSpPr txBox="1"/>
          <p:nvPr/>
        </p:nvSpPr>
        <p:spPr>
          <a:xfrm>
            <a:off x="9392570" y="1646145"/>
            <a:ext cx="17735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focus of your explanation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3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Q5. CPD</a:t>
            </a:r>
            <a:r>
              <a:rPr lang="en-GB"/>
              <a:t>: 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60" name="Google Shape;360;p34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361" name="Google Shape;361;p3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2" name="Google Shape;362;p3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D2EC4-1762-AB4C-F735-9992ADB2C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marL="400050" lvl="0" indent="-285750"/>
            <a:r>
              <a:rPr lang="en-US" b="1" dirty="0"/>
              <a:t>Explain</a:t>
            </a:r>
            <a:r>
              <a:rPr lang="en-US" dirty="0"/>
              <a:t> – give the steps in, for example a process, clarifying causal relationships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explanative answer needed: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How CPD improves teamwork</a:t>
            </a:r>
            <a:endParaRPr lang="en-US" dirty="0"/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Must include supportive examples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working in engineering teams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Continuous Professional Development in Resource 3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Q5.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369" name="Google Shape;369;p3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Award 2 marks for explanation of CPD.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Award up to 4 marks for clarity, development and relevant examples, including: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enhances communication and adaptability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encourages leadership development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80"/>
              <a:buChar char="•"/>
            </a:pPr>
            <a:r>
              <a:rPr lang="en-GB"/>
              <a:t>examples (e.g. training workshops, mentoring).</a:t>
            </a:r>
            <a:endParaRPr/>
          </a:p>
          <a:p>
            <a:pPr marL="342900" lvl="0" indent="-223393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Allow marks for similar points.</a:t>
            </a:r>
            <a:endParaRPr/>
          </a:p>
        </p:txBody>
      </p:sp>
      <p:sp>
        <p:nvSpPr>
          <p:cNvPr id="370" name="Google Shape;370;p3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p3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23D8B803-2E64-F18B-38A6-0BC128BB73E3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" name="Google Shape;378;p3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Q6. Human characteristics: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9-mark question</a:t>
            </a:r>
            <a:endParaRPr/>
          </a:p>
        </p:txBody>
      </p:sp>
      <p:sp>
        <p:nvSpPr>
          <p:cNvPr id="379" name="Google Shape;379;p3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770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Analyse how the understanding of human characteristics supports workplace efficiency, safety and inclusivity in engineering. Include examples of how organisations can adapt design and policy to support employee needs.</a:t>
            </a:r>
            <a:endParaRPr dirty="0"/>
          </a:p>
          <a:p>
            <a:pPr marL="0" lvl="0" indent="0" algn="r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sz="2400" dirty="0"/>
              <a:t>[9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380" name="Google Shape;380;p3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2" name="Google Shape;382;p3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7ECAED04-1734-3495-B5A3-D012B8F90AB6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3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Q6. Human characteristics: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388" name="Google Shape;388;p3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9" name="Google Shape;389;p37"/>
          <p:cNvSpPr txBox="1"/>
          <p:nvPr/>
        </p:nvSpPr>
        <p:spPr>
          <a:xfrm>
            <a:off x="2579574" y="2773360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Analyse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how the understanding of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human characteristics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supports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workplace efficiency, safety and inclusivity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Include examples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of how organisations can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adapt design and policy to support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employee needs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8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[9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0" name="Google Shape;390;p37"/>
          <p:cNvCxnSpPr/>
          <p:nvPr/>
        </p:nvCxnSpPr>
        <p:spPr>
          <a:xfrm>
            <a:off x="7658828" y="2279606"/>
            <a:ext cx="146229" cy="665607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91" name="Google Shape;391;p37"/>
          <p:cNvSpPr txBox="1"/>
          <p:nvPr/>
        </p:nvSpPr>
        <p:spPr>
          <a:xfrm>
            <a:off x="1431180" y="5201291"/>
            <a:ext cx="2048441" cy="606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part of your answer include…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2" name="Google Shape;392;p37"/>
          <p:cNvCxnSpPr/>
          <p:nvPr/>
        </p:nvCxnSpPr>
        <p:spPr>
          <a:xfrm rot="10800000" flipH="1">
            <a:off x="2185454" y="4229583"/>
            <a:ext cx="539895" cy="1046973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93" name="Google Shape;393;p37"/>
          <p:cNvSpPr txBox="1"/>
          <p:nvPr/>
        </p:nvSpPr>
        <p:spPr>
          <a:xfrm>
            <a:off x="936171" y="3937196"/>
            <a:ext cx="1009756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4" name="Google Shape;394;p37"/>
          <p:cNvCxnSpPr>
            <a:stCxn id="393" idx="3"/>
          </p:cNvCxnSpPr>
          <p:nvPr/>
        </p:nvCxnSpPr>
        <p:spPr>
          <a:xfrm rot="10800000" flipH="1">
            <a:off x="1945927" y="3852784"/>
            <a:ext cx="779400" cy="37680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95" name="Google Shape;395;p37"/>
          <p:cNvCxnSpPr/>
          <p:nvPr/>
        </p:nvCxnSpPr>
        <p:spPr>
          <a:xfrm>
            <a:off x="1945927" y="2512695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96" name="Google Shape;396;p37"/>
          <p:cNvSpPr txBox="1"/>
          <p:nvPr/>
        </p:nvSpPr>
        <p:spPr>
          <a:xfrm>
            <a:off x="1207919" y="1893127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7" name="Google Shape;397;p37"/>
          <p:cNvSpPr txBox="1"/>
          <p:nvPr/>
        </p:nvSpPr>
        <p:spPr>
          <a:xfrm>
            <a:off x="6073239" y="1931796"/>
            <a:ext cx="380141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human characteristics?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98" name="Google Shape;398;p37"/>
          <p:cNvCxnSpPr/>
          <p:nvPr/>
        </p:nvCxnSpPr>
        <p:spPr>
          <a:xfrm rot="10800000">
            <a:off x="4985657" y="4802435"/>
            <a:ext cx="272143" cy="503907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99" name="Google Shape;399;p37"/>
          <p:cNvSpPr txBox="1"/>
          <p:nvPr/>
        </p:nvSpPr>
        <p:spPr>
          <a:xfrm>
            <a:off x="4333626" y="5306342"/>
            <a:ext cx="2784931" cy="606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How workplace design AND policies can offer SUPPORT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00" name="Google Shape;400;p37"/>
          <p:cNvCxnSpPr/>
          <p:nvPr/>
        </p:nvCxnSpPr>
        <p:spPr>
          <a:xfrm rot="10800000">
            <a:off x="7935686" y="4514375"/>
            <a:ext cx="1863147" cy="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01" name="Google Shape;401;p37"/>
          <p:cNvSpPr txBox="1"/>
          <p:nvPr/>
        </p:nvSpPr>
        <p:spPr>
          <a:xfrm>
            <a:off x="9769927" y="4106473"/>
            <a:ext cx="1583873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back to human characteristics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2" name="Google Shape;402;p3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" name="Google Shape;408;p3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Q6. Human characteristics: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10" name="Google Shape;410;p38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411" name="Google Shape;411;p3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2" name="Google Shape;412;p3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5FE163-29D9-A868-5648-185298400E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>
            <a:normAutofit fontScale="92500"/>
          </a:bodyPr>
          <a:lstStyle/>
          <a:p>
            <a:pPr marL="400050" lvl="0" indent="-285750"/>
            <a:r>
              <a:rPr lang="en-US" b="1" dirty="0" err="1"/>
              <a:t>Analyse</a:t>
            </a:r>
            <a:r>
              <a:rPr lang="en-US" dirty="0"/>
              <a:t> – Study or examine what is usually a complex issue in detail to identify essential elements, causes, characteristics, etc.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how human characteristics support efficiency, safety and inclusivity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Include how workplace design and policies can support employee needs.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 engineering, supporting employee needs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human characteristics in Resource 4.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Question types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05" name="Google Shape;105;p12"/>
          <p:cNvSpPr>
            <a:spLocks noGrp="1"/>
          </p:cNvSpPr>
          <p:nvPr>
            <p:ph type="body" idx="2"/>
          </p:nvPr>
        </p:nvSpPr>
        <p:spPr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Introduction</a:t>
            </a:r>
            <a:endParaRPr/>
          </a:p>
        </p:txBody>
      </p:sp>
      <p:sp>
        <p:nvSpPr>
          <p:cNvPr id="106" name="Google Shape;106;p12"/>
          <p:cNvSpPr txBox="1"/>
          <p:nvPr/>
        </p:nvSpPr>
        <p:spPr>
          <a:xfrm>
            <a:off x="8134140" y="2643081"/>
            <a:ext cx="3679577" cy="34596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R="0" lvl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80"/>
            </a:pP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More exam guidance can be found here:</a:t>
            </a:r>
            <a:endParaRPr sz="2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14"/>
              <a:buFont typeface="Arial"/>
              <a:buNone/>
            </a:pPr>
            <a:r>
              <a:rPr lang="en-GB" sz="24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https://www.cityandguilds.com/-/media/productdocuments/engineering/mechanical/8730/assessment-materials/exam-guide-and-support/8730-em-t-level-exam-guide-v1-0-pdf.pdf</a:t>
            </a:r>
            <a:r>
              <a:rPr lang="en-GB" sz="2400" b="0" i="0" u="none" strike="noStrike" cap="none" dirty="0">
                <a:solidFill>
                  <a:srgbClr val="0D0D0D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28600" marR="0" lvl="0" indent="-132461" algn="l" rtl="0">
              <a:lnSpc>
                <a:spcPct val="107916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14"/>
              <a:buFont typeface="Arial"/>
              <a:buNone/>
            </a:pPr>
            <a:endParaRPr sz="2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07;p1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FC17E7-A0FB-B9C1-8E6E-55ABD2A947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Paper 2, you will encounter a variety of question types, ranging from short-answer questions worth 2 marks up to longer-answer questions worth up to 12 marks.</a:t>
            </a:r>
          </a:p>
          <a:p>
            <a:r>
              <a:rPr lang="en-US" dirty="0"/>
              <a:t>Attempting longer-answer questions can help you to gain more marks.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" name="Google Shape;418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Q6.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19" name="Google Shape;419;p39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55929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 dirty="0"/>
              <a:t>Must be included: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Human characteristics: physical, cognitive, emotional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Adjusting design, e.g. noise control, fatigue-reducing layout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Role of standards and ethical compliance</a:t>
            </a:r>
            <a:endParaRPr dirty="0"/>
          </a:p>
          <a:p>
            <a:pPr marL="800100" lvl="1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sz="2400" dirty="0"/>
              <a:t>Examples (mental health support, flexible hours) </a:t>
            </a:r>
            <a:endParaRPr dirty="0"/>
          </a:p>
          <a:p>
            <a:pPr marL="457200" lvl="1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01729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 dirty="0"/>
              <a:t>Structure, clarity, and coherence are important (marks):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7–9: Excellent detail, structure, examples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4–6: Good coverage with some examples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1–3: Minimal/Basic understanding, limited examples</a:t>
            </a:r>
            <a:endParaRPr dirty="0"/>
          </a:p>
        </p:txBody>
      </p:sp>
      <p:sp>
        <p:nvSpPr>
          <p:cNvPr id="420" name="Google Shape;420;p39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2" name="Google Shape;422;p39"/>
          <p:cNvSpPr txBox="1">
            <a:spLocks noGrp="1"/>
          </p:cNvSpPr>
          <p:nvPr>
            <p:ph type="body" idx="5"/>
          </p:nvPr>
        </p:nvSpPr>
        <p:spPr>
          <a:xfrm>
            <a:off x="838200" y="6356350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None/>
            </a:pPr>
            <a:r>
              <a:rPr lang="en-GB" sz="1400">
                <a:solidFill>
                  <a:srgbClr val="A5A5A5"/>
                </a:solidFill>
              </a:rPr>
              <a:t>Resource 5: Preparing for assessment</a:t>
            </a:r>
            <a:endParaRPr/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E7A3410C-FF86-79E4-373F-1A287068F1E5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40"/>
          <p:cNvSpPr txBox="1">
            <a:spLocks noGrp="1"/>
          </p:cNvSpPr>
          <p:nvPr>
            <p:ph type="title"/>
          </p:nvPr>
        </p:nvSpPr>
        <p:spPr>
          <a:xfrm>
            <a:off x="838200" y="372745"/>
            <a:ext cx="1071372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Q7. </a:t>
            </a:r>
            <a:r>
              <a:rPr lang="en-GB"/>
              <a:t>EDAI</a:t>
            </a:r>
            <a:r>
              <a:rPr lang="en-GB">
                <a:solidFill>
                  <a:schemeClr val="dk1"/>
                </a:solidFill>
              </a:rPr>
              <a:t>: 12-mark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extended response question</a:t>
            </a:r>
            <a:endParaRPr/>
          </a:p>
        </p:txBody>
      </p:sp>
      <p:sp>
        <p:nvSpPr>
          <p:cNvPr id="429" name="Google Shape;429;p4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404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dirty="0"/>
              <a:t>Discuss how Equality, Diversity Accessibility and Inclusion (EDAI), along with Continuous Professional Development (CPD), contribute to effective teamwork in the engineering and manufacturing sector. Support your answer with examples.</a:t>
            </a:r>
            <a:endParaRPr dirty="0"/>
          </a:p>
          <a:p>
            <a:pPr marL="0" lvl="0" indent="0" algn="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sz="2400" dirty="0"/>
              <a:t>[12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430" name="Google Shape;430;p4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2" name="Google Shape;432;p40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A9A7DB09-75CD-1349-0C27-EF5A5307B8C8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7" name="Google Shape;437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Q7. </a:t>
            </a:r>
            <a:r>
              <a:rPr lang="en-GB">
                <a:solidFill>
                  <a:srgbClr val="002060"/>
                </a:solidFill>
              </a:rPr>
              <a:t>EDAI</a:t>
            </a:r>
            <a:r>
              <a:rPr lang="en-GB"/>
              <a:t>: 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438" name="Google Shape;438;p41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9" name="Google Shape;439;p41"/>
          <p:cNvSpPr txBox="1"/>
          <p:nvPr/>
        </p:nvSpPr>
        <p:spPr>
          <a:xfrm>
            <a:off x="2579574" y="2900658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ct val="81081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Discuss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how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Equality, Diversity Accessibility and Inclusion (EDAI)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, along with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Continuous Professional Development (CPD),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contribute to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effective teamwork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the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 and manufacturing 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sector.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Support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your answer with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examples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800"/>
              </a:spcBef>
              <a:spcAft>
                <a:spcPts val="0"/>
              </a:spcAft>
              <a:buClr>
                <a:srgbClr val="534C29"/>
              </a:buClr>
              <a:buSzPct val="81081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[12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0" name="Google Shape;440;p41"/>
          <p:cNvCxnSpPr/>
          <p:nvPr/>
        </p:nvCxnSpPr>
        <p:spPr>
          <a:xfrm flipH="1">
            <a:off x="6864614" y="2117804"/>
            <a:ext cx="1657431" cy="916017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1" name="Google Shape;441;p41"/>
          <p:cNvSpPr txBox="1"/>
          <p:nvPr/>
        </p:nvSpPr>
        <p:spPr>
          <a:xfrm>
            <a:off x="879847" y="4525512"/>
            <a:ext cx="13776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 both sectors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2" name="Google Shape;442;p41"/>
          <p:cNvCxnSpPr/>
          <p:nvPr/>
        </p:nvCxnSpPr>
        <p:spPr>
          <a:xfrm rot="10800000">
            <a:off x="5403620" y="4872703"/>
            <a:ext cx="1377663" cy="78287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3" name="Google Shape;443;p41"/>
          <p:cNvSpPr txBox="1"/>
          <p:nvPr/>
        </p:nvSpPr>
        <p:spPr>
          <a:xfrm>
            <a:off x="10059272" y="2682059"/>
            <a:ext cx="1605623" cy="10772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EDAI and CPD need to be linked to this 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4" name="Google Shape;444;p41"/>
          <p:cNvCxnSpPr/>
          <p:nvPr/>
        </p:nvCxnSpPr>
        <p:spPr>
          <a:xfrm>
            <a:off x="8983526" y="2192600"/>
            <a:ext cx="104783" cy="1187832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45" name="Google Shape;445;p41"/>
          <p:cNvCxnSpPr/>
          <p:nvPr/>
        </p:nvCxnSpPr>
        <p:spPr>
          <a:xfrm flipH="1">
            <a:off x="3489169" y="2640971"/>
            <a:ext cx="180788" cy="36264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6" name="Google Shape;446;p41"/>
          <p:cNvSpPr txBox="1"/>
          <p:nvPr/>
        </p:nvSpPr>
        <p:spPr>
          <a:xfrm>
            <a:off x="3489169" y="2056196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7" name="Google Shape;447;p41"/>
          <p:cNvSpPr txBox="1"/>
          <p:nvPr/>
        </p:nvSpPr>
        <p:spPr>
          <a:xfrm>
            <a:off x="8164035" y="1506223"/>
            <a:ext cx="163898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Link these things together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48" name="Google Shape;448;p41"/>
          <p:cNvCxnSpPr/>
          <p:nvPr/>
        </p:nvCxnSpPr>
        <p:spPr>
          <a:xfrm flipH="1">
            <a:off x="9403492" y="3306327"/>
            <a:ext cx="655780" cy="53860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49" name="Google Shape;449;p41"/>
          <p:cNvSpPr txBox="1"/>
          <p:nvPr/>
        </p:nvSpPr>
        <p:spPr>
          <a:xfrm>
            <a:off x="6286025" y="5655579"/>
            <a:ext cx="1742994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 addition to your discussion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50" name="Google Shape;450;p41"/>
          <p:cNvCxnSpPr/>
          <p:nvPr/>
        </p:nvCxnSpPr>
        <p:spPr>
          <a:xfrm rot="10800000" flipH="1">
            <a:off x="7335652" y="4495063"/>
            <a:ext cx="958720" cy="116051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51" name="Google Shape;451;p41"/>
          <p:cNvCxnSpPr/>
          <p:nvPr/>
        </p:nvCxnSpPr>
        <p:spPr>
          <a:xfrm rot="10800000" flipH="1">
            <a:off x="1935446" y="4476481"/>
            <a:ext cx="1314236" cy="236104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52" name="Google Shape;452;p4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Google Shape;458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Q7. EDAI</a:t>
            </a:r>
            <a:r>
              <a:rPr lang="en-GB"/>
              <a:t>: 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60" name="Google Shape;460;p42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461" name="Google Shape;461;p42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2" name="Google Shape;462;p4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53E243D-C940-C928-488F-E1E46B0328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>
            <a:normAutofit lnSpcReduction="10000"/>
          </a:bodyPr>
          <a:lstStyle/>
          <a:p>
            <a:pPr marL="400050" lvl="0" indent="-285750"/>
            <a:r>
              <a:rPr lang="en-US" b="1" dirty="0"/>
              <a:t>Discuss</a:t>
            </a:r>
            <a:r>
              <a:rPr lang="en-US" dirty="0"/>
              <a:t> – Talk/write about a topic in detail, considering the different issues, ideas, opinions related to it.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discussion answer needed: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How EDAI and CPD support teamwork</a:t>
            </a:r>
            <a:endParaRPr lang="en-US" dirty="0"/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Must include supportive examples 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engineering and manufacturing sector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Resources 2 and 3.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</a:t>
            </a:r>
            <a:endParaRPr lang="en-GB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Q7. </a:t>
            </a:r>
            <a:r>
              <a:rPr lang="en-GB"/>
              <a:t>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469" name="Google Shape;469;p43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/>
              <a:t>Must be included: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Explanation of teamwork importance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Detailed analysis of EDAI impact (positive workplace, diverse ideas)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Role of CPD in skill development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Real-world examples (inclusive hiring, CPD schemes)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/>
              <a:t>Structure, clarity, coherence are important (marks):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10–12: Excellent detail, structure, examples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7–9: Good coverage with some examples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4–6: Basic understanding, limited examples</a:t>
            </a:r>
            <a:endParaRPr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/>
              <a:t>1–3: Minimal understanding</a:t>
            </a:r>
            <a:endParaRPr/>
          </a:p>
        </p:txBody>
      </p:sp>
      <p:sp>
        <p:nvSpPr>
          <p:cNvPr id="470" name="Google Shape;470;p4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2" name="Google Shape;472;p4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9B020D00-B956-6E61-C2F7-B0CF9F3F2251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Google Shape;478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Q8. Professional standards: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>
                <a:solidFill>
                  <a:schemeClr val="dk1"/>
                </a:solidFill>
              </a:rPr>
              <a:t>12-mark extended response question</a:t>
            </a:r>
            <a:endParaRPr/>
          </a:p>
        </p:txBody>
      </p:sp>
      <p:sp>
        <p:nvSpPr>
          <p:cNvPr id="479" name="Google Shape;479;p44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/>
              <a:t>Evaluate how professional standards and the work of professional bodies ensure safety, ethical practices and continued development in the engineering and manufacturing sector. Use examples to support your answer.</a:t>
            </a:r>
            <a:endParaRPr/>
          </a:p>
          <a:p>
            <a:pPr marL="0" lvl="0" indent="0" algn="r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sz="2400"/>
              <a:t>[12 marks]</a:t>
            </a:r>
            <a:endParaRPr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/>
          </a:p>
        </p:txBody>
      </p:sp>
      <p:sp>
        <p:nvSpPr>
          <p:cNvPr id="480" name="Google Shape;480;p4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2" name="Google Shape;482;p4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ADE8FC97-3C24-03B5-0BB5-F307684ED88C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Google Shape;487;p4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chemeClr val="dk1"/>
                </a:solidFill>
              </a:rPr>
              <a:t>Q8. Professional standards: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488" name="Google Shape;488;p4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9" name="Google Shape;489;p45"/>
          <p:cNvSpPr txBox="1"/>
          <p:nvPr/>
        </p:nvSpPr>
        <p:spPr>
          <a:xfrm>
            <a:off x="2858133" y="2767640"/>
            <a:ext cx="7295080" cy="30256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Evaluate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how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professional standards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and the work of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professional bodies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ensure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safety, ethical practices and continued development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in the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 and manufacturing sector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 </a:t>
            </a:r>
            <a:r>
              <a:rPr lang="en-GB" sz="2400" b="0" i="0" u="none" strike="noStrike" cap="none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Use examples</a:t>
            </a: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to support your answer.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8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[12 marks]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0" name="Google Shape;490;p45"/>
          <p:cNvCxnSpPr/>
          <p:nvPr/>
        </p:nvCxnSpPr>
        <p:spPr>
          <a:xfrm flipH="1">
            <a:off x="6208212" y="2236043"/>
            <a:ext cx="188395" cy="700577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91" name="Google Shape;491;p45"/>
          <p:cNvSpPr txBox="1"/>
          <p:nvPr/>
        </p:nvSpPr>
        <p:spPr>
          <a:xfrm>
            <a:off x="4800762" y="5419281"/>
            <a:ext cx="1573797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part of your evaluation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2" name="Google Shape;492;p45"/>
          <p:cNvCxnSpPr>
            <a:stCxn id="491" idx="1"/>
          </p:cNvCxnSpPr>
          <p:nvPr/>
        </p:nvCxnSpPr>
        <p:spPr>
          <a:xfrm rot="10800000">
            <a:off x="4216662" y="4861769"/>
            <a:ext cx="584100" cy="849900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93" name="Google Shape;493;p45"/>
          <p:cNvSpPr txBox="1"/>
          <p:nvPr/>
        </p:nvSpPr>
        <p:spPr>
          <a:xfrm>
            <a:off x="683666" y="5176657"/>
            <a:ext cx="160562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4" name="Google Shape;494;p45"/>
          <p:cNvCxnSpPr/>
          <p:nvPr/>
        </p:nvCxnSpPr>
        <p:spPr>
          <a:xfrm rot="10800000" flipH="1">
            <a:off x="1601676" y="4304905"/>
            <a:ext cx="1375226" cy="932248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495" name="Google Shape;495;p45"/>
          <p:cNvCxnSpPr/>
          <p:nvPr/>
        </p:nvCxnSpPr>
        <p:spPr>
          <a:xfrm>
            <a:off x="2275517" y="2518629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96" name="Google Shape;496;p45"/>
          <p:cNvSpPr txBox="1"/>
          <p:nvPr/>
        </p:nvSpPr>
        <p:spPr>
          <a:xfrm>
            <a:off x="1196557" y="1911086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7" name="Google Shape;497;p45"/>
          <p:cNvSpPr txBox="1"/>
          <p:nvPr/>
        </p:nvSpPr>
        <p:spPr>
          <a:xfrm>
            <a:off x="5077446" y="1925779"/>
            <a:ext cx="380141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are professional standards?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98" name="Google Shape;498;p45"/>
          <p:cNvCxnSpPr/>
          <p:nvPr/>
        </p:nvCxnSpPr>
        <p:spPr>
          <a:xfrm rot="10800000" flipH="1">
            <a:off x="2018707" y="3630834"/>
            <a:ext cx="1362281" cy="41903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499" name="Google Shape;499;p45"/>
          <p:cNvSpPr txBox="1"/>
          <p:nvPr/>
        </p:nvSpPr>
        <p:spPr>
          <a:xfrm>
            <a:off x="757715" y="3637084"/>
            <a:ext cx="1472189" cy="82557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do professional bodies do?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0" name="Google Shape;500;p45"/>
          <p:cNvCxnSpPr/>
          <p:nvPr/>
        </p:nvCxnSpPr>
        <p:spPr>
          <a:xfrm rot="10800000">
            <a:off x="8992577" y="3538207"/>
            <a:ext cx="1171522" cy="174083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01" name="Google Shape;501;p45"/>
          <p:cNvSpPr txBox="1"/>
          <p:nvPr/>
        </p:nvSpPr>
        <p:spPr>
          <a:xfrm>
            <a:off x="10153213" y="3461454"/>
            <a:ext cx="1130766" cy="5884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Topics to include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502" name="Google Shape;502;p45"/>
          <p:cNvCxnSpPr/>
          <p:nvPr/>
        </p:nvCxnSpPr>
        <p:spPr>
          <a:xfrm flipH="1">
            <a:off x="7767930" y="2203473"/>
            <a:ext cx="1271812" cy="163687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503" name="Google Shape;503;p45"/>
          <p:cNvSpPr txBox="1"/>
          <p:nvPr/>
        </p:nvSpPr>
        <p:spPr>
          <a:xfrm>
            <a:off x="9061514" y="1893127"/>
            <a:ext cx="1437563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Another term for CPD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4" name="Google Shape;504;p4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Q8. Professional standards:</a:t>
            </a:r>
            <a:br>
              <a:rPr lang="en-GB">
                <a:solidFill>
                  <a:schemeClr val="dk1"/>
                </a:solidFill>
              </a:rPr>
            </a:br>
            <a:r>
              <a:rPr lang="en-GB"/>
              <a:t>question analysis summary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12" name="Google Shape;512;p46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 fontScale="25000" lnSpcReduction="20000"/>
          </a:bodyPr>
          <a:lstStyle/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 b="1"/>
              <a:t>Resources needed:</a:t>
            </a:r>
            <a:endParaRPr sz="100"/>
          </a:p>
          <a:p>
            <a:pPr marL="457200" lvl="0" indent="-228600" algn="l" rtl="0">
              <a:lnSpc>
                <a:spcPct val="2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</a:pPr>
            <a:r>
              <a:rPr lang="en-GB" sz="100"/>
              <a:t>???</a:t>
            </a:r>
            <a:endParaRPr sz="100"/>
          </a:p>
        </p:txBody>
      </p:sp>
      <p:sp>
        <p:nvSpPr>
          <p:cNvPr id="513" name="Google Shape;513;p4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14" name="Google Shape;514;p4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5EDD43-1281-1938-7064-F143C5F9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>
            <a:normAutofit fontScale="92500" lnSpcReduction="10000"/>
          </a:bodyPr>
          <a:lstStyle/>
          <a:p>
            <a:pPr marL="400050" lvl="0" indent="-285750"/>
            <a:r>
              <a:rPr lang="en-US" b="1" dirty="0"/>
              <a:t>Evaluate</a:t>
            </a:r>
            <a:r>
              <a:rPr lang="en-US" dirty="0"/>
              <a:t> – Carry out an analysis about the success/quality of, e.g. end product/outcome – usually systematic, proposing improvements.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how do professional standards and bodies ensure the following:</a:t>
            </a:r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safety, ethical practice and CPD</a:t>
            </a:r>
            <a:endParaRPr lang="en-US" dirty="0"/>
          </a:p>
          <a:p>
            <a:pPr marL="857250" lvl="1" indent="-285750">
              <a:buClr>
                <a:srgbClr val="326367"/>
              </a:buClr>
              <a:buSzPct val="90000"/>
            </a:pPr>
            <a:r>
              <a:rPr lang="en-US" sz="2400" dirty="0"/>
              <a:t>include benefits, drawbacks and improvements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engineering and manufacturing sector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the key areas of professional standards and bodies in Resources 1 and 2.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" name="Google Shape;520;p4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Q8. Mark scheme and writing your answer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21" name="Google Shape;521;p47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639233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 dirty="0"/>
              <a:t>Must be included: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Description of standards and bodies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Links to quality, safety, ethics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Career support through IET/IMechE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Case examples (Grenfell, Boeing, etc.)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Structure and balance of argument 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r>
              <a:rPr lang="en-GB" dirty="0"/>
              <a:t>Structure, clarity, coherence are important (marks):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10–12: Excellent detail, structure, examples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7–9: Good coverage with some examples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4–6: Basic understanding, limited examples</a:t>
            </a:r>
            <a:endParaRPr dirty="0"/>
          </a:p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70000"/>
              <a:buChar char="•"/>
            </a:pPr>
            <a:r>
              <a:rPr lang="en-GB" dirty="0"/>
              <a:t>1–3: Minimal understanding</a:t>
            </a: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84774"/>
              <a:buNone/>
            </a:pPr>
            <a:endParaRPr dirty="0"/>
          </a:p>
        </p:txBody>
      </p:sp>
      <p:sp>
        <p:nvSpPr>
          <p:cNvPr id="522" name="Google Shape;522;p4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24" name="Google Shape;524;p4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80;p19">
            <a:extLst>
              <a:ext uri="{FF2B5EF4-FFF2-40B4-BE49-F238E27FC236}">
                <a16:creationId xmlns:a16="http://schemas.microsoft.com/office/drawing/2014/main" id="{37CDF5B7-5AF0-9F83-4087-E3D4FE731601}"/>
              </a:ext>
            </a:extLst>
          </p:cNvPr>
          <p:cNvSpPr txBox="1">
            <a:spLocks/>
          </p:cNvSpPr>
          <p:nvPr/>
        </p:nvSpPr>
        <p:spPr>
          <a:xfrm>
            <a:off x="7652671" y="2275305"/>
            <a:ext cx="4337222" cy="38261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 err="1"/>
              <a:t>Analyse</a:t>
            </a:r>
            <a:r>
              <a:rPr lang="en-US" dirty="0"/>
              <a:t> the question.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Apply detailed knowledge and think about different situations and contexts.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Ensure your answer is clear and </a:t>
            </a:r>
            <a:br>
              <a:rPr lang="en-US" dirty="0"/>
            </a:br>
            <a:r>
              <a:rPr lang="en-US" dirty="0"/>
              <a:t>well-structured, with correct use of grammar.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Use technical terms where appropriate.</a:t>
            </a:r>
          </a:p>
          <a:p>
            <a:pPr marL="571500" indent="-342900">
              <a:buClr>
                <a:srgbClr val="326367"/>
              </a:buClr>
              <a:buSzPct val="108107"/>
              <a:buFont typeface="Arial"/>
              <a:buChar char="•"/>
            </a:pPr>
            <a:r>
              <a:rPr lang="en-US" dirty="0"/>
              <a:t>Allocate about 1 minute per mark in an exam: maximum 3 minutes for a 2-mark question.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Activity 2 – Student Exam Practice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532" name="Google Shape;532;p4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34" name="Google Shape;534;p4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5A8034A2-CF78-5ACE-9F4F-A92EE7DDCA12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2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2 Worksheet mark scheme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A19D5A1-B2FA-D9CA-95DC-CCA9C24000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/>
              <a:t>For each of the questions on Activity 2 Worksheet 1:</a:t>
            </a:r>
          </a:p>
          <a:p>
            <a:r>
              <a:rPr lang="en-US" dirty="0"/>
              <a:t>Work in pairs to annotate the question in the following way:</a:t>
            </a:r>
          </a:p>
          <a:p>
            <a:pPr lvl="1">
              <a:buClr>
                <a:srgbClr val="326367"/>
              </a:buClr>
            </a:pPr>
            <a:r>
              <a:rPr lang="en-US" dirty="0"/>
              <a:t>Identify the command verb and explain its meaning.</a:t>
            </a:r>
          </a:p>
          <a:p>
            <a:pPr lvl="1">
              <a:buClr>
                <a:srgbClr val="326367"/>
              </a:buClr>
            </a:pPr>
            <a:r>
              <a:rPr lang="en-US" dirty="0"/>
              <a:t>Highlight the context and key points that need to be considered.</a:t>
            </a:r>
          </a:p>
          <a:p>
            <a:pPr lvl="1">
              <a:buClr>
                <a:srgbClr val="326367"/>
              </a:buClr>
            </a:pPr>
            <a:r>
              <a:rPr lang="en-US" dirty="0"/>
              <a:t>Create a bullet point of key responses.</a:t>
            </a:r>
          </a:p>
          <a:p>
            <a:pPr lvl="1">
              <a:buClr>
                <a:srgbClr val="326367"/>
              </a:buClr>
            </a:pPr>
            <a:endParaRPr lang="en-US" dirty="0"/>
          </a:p>
          <a:p>
            <a:r>
              <a:rPr lang="en-US" dirty="0"/>
              <a:t>Then work on the question individually.</a:t>
            </a:r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37;p16">
            <a:extLst>
              <a:ext uri="{FF2B5EF4-FFF2-40B4-BE49-F238E27FC236}">
                <a16:creationId xmlns:a16="http://schemas.microsoft.com/office/drawing/2014/main" id="{13208E28-6131-D79F-7886-4C19EFA816AB}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9421" y="2694215"/>
            <a:ext cx="3321207" cy="3433763"/>
          </a:xfrm>
          <a:prstGeom prst="rect">
            <a:avLst/>
          </a:prstGeom>
          <a:noFill/>
          <a:ln>
            <a:noFill/>
          </a:ln>
        </p:spPr>
      </p:pic>
      <p:sp>
        <p:nvSpPr>
          <p:cNvPr id="113" name="Google Shape;113;p13"/>
          <p:cNvSpPr txBox="1">
            <a:spLocks noGrp="1"/>
          </p:cNvSpPr>
          <p:nvPr>
            <p:ph type="title"/>
          </p:nvPr>
        </p:nvSpPr>
        <p:spPr>
          <a:xfrm>
            <a:off x="838199" y="365125"/>
            <a:ext cx="1082828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How can we prepare for exams?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15" name="Google Shape;115;p1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6" name="Google Shape;116;p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8239421" y="2694214"/>
            <a:ext cx="3321208" cy="3041343"/>
          </a:xfrm>
          <a:prstGeom prst="rect">
            <a:avLst/>
          </a:prstGeom>
          <a:noFill/>
          <a:ln>
            <a:noFill/>
          </a:ln>
        </p:spPr>
      </p:pic>
      <p:sp>
        <p:nvSpPr>
          <p:cNvPr id="117" name="Google Shape;117;p1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3C5C3D-07FE-4FB5-F1D9-36B58B14076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Get plenty of rest beforehand.</a:t>
            </a:r>
          </a:p>
          <a:p>
            <a:r>
              <a:rPr lang="en-US" dirty="0"/>
              <a:t>Make sure you have eaten well and hydrated.</a:t>
            </a:r>
          </a:p>
          <a:p>
            <a:r>
              <a:rPr lang="en-US" dirty="0"/>
              <a:t>Revise with others before the exam.</a:t>
            </a:r>
          </a:p>
          <a:p>
            <a:r>
              <a:rPr lang="en-US" dirty="0"/>
              <a:t>Read the paper through fully, making sure to not miss questions.</a:t>
            </a:r>
          </a:p>
          <a:p>
            <a:r>
              <a:rPr lang="en-US" dirty="0"/>
              <a:t>Allow approximately 1 minute per mark.</a:t>
            </a:r>
          </a:p>
          <a:p>
            <a:r>
              <a:rPr lang="en-US" dirty="0"/>
              <a:t>Move on and return to a question if you are stuck.</a:t>
            </a:r>
          </a:p>
          <a:p>
            <a:r>
              <a:rPr lang="en-US" dirty="0"/>
              <a:t>Always attempt the longer questions – even part answers can attract marks, boosting your chances of an overall higher final mark.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" name="Google Shape;539;p4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this resource, we have:</a:t>
            </a:r>
            <a:endParaRPr/>
          </a:p>
        </p:txBody>
      </p:sp>
      <p:sp>
        <p:nvSpPr>
          <p:cNvPr id="542" name="Google Shape;542;p49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3" name="Google Shape;543;p49"/>
          <p:cNvSpPr/>
          <p:nvPr/>
        </p:nvSpPr>
        <p:spPr>
          <a:xfrm>
            <a:off x="9947299" y="182575"/>
            <a:ext cx="2078400" cy="365100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Google Shape;123;p15">
            <a:extLst>
              <a:ext uri="{FF2B5EF4-FFF2-40B4-BE49-F238E27FC236}">
                <a16:creationId xmlns:a16="http://schemas.microsoft.com/office/drawing/2014/main" id="{5A11EBC4-6BEE-06F1-CF10-5FE4B60940EB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76073" y="1619695"/>
            <a:ext cx="3671047" cy="435133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Planning and preparation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dirty="0"/>
              <a:t>EC5</a:t>
            </a:r>
            <a:r>
              <a:rPr lang="en-GB" sz="160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663BAF-E6EB-83A9-9A08-3E7383DEBF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consolidated understanding of key terms and concepts explored in Resources 1 to 4;</a:t>
            </a:r>
          </a:p>
          <a:p>
            <a:r>
              <a:rPr lang="en-US" dirty="0"/>
              <a:t>determined the key characteristics for a range of questions;</a:t>
            </a:r>
          </a:p>
          <a:p>
            <a:r>
              <a:rPr lang="en-US" dirty="0" err="1"/>
              <a:t>analysed</a:t>
            </a:r>
            <a:r>
              <a:rPr lang="en-US" dirty="0"/>
              <a:t> examples of short, medium and extended response exam-style questions;</a:t>
            </a:r>
          </a:p>
          <a:p>
            <a:r>
              <a:rPr lang="en-US" dirty="0"/>
              <a:t>learned how to achieve the highest marks in a range of question types.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" name="Google Shape;548;p5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>
                <a:solidFill>
                  <a:srgbClr val="002060"/>
                </a:solidFill>
              </a:rPr>
              <a:t>Consolidation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550" name="Google Shape;550;p5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Consolidation</a:t>
            </a:r>
            <a:endParaRPr sz="18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1" name="Google Shape;551;p50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046F58-EF46-9FA5-17DC-1E1B3C68C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9837874" cy="4351338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b="1" dirty="0"/>
              <a:t>Reflect on the following questions:</a:t>
            </a:r>
          </a:p>
          <a:p>
            <a:r>
              <a:rPr lang="en-US" dirty="0"/>
              <a:t>What new skills have you learned?</a:t>
            </a:r>
          </a:p>
          <a:p>
            <a:r>
              <a:rPr lang="en-US" dirty="0"/>
              <a:t>Were there any aspects you found especially hard?</a:t>
            </a:r>
          </a:p>
          <a:p>
            <a:r>
              <a:rPr lang="en-US" dirty="0"/>
              <a:t>Which of these skills are you using on placements?</a:t>
            </a:r>
          </a:p>
          <a:p>
            <a:r>
              <a:rPr lang="en-US" dirty="0"/>
              <a:t>Do you feel you have consolidated the knowledge you have gained so far?</a:t>
            </a:r>
          </a:p>
          <a:p>
            <a:r>
              <a:rPr lang="en-US" dirty="0"/>
              <a:t>Continue to use and update your self-review </a:t>
            </a:r>
            <a:br>
              <a:rPr lang="en-US" dirty="0"/>
            </a:br>
            <a:r>
              <a:rPr lang="en-US" dirty="0"/>
              <a:t>(Resource 1 Activity 4 Worksheet)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Mark scheme Assessment Objectives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25" name="Google Shape;125;p1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D90839-0763-0E31-3888-E9A8AFCFEB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ts val="1882"/>
              <a:buNone/>
            </a:pPr>
            <a:r>
              <a:rPr lang="en-US" b="1" dirty="0"/>
              <a:t>AO1a Demonstrate knowledge </a:t>
            </a:r>
            <a:r>
              <a:rPr lang="en-US" dirty="0"/>
              <a:t>(Short response)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ts val="1882"/>
              <a:buNone/>
            </a:pPr>
            <a:r>
              <a:rPr lang="en-US" dirty="0"/>
              <a:t>The ability to demonstrate basic recall of relevant knowledge in response to straightforward questioning, e.g. material properties.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ts val="1882"/>
              <a:buNone/>
            </a:pPr>
            <a:endParaRPr lang="en-US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ts val="1882"/>
              <a:buNone/>
            </a:pPr>
            <a:r>
              <a:rPr lang="en-US" b="1" dirty="0"/>
              <a:t>AO1b Demonstrate understanding </a:t>
            </a:r>
            <a:r>
              <a:rPr lang="en-US" dirty="0"/>
              <a:t>(Short response)</a:t>
            </a:r>
            <a:endParaRPr lang="en-US" b="1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ts val="1882"/>
              <a:buNone/>
            </a:pPr>
            <a:r>
              <a:rPr lang="en-US" dirty="0"/>
              <a:t>The ability to explain principles and concepts beyond recall of definitions, but in a general way – i.e. out of a particular context in response to straightforward questioning, e.g. simple concepts and terms of description in engineering contexts.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Mark scheme Assessment Objectives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34" name="Google Shape;134;p1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5" name="Google Shape;135;p1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F963AE-DEE4-F2B5-33FA-9B3B4F5606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84774"/>
              <a:buNone/>
            </a:pPr>
            <a:r>
              <a:rPr lang="en-US" b="1" dirty="0"/>
              <a:t>AO2 Apply knowledge and understanding to different situations and contexts </a:t>
            </a:r>
            <a:r>
              <a:rPr lang="en-US" dirty="0"/>
              <a:t>(Medium response)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84774"/>
              <a:buNone/>
            </a:pPr>
            <a:r>
              <a:rPr lang="en-US" dirty="0"/>
              <a:t>Using and applying knowledge and understanding, taking the understanding of generalities and applying them to specific situations. Questions are likely to ask for application in relation to a straightforward situation, e.g. assessing the application of a single concept and the application of essential mathematical concepts.</a:t>
            </a:r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84774"/>
              <a:buNone/>
            </a:pPr>
            <a:endParaRPr lang="en-US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84774"/>
              <a:buNone/>
            </a:pPr>
            <a:r>
              <a:rPr lang="en-US" b="1" dirty="0"/>
              <a:t>AO3 </a:t>
            </a:r>
            <a:r>
              <a:rPr lang="en-US" b="1" dirty="0" err="1"/>
              <a:t>Analyse</a:t>
            </a:r>
            <a:r>
              <a:rPr lang="en-US" b="1" dirty="0"/>
              <a:t> or evaluate information &amp; issues </a:t>
            </a:r>
            <a:r>
              <a:rPr lang="en-US" dirty="0"/>
              <a:t>(Extended response)</a:t>
            </a:r>
            <a:endParaRPr lang="en-US" b="1" dirty="0"/>
          </a:p>
          <a:p>
            <a:pPr marL="0" lvl="0" indent="0">
              <a:lnSpc>
                <a:spcPct val="110000"/>
              </a:lnSpc>
              <a:spcBef>
                <a:spcPts val="0"/>
              </a:spcBef>
              <a:buClr>
                <a:srgbClr val="000000"/>
              </a:buClr>
              <a:buSzPct val="84774"/>
              <a:buNone/>
            </a:pPr>
            <a:r>
              <a:rPr lang="en-US" dirty="0"/>
              <a:t>The ability to </a:t>
            </a:r>
            <a:r>
              <a:rPr lang="en-US" dirty="0" err="1"/>
              <a:t>analyse</a:t>
            </a:r>
            <a:r>
              <a:rPr lang="en-US" dirty="0"/>
              <a:t> the interrelated issues arising from a complex scenario and to evaluate these to propose a best solution or predict impacts, etc., e.g. evaluating materials’ properties and requirements for an engineered product.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>
                <a:solidFill>
                  <a:schemeClr val="dk1"/>
                </a:solidFill>
              </a:rPr>
              <a:t>Q1. Human characteristics: 2-mark question</a:t>
            </a:r>
            <a:endParaRPr/>
          </a:p>
        </p:txBody>
      </p:sp>
      <p:sp>
        <p:nvSpPr>
          <p:cNvPr id="142" name="Google Shape;142;p16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376417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State two ways in which engineering employers can support employees with different physical or cognitive characteristics.</a:t>
            </a:r>
            <a:endParaRPr dirty="0"/>
          </a:p>
          <a:p>
            <a:pPr marL="0" lvl="0" indent="0" algn="r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r>
              <a:rPr lang="en-GB" sz="2400" dirty="0"/>
              <a:t>[2 marks]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  <a:p>
            <a:pPr marL="342900" lvl="0" indent="-223371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82"/>
              <a:buNone/>
            </a:pPr>
            <a:endParaRPr dirty="0"/>
          </a:p>
        </p:txBody>
      </p:sp>
      <p:sp>
        <p:nvSpPr>
          <p:cNvPr id="143" name="Google Shape;143;p1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5" name="Google Shape;145;p1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Google Shape;144;p16">
            <a:extLst>
              <a:ext uri="{FF2B5EF4-FFF2-40B4-BE49-F238E27FC236}">
                <a16:creationId xmlns:a16="http://schemas.microsoft.com/office/drawing/2014/main" id="{8EDF3006-313F-0B8B-5716-607082A8A98B}"/>
              </a:ext>
            </a:extLst>
          </p:cNvPr>
          <p:cNvSpPr txBox="1">
            <a:spLocks/>
          </p:cNvSpPr>
          <p:nvPr/>
        </p:nvSpPr>
        <p:spPr>
          <a:xfrm>
            <a:off x="7953066" y="2532279"/>
            <a:ext cx="3507474" cy="35914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10283A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-284163"/>
            <a:r>
              <a:rPr lang="en-US" b="1" dirty="0"/>
              <a:t>Resources needed:</a:t>
            </a:r>
            <a:endParaRPr lang="en-US" dirty="0"/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</a:t>
            </a:r>
          </a:p>
          <a:p>
            <a:pPr marL="450850" indent="-277813"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US" dirty="0"/>
              <a:t>R5 Activity 1 Worksheet mark scheme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</a:pPr>
            <a:r>
              <a:rPr lang="en-GB">
                <a:solidFill>
                  <a:schemeClr val="dk1"/>
                </a:solidFill>
              </a:rPr>
              <a:t>Q1. Human characteristics: </a:t>
            </a:r>
            <a:r>
              <a:rPr lang="en-GB"/>
              <a:t>question analysis</a:t>
            </a:r>
            <a:endParaRPr>
              <a:solidFill>
                <a:srgbClr val="002060"/>
              </a:solidFill>
            </a:endParaRPr>
          </a:p>
        </p:txBody>
      </p:sp>
      <p:sp>
        <p:nvSpPr>
          <p:cNvPr id="151" name="Google Shape;151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" name="Google Shape;152;p17"/>
          <p:cNvSpPr txBox="1"/>
          <p:nvPr/>
        </p:nvSpPr>
        <p:spPr>
          <a:xfrm>
            <a:off x="2579574" y="2910390"/>
            <a:ext cx="7295080" cy="27311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114300" marR="0" lvl="0" indent="0" algn="l" rtl="0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State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two ways 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in which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engineering employers 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can support employees with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different physical 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or </a:t>
            </a:r>
            <a:r>
              <a:rPr lang="en-GB" sz="2400" b="0" i="0" u="none" strike="noStrike" cap="none" dirty="0">
                <a:solidFill>
                  <a:srgbClr val="262626"/>
                </a:solidFill>
                <a:highlight>
                  <a:srgbClr val="00FFFF"/>
                </a:highlight>
                <a:latin typeface="Arial"/>
                <a:ea typeface="Arial"/>
                <a:cs typeface="Arial"/>
                <a:sym typeface="Arial"/>
              </a:rPr>
              <a:t>cognitive characteristics</a:t>
            </a: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1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882"/>
              <a:buFont typeface="Arial"/>
              <a:buNone/>
            </a:pPr>
            <a:endParaRPr sz="2400" b="0" i="0" u="none" strike="noStrike" cap="none" dirty="0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14300" marR="0" lvl="0" indent="0" algn="r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None/>
            </a:pPr>
            <a:r>
              <a:rPr lang="en-GB" sz="24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         			[2 marks]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3" name="Google Shape;153;p17"/>
          <p:cNvCxnSpPr/>
          <p:nvPr/>
        </p:nvCxnSpPr>
        <p:spPr>
          <a:xfrm flipH="1">
            <a:off x="4669971" y="2413208"/>
            <a:ext cx="682088" cy="585199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4" name="Google Shape;154;p17"/>
          <p:cNvSpPr txBox="1"/>
          <p:nvPr/>
        </p:nvSpPr>
        <p:spPr>
          <a:xfrm>
            <a:off x="5632288" y="5056754"/>
            <a:ext cx="2134612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Either is acceptable, or one of each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5" name="Google Shape;155;p17"/>
          <p:cNvCxnSpPr/>
          <p:nvPr/>
        </p:nvCxnSpPr>
        <p:spPr>
          <a:xfrm rot="10800000" flipH="1">
            <a:off x="6699594" y="3960558"/>
            <a:ext cx="367029" cy="105508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56" name="Google Shape;156;p17"/>
          <p:cNvCxnSpPr/>
          <p:nvPr/>
        </p:nvCxnSpPr>
        <p:spPr>
          <a:xfrm>
            <a:off x="1895533" y="2659821"/>
            <a:ext cx="742837" cy="534306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57" name="Google Shape;157;p17"/>
          <p:cNvSpPr txBox="1"/>
          <p:nvPr/>
        </p:nvSpPr>
        <p:spPr>
          <a:xfrm>
            <a:off x="917998" y="2029357"/>
            <a:ext cx="1955070" cy="584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Make note of the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command verb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4798887" y="2068529"/>
            <a:ext cx="380141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Two examples required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59" name="Google Shape;159;p17"/>
          <p:cNvCxnSpPr/>
          <p:nvPr/>
        </p:nvCxnSpPr>
        <p:spPr>
          <a:xfrm flipH="1">
            <a:off x="7899642" y="2237806"/>
            <a:ext cx="1026644" cy="816718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0" name="Google Shape;160;p17"/>
          <p:cNvSpPr txBox="1"/>
          <p:nvPr/>
        </p:nvSpPr>
        <p:spPr>
          <a:xfrm>
            <a:off x="8447576" y="1893127"/>
            <a:ext cx="2078545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en-GB" sz="16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 context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61" name="Google Shape;161;p17"/>
          <p:cNvCxnSpPr/>
          <p:nvPr/>
        </p:nvCxnSpPr>
        <p:spPr>
          <a:xfrm rot="10800000">
            <a:off x="4762947" y="4275959"/>
            <a:ext cx="1411112" cy="780795"/>
          </a:xfrm>
          <a:prstGeom prst="straightConnector1">
            <a:avLst/>
          </a:prstGeom>
          <a:noFill/>
          <a:ln w="9525" cap="flat" cmpd="sng">
            <a:solidFill>
              <a:srgbClr val="3E6EC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62" name="Google Shape;162;p1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dirty="0">
                <a:solidFill>
                  <a:schemeClr val="dk1"/>
                </a:solidFill>
              </a:rPr>
              <a:t>Q1. Human characteristics:</a:t>
            </a:r>
            <a:br>
              <a:rPr lang="en-GB" dirty="0">
                <a:solidFill>
                  <a:schemeClr val="dk1"/>
                </a:solidFill>
              </a:rPr>
            </a:br>
            <a:r>
              <a:rPr lang="en-GB" dirty="0"/>
              <a:t>question analysis summary</a:t>
            </a:r>
            <a:endParaRPr dirty="0">
              <a:solidFill>
                <a:schemeClr val="dk1"/>
              </a:solidFill>
            </a:endParaRPr>
          </a:p>
        </p:txBody>
      </p:sp>
      <p:sp>
        <p:nvSpPr>
          <p:cNvPr id="170" name="Google Shape;170;p18"/>
          <p:cNvSpPr txBox="1"/>
          <p:nvPr/>
        </p:nvSpPr>
        <p:spPr>
          <a:xfrm>
            <a:off x="838200" y="6310312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5: Preparing for assessment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1" name="Google Shape;171;p1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BB8124-996A-5523-1547-90EA9E79F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ln>
            <a:noFill/>
          </a:ln>
        </p:spPr>
        <p:txBody>
          <a:bodyPr/>
          <a:lstStyle/>
          <a:p>
            <a:pPr marL="400050" lvl="0" indent="-285750"/>
            <a:r>
              <a:rPr lang="en-US" b="1" dirty="0"/>
              <a:t>State</a:t>
            </a:r>
            <a:r>
              <a:rPr lang="en-US" dirty="0"/>
              <a:t> – Give the answer, clearly and carefully. </a:t>
            </a:r>
          </a:p>
          <a:p>
            <a:pPr marL="400050" lvl="0" indent="-285750"/>
            <a:r>
              <a:rPr lang="en-US" b="1" dirty="0"/>
              <a:t>Question</a:t>
            </a:r>
            <a:r>
              <a:rPr lang="en-US" dirty="0"/>
              <a:t> – two answers needed:</a:t>
            </a:r>
          </a:p>
          <a:p>
            <a:pPr marL="857250" lvl="1" indent="-285750">
              <a:buClr>
                <a:srgbClr val="326367"/>
              </a:buClr>
              <a:buSzPct val="100000"/>
            </a:pPr>
            <a:r>
              <a:rPr lang="en-US" sz="2400" dirty="0"/>
              <a:t>two examples of support for employees with different physical or cognitive characteristics</a:t>
            </a:r>
            <a:endParaRPr lang="en-US" dirty="0"/>
          </a:p>
          <a:p>
            <a:pPr marL="400050" lvl="0" indent="-285750"/>
            <a:r>
              <a:rPr lang="en-US" b="1" dirty="0"/>
              <a:t>Context </a:t>
            </a:r>
            <a:r>
              <a:rPr lang="en-US" dirty="0"/>
              <a:t>–</a:t>
            </a:r>
            <a:r>
              <a:rPr lang="en-US" b="1" dirty="0"/>
              <a:t> </a:t>
            </a:r>
            <a:r>
              <a:rPr lang="en-US" dirty="0"/>
              <a:t>owners of an engineering business</a:t>
            </a:r>
          </a:p>
          <a:p>
            <a:pPr marL="400050" lvl="0" indent="-285750"/>
            <a:r>
              <a:rPr lang="en-US" b="1" dirty="0"/>
              <a:t>Revision</a:t>
            </a:r>
            <a:r>
              <a:rPr lang="en-US" dirty="0"/>
              <a:t> – Look back at your learning about human factors in </a:t>
            </a:r>
            <a:br>
              <a:rPr lang="en-US" dirty="0"/>
            </a:br>
            <a:r>
              <a:rPr lang="en-US" dirty="0"/>
              <a:t>Resource 4.</a:t>
            </a:r>
          </a:p>
          <a:p>
            <a:pPr marL="400050" lvl="0" indent="-285750"/>
            <a:r>
              <a:rPr lang="en-US" b="1" dirty="0"/>
              <a:t>Notes</a:t>
            </a:r>
            <a:r>
              <a:rPr lang="en-US" dirty="0"/>
              <a:t> – Write short bullet points to plan your answer.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3A4A3F9-F132-4DC0-A3F6-C1E3DB3542B6}"/>
</file>

<file path=customXml/itemProps2.xml><?xml version="1.0" encoding="utf-8"?>
<ds:datastoreItem xmlns:ds="http://schemas.openxmlformats.org/officeDocument/2006/customXml" ds:itemID="{1331FBF7-2E6A-4CF1-90EF-48C4D994810C}"/>
</file>

<file path=customXml/itemProps3.xml><?xml version="1.0" encoding="utf-8"?>
<ds:datastoreItem xmlns:ds="http://schemas.openxmlformats.org/officeDocument/2006/customXml" ds:itemID="{0899C977-5E6E-468B-8CF7-F399E08A697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3934</Words>
  <Application>Microsoft Office PowerPoint</Application>
  <PresentationFormat>Widescreen</PresentationFormat>
  <Paragraphs>529</Paragraphs>
  <Slides>41</Slides>
  <Notes>41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Calibri</vt:lpstr>
      <vt:lpstr>Arial Narrow</vt:lpstr>
      <vt:lpstr>Arial</vt:lpstr>
      <vt:lpstr>Office Theme</vt:lpstr>
      <vt:lpstr>Engineering &amp; Manufacturing</vt:lpstr>
      <vt:lpstr>In this resource, we will:</vt:lpstr>
      <vt:lpstr>Question types</vt:lpstr>
      <vt:lpstr>How can we prepare for exams?</vt:lpstr>
      <vt:lpstr>Mark scheme Assessment Objectives</vt:lpstr>
      <vt:lpstr>Mark scheme Assessment Objectives</vt:lpstr>
      <vt:lpstr>Q1. Human characteristics: 2-mark question</vt:lpstr>
      <vt:lpstr>Q1. Human characteristics: question analysis</vt:lpstr>
      <vt:lpstr>Q1. Human characteristics: question analysis summary</vt:lpstr>
      <vt:lpstr>Q1. Mark scheme and writing your answer</vt:lpstr>
      <vt:lpstr>Q2. Professional standards: 2-mark question</vt:lpstr>
      <vt:lpstr>Q2. Professional standards: question analysis</vt:lpstr>
      <vt:lpstr>Q2. Professional standards: question analysis summary</vt:lpstr>
      <vt:lpstr>Q2. Mark scheme and writing your answer</vt:lpstr>
      <vt:lpstr>Q3. Workplace design: 3-mark question</vt:lpstr>
      <vt:lpstr>Q3. Workplace design: question analysis</vt:lpstr>
      <vt:lpstr>Q3. Workplace design: question analysis summary</vt:lpstr>
      <vt:lpstr>Q3. Mark scheme and writing your answer</vt:lpstr>
      <vt:lpstr>Q4. EDAI: 3-mark question</vt:lpstr>
      <vt:lpstr>Q4. EDAI: question analysis</vt:lpstr>
      <vt:lpstr>Q4. EDAI: question analysis summary</vt:lpstr>
      <vt:lpstr>Q4. Mark scheme and writing your answer</vt:lpstr>
      <vt:lpstr>Q5. CPD: 6-mark question</vt:lpstr>
      <vt:lpstr>Q5. CPD: question analysis</vt:lpstr>
      <vt:lpstr>Q5. CPD: question analysis summary</vt:lpstr>
      <vt:lpstr>Q5. Mark scheme and writing your answer</vt:lpstr>
      <vt:lpstr>Q6. Human characteristics: 9-mark question</vt:lpstr>
      <vt:lpstr>Q6. Human characteristics: question analysis</vt:lpstr>
      <vt:lpstr>Q6. Human characteristics: question analysis summary</vt:lpstr>
      <vt:lpstr>Q6. Mark scheme and writing your answer</vt:lpstr>
      <vt:lpstr>Q7. EDAI: 12-mark extended response question</vt:lpstr>
      <vt:lpstr>Q7. EDAI: question analysis</vt:lpstr>
      <vt:lpstr>Q7. EDAI: question analysis summary</vt:lpstr>
      <vt:lpstr>Q7. Mark scheme and writing your answer</vt:lpstr>
      <vt:lpstr>Q8. Professional standards: 12-mark extended response question</vt:lpstr>
      <vt:lpstr>Q8. Professional standards: question analysis</vt:lpstr>
      <vt:lpstr>Q8. Professional standards: question analysis summary</vt:lpstr>
      <vt:lpstr>Q8. Mark scheme and writing your answer</vt:lpstr>
      <vt:lpstr>Activity 2 – Student Exam Practice</vt:lpstr>
      <vt:lpstr>In this resource, we have:</vt:lpstr>
      <vt:lpstr>Consolidation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2025-06-25T15:46:43Z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