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embedTrueTypeFonts="1" saveSubsetFonts="1" autoCompressPictures="0">
  <p:sldMasterIdLst>
    <p:sldMasterId id="214748365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Arial Narrow" panose="020B0606020202030204" pitchFamily="34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E8E9"/>
    <a:srgbClr val="3263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80" autoAdjust="0"/>
  </p:normalViewPr>
  <p:slideViewPr>
    <p:cSldViewPr snapToGrid="0">
      <p:cViewPr varScale="1">
        <p:scale>
          <a:sx n="64" d="100"/>
          <a:sy n="64" d="100"/>
        </p:scale>
        <p:origin x="6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-92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imeo.com/1096187067/542b455150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xyANahuhGs0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</a:t>
            </a:r>
            <a:r>
              <a:rPr lang="en-GB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Shutterstock/Halfpoint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4" name="Google Shape;18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en-GB" dirty="0"/>
              <a:t>Workplace design </a:t>
            </a:r>
            <a:r>
              <a:rPr lang="en-GB"/>
              <a:t>video: </a:t>
            </a:r>
            <a:r>
              <a:rPr lang="en-GB" sz="1200" b="0" i="0" u="sng" strike="noStrike" cap="none" dirty="0">
                <a:solidFill>
                  <a:schemeClr val="dk1"/>
                </a:solidFill>
                <a:effectLst/>
                <a:latin typeface="Calibri"/>
                <a:ea typeface="Calibri"/>
                <a:cs typeface="Calibri"/>
                <a:sym typeface="Calibri"/>
                <a:hlinkClick r:id="rId3"/>
              </a:rPr>
              <a:t>https://vimeo.com/1096187067/542b455150</a:t>
            </a:r>
            <a:endParaRPr lang="en-GB" sz="1200" b="0" i="0" u="none" strike="noStrike" cap="none" dirty="0">
              <a:solidFill>
                <a:schemeClr val="dk1"/>
              </a:solidFill>
              <a:effectLst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Pexels/Mikhail Nilov</a:t>
            </a:r>
            <a:endParaRPr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left © Shutterstock/PeopleImages.com - Yuri A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centre © Shutterstock/Dusan Petkovic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right © Shutterstock/kelvn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05" name="Google Shape;20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dirty="0"/>
              <a:t>Image © Shutterstock/</a:t>
            </a:r>
            <a:r>
              <a:rPr lang="en-GB" dirty="0" err="1"/>
              <a:t>worradirek</a:t>
            </a:r>
            <a:endParaRPr lang="en-GB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Health &amp; Safety Executive (HSE) video on risk management: </a:t>
            </a:r>
            <a:r>
              <a:rPr lang="en-GB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https://youtu.be/xyANahuhGs0</a:t>
            </a:r>
            <a:r>
              <a:rPr lang="en-GB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20" name="Google Shape;220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231" name="Google Shape;23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" name="Google Shape;24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Shutterstock/OneLineStock</a:t>
            </a:r>
            <a:endParaRPr/>
          </a:p>
        </p:txBody>
      </p:sp>
      <p:sp>
        <p:nvSpPr>
          <p:cNvPr id="115" name="Google Shape;11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25" name="Google Shape;125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Pexels/Lilli Waugh</a:t>
            </a:r>
            <a:endParaRPr/>
          </a:p>
        </p:txBody>
      </p:sp>
      <p:sp>
        <p:nvSpPr>
          <p:cNvPr id="135" name="Google Shape;13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4" name="Google Shape;144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Shutterstock/Gohang</a:t>
            </a:r>
            <a:endParaRPr/>
          </a:p>
        </p:txBody>
      </p:sp>
      <p:sp>
        <p:nvSpPr>
          <p:cNvPr id="145" name="Google Shape;14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Shutterstock/Monkey Business Images</a:t>
            </a:r>
            <a:endParaRPr/>
          </a:p>
        </p:txBody>
      </p:sp>
      <p:sp>
        <p:nvSpPr>
          <p:cNvPr id="155" name="Google Shape;155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/>
              <a:t>Image © Shutterstock/PintoArt</a:t>
            </a:r>
            <a:endParaRPr/>
          </a:p>
        </p:txBody>
      </p:sp>
      <p:sp>
        <p:nvSpPr>
          <p:cNvPr id="165" name="Google Shape;165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4" name="Google Shape;17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75" name="Google Shape;175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Female chief engineer in modern industrial factory using tablet to carry out audit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0"/>
            <a:ext cx="12192000" cy="5862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" descr="A blue and black rectang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35600"/>
            <a:ext cx="12192000" cy="462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" descr="A white cloud with black background&#10;&#10;Description automatically generated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0282" y="1896189"/>
            <a:ext cx="1811433" cy="179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" descr="A black and blue logo&#10;&#10;Description automatically generated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6870" y="2301452"/>
            <a:ext cx="1058259" cy="1038033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9" name="Google Shape;19;p2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 b="1" i="0" u="none">
                <a:solidFill>
                  <a:srgbClr val="326367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  <a:defRPr sz="2400">
                <a:solidFill>
                  <a:srgbClr val="262626"/>
                </a:solidFill>
              </a:defRPr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2" descr="A picture containing screenshot, graphics, pattern, circle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163" y="2477753"/>
            <a:ext cx="2049637" cy="8604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text+image">
  <p:cSld name="Activity_text+image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1"/>
          <p:cNvSpPr txBox="1">
            <a:spLocks noGrp="1"/>
          </p:cNvSpPr>
          <p:nvPr>
            <p:ph type="body" idx="1"/>
          </p:nvPr>
        </p:nvSpPr>
        <p:spPr>
          <a:xfrm>
            <a:off x="839788" y="1872343"/>
            <a:ext cx="3932238" cy="3988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9" name="Google Shape;89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3600"/>
              <a:buFont typeface="Arial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1"/>
          <p:cNvSpPr>
            <a:spLocks noGrp="1"/>
          </p:cNvSpPr>
          <p:nvPr>
            <p:ph type="pic" idx="2"/>
          </p:nvPr>
        </p:nvSpPr>
        <p:spPr>
          <a:xfrm>
            <a:off x="5183188" y="1284514"/>
            <a:ext cx="5762398" cy="4576536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1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1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3" name="Google Shape;93;p11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1">
  <p:cSld name="Intro_1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64008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26" name="Google Shape;26;p3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>
            <a:spLocks noGrp="1"/>
          </p:cNvSpPr>
          <p:nvPr>
            <p:ph type="body" idx="2"/>
          </p:nvPr>
        </p:nvSpPr>
        <p:spPr>
          <a:xfrm>
            <a:off x="7530353" y="1825625"/>
            <a:ext cx="3823447" cy="4351338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44000" rIns="180000" bIns="144000" anchor="t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3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3">
  <p:cSld name="Intro_3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592182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3" name="Google Shape;33;p4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>
            <a:spLocks noGrp="1"/>
          </p:cNvSpPr>
          <p:nvPr>
            <p:ph type="pic" idx="3"/>
          </p:nvPr>
        </p:nvSpPr>
        <p:spPr>
          <a:xfrm>
            <a:off x="6989083" y="1825625"/>
            <a:ext cx="4364717" cy="4351338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4"/>
          <p:cNvSpPr txBox="1">
            <a:spLocks noGrp="1"/>
          </p:cNvSpPr>
          <p:nvPr>
            <p:ph type="body" idx="4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answers">
  <p:cSld name="Activity_answer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8175008" y="2892829"/>
            <a:ext cx="3507474" cy="32841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10283A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body" idx="3"/>
          </p:nvPr>
        </p:nvSpPr>
        <p:spPr>
          <a:xfrm>
            <a:off x="8175008" y="2055812"/>
            <a:ext cx="2689727" cy="620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 b="1">
                <a:solidFill>
                  <a:srgbClr val="10283A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>
                <a:solidFill>
                  <a:srgbClr val="FF0000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5"/>
          <p:cNvSpPr>
            <a:spLocks noGrp="1"/>
          </p:cNvSpPr>
          <p:nvPr>
            <p:ph type="body" idx="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5"/>
          <p:cNvSpPr txBox="1">
            <a:spLocks noGrp="1"/>
          </p:cNvSpPr>
          <p:nvPr>
            <p:ph type="body" idx="5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5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Activity_video+caption">
  <p:cSld name="1_Activity_video+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6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"/>
          <p:cNvSpPr>
            <a:spLocks noGrp="1"/>
          </p:cNvSpPr>
          <p:nvPr>
            <p:ph type="media" idx="2"/>
          </p:nvPr>
        </p:nvSpPr>
        <p:spPr>
          <a:xfrm>
            <a:off x="838200" y="1825625"/>
            <a:ext cx="10515600" cy="3714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0" name="Google Shape;50;p6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6"/>
          <p:cNvSpPr txBox="1">
            <a:spLocks noGrp="1"/>
          </p:cNvSpPr>
          <p:nvPr>
            <p:ph type="body" idx="4"/>
          </p:nvPr>
        </p:nvSpPr>
        <p:spPr>
          <a:xfrm>
            <a:off x="838199" y="5744095"/>
            <a:ext cx="10515599" cy="4328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  <a:defRPr sz="1800"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6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video">
  <p:cSld name="Activity_video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>
            <a:spLocks noGrp="1"/>
          </p:cNvSpPr>
          <p:nvPr>
            <p:ph type="body" idx="1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"/>
          <p:cNvSpPr>
            <a:spLocks noGrp="1"/>
          </p:cNvSpPr>
          <p:nvPr>
            <p:ph type="media" idx="2"/>
          </p:nvPr>
        </p:nvSpPr>
        <p:spPr>
          <a:xfrm>
            <a:off x="1345277" y="1825625"/>
            <a:ext cx="2863468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7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7"/>
          <p:cNvSpPr>
            <a:spLocks noGrp="1"/>
          </p:cNvSpPr>
          <p:nvPr>
            <p:ph type="media" idx="4"/>
          </p:nvPr>
        </p:nvSpPr>
        <p:spPr>
          <a:xfrm>
            <a:off x="4913252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7"/>
          <p:cNvSpPr>
            <a:spLocks noGrp="1"/>
          </p:cNvSpPr>
          <p:nvPr>
            <p:ph type="media" idx="5"/>
          </p:nvPr>
        </p:nvSpPr>
        <p:spPr>
          <a:xfrm>
            <a:off x="8485779" y="1825625"/>
            <a:ext cx="2868020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7"/>
          <p:cNvSpPr>
            <a:spLocks noGrp="1"/>
          </p:cNvSpPr>
          <p:nvPr>
            <p:ph type="media" idx="6"/>
          </p:nvPr>
        </p:nvSpPr>
        <p:spPr>
          <a:xfrm>
            <a:off x="3128522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7"/>
          <p:cNvSpPr>
            <a:spLocks noGrp="1"/>
          </p:cNvSpPr>
          <p:nvPr>
            <p:ph type="media" idx="7"/>
          </p:nvPr>
        </p:nvSpPr>
        <p:spPr>
          <a:xfrm>
            <a:off x="6701049" y="4046026"/>
            <a:ext cx="2869506" cy="2014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7"/>
          <p:cNvSpPr/>
          <p:nvPr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7"/>
          <p:cNvSpPr/>
          <p:nvPr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7"/>
          <p:cNvSpPr/>
          <p:nvPr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5" name="Google Shape;65;p7"/>
          <p:cNvSpPr/>
          <p:nvPr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7"/>
          <p:cNvSpPr/>
          <p:nvPr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32636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7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sson pause">
  <p:cSld name="Lesson paus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8" descr="A blue and black rectangle&#10;&#10;Description automatically generated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0868"/>
            <a:ext cx="12192000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8"/>
          <p:cNvSpPr txBox="1"/>
          <p:nvPr/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8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ts val="5200"/>
              <a:buFont typeface="Arial"/>
              <a:buNone/>
              <a:defRPr sz="5200" b="1">
                <a:solidFill>
                  <a:srgbClr val="326367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8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 sz="2800">
                <a:solidFill>
                  <a:srgbClr val="595959"/>
                </a:solidFill>
              </a:defRPr>
            </a:lvl1pPr>
            <a:lvl2pPr lvl="1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3" name="Google Shape;73;p8" descr="A picture containing screenshot, graphics, pattern, circle&#10;&#10;Description automatically generated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83453" y="491318"/>
            <a:ext cx="2178305" cy="91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tro_4">
  <p:cSld name="Intro_4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28575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1800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77" name="Google Shape;77;p9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9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9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ivity_questions">
  <p:cSld name="Activity_questions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0" descr="A blue and black rectangle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556311" y="1610868"/>
            <a:ext cx="4635689" cy="5247132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0"/>
          <p:cNvSpPr txBox="1">
            <a:spLocks noGrp="1"/>
          </p:cNvSpPr>
          <p:nvPr>
            <p:ph type="body" idx="1"/>
          </p:nvPr>
        </p:nvSpPr>
        <p:spPr>
          <a:xfrm>
            <a:off x="838199" y="1825625"/>
            <a:ext cx="6400801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Char char="•"/>
              <a:defRPr/>
            </a:lvl1pPr>
            <a:lvl2pPr marL="914400" lvl="1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4" name="Google Shape;84;p10"/>
          <p:cNvSpPr>
            <a:spLocks noGrp="1"/>
          </p:cNvSpPr>
          <p:nvPr>
            <p:ph type="body" idx="2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400"/>
              <a:buNone/>
              <a:defRPr sz="1400" b="1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0"/>
          <p:cNvSpPr txBox="1">
            <a:spLocks noGrp="1"/>
          </p:cNvSpPr>
          <p:nvPr>
            <p:ph type="body" idx="3"/>
          </p:nvPr>
        </p:nvSpPr>
        <p:spPr>
          <a:xfrm>
            <a:off x="838200" y="6356349"/>
            <a:ext cx="421005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1pPr>
            <a:lvl2pPr marL="914400" lvl="1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2pPr>
            <a:lvl3pPr marL="1371600" lvl="2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3pPr>
            <a:lvl4pPr marL="1828800" lvl="3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4pPr>
            <a:lvl5pPr marL="2286000" lvl="4" indent="-228600" algn="l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SzPts val="1200"/>
              <a:buNone/>
              <a:defRPr sz="1200">
                <a:solidFill>
                  <a:srgbClr val="898989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0"/>
          <p:cNvSpPr txBox="1"/>
          <p:nvPr/>
        </p:nvSpPr>
        <p:spPr>
          <a:xfrm>
            <a:off x="72390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© Gatsby Technical Education Projects 2025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GB"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Version 1, June 2025</a:t>
            </a:r>
            <a:endParaRPr sz="1200" b="0" i="0" u="none" strike="noStrike" cap="none">
              <a:solidFill>
                <a:srgbClr val="888888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  <a:defRPr sz="4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326367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player.vimeo.com/video/1096187067?h=542b455150&amp;amp;app_id=122963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youtu.be/xyANahuhGs0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2"/>
          <p:cNvSpPr txBox="1"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6367"/>
              </a:buClr>
              <a:buSzPct val="111111"/>
              <a:buFont typeface="Arial"/>
              <a:buNone/>
            </a:pPr>
            <a:r>
              <a:rPr lang="en-GB" noProof="0" dirty="0"/>
              <a:t>Engineering &amp; Manufacturing</a:t>
            </a:r>
          </a:p>
        </p:txBody>
      </p:sp>
      <p:sp>
        <p:nvSpPr>
          <p:cNvPr id="100" name="Google Shape;100;p12"/>
          <p:cNvSpPr txBox="1"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GB" noProof="0" dirty="0"/>
              <a:t>Topic: Professional responsibilities, attitudes and behaviours</a:t>
            </a:r>
          </a:p>
        </p:txBody>
      </p:sp>
      <p:sp>
        <p:nvSpPr>
          <p:cNvPr id="101" name="Google Shape;101;p12"/>
          <p:cNvSpPr txBox="1">
            <a:spLocks noGrp="1"/>
          </p:cNvSpPr>
          <p:nvPr>
            <p:ph type="body" idx="2"/>
          </p:nvPr>
        </p:nvSpPr>
        <p:spPr>
          <a:xfrm>
            <a:off x="6096000" y="2977205"/>
            <a:ext cx="5623668" cy="5341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GB" noProof="0" dirty="0"/>
              <a:t>Route: Engineering &amp; Manufacturing</a:t>
            </a:r>
          </a:p>
        </p:txBody>
      </p:sp>
      <p:sp>
        <p:nvSpPr>
          <p:cNvPr id="102" name="Google Shape;102;p12"/>
          <p:cNvSpPr txBox="1">
            <a:spLocks noGrp="1"/>
          </p:cNvSpPr>
          <p:nvPr>
            <p:ph type="body" idx="3"/>
          </p:nvPr>
        </p:nvSpPr>
        <p:spPr>
          <a:xfrm>
            <a:off x="1524000" y="5625863"/>
            <a:ext cx="9144000" cy="4580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GB" noProof="0" dirty="0"/>
              <a:t>Resource 4: </a:t>
            </a:r>
            <a:r>
              <a:rPr lang="en-GB" noProof="0" dirty="0">
                <a:solidFill>
                  <a:schemeClr val="dk1"/>
                </a:solidFill>
              </a:rPr>
              <a:t>Human factors</a:t>
            </a: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lang="en-GB" noProof="0"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Case study: Workplace design</a:t>
            </a:r>
          </a:p>
        </p:txBody>
      </p:sp>
      <p:sp>
        <p:nvSpPr>
          <p:cNvPr id="8" name="Google Shape;190;p21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9" name="Google Shape;189;p21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2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261D92-7668-B49B-BBF1-590B56881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8472" y="1572768"/>
            <a:ext cx="323088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Watch the video and make notes on question 2 on Activities 1 + 2 Worksheet.</a:t>
            </a:r>
          </a:p>
          <a:p>
            <a:r>
              <a:rPr lang="en-GB" noProof="0" dirty="0"/>
              <a:t>The video explores how workplace design can have a positive impact on people and productivity.</a:t>
            </a:r>
          </a:p>
        </p:txBody>
      </p:sp>
      <p:pic>
        <p:nvPicPr>
          <p:cNvPr id="2" name="Online Media 1" title="Gatsby TEN 2025 EM Workplace Design V3">
            <a:hlinkClick r:id="" action="ppaction://media"/>
            <a:extLst>
              <a:ext uri="{FF2B5EF4-FFF2-40B4-BE49-F238E27FC236}">
                <a16:creationId xmlns:a16="http://schemas.microsoft.com/office/drawing/2014/main" id="{9105D745-2387-6963-3D9B-0FE8EF13830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138810" y="1572768"/>
            <a:ext cx="7723625" cy="4351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Mistakes happen…</a:t>
            </a:r>
          </a:p>
        </p:txBody>
      </p:sp>
      <p:sp>
        <p:nvSpPr>
          <p:cNvPr id="199" name="Google Shape;199;p22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p22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pic>
        <p:nvPicPr>
          <p:cNvPr id="201" name="Google Shape;201;p2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0" r="-1"/>
          <a:stretch>
            <a:fillRect/>
          </a:stretch>
        </p:blipFill>
        <p:spPr>
          <a:xfrm>
            <a:off x="8239421" y="2694215"/>
            <a:ext cx="3321207" cy="343376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CEEFA2-E4E0-A136-52DE-F10788DEF8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/>
              <a:t>What was the last error you made </a:t>
            </a:r>
            <a:br>
              <a:rPr lang="en-GB" noProof="0" dirty="0"/>
            </a:br>
            <a:r>
              <a:rPr lang="en-GB" noProof="0" dirty="0"/>
              <a:t>(in a practical sense)?</a:t>
            </a:r>
          </a:p>
          <a:p>
            <a:r>
              <a:rPr lang="en-GB" noProof="0" dirty="0"/>
              <a:t>Describe it to the rest of the class.</a:t>
            </a:r>
          </a:p>
          <a:p>
            <a:r>
              <a:rPr lang="en-GB" noProof="0" dirty="0"/>
              <a:t>Why do you think it happened?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Human factors and human errors</a:t>
            </a:r>
          </a:p>
        </p:txBody>
      </p:sp>
      <p:sp>
        <p:nvSpPr>
          <p:cNvPr id="208" name="Google Shape;208;p23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23"/>
          <p:cNvSpPr txBox="1"/>
          <p:nvPr/>
        </p:nvSpPr>
        <p:spPr>
          <a:xfrm>
            <a:off x="905760" y="1686383"/>
            <a:ext cx="3420232" cy="1110661"/>
          </a:xfrm>
          <a:prstGeom prst="rect">
            <a:avLst/>
          </a:prstGeom>
          <a:noFill/>
          <a:ln w="19050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08000" rIns="108000" bIns="10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Physical ability</a:t>
            </a:r>
            <a:endParaRPr lang="en-GB" sz="16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Tiredness, lack of training or experience, poor coordination, physical strain</a:t>
            </a:r>
          </a:p>
        </p:txBody>
      </p:sp>
      <p:sp>
        <p:nvSpPr>
          <p:cNvPr id="210" name="Google Shape;210;p23"/>
          <p:cNvSpPr txBox="1"/>
          <p:nvPr/>
        </p:nvSpPr>
        <p:spPr>
          <a:xfrm>
            <a:off x="2457246" y="5722188"/>
            <a:ext cx="7419019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types of human error can happen in these situations?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23"/>
          <p:cNvSpPr txBox="1"/>
          <p:nvPr/>
        </p:nvSpPr>
        <p:spPr>
          <a:xfrm>
            <a:off x="4456642" y="1690439"/>
            <a:ext cx="3420231" cy="1110661"/>
          </a:xfrm>
          <a:prstGeom prst="rect">
            <a:avLst/>
          </a:prstGeom>
          <a:noFill/>
          <a:ln w="19050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08000" rIns="108000" bIns="10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Workplace stress</a:t>
            </a:r>
            <a:endParaRPr lang="en-GB" sz="16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Deadlines, high-pressure discussions, misunderstandings</a:t>
            </a:r>
          </a:p>
        </p:txBody>
      </p:sp>
      <p:sp>
        <p:nvSpPr>
          <p:cNvPr id="212" name="Google Shape;212;p23"/>
          <p:cNvSpPr txBox="1"/>
          <p:nvPr/>
        </p:nvSpPr>
        <p:spPr>
          <a:xfrm>
            <a:off x="8007756" y="1687776"/>
            <a:ext cx="3420000" cy="1110661"/>
          </a:xfrm>
          <a:prstGeom prst="rect">
            <a:avLst/>
          </a:prstGeom>
          <a:noFill/>
          <a:ln w="19050" cap="flat" cmpd="sng">
            <a:solidFill>
              <a:srgbClr val="D2E8E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108000" rIns="108000" bIns="1080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GB" sz="1600" b="1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Safety and workplace design</a:t>
            </a:r>
            <a:endParaRPr lang="en-GB" sz="16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en-GB" sz="1400" b="1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Using equipment incorrectly, ignoring safety measures</a:t>
            </a:r>
          </a:p>
        </p:txBody>
      </p:sp>
      <p:pic>
        <p:nvPicPr>
          <p:cNvPr id="213" name="Google Shape;213;p23" descr="A person who has injured their falling off a ladder, being helped by a collegue&#10;&#10;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07520" y="2990197"/>
            <a:ext cx="3419999" cy="2542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3" descr="Two people having an angry exchange in a workplace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>
            <a:fillRect/>
          </a:stretch>
        </p:blipFill>
        <p:spPr>
          <a:xfrm>
            <a:off x="4456641" y="2990197"/>
            <a:ext cx="3420231" cy="2542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3" descr="Logistics worker in warehouse winces with back pain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9"/>
          <a:stretch>
            <a:fillRect/>
          </a:stretch>
        </p:blipFill>
        <p:spPr>
          <a:xfrm>
            <a:off x="905760" y="2990197"/>
            <a:ext cx="3420232" cy="2542894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>
                <a:solidFill>
                  <a:schemeClr val="dk1"/>
                </a:solidFill>
              </a:rPr>
              <a:t>Preventing human errors</a:t>
            </a:r>
            <a:endParaRPr lang="en-GB" noProof="0" dirty="0"/>
          </a:p>
        </p:txBody>
      </p:sp>
      <p:sp>
        <p:nvSpPr>
          <p:cNvPr id="224" name="Google Shape;224;p2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5" name="Google Shape;225;p24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39421" y="2694215"/>
            <a:ext cx="3321207" cy="2405178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4"/>
          <p:cNvSpPr txBox="1"/>
          <p:nvPr/>
        </p:nvSpPr>
        <p:spPr>
          <a:xfrm>
            <a:off x="8239421" y="5215924"/>
            <a:ext cx="3321208" cy="1107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Health &amp; Safety Executive (HSE) video on risk management can be found here: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i="0" u="sng" strike="noStrike" cap="none" noProof="0" dirty="0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https://youtu.be/xyANahuhGs0</a:t>
            </a:r>
            <a:r>
              <a:rPr lang="en-GB" i="0" u="none" strike="noStrike" cap="none" noProof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227" name="Google Shape;227;p2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DB716A-DF55-D93B-C9B8-78250D4D0C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114300" indent="0">
              <a:buNone/>
            </a:pPr>
            <a:r>
              <a:rPr lang="en-GB" noProof="0" dirty="0"/>
              <a:t>Errors can never be completely prevented. The chances </a:t>
            </a:r>
            <a:br>
              <a:rPr lang="en-GB" noProof="0" dirty="0"/>
            </a:br>
            <a:r>
              <a:rPr lang="en-GB" noProof="0" dirty="0"/>
              <a:t>of errors can be reduced, safety levels improved and productivity increased.</a:t>
            </a:r>
          </a:p>
          <a:p>
            <a:r>
              <a:rPr lang="en-GB" noProof="0" dirty="0"/>
              <a:t>Train employees about potential risks, safety procedures and legal requirements.</a:t>
            </a:r>
          </a:p>
          <a:p>
            <a:r>
              <a:rPr lang="en-GB" noProof="0" dirty="0"/>
              <a:t>Employee considerate workplace design, including ergonomics, will reduce fatigue and absences.</a:t>
            </a:r>
          </a:p>
          <a:p>
            <a:r>
              <a:rPr lang="en-GB" noProof="0" dirty="0"/>
              <a:t>Automation and support tools: use automated technology to minimise manual errors and reduce fatigue.</a:t>
            </a:r>
          </a:p>
          <a:p>
            <a:r>
              <a:rPr lang="en-GB" noProof="0" dirty="0"/>
              <a:t>Encourage a safety culture that promotes accountability and open communication at all levels.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Workplace scenarios</a:t>
            </a:r>
          </a:p>
        </p:txBody>
      </p:sp>
      <p:sp>
        <p:nvSpPr>
          <p:cNvPr id="235" name="Google Shape;235;p2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3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2" name="Google Shape;180;p20">
            <a:extLst>
              <a:ext uri="{FF2B5EF4-FFF2-40B4-BE49-F238E27FC236}">
                <a16:creationId xmlns:a16="http://schemas.microsoft.com/office/drawing/2014/main" id="{CD93E95F-48FE-46C5-A1C4-DCA1B9441AB2}"/>
              </a:ext>
            </a:extLst>
          </p:cNvPr>
          <p:cNvSpPr txBox="1">
            <a:spLocks/>
          </p:cNvSpPr>
          <p:nvPr/>
        </p:nvSpPr>
        <p:spPr>
          <a:xfrm>
            <a:off x="7963018" y="2231421"/>
            <a:ext cx="3173412" cy="2395157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8000"/>
              </a:lnSpc>
              <a:spcBef>
                <a:spcPts val="500"/>
              </a:spcBef>
              <a:spcAft>
                <a:spcPts val="0"/>
              </a:spcAft>
              <a:buClr>
                <a:srgbClr val="534C29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10283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SzPts val="1378"/>
            </a:pPr>
            <a:r>
              <a:rPr lang="en-GB" b="1" noProof="0" dirty="0">
                <a:solidFill>
                  <a:srgbClr val="262626"/>
                </a:solidFill>
              </a:rPr>
              <a:t>Resources needed:</a:t>
            </a:r>
            <a:endParaRPr lang="en-GB" noProof="0" dirty="0"/>
          </a:p>
          <a:p>
            <a:pPr indent="-342900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noProof="0" dirty="0">
                <a:solidFill>
                  <a:srgbClr val="262626"/>
                </a:solidFill>
              </a:rPr>
              <a:t>R4 Activity 3 Worksheet</a:t>
            </a:r>
          </a:p>
          <a:p>
            <a:pPr indent="-342900"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noProof="0" dirty="0">
                <a:solidFill>
                  <a:srgbClr val="262626"/>
                </a:solidFill>
              </a:rPr>
              <a:t>R4 Activity 3 Worksheet answers</a:t>
            </a:r>
          </a:p>
          <a:p>
            <a:pPr indent="-234950">
              <a:buSzPts val="1700"/>
            </a:pPr>
            <a:endParaRPr lang="en-GB" noProof="0" dirty="0">
              <a:solidFill>
                <a:srgbClr val="262626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C86331-1B2E-2AC0-53E9-509E02256D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In your group, consider the workplace scenario(s). For each one:</a:t>
            </a:r>
          </a:p>
          <a:p>
            <a:r>
              <a:rPr lang="en-GB" noProof="0" dirty="0"/>
              <a:t>identify the potential danger;</a:t>
            </a:r>
          </a:p>
          <a:p>
            <a:r>
              <a:rPr lang="en-GB" noProof="0" dirty="0"/>
              <a:t>suggest preventative actions the organisation could take.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have:</a:t>
            </a:r>
          </a:p>
        </p:txBody>
      </p:sp>
      <p:sp>
        <p:nvSpPr>
          <p:cNvPr id="245" name="Google Shape;245;p2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246" name="Google Shape;246;p26"/>
          <p:cNvSpPr/>
          <p:nvPr/>
        </p:nvSpPr>
        <p:spPr>
          <a:xfrm>
            <a:off x="9973929" y="162686"/>
            <a:ext cx="2078400" cy="365100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Plenary</a:t>
            </a: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1F75AECB-7771-299D-BAEB-B4B2F1FC879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619695"/>
            <a:ext cx="3671047" cy="435133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Planning and preparation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A96363-76A4-320E-9B2E-EF145C675A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/>
              <a:t>discussed the nature of human characteristics, how they affect performance in work and the difference between mental and physical characteristics;</a:t>
            </a:r>
          </a:p>
          <a:p>
            <a:r>
              <a:rPr lang="en-GB" noProof="0" dirty="0"/>
              <a:t>considered how workplaces are designed to suit different workplace environments;</a:t>
            </a:r>
          </a:p>
          <a:p>
            <a:r>
              <a:rPr lang="en-GB" noProof="0" dirty="0"/>
              <a:t>studied a real-life case study, exploring the link between workplace design and performance;</a:t>
            </a:r>
          </a:p>
          <a:p>
            <a:r>
              <a:rPr lang="en-GB" noProof="0" dirty="0"/>
              <a:t>examined human factors and human error, why they happen and ways to minimise their impact.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>
                <a:solidFill>
                  <a:schemeClr val="dk1"/>
                </a:solidFill>
              </a:rPr>
              <a:t>Consolidation</a:t>
            </a:r>
          </a:p>
        </p:txBody>
      </p:sp>
      <p:sp>
        <p:nvSpPr>
          <p:cNvPr id="253" name="Google Shape;253;p2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534C29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Consolidation</a:t>
            </a:r>
            <a:endParaRPr lang="en-GB" sz="18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Google Shape;254;p2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5B2921-D414-1CE0-BF2E-01D2ABFDD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Update your self-review (Resource 1, Activity 4 Worksheet) to consider: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professional conduct;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job descriptions and organisational structure;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equality, diversity, accessibility and inclusion;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behaviour in the workplace;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career development programmes;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workplace design;</a:t>
            </a:r>
          </a:p>
          <a:p>
            <a:pPr lvl="1">
              <a:buClr>
                <a:srgbClr val="326367"/>
              </a:buClr>
            </a:pPr>
            <a:r>
              <a:rPr lang="en-GB" noProof="0" dirty="0"/>
              <a:t>human error.</a:t>
            </a:r>
          </a:p>
          <a:p>
            <a:r>
              <a:rPr lang="en-GB" noProof="0" dirty="0"/>
              <a:t>Identify areas to actively pursue and improve during placement.</a:t>
            </a:r>
          </a:p>
          <a:p>
            <a:r>
              <a:rPr lang="en-GB" noProof="0" dirty="0"/>
              <a:t>Add potential ideas after each placement day.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000"/>
              <a:buFont typeface="Arial"/>
              <a:buNone/>
            </a:pPr>
            <a:r>
              <a:rPr lang="en-GB" noProof="0" dirty="0"/>
              <a:t>In these activities, we will:</a:t>
            </a:r>
          </a:p>
        </p:txBody>
      </p:sp>
      <p:sp>
        <p:nvSpPr>
          <p:cNvPr id="109" name="Google Shape;109;p13"/>
          <p:cNvSpPr>
            <a:spLocks noGrp="1"/>
          </p:cNvSpPr>
          <p:nvPr>
            <p:ph type="body" idx="3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noProof="0" dirty="0"/>
              <a:t>Introduction</a:t>
            </a:r>
          </a:p>
        </p:txBody>
      </p:sp>
      <p:sp>
        <p:nvSpPr>
          <p:cNvPr id="110" name="Google Shape;110;p13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4" name="Google Shape;123;p15">
            <a:extLst>
              <a:ext uri="{FF2B5EF4-FFF2-40B4-BE49-F238E27FC236}">
                <a16:creationId xmlns:a16="http://schemas.microsoft.com/office/drawing/2014/main" id="{ABA30D9A-9515-9DE8-5B23-5ECA5D94314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7576073" y="1619695"/>
            <a:ext cx="3671047" cy="4351337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rgbClr val="88A2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08000" tIns="72000" rIns="72000" bIns="720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/>
              <a:t>Skills: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Analysing and interpreting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Planning and preparation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Evaluating</a:t>
            </a:r>
          </a:p>
          <a:p>
            <a:pPr marL="0" lvl="0" indent="0">
              <a:lnSpc>
                <a:spcPct val="100000"/>
              </a:lnSpc>
              <a:spcBef>
                <a:spcPts val="600"/>
              </a:spcBef>
            </a:pPr>
            <a:r>
              <a:rPr lang="en-GB" sz="1600" noProof="0" dirty="0"/>
              <a:t>Communication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u="sng" noProof="0" dirty="0">
                <a:latin typeface="Arial"/>
                <a:ea typeface="Arial"/>
                <a:cs typeface="Arial"/>
                <a:sym typeface="Arial"/>
              </a:rPr>
              <a:t>General competencies: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English: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EC2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Present information and 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EC4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Summarise information/ideas 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/>
              <a:t>EC5</a:t>
            </a:r>
            <a:r>
              <a:rPr lang="en-GB" sz="1600" noProof="0" dirty="0"/>
              <a:t> Synthesise information</a:t>
            </a:r>
            <a:endParaRPr lang="en-GB" sz="1600" noProof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EC6 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Take part in/lead discussions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Digital:</a:t>
            </a: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-GB" sz="1600" b="1" noProof="0" dirty="0">
                <a:latin typeface="Arial"/>
                <a:ea typeface="Arial"/>
                <a:cs typeface="Arial"/>
                <a:sym typeface="Arial"/>
              </a:rPr>
              <a:t>DC3</a:t>
            </a:r>
            <a:r>
              <a:rPr lang="en-GB" sz="1600" noProof="0" dirty="0">
                <a:latin typeface="Arial"/>
                <a:ea typeface="Arial"/>
                <a:cs typeface="Arial"/>
                <a:sym typeface="Arial"/>
              </a:rPr>
              <a:t> Communicate and collaborate</a:t>
            </a:r>
            <a:endParaRPr lang="en-GB" sz="1600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4F35CB-DDE9-CF0D-B624-D75812BE4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6400800" cy="4145407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/>
              <a:t>explore the nature of human characteristics, how they affect performance in work and the difference between mental and physical characteristics;</a:t>
            </a:r>
          </a:p>
          <a:p>
            <a:r>
              <a:rPr lang="en-GB" noProof="0" dirty="0"/>
              <a:t>consider how workplaces are designed to suit different workplace environments;</a:t>
            </a:r>
          </a:p>
          <a:p>
            <a:r>
              <a:rPr lang="en-GB" noProof="0" dirty="0"/>
              <a:t>study a real-life case study, exploring the link between workplace design and performance;</a:t>
            </a:r>
          </a:p>
          <a:p>
            <a:r>
              <a:rPr lang="en-GB" noProof="0" dirty="0"/>
              <a:t>look at human factors and human error, why they happen and ways to minimise their impact.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Human characteristics</a:t>
            </a:r>
          </a:p>
        </p:txBody>
      </p:sp>
      <p:sp>
        <p:nvSpPr>
          <p:cNvPr id="118" name="Google Shape;118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599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Char char="•"/>
            </a:pPr>
            <a:r>
              <a:rPr lang="en-GB" noProof="0" dirty="0"/>
              <a:t>Suggest examples of human characteristics.</a:t>
            </a:r>
          </a:p>
          <a:p>
            <a:pPr marL="457200" lvl="0" indent="-19538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  <a:p>
            <a:pPr marL="457200" lvl="0" indent="-19538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  <a:p>
            <a:pPr marL="457200" lvl="0" indent="-19538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  <a:p>
            <a:pPr marL="457200" lvl="0" indent="-19538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  <a:p>
            <a:pPr marL="457200" lvl="0" indent="-195389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Char char="•"/>
            </a:pPr>
            <a:r>
              <a:rPr lang="en-GB" noProof="0" dirty="0"/>
              <a:t>Which characteristics are physical and which are mental?</a:t>
            </a:r>
          </a:p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endParaRPr lang="en-GB" noProof="0" dirty="0"/>
          </a:p>
        </p:txBody>
      </p:sp>
      <p:sp>
        <p:nvSpPr>
          <p:cNvPr id="120" name="Google Shape;120;p14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121" name="Google Shape;121;p14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1" i="0" u="none" strike="noStrike" cap="none" noProof="0" dirty="0">
                <a:solidFill>
                  <a:schemeClr val="lt1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noProof="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BF4274-FE56-229D-94F4-2E78D6A4B1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07291" y="2888198"/>
            <a:ext cx="4177416" cy="199266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/>
              <a:t>Physical and mental human characteristics</a:t>
            </a:r>
          </a:p>
        </p:txBody>
      </p:sp>
      <p:sp>
        <p:nvSpPr>
          <p:cNvPr id="128" name="Google Shape;128;p15"/>
          <p:cNvSpPr txBox="1">
            <a:spLocks noGrp="1"/>
          </p:cNvSpPr>
          <p:nvPr>
            <p:ph type="body" idx="1"/>
          </p:nvPr>
        </p:nvSpPr>
        <p:spPr>
          <a:xfrm>
            <a:off x="838201" y="1825625"/>
            <a:ext cx="5073202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SzPts val="2323"/>
              <a:buNone/>
            </a:pPr>
            <a:r>
              <a:rPr lang="en-GB" sz="2400" b="1" noProof="0" dirty="0">
                <a:solidFill>
                  <a:schemeClr val="dk1"/>
                </a:solidFill>
              </a:rPr>
              <a:t>Physical characteristics:</a:t>
            </a:r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sz="2400" noProof="0" dirty="0">
                <a:solidFill>
                  <a:schemeClr val="dk1"/>
                </a:solidFill>
              </a:rPr>
              <a:t>Strength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sz="2400" noProof="0" dirty="0">
                <a:solidFill>
                  <a:schemeClr val="dk1"/>
                </a:solidFill>
              </a:rPr>
              <a:t>Stamina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sz="2400" noProof="0" dirty="0">
                <a:solidFill>
                  <a:schemeClr val="dk1"/>
                </a:solidFill>
              </a:rPr>
              <a:t>Dexterity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sz="2400" noProof="0" dirty="0">
                <a:solidFill>
                  <a:schemeClr val="dk1"/>
                </a:solidFill>
              </a:rPr>
              <a:t>Appearance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har char="•"/>
            </a:pPr>
            <a:r>
              <a:rPr lang="en-GB" noProof="0" dirty="0">
                <a:solidFill>
                  <a:schemeClr val="dk1"/>
                </a:solidFill>
              </a:rPr>
              <a:t>S</a:t>
            </a:r>
            <a:r>
              <a:rPr lang="en-GB" sz="2400" noProof="0" dirty="0">
                <a:solidFill>
                  <a:schemeClr val="dk1"/>
                </a:solidFill>
              </a:rPr>
              <a:t>ize</a:t>
            </a:r>
            <a:endParaRPr lang="en-GB" noProof="0" dirty="0"/>
          </a:p>
        </p:txBody>
      </p:sp>
      <p:sp>
        <p:nvSpPr>
          <p:cNvPr id="129" name="Google Shape;129;p15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Introduction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5"/>
          <p:cNvSpPr txBox="1"/>
          <p:nvPr/>
        </p:nvSpPr>
        <p:spPr>
          <a:xfrm>
            <a:off x="6280599" y="1825625"/>
            <a:ext cx="4958365" cy="4351338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rm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2323"/>
              <a:buFont typeface="Arial"/>
              <a:buNone/>
            </a:pPr>
            <a:r>
              <a:rPr lang="en-GB" sz="2400" b="1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Mental characteristics:</a:t>
            </a:r>
            <a:endParaRPr lang="en-GB" sz="14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Ability to solve problems</a:t>
            </a: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Confident in making decisions</a:t>
            </a: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Communication &amp; social skills</a:t>
            </a: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Personal drive</a:t>
            </a:r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400" b="0" i="0" u="none" strike="noStrike" cap="none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Resilience</a:t>
            </a:r>
          </a:p>
        </p:txBody>
      </p:sp>
      <p:sp>
        <p:nvSpPr>
          <p:cNvPr id="131" name="Google Shape;131;p15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16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9421" y="2694215"/>
            <a:ext cx="3321207" cy="3433763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>
                <a:solidFill>
                  <a:schemeClr val="dk1"/>
                </a:solidFill>
              </a:rPr>
              <a:t>Workplace areas</a:t>
            </a:r>
          </a:p>
        </p:txBody>
      </p:sp>
      <p:sp>
        <p:nvSpPr>
          <p:cNvPr id="140" name="Google Shape;140;p16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16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D10AC4-C1B5-47D5-081E-0EC40108CB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noProof="0" dirty="0">
                <a:solidFill>
                  <a:schemeClr val="dk1"/>
                </a:solidFill>
              </a:rPr>
              <a:t>Name the different areas you would find in a typical engineering organisation.</a:t>
            </a:r>
            <a:endParaRPr lang="en-GB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sz="4000" noProof="0" dirty="0">
                <a:solidFill>
                  <a:schemeClr val="dk1"/>
                </a:solidFill>
              </a:rPr>
              <a:t>Workplace design and safety</a:t>
            </a:r>
            <a:endParaRPr lang="en-GB" noProof="0" dirty="0">
              <a:solidFill>
                <a:schemeClr val="dk1"/>
              </a:solidFill>
            </a:endParaRPr>
          </a:p>
        </p:txBody>
      </p:sp>
      <p:sp>
        <p:nvSpPr>
          <p:cNvPr id="149" name="Google Shape;149;p17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9422" y="2694215"/>
            <a:ext cx="3321206" cy="343376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7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0E65D-A616-C301-A985-349BC9F5D2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en-GB" noProof="0" dirty="0"/>
              <a:t>Minimise hazards by ensuring ease of access and adequate spacing between workstations.</a:t>
            </a:r>
          </a:p>
          <a:p>
            <a:r>
              <a:rPr lang="en-GB" noProof="0" dirty="0"/>
              <a:t>Walkways and emergency exits must be clearly marked and easily accessible for all.</a:t>
            </a:r>
          </a:p>
          <a:p>
            <a:r>
              <a:rPr lang="en-GB" noProof="0" dirty="0"/>
              <a:t>Good lighting reduces eye strain and prevents accidents, especially in units with limited natural lighting.</a:t>
            </a:r>
          </a:p>
          <a:p>
            <a:r>
              <a:rPr lang="en-GB" noProof="0" dirty="0"/>
              <a:t>Good ventilation and fresh air reduces the risk of respiratory problems and ensures a healthy environment.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>
                <a:solidFill>
                  <a:schemeClr val="dk1"/>
                </a:solidFill>
              </a:rPr>
              <a:t>Productivity and process flow design</a:t>
            </a:r>
            <a:endParaRPr lang="en-GB" noProof="0" dirty="0"/>
          </a:p>
        </p:txBody>
      </p:sp>
      <p:sp>
        <p:nvSpPr>
          <p:cNvPr id="159" name="Google Shape;159;p18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1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39421" y="2694215"/>
            <a:ext cx="3321207" cy="3433762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8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51826-C257-832D-659A-9CB5773419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/>
              <a:t>Integration of workstation technology can reduce the time taken to complete tasks.</a:t>
            </a:r>
          </a:p>
          <a:p>
            <a:r>
              <a:rPr lang="en-GB" noProof="0" dirty="0"/>
              <a:t>Access to natural light boosts mood, energy levels and productivity.</a:t>
            </a:r>
          </a:p>
          <a:p>
            <a:r>
              <a:rPr lang="en-GB" noProof="0" dirty="0"/>
              <a:t>Flexible workspaces can be reconfigured for different tasks to support collaboration and adaptability.</a:t>
            </a:r>
          </a:p>
          <a:p>
            <a:r>
              <a:rPr lang="en-GB" noProof="0" dirty="0"/>
              <a:t>Adequate storage and organisation of tools and equipment maintain a tidy workspace, reducing time spent searching for items and potential accidents.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>
                <a:solidFill>
                  <a:schemeClr val="dk1"/>
                </a:solidFill>
              </a:rPr>
              <a:t>Employee comfort</a:t>
            </a:r>
            <a:endParaRPr lang="en-GB" noProof="0" dirty="0"/>
          </a:p>
        </p:txBody>
      </p:sp>
      <p:sp>
        <p:nvSpPr>
          <p:cNvPr id="169" name="Google Shape;169;p19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0" name="Google Shape;170;p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8239421" y="2694215"/>
            <a:ext cx="3321207" cy="3433762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19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5021EE-0CAF-F8A5-C304-48C3EBCC30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noProof="0" dirty="0"/>
              <a:t>Ergonomics is the design of equipment and furniture that reduces the risk of musculoskeletal disorders and repetitive strain injuries.</a:t>
            </a:r>
          </a:p>
          <a:p>
            <a:r>
              <a:rPr lang="en-GB" noProof="0" dirty="0"/>
              <a:t>Maintaining a comfortable temperature prevents discomfort and distractions.</a:t>
            </a:r>
          </a:p>
          <a:p>
            <a:r>
              <a:rPr lang="en-GB" noProof="0" dirty="0"/>
              <a:t>Soundproofing and quiet zones minimise noise distractions and improve concentration.</a:t>
            </a:r>
          </a:p>
          <a:p>
            <a:r>
              <a:rPr lang="en-GB" noProof="0" dirty="0"/>
              <a:t>Designated break areas with comfortable seating promote relaxation and social interaction, and reduce stress.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</a:pPr>
            <a:r>
              <a:rPr lang="en-GB" noProof="0" dirty="0">
                <a:solidFill>
                  <a:schemeClr val="dk1"/>
                </a:solidFill>
              </a:rPr>
              <a:t>Workplace design</a:t>
            </a:r>
            <a:endParaRPr lang="en-GB" noProof="0" dirty="0"/>
          </a:p>
        </p:txBody>
      </p:sp>
      <p:sp>
        <p:nvSpPr>
          <p:cNvPr id="179" name="Google Shape;179;p20"/>
          <p:cNvSpPr/>
          <p:nvPr/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1" i="0" u="none" strike="noStrike" cap="none" noProof="0" dirty="0">
                <a:solidFill>
                  <a:srgbClr val="FFFFFF"/>
                </a:solidFill>
                <a:latin typeface="Arial Narrow"/>
                <a:ea typeface="Arial Narrow"/>
                <a:cs typeface="Arial Narrow"/>
                <a:sym typeface="Arial Narrow"/>
              </a:rPr>
              <a:t>Activity 1</a:t>
            </a:r>
            <a:endParaRPr lang="en-GB" sz="1800" b="0" i="0" u="none" strike="noStrike" cap="none" noProof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20"/>
          <p:cNvSpPr txBox="1">
            <a:spLocks noGrp="1"/>
          </p:cNvSpPr>
          <p:nvPr>
            <p:ph type="body" idx="2"/>
          </p:nvPr>
        </p:nvSpPr>
        <p:spPr>
          <a:xfrm>
            <a:off x="7963018" y="2231421"/>
            <a:ext cx="3173412" cy="2395157"/>
          </a:xfrm>
          <a:prstGeom prst="rect">
            <a:avLst/>
          </a:prstGeom>
          <a:solidFill>
            <a:srgbClr val="D2E8E9"/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/>
          <a:p>
            <a:pPr marL="114300" marR="0" lvl="0" indent="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378"/>
              <a:buFont typeface="Arial"/>
              <a:buNone/>
            </a:pPr>
            <a:r>
              <a:rPr lang="en-GB" sz="2000" b="1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Resources needed:</a:t>
            </a:r>
            <a:endParaRPr lang="en-GB" sz="2000" noProof="0" dirty="0"/>
          </a:p>
          <a:p>
            <a:pPr marL="457200" marR="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R4 Activit</a:t>
            </a:r>
            <a:r>
              <a:rPr lang="en-GB" noProof="0" dirty="0">
                <a:solidFill>
                  <a:srgbClr val="262626"/>
                </a:solidFill>
              </a:rPr>
              <a:t>ies</a:t>
            </a: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1 + 2 Worksheet</a:t>
            </a:r>
            <a:endParaRPr lang="en-GB" noProof="0" dirty="0"/>
          </a:p>
          <a:p>
            <a:pPr marL="457200" lvl="0" indent="-34290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326367"/>
              </a:buClr>
              <a:buSzPct val="100000"/>
              <a:buFont typeface="Arial"/>
              <a:buChar char="•"/>
            </a:pP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R4 Activit</a:t>
            </a:r>
            <a:r>
              <a:rPr lang="en-GB" noProof="0" dirty="0">
                <a:solidFill>
                  <a:srgbClr val="262626"/>
                </a:solidFill>
              </a:rPr>
              <a:t>ies</a:t>
            </a:r>
            <a:r>
              <a:rPr lang="en-GB" sz="2000" b="0" i="0" u="none" strike="noStrike" cap="none" noProof="0" dirty="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 1 + 2 Worksheet answers</a:t>
            </a:r>
            <a:endParaRPr lang="en-GB" noProof="0" dirty="0"/>
          </a:p>
          <a:p>
            <a:pPr marL="457200" marR="0" lvl="0" indent="-234950" algn="l" rtl="0">
              <a:lnSpc>
                <a:spcPct val="108000"/>
              </a:lnSpc>
              <a:spcBef>
                <a:spcPts val="1000"/>
              </a:spcBef>
              <a:spcAft>
                <a:spcPts val="0"/>
              </a:spcAft>
              <a:buClr>
                <a:srgbClr val="534C29"/>
              </a:buClr>
              <a:buSzPts val="1700"/>
              <a:buFont typeface="Arial"/>
              <a:buNone/>
            </a:pPr>
            <a:endParaRPr lang="en-GB" sz="2000" b="0" i="0" u="none" strike="noStrike" cap="none" noProof="0" dirty="0">
              <a:solidFill>
                <a:srgbClr val="26262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20"/>
          <p:cNvSpPr txBox="1"/>
          <p:nvPr/>
        </p:nvSpPr>
        <p:spPr>
          <a:xfrm>
            <a:off x="838200" y="6356349"/>
            <a:ext cx="60953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 noProof="0" dirty="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Resource 4: Human factors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F0FE46-1984-EEAB-F94B-4615100EE8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GB" noProof="0" dirty="0"/>
              <a:t>Answer question 1 on your Activities 1 + 2 Worksheet: for each of the areas, consider workplace design with particular reference to: </a:t>
            </a:r>
          </a:p>
          <a:p>
            <a:r>
              <a:rPr lang="en-GB" noProof="0" dirty="0"/>
              <a:t>safety;</a:t>
            </a:r>
          </a:p>
          <a:p>
            <a:r>
              <a:rPr lang="en-GB" noProof="0" dirty="0"/>
              <a:t>productivity;</a:t>
            </a:r>
          </a:p>
          <a:p>
            <a:r>
              <a:rPr lang="en-GB" noProof="0" dirty="0"/>
              <a:t>comfort.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1094</Words>
  <Application>Microsoft Office PowerPoint</Application>
  <PresentationFormat>Widescreen</PresentationFormat>
  <Paragraphs>186</Paragraphs>
  <Slides>16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Arial Narrow</vt:lpstr>
      <vt:lpstr>Arial</vt:lpstr>
      <vt:lpstr>Office Theme</vt:lpstr>
      <vt:lpstr>Engineering &amp; Manufacturing</vt:lpstr>
      <vt:lpstr>In these activities, we will:</vt:lpstr>
      <vt:lpstr>Human characteristics</vt:lpstr>
      <vt:lpstr>Physical and mental human characteristics</vt:lpstr>
      <vt:lpstr>Workplace areas</vt:lpstr>
      <vt:lpstr>Workplace design and safety</vt:lpstr>
      <vt:lpstr>Productivity and process flow design</vt:lpstr>
      <vt:lpstr>Employee comfort</vt:lpstr>
      <vt:lpstr>Workplace design</vt:lpstr>
      <vt:lpstr>Case study: Workplace design</vt:lpstr>
      <vt:lpstr>Mistakes happen…</vt:lpstr>
      <vt:lpstr>Human factors and human errors</vt:lpstr>
      <vt:lpstr>Preventing human errors</vt:lpstr>
      <vt:lpstr>Workplace scenarios</vt:lpstr>
      <vt:lpstr>In these activities, we have:</vt:lpstr>
      <vt:lpstr>Consolidation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/>
  <cp:revision>1</cp:revision>
  <dcterms:modified xsi:type="dcterms:W3CDTF">2025-06-25T15:35:53Z</dcterms:modified>
</cp:coreProperties>
</file>