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embedTrueTypeFonts="1" saveSubsetFonts="1" autoCompressPictures="0">
  <p:sldMasterIdLst>
    <p:sldMasterId id="214748365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6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embeddedFontLst>
    <p:embeddedFont>
      <p:font typeface="Arial Narrow" panose="020B0606020202030204" pitchFamily="34" charset="0"/>
      <p:regular r:id="rId18"/>
      <p:bold r:id="rId19"/>
      <p:italic r:id="rId20"/>
      <p:boldItalic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263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04" autoAdjust="0"/>
  </p:normalViewPr>
  <p:slideViewPr>
    <p:cSldViewPr snapToGrid="0">
      <p:cViewPr varScale="1">
        <p:scale>
          <a:sx n="61" d="100"/>
          <a:sy n="61" d="100"/>
        </p:scale>
        <p:origin x="86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4330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1.fntdata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font" Target="fonts/font4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3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9A2A5C-2B43-FCC9-7DBD-3202F8539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40BC2A9-5885-73E5-C0F4-DC7A10BDE17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C62659-974F-40C7-A7C2-E2CAACABA5E0}" type="datetimeFigureOut">
              <a:rPr lang="en-GB" smtClean="0"/>
              <a:t>25/06/2025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4922EB-F1C4-A636-384B-3B145EFFC05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8FA6F4-2282-3FE6-7F05-14238AC988F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B656FD-D947-44FE-943F-53E2023B7C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118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vimeo.com/1096186706/1ddd4f96e6" TargetMode="External"/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</a:t>
            </a:r>
            <a:r>
              <a:rPr lang="en-GB" b="0" i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Shutterstock/Halfpoint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-GB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Pexels/Alexander Dummer</a:t>
            </a:r>
            <a:endParaRPr/>
          </a:p>
        </p:txBody>
      </p:sp>
      <p:sp>
        <p:nvSpPr>
          <p:cNvPr id="192" name="Google Shape;19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01" name="Google Shape;201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Shutterstock/Juicy FOTO</a:t>
            </a:r>
            <a:endParaRPr/>
          </a:p>
        </p:txBody>
      </p:sp>
      <p:sp>
        <p:nvSpPr>
          <p:cNvPr id="202" name="Google Shape;202;p1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11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Shutterstock/dizain</a:t>
            </a:r>
            <a:endParaRPr/>
          </a:p>
        </p:txBody>
      </p:sp>
      <p:sp>
        <p:nvSpPr>
          <p:cNvPr id="211" name="Google Shape;211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20" name="Google Shape;220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Google Shape;228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29" name="Google Shape;229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0" name="Google Shape;230;p1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14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6" name="Google Shape;10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15" name="Google Shape;115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8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16" name="Google Shape;116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31" name="Google Shape;13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Shutterstock/Vitalii Vodolazskyi</a:t>
            </a:r>
            <a:endParaRPr/>
          </a:p>
        </p:txBody>
      </p:sp>
      <p:sp>
        <p:nvSpPr>
          <p:cNvPr id="132" name="Google Shape;132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42" name="Google Shape;14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/>
              <a:t>Image © Shutterstock/Rawpixel.com</a:t>
            </a:r>
            <a:endParaRPr/>
          </a:p>
        </p:txBody>
      </p:sp>
      <p:sp>
        <p:nvSpPr>
          <p:cNvPr id="143" name="Google Shape;143;p5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2" name="Google Shape;152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/>
          </a:p>
        </p:txBody>
      </p:sp>
      <p:sp>
        <p:nvSpPr>
          <p:cNvPr id="153" name="Google Shape;153;p6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GB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62" name="Google Shape;162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3" name="Google Shape;163;p7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GB"/>
              <a:t>7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>
          <a:extLst>
            <a:ext uri="{FF2B5EF4-FFF2-40B4-BE49-F238E27FC236}">
              <a16:creationId xmlns:a16="http://schemas.microsoft.com/office/drawing/2014/main" id="{AF108971-883E-5919-2C0C-3F11684D1A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13:notes">
            <a:extLst>
              <a:ext uri="{FF2B5EF4-FFF2-40B4-BE49-F238E27FC236}">
                <a16:creationId xmlns:a16="http://schemas.microsoft.com/office/drawing/2014/main" id="{FD7E3935-F90B-FE45-3C92-5B99371758B0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dirty="0"/>
              <a:t>Image © </a:t>
            </a:r>
            <a:r>
              <a:rPr lang="en-GB" b="0" i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Ignys</a:t>
            </a:r>
            <a:b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Equality, diversity and inclusion </a:t>
            </a:r>
            <a:r>
              <a:rPr lang="en-GB" b="0" i="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Ignys</a:t>
            </a:r>
            <a:r>
              <a:rPr lang="en-GB" b="0" i="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video: </a:t>
            </a:r>
            <a:r>
              <a:rPr lang="en-GB" sz="1200" b="0" i="0" u="none" strike="noStrike" cap="none" dirty="0">
                <a:solidFill>
                  <a:schemeClr val="dk1"/>
                </a:solidFill>
                <a:effectLst/>
                <a:latin typeface="Calibri"/>
                <a:ea typeface="Calibri"/>
                <a:cs typeface="Calibri"/>
                <a:sym typeface="Calibri"/>
                <a:hlinkClick r:id="rId3"/>
              </a:rPr>
              <a:t>https://vimeo.com/1096186706/1ddd4f96e6</a:t>
            </a:r>
            <a:endParaRPr dirty="0"/>
          </a:p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227" name="Google Shape;227;p13:notes">
            <a:extLst>
              <a:ext uri="{FF2B5EF4-FFF2-40B4-BE49-F238E27FC236}">
                <a16:creationId xmlns:a16="http://schemas.microsoft.com/office/drawing/2014/main" id="{9F3F1D8D-A86F-1FE9-72E8-0EC7A7E24D8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42866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rPr lang="en-GB"/>
              <a:t>Image © Shutterstock/Andrey_Popov</a:t>
            </a:r>
            <a:endParaRPr/>
          </a:p>
        </p:txBody>
      </p:sp>
      <p:sp>
        <p:nvSpPr>
          <p:cNvPr id="183" name="Google Shape;183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1_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2" descr="Female chief engineer in modern industrial factory using tablet to carry out audit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2" y="0"/>
            <a:ext cx="12192000" cy="5862170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 descr="A blue and black rectang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2235600"/>
            <a:ext cx="12192000" cy="4622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5;p2" descr="A white cloud with black background&#10;&#10;Description automatically generated"/>
          <p:cNvPicPr preferRelativeResize="0"/>
          <p:nvPr/>
        </p:nvPicPr>
        <p:blipFill rotWithShape="1">
          <a:blip r:embed="rId4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190282" y="1896189"/>
            <a:ext cx="1811433" cy="1799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2" descr="A black and blue logo&#10;&#10;Description automatically generated"/>
          <p:cNvPicPr preferRelativeResize="0"/>
          <p:nvPr/>
        </p:nvPicPr>
        <p:blipFill rotWithShape="1">
          <a:blip r:embed="rId5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6870" y="2301452"/>
            <a:ext cx="1058259" cy="1038033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8" name="Google Shape;18;p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9" name="Google Shape;19;p2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2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 b="1" i="0" u="none">
                <a:solidFill>
                  <a:srgbClr val="326367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" name="Google Shape;21;p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  <a:defRPr sz="2400">
                <a:solidFill>
                  <a:srgbClr val="262626"/>
                </a:solidFill>
              </a:defRPr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2" name="Google Shape;22;p2" descr="A picture containing screenshot, graphics, pattern, circle&#10;&#10;Description automatically generated"/>
          <p:cNvPicPr preferRelativeResize="0"/>
          <p:nvPr/>
        </p:nvPicPr>
        <p:blipFill rotWithShape="1">
          <a:blip r:embed="rId6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3163" y="2477753"/>
            <a:ext cx="2049637" cy="8604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ext+image">
  <p:cSld name="Activity_text+imag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1"/>
          <p:cNvSpPr txBox="1">
            <a:spLocks noGrp="1"/>
          </p:cNvSpPr>
          <p:nvPr>
            <p:ph type="body" idx="1"/>
          </p:nvPr>
        </p:nvSpPr>
        <p:spPr>
          <a:xfrm>
            <a:off x="839788" y="1872343"/>
            <a:ext cx="3932238" cy="39887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90" name="Google Shape;90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2554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1"/>
          <p:cNvSpPr>
            <a:spLocks noGrp="1"/>
          </p:cNvSpPr>
          <p:nvPr>
            <p:ph type="pic" idx="2"/>
          </p:nvPr>
        </p:nvSpPr>
        <p:spPr>
          <a:xfrm>
            <a:off x="5183188" y="1284514"/>
            <a:ext cx="5762398" cy="4576536"/>
          </a:xfrm>
          <a:prstGeom prst="rect">
            <a:avLst/>
          </a:prstGeom>
          <a:noFill/>
          <a:ln>
            <a:noFill/>
          </a:ln>
        </p:spPr>
      </p:sp>
      <p:sp>
        <p:nvSpPr>
          <p:cNvPr id="92" name="Google Shape;92;p11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1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4" name="Google Shape;94;p11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3">
  <p:cSld name="Intro_3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5921829" cy="435133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2" name="Google Shape;42;p5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>
            <a:spLocks noGrp="1"/>
          </p:cNvSpPr>
          <p:nvPr>
            <p:ph type="pic" idx="3"/>
          </p:nvPr>
        </p:nvSpPr>
        <p:spPr>
          <a:xfrm>
            <a:off x="6989083" y="1825625"/>
            <a:ext cx="4364717" cy="4351338"/>
          </a:xfrm>
          <a:prstGeom prst="rect">
            <a:avLst/>
          </a:prstGeom>
          <a:noFill/>
          <a:ln>
            <a:noFill/>
          </a:ln>
        </p:spPr>
      </p:sp>
      <p:sp>
        <p:nvSpPr>
          <p:cNvPr id="44" name="Google Shape;44;p5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71741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1">
  <p:cSld name="Intro_1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64008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6" name="Google Shape;26;p3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 txBox="1">
            <a:spLocks noGrp="1"/>
          </p:cNvSpPr>
          <p:nvPr>
            <p:ph type="body" idx="2"/>
          </p:nvPr>
        </p:nvSpPr>
        <p:spPr>
          <a:xfrm>
            <a:off x="7530353" y="1825625"/>
            <a:ext cx="3823447" cy="4351338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44000" rIns="180000" bIns="144000" anchor="t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3"/>
          <p:cNvSpPr>
            <a:spLocks noGrp="1"/>
          </p:cNvSpPr>
          <p:nvPr>
            <p:ph type="body" idx="3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3"/>
          <p:cNvSpPr txBox="1">
            <a:spLocks noGrp="1"/>
          </p:cNvSpPr>
          <p:nvPr>
            <p:ph type="body" idx="4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Activity_video+caption">
  <p:cSld name="1_Activity_video+caption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4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4"/>
          <p:cNvSpPr>
            <a:spLocks noGrp="1"/>
          </p:cNvSpPr>
          <p:nvPr>
            <p:ph type="media" idx="2"/>
          </p:nvPr>
        </p:nvSpPr>
        <p:spPr>
          <a:xfrm>
            <a:off x="838200" y="1825625"/>
            <a:ext cx="10515600" cy="3714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Google Shape;34;p4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5" name="Google Shape;35;p4"/>
          <p:cNvSpPr txBox="1">
            <a:spLocks noGrp="1"/>
          </p:cNvSpPr>
          <p:nvPr>
            <p:ph type="body" idx="4"/>
          </p:nvPr>
        </p:nvSpPr>
        <p:spPr>
          <a:xfrm>
            <a:off x="838199" y="5744095"/>
            <a:ext cx="10515599" cy="432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4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answers">
  <p:cSld name="Activity_answers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5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8175008" y="2892829"/>
            <a:ext cx="3507474" cy="32841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10283A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body" idx="3"/>
          </p:nvPr>
        </p:nvSpPr>
        <p:spPr>
          <a:xfrm>
            <a:off x="8175008" y="2055812"/>
            <a:ext cx="2689727" cy="620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 b="1">
                <a:solidFill>
                  <a:srgbClr val="10283A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>
                <a:solidFill>
                  <a:srgbClr val="FF0000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3" name="Google Shape;43;p5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5"/>
          <p:cNvSpPr txBox="1">
            <a:spLocks noGrp="1"/>
          </p:cNvSpPr>
          <p:nvPr>
            <p:ph type="body" idx="5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5" name="Google Shape;45;p5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two box">
  <p:cSld name="Activity_two box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body" idx="1"/>
          </p:nvPr>
        </p:nvSpPr>
        <p:spPr>
          <a:xfrm>
            <a:off x="838200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49" name="Google Shape;49;p6"/>
          <p:cNvSpPr txBox="1">
            <a:spLocks noGrp="1"/>
          </p:cNvSpPr>
          <p:nvPr>
            <p:ph type="body" idx="2"/>
          </p:nvPr>
        </p:nvSpPr>
        <p:spPr>
          <a:xfrm>
            <a:off x="6168046" y="1978025"/>
            <a:ext cx="5196840" cy="4351338"/>
          </a:xfrm>
          <a:prstGeom prst="rect">
            <a:avLst/>
          </a:prstGeom>
          <a:noFill/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video">
  <p:cSld name="Activity_video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7" descr="A picture containing pattern, circle, screenshot, design&#10;&#10;Description automatically generated"/>
          <p:cNvPicPr preferRelativeResize="0"/>
          <p:nvPr/>
        </p:nvPicPr>
        <p:blipFill rotWithShape="1">
          <a:blip r:embed="rId2">
            <a:alphaModFix amt="5000"/>
          </a:blip>
          <a:srcRect/>
          <a:stretch/>
        </p:blipFill>
        <p:spPr>
          <a:xfrm>
            <a:off x="1797985" y="-232757"/>
            <a:ext cx="10869835" cy="10798134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7"/>
          <p:cNvSpPr>
            <a:spLocks noGrp="1"/>
          </p:cNvSpPr>
          <p:nvPr>
            <p:ph type="body" idx="1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7"/>
          <p:cNvSpPr>
            <a:spLocks noGrp="1"/>
          </p:cNvSpPr>
          <p:nvPr>
            <p:ph type="media" idx="2"/>
          </p:nvPr>
        </p:nvSpPr>
        <p:spPr>
          <a:xfrm>
            <a:off x="1345277" y="1825625"/>
            <a:ext cx="2863468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9" name="Google Shape;59;p7"/>
          <p:cNvSpPr>
            <a:spLocks noGrp="1"/>
          </p:cNvSpPr>
          <p:nvPr>
            <p:ph type="media" idx="4"/>
          </p:nvPr>
        </p:nvSpPr>
        <p:spPr>
          <a:xfrm>
            <a:off x="4913252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7"/>
          <p:cNvSpPr>
            <a:spLocks noGrp="1"/>
          </p:cNvSpPr>
          <p:nvPr>
            <p:ph type="media" idx="5"/>
          </p:nvPr>
        </p:nvSpPr>
        <p:spPr>
          <a:xfrm>
            <a:off x="8485779" y="1825625"/>
            <a:ext cx="2868020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7"/>
          <p:cNvSpPr>
            <a:spLocks noGrp="1"/>
          </p:cNvSpPr>
          <p:nvPr>
            <p:ph type="media" idx="6"/>
          </p:nvPr>
        </p:nvSpPr>
        <p:spPr>
          <a:xfrm>
            <a:off x="3128522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7"/>
          <p:cNvSpPr>
            <a:spLocks noGrp="1"/>
          </p:cNvSpPr>
          <p:nvPr>
            <p:ph type="media" idx="7"/>
          </p:nvPr>
        </p:nvSpPr>
        <p:spPr>
          <a:xfrm>
            <a:off x="6701049" y="4046026"/>
            <a:ext cx="2869506" cy="20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7"/>
          <p:cNvSpPr/>
          <p:nvPr/>
        </p:nvSpPr>
        <p:spPr>
          <a:xfrm>
            <a:off x="838200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4" name="Google Shape;64;p7"/>
          <p:cNvSpPr/>
          <p:nvPr/>
        </p:nvSpPr>
        <p:spPr>
          <a:xfrm>
            <a:off x="4406175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" name="Google Shape;65;p7"/>
          <p:cNvSpPr/>
          <p:nvPr/>
        </p:nvSpPr>
        <p:spPr>
          <a:xfrm>
            <a:off x="7983254" y="1825625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6" name="Google Shape;66;p7"/>
          <p:cNvSpPr/>
          <p:nvPr/>
        </p:nvSpPr>
        <p:spPr>
          <a:xfrm>
            <a:off x="2621445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7"/>
          <p:cNvSpPr/>
          <p:nvPr/>
        </p:nvSpPr>
        <p:spPr>
          <a:xfrm>
            <a:off x="6193974" y="4046026"/>
            <a:ext cx="507077" cy="507077"/>
          </a:xfrm>
          <a:prstGeom prst="ellipse">
            <a:avLst/>
          </a:prstGeom>
          <a:solidFill>
            <a:srgbClr val="32636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lang="en-GB" sz="1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7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sson pause">
  <p:cSld name="Lesson pause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8" descr="A blue and black rectangle&#10;&#10;Description automatically generated"/>
          <p:cNvPicPr preferRelativeResize="0"/>
          <p:nvPr/>
        </p:nvPicPr>
        <p:blipFill rotWithShape="1">
          <a:blip r:embed="rId2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10868"/>
            <a:ext cx="12192000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8"/>
          <p:cNvSpPr txBox="1"/>
          <p:nvPr/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Google Shape;72;p8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ts val="5200"/>
              <a:buFont typeface="Arial"/>
              <a:buNone/>
              <a:defRPr sz="5200" b="1">
                <a:solidFill>
                  <a:srgbClr val="32636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8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13166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2800"/>
              <a:buNone/>
              <a:defRPr sz="2800">
                <a:solidFill>
                  <a:srgbClr val="595959"/>
                </a:solidFill>
              </a:defRPr>
            </a:lvl1pPr>
            <a:lvl2pPr lvl="1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pic>
        <p:nvPicPr>
          <p:cNvPr id="74" name="Google Shape;74;p8" descr="A picture containing screenshot, graphics, pattern, circle&#10;&#10;Description automatically generated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83453" y="491318"/>
            <a:ext cx="2178305" cy="91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ro_4">
  <p:cSld name="Intro_4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78" name="Google Shape;78;p9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9" name="Google Shape;79;p9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0" name="Google Shape;80;p9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ctivity_questions">
  <p:cSld name="Activity_questions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" name="Google Shape;82;p10" descr="A blue and black rectangl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556311" y="1610868"/>
            <a:ext cx="4635689" cy="5247132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10"/>
          <p:cNvSpPr txBox="1">
            <a:spLocks noGrp="1"/>
          </p:cNvSpPr>
          <p:nvPr>
            <p:ph type="body" idx="1"/>
          </p:nvPr>
        </p:nvSpPr>
        <p:spPr>
          <a:xfrm>
            <a:off x="838199" y="1825625"/>
            <a:ext cx="6400801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Char char="•"/>
              <a:defRPr/>
            </a:lvl1pPr>
            <a:lvl2pPr marL="914400" lvl="1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85" name="Google Shape;85;p10"/>
          <p:cNvSpPr>
            <a:spLocks noGrp="1"/>
          </p:cNvSpPr>
          <p:nvPr>
            <p:ph type="body" idx="2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 b="1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6" name="Google Shape;86;p1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210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lvl="0" indent="-228600" algn="l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1pPr>
            <a:lvl2pPr marL="914400" lvl="1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2pPr>
            <a:lvl3pPr marL="1371600" lvl="2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3pPr>
            <a:lvl4pPr marL="1828800" lvl="3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4pPr>
            <a:lvl5pPr marL="2286000" lvl="4" indent="-228600" algn="l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>
                <a:solidFill>
                  <a:srgbClr val="898989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7" name="Google Shape;87;p10"/>
          <p:cNvSpPr txBox="1"/>
          <p:nvPr/>
        </p:nvSpPr>
        <p:spPr>
          <a:xfrm>
            <a:off x="72390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© Gatsby Technical Education Projects 2025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GB"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rPr>
              <a:t>Version 1, June 2025</a:t>
            </a:r>
            <a:endParaRPr sz="1200" b="0" i="0" u="none" strike="noStrike" cap="none">
              <a:solidFill>
                <a:srgbClr val="88888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  <a:defRPr sz="4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810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56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429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30200" algn="l" rtl="0">
              <a:lnSpc>
                <a:spcPct val="108000"/>
              </a:lnSpc>
              <a:spcBef>
                <a:spcPts val="500"/>
              </a:spcBef>
              <a:spcAft>
                <a:spcPts val="0"/>
              </a:spcAft>
              <a:buClr>
                <a:srgbClr val="534C29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326367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1.xml"/><Relationship Id="rId1" Type="http://schemas.openxmlformats.org/officeDocument/2006/relationships/video" Target="https://player.vimeo.com/video/1096186706?h=1ddd4f96e6&amp;amp;app_id=122963" TargetMode="External"/><Relationship Id="rId5" Type="http://schemas.openxmlformats.org/officeDocument/2006/relationships/image" Target="../media/image17.jpeg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2"/>
          <p:cNvSpPr txBox="1">
            <a:spLocks noGrp="1"/>
          </p:cNvSpPr>
          <p:nvPr>
            <p:ph type="ctrTitle"/>
          </p:nvPr>
        </p:nvSpPr>
        <p:spPr>
          <a:xfrm>
            <a:off x="1524000" y="3835106"/>
            <a:ext cx="9144000" cy="8758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26367"/>
              </a:buClr>
              <a:buSzPct val="111111"/>
              <a:buFont typeface="Arial"/>
              <a:buNone/>
            </a:pPr>
            <a:r>
              <a:rPr lang="en-GB"/>
              <a:t>Engineering &amp; Manufacturing</a:t>
            </a:r>
            <a:endParaRPr/>
          </a:p>
        </p:txBody>
      </p:sp>
      <p:sp>
        <p:nvSpPr>
          <p:cNvPr id="101" name="Google Shape;101;p12"/>
          <p:cNvSpPr txBox="1">
            <a:spLocks noGrp="1"/>
          </p:cNvSpPr>
          <p:nvPr>
            <p:ph type="subTitle" idx="1"/>
          </p:nvPr>
        </p:nvSpPr>
        <p:spPr>
          <a:xfrm>
            <a:off x="1524000" y="4903189"/>
            <a:ext cx="9144000" cy="583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en-GB"/>
              <a:t>Topic: Professional responsibilities, attitudes and behaviours</a:t>
            </a:r>
            <a:endParaRPr/>
          </a:p>
        </p:txBody>
      </p:sp>
      <p:sp>
        <p:nvSpPr>
          <p:cNvPr id="102" name="Google Shape;102;p12"/>
          <p:cNvSpPr txBox="1">
            <a:spLocks noGrp="1"/>
          </p:cNvSpPr>
          <p:nvPr>
            <p:ph type="body" idx="2"/>
          </p:nvPr>
        </p:nvSpPr>
        <p:spPr>
          <a:xfrm>
            <a:off x="6096000" y="2977205"/>
            <a:ext cx="5623668" cy="5341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en-GB"/>
              <a:t>Route: Engineering &amp; Manufacturing</a:t>
            </a:r>
            <a:endParaRPr/>
          </a:p>
        </p:txBody>
      </p:sp>
      <p:sp>
        <p:nvSpPr>
          <p:cNvPr id="103" name="Google Shape;103;p12"/>
          <p:cNvSpPr txBox="1">
            <a:spLocks noGrp="1"/>
          </p:cNvSpPr>
          <p:nvPr>
            <p:ph type="body" idx="3"/>
          </p:nvPr>
        </p:nvSpPr>
        <p:spPr>
          <a:xfrm>
            <a:off x="1524000" y="5625863"/>
            <a:ext cx="9144000" cy="4580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</a:pPr>
            <a:r>
              <a:rPr lang="en-GB" dirty="0"/>
              <a:t>Resource 2: Equality, diversity, accessibility and inclusion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Sources of problems</a:t>
            </a:r>
            <a:endParaRPr/>
          </a:p>
        </p:txBody>
      </p:sp>
      <p:sp>
        <p:nvSpPr>
          <p:cNvPr id="196" name="Google Shape;196;p21"/>
          <p:cNvSpPr>
            <a:spLocks noGrp="1"/>
          </p:cNvSpPr>
          <p:nvPr>
            <p:ph type="body" idx="4"/>
          </p:nvPr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F1995D"/>
          </a:solidFill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7" name="Google Shape;197;p2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98568" y="2224857"/>
            <a:ext cx="2567157" cy="3846555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p21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15A97-8F46-FD9C-01C5-FE104E45762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types of problems, with a link to equality, diversity, accessibility and inclusion, arise in the workplace?</a:t>
            </a:r>
          </a:p>
          <a:p>
            <a:r>
              <a:rPr lang="en-US" dirty="0"/>
              <a:t>Think about the characteristics listed in the UK Equality Act 2010.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Problems and disputes in the workplace</a:t>
            </a:r>
            <a:endParaRPr/>
          </a:p>
        </p:txBody>
      </p:sp>
      <p:sp>
        <p:nvSpPr>
          <p:cNvPr id="206" name="Google Shape;206;p22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7" name="Google Shape;207;p2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78582" y="2825948"/>
            <a:ext cx="3806260" cy="2537506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2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EF38CF-E65C-E01D-7C02-AE8AD989B3F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pPr marL="114300" indent="0">
              <a:buNone/>
            </a:pPr>
            <a:r>
              <a:rPr lang="en-US" dirty="0"/>
              <a:t>Problems and issues might be associated with:</a:t>
            </a:r>
          </a:p>
          <a:p>
            <a:r>
              <a:rPr lang="en-US" dirty="0"/>
              <a:t>team members believing they are being treated unfairly</a:t>
            </a:r>
          </a:p>
          <a:p>
            <a:r>
              <a:rPr lang="en-US" dirty="0"/>
              <a:t>consideration of family circumstances</a:t>
            </a:r>
          </a:p>
          <a:p>
            <a:r>
              <a:rPr lang="en-US" dirty="0"/>
              <a:t>communication problems, misinterpretation or misunderstandings</a:t>
            </a:r>
          </a:p>
          <a:p>
            <a:r>
              <a:rPr lang="en-US" dirty="0"/>
              <a:t>failure to meet equality rules</a:t>
            </a:r>
          </a:p>
          <a:p>
            <a:r>
              <a:rPr lang="en-US" dirty="0"/>
              <a:t>unethical </a:t>
            </a:r>
            <a:r>
              <a:rPr lang="en-US" dirty="0" err="1"/>
              <a:t>behaviour</a:t>
            </a:r>
            <a:r>
              <a:rPr lang="en-US" dirty="0"/>
              <a:t>.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r>
              <a:rPr lang="en-US" dirty="0"/>
              <a:t>Serious problems can affect the </a:t>
            </a:r>
            <a:r>
              <a:rPr lang="en-US" dirty="0" err="1"/>
              <a:t>organisation</a:t>
            </a:r>
            <a:r>
              <a:rPr lang="en-US" dirty="0"/>
              <a:t>:</a:t>
            </a:r>
          </a:p>
          <a:p>
            <a:r>
              <a:rPr lang="en-US" dirty="0"/>
              <a:t>its reputation can be harmed.</a:t>
            </a:r>
          </a:p>
          <a:p>
            <a:r>
              <a:rPr lang="en-US" dirty="0"/>
              <a:t>productivity can be reduced if individuals and departments are not communicating.</a:t>
            </a:r>
          </a:p>
          <a:p>
            <a:endParaRPr lang="en-US" dirty="0"/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EDAI good practice</a:t>
            </a:r>
            <a:endParaRPr/>
          </a:p>
        </p:txBody>
      </p:sp>
      <p:pic>
        <p:nvPicPr>
          <p:cNvPr id="215" name="Google Shape;215;p23" descr="Business strategy mind  map of good practice, with the connected ideas of Process, Knowledge, Values and ethics, and Skills"/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746040" y="1985325"/>
            <a:ext cx="4995716" cy="3330477"/>
          </a:xfrm>
          <a:prstGeom prst="rect">
            <a:avLst/>
          </a:prstGeom>
          <a:noFill/>
          <a:ln>
            <a:noFill/>
          </a:ln>
        </p:spPr>
      </p:pic>
      <p:sp>
        <p:nvSpPr>
          <p:cNvPr id="216" name="Google Shape;216;p2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3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7" name="Google Shape;217;p2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1BD0D3-3325-5829-1325-A1BD2575F2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5548952" cy="4351338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In small groups, write a set of </a:t>
            </a:r>
            <a:r>
              <a:rPr lang="en-US" b="1" dirty="0"/>
              <a:t>good practice rules</a:t>
            </a:r>
            <a:r>
              <a:rPr lang="en-US" dirty="0"/>
              <a:t> for both </a:t>
            </a:r>
            <a:r>
              <a:rPr lang="en-US" b="1" dirty="0"/>
              <a:t>employees</a:t>
            </a:r>
            <a:r>
              <a:rPr lang="en-US" dirty="0"/>
              <a:t> and </a:t>
            </a:r>
            <a:r>
              <a:rPr lang="en-US" b="1" dirty="0"/>
              <a:t>employers</a:t>
            </a:r>
            <a:r>
              <a:rPr lang="en-US" dirty="0"/>
              <a:t> (at least five for each).</a:t>
            </a:r>
          </a:p>
          <a:p>
            <a:endParaRPr lang="en-US" dirty="0"/>
          </a:p>
          <a:p>
            <a:r>
              <a:rPr lang="en-US" dirty="0"/>
              <a:t>Your rules should </a:t>
            </a:r>
            <a:r>
              <a:rPr lang="en-US" dirty="0" err="1"/>
              <a:t>summarise</a:t>
            </a:r>
            <a:r>
              <a:rPr lang="en-US" dirty="0"/>
              <a:t> basic expectations to:</a:t>
            </a:r>
          </a:p>
          <a:p>
            <a:r>
              <a:rPr lang="en-US" dirty="0"/>
              <a:t>maintain the reputation of individuals and </a:t>
            </a:r>
            <a:r>
              <a:rPr lang="en-US" dirty="0" err="1"/>
              <a:t>organisations</a:t>
            </a:r>
            <a:r>
              <a:rPr lang="en-US" dirty="0"/>
              <a:t> </a:t>
            </a:r>
          </a:p>
          <a:p>
            <a:r>
              <a:rPr lang="en-US" dirty="0"/>
              <a:t>meet moral and ethical responsibilities</a:t>
            </a:r>
          </a:p>
          <a:p>
            <a:r>
              <a:rPr lang="en-US" dirty="0"/>
              <a:t>ensure accountability for </a:t>
            </a:r>
            <a:r>
              <a:rPr lang="en-US" dirty="0" err="1"/>
              <a:t>behavioural</a:t>
            </a:r>
            <a:r>
              <a:rPr lang="en-US" dirty="0"/>
              <a:t> standards.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these activities, we have:</a:t>
            </a:r>
            <a:endParaRPr/>
          </a:p>
        </p:txBody>
      </p:sp>
      <p:sp>
        <p:nvSpPr>
          <p:cNvPr id="225" name="Google Shape;225;p2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4"/>
          <p:cNvSpPr/>
          <p:nvPr/>
        </p:nvSpPr>
        <p:spPr>
          <a:xfrm>
            <a:off x="9973929" y="162686"/>
            <a:ext cx="2078400" cy="365100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Plenary</a:t>
            </a:r>
            <a:endParaRPr sz="1400" b="1" i="0" u="none" strike="noStrike" cap="none">
              <a:solidFill>
                <a:schemeClr val="lt1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4" name="Google Shape;123;p15">
            <a:extLst>
              <a:ext uri="{FF2B5EF4-FFF2-40B4-BE49-F238E27FC236}">
                <a16:creationId xmlns:a16="http://schemas.microsoft.com/office/drawing/2014/main" id="{8F471225-D654-3D0A-082F-605C067A14B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76073" y="1825625"/>
            <a:ext cx="3671047" cy="414540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dirty="0"/>
              <a:t>EC5</a:t>
            </a:r>
            <a:r>
              <a:rPr lang="en-GB" sz="160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53F09E-7930-D309-E973-533387AE4E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increased our awareness of UK EDAI - equality, diversity, accessibility and inclusion legal requirements;</a:t>
            </a:r>
          </a:p>
          <a:p>
            <a:r>
              <a:rPr lang="en-US" dirty="0"/>
              <a:t>explored how these are applied and </a:t>
            </a:r>
            <a:r>
              <a:rPr lang="en-US" dirty="0" err="1"/>
              <a:t>recognised</a:t>
            </a:r>
            <a:r>
              <a:rPr lang="en-US" dirty="0"/>
              <a:t> by UK industry; </a:t>
            </a:r>
          </a:p>
          <a:p>
            <a:r>
              <a:rPr lang="en-US" dirty="0"/>
              <a:t>considered how EDAI is established in a real-life case study;</a:t>
            </a:r>
          </a:p>
          <a:p>
            <a:r>
              <a:rPr lang="en-US" dirty="0"/>
              <a:t>understood why an individual's </a:t>
            </a:r>
            <a:r>
              <a:rPr lang="en-US" dirty="0" err="1"/>
              <a:t>behaviour</a:t>
            </a:r>
            <a:r>
              <a:rPr lang="en-US" dirty="0"/>
              <a:t>, in terms of EDAI, is so important in any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dirty="0"/>
              <a:t>Personal experience of EDAI</a:t>
            </a:r>
            <a:endParaRPr i="1" dirty="0"/>
          </a:p>
        </p:txBody>
      </p:sp>
      <p:sp>
        <p:nvSpPr>
          <p:cNvPr id="234" name="Google Shape;234;p2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E53E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Consolidation</a:t>
            </a:r>
            <a:endParaRPr sz="1800" b="0" i="0" u="none" strike="noStrike" cap="none">
              <a:solidFill>
                <a:srgbClr val="26262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2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0C65F5-E3AF-66F5-69C0-BEF1485ED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78025"/>
            <a:ext cx="10223310" cy="4020166"/>
          </a:xfrm>
        </p:spPr>
        <p:txBody>
          <a:bodyPr>
            <a:normAutofit/>
          </a:bodyPr>
          <a:lstStyle/>
          <a:p>
            <a:r>
              <a:rPr lang="en-US" dirty="0"/>
              <a:t>Think about your own experiences of working with others and how first impressions can sometimes be wrong. </a:t>
            </a:r>
          </a:p>
          <a:p>
            <a:r>
              <a:rPr lang="en-US" dirty="0"/>
              <a:t>Has it led to a time when you underestimated or made assumptions about another person's abilities or personality? Make some notes about this.</a:t>
            </a:r>
          </a:p>
          <a:p>
            <a:r>
              <a:rPr lang="en-US" dirty="0"/>
              <a:t>You can draw on any area of your life, e.g. work placement, college, part-time work, clubs or hobbies.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4000"/>
              <a:buFont typeface="Arial"/>
              <a:buNone/>
            </a:pPr>
            <a:r>
              <a:rPr lang="en-GB"/>
              <a:t>In these activities, we will:</a:t>
            </a:r>
            <a:endParaRPr/>
          </a:p>
        </p:txBody>
      </p:sp>
      <p:sp>
        <p:nvSpPr>
          <p:cNvPr id="111" name="Google Shape;111;p13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3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/>
          </a:p>
        </p:txBody>
      </p:sp>
      <p:sp>
        <p:nvSpPr>
          <p:cNvPr id="4" name="Google Shape;123;p15">
            <a:extLst>
              <a:ext uri="{FF2B5EF4-FFF2-40B4-BE49-F238E27FC236}">
                <a16:creationId xmlns:a16="http://schemas.microsoft.com/office/drawing/2014/main" id="{697A0D5D-82F2-CF19-1B11-9361DD8FA569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7576073" y="1825625"/>
            <a:ext cx="3671047" cy="4145407"/>
          </a:xfrm>
          <a:prstGeom prst="rect">
            <a:avLst/>
          </a:prstGeom>
          <a:solidFill>
            <a:schemeClr val="lt1"/>
          </a:solidFill>
          <a:ln w="28575" cap="flat" cmpd="sng">
            <a:solidFill>
              <a:srgbClr val="88A2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08000" tIns="72000" rIns="72000" bIns="720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/>
              <a:t>Skills: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Analysing and interpreting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Evaluating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</a:pPr>
            <a:r>
              <a:rPr lang="en-GB" sz="1600" dirty="0"/>
              <a:t>Communication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u="sng" noProof="0" dirty="0">
                <a:latin typeface="Arial"/>
                <a:ea typeface="Arial"/>
                <a:cs typeface="Arial"/>
                <a:sym typeface="Arial"/>
              </a:rPr>
              <a:t>General competencies: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English: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EC2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Present information and 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EC4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Summarise information/ideas 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dirty="0"/>
              <a:t>EC5</a:t>
            </a:r>
            <a:r>
              <a:rPr lang="en-GB" sz="1600" dirty="0"/>
              <a:t> Synthesise information</a:t>
            </a:r>
            <a:endParaRPr lang="en-GB" sz="1600" noProof="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EC6 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Take part in/lead discussions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Digital:</a:t>
            </a:r>
          </a:p>
          <a:p>
            <a:pPr marL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SzPts val="1800"/>
              <a:buNone/>
            </a:pPr>
            <a:r>
              <a:rPr lang="en-GB" sz="1600" b="1" noProof="0" dirty="0">
                <a:latin typeface="Arial"/>
                <a:ea typeface="Arial"/>
                <a:cs typeface="Arial"/>
                <a:sym typeface="Arial"/>
              </a:rPr>
              <a:t>DC3</a:t>
            </a:r>
            <a:r>
              <a:rPr lang="en-GB" sz="1600" noProof="0" dirty="0">
                <a:latin typeface="Arial"/>
                <a:ea typeface="Arial"/>
                <a:cs typeface="Arial"/>
                <a:sym typeface="Arial"/>
              </a:rPr>
              <a:t> Communicate and collaborate</a:t>
            </a:r>
            <a:endParaRPr lang="en-GB" sz="1600" noProof="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71B6DB-6C1A-712D-9AF9-37DC30876D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6400800" cy="4145407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consider awareness of UK EDAI – equality, diversity, accessibility and inclusion legal requirements;</a:t>
            </a:r>
          </a:p>
          <a:p>
            <a:r>
              <a:rPr lang="en-US" dirty="0"/>
              <a:t>explore how these are applied and </a:t>
            </a:r>
            <a:r>
              <a:rPr lang="en-US" dirty="0" err="1"/>
              <a:t>recognised</a:t>
            </a:r>
            <a:r>
              <a:rPr lang="en-US" dirty="0"/>
              <a:t> by UK industry;</a:t>
            </a:r>
          </a:p>
          <a:p>
            <a:r>
              <a:rPr lang="en-US" dirty="0"/>
              <a:t>consider how EDAI is established in a real-life case study;</a:t>
            </a:r>
          </a:p>
          <a:p>
            <a:r>
              <a:rPr lang="en-US" dirty="0"/>
              <a:t>understand why an individual's </a:t>
            </a:r>
            <a:r>
              <a:rPr lang="en-US" dirty="0" err="1"/>
              <a:t>behaviour</a:t>
            </a:r>
            <a:r>
              <a:rPr lang="en-US" dirty="0"/>
              <a:t>, in terms of EDAI, is so important in any </a:t>
            </a:r>
            <a:r>
              <a:rPr lang="en-US" dirty="0" err="1"/>
              <a:t>organisation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 b="0" i="0" u="none" strike="noStrike" cap="none">
                <a:latin typeface="Arial"/>
                <a:ea typeface="Arial"/>
                <a:cs typeface="Arial"/>
                <a:sym typeface="Arial"/>
              </a:rPr>
              <a:t>What do these terms mean to you?</a:t>
            </a:r>
            <a:endParaRPr b="0" i="0" u="none" strike="noStrike" cap="none">
              <a:highlight>
                <a:srgbClr val="FFFF00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4" descr="Puzzle piece with the word 'equality' written on it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rot="2700000">
            <a:off x="367938" y="1188115"/>
            <a:ext cx="3850640" cy="385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 descr="Puzzle piece with the word 'diversity' written on i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2700000">
            <a:off x="3136622" y="3083843"/>
            <a:ext cx="3850640" cy="385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1" name="Google Shape;121;p14" descr="Puzzle piece with the word 'inclusion' written on it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 rot="2743068">
            <a:off x="5592201" y="857400"/>
            <a:ext cx="3850640" cy="38506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2" name="Google Shape;122;p14" descr="Puzzle piece with the word 'accessibility' written on it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 rot="2700000">
            <a:off x="7962522" y="2924368"/>
            <a:ext cx="3850640" cy="3850640"/>
          </a:xfrm>
          <a:prstGeom prst="rect">
            <a:avLst/>
          </a:prstGeom>
          <a:noFill/>
          <a:ln>
            <a:noFill/>
          </a:ln>
        </p:spPr>
      </p:pic>
      <p:sp>
        <p:nvSpPr>
          <p:cNvPr id="123" name="Google Shape;123;p14"/>
          <p:cNvSpPr txBox="1"/>
          <p:nvPr/>
        </p:nvSpPr>
        <p:spPr>
          <a:xfrm>
            <a:off x="1277779" y="2724302"/>
            <a:ext cx="2122697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Arial"/>
              <a:buNone/>
            </a:pPr>
            <a:r>
              <a:rPr lang="en-GB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equality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14"/>
          <p:cNvSpPr txBox="1"/>
          <p:nvPr/>
        </p:nvSpPr>
        <p:spPr>
          <a:xfrm>
            <a:off x="4024147" y="4645457"/>
            <a:ext cx="221086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GB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diversity 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14"/>
          <p:cNvSpPr txBox="1"/>
          <p:nvPr/>
        </p:nvSpPr>
        <p:spPr>
          <a:xfrm>
            <a:off x="8799118" y="4485983"/>
            <a:ext cx="2619628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GB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accessibility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4"/>
          <p:cNvSpPr txBox="1"/>
          <p:nvPr/>
        </p:nvSpPr>
        <p:spPr>
          <a:xfrm rot="43068">
            <a:off x="6500722" y="2448884"/>
            <a:ext cx="2210862" cy="5231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GB" sz="2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inclusion</a:t>
            </a: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" name="Google Shape;127;p14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8" name="Google Shape;128;p14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rgbClr val="88A2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534C29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Introduction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sz="4000">
                <a:solidFill>
                  <a:schemeClr val="dk1"/>
                </a:solidFill>
              </a:rPr>
              <a:t>Research task</a:t>
            </a:r>
            <a:endParaRPr>
              <a:solidFill>
                <a:schemeClr val="dk1"/>
              </a:solidFill>
              <a:highlight>
                <a:srgbClr val="FFFF00"/>
              </a:highlight>
            </a:endParaRPr>
          </a:p>
        </p:txBody>
      </p:sp>
      <p:sp>
        <p:nvSpPr>
          <p:cNvPr id="136" name="Google Shape;136;p15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7" name="Google Shape;137;p15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72651" y="2203828"/>
            <a:ext cx="2679786" cy="200984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15"/>
          <p:cNvSpPr txBox="1"/>
          <p:nvPr/>
        </p:nvSpPr>
        <p:spPr>
          <a:xfrm>
            <a:off x="7764192" y="4291571"/>
            <a:ext cx="3693104" cy="1789418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Resources needed: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20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R2 Activity 1 Worksheet 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 panose="020B0604020202020204" pitchFamily="34" charset="0"/>
              <a:buChar char="•"/>
            </a:pPr>
            <a:r>
              <a:rPr lang="en-GB" sz="20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R2 Activity 1 Worksheet answers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15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BBDC32-13F3-08BD-40FF-D23327B137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n-US" dirty="0"/>
              <a:t>Carry out research into EDAI legislation focusing on these questions:</a:t>
            </a:r>
          </a:p>
          <a:p>
            <a:pPr marL="114300" indent="0">
              <a:buNone/>
            </a:pPr>
            <a:r>
              <a:rPr lang="en-US" dirty="0"/>
              <a:t>Name the UK Act that relates to equality, diversity, accessibility and inclusion rights and </a:t>
            </a:r>
            <a:r>
              <a:rPr lang="en-US" dirty="0" err="1"/>
              <a:t>summarise</a:t>
            </a:r>
            <a:r>
              <a:rPr lang="en-US" dirty="0"/>
              <a:t> its purpose. </a:t>
            </a:r>
          </a:p>
          <a:p>
            <a:r>
              <a:rPr lang="en-US" dirty="0"/>
              <a:t>What are the key protected characteristics defined in this Act? </a:t>
            </a:r>
          </a:p>
          <a:p>
            <a:r>
              <a:rPr lang="en-US" dirty="0"/>
              <a:t>In what ways can </a:t>
            </a:r>
            <a:r>
              <a:rPr lang="en-US" dirty="0" err="1"/>
              <a:t>organisations</a:t>
            </a:r>
            <a:r>
              <a:rPr lang="en-US" dirty="0"/>
              <a:t> embed this legislation?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sz="4000">
                <a:solidFill>
                  <a:schemeClr val="dk1"/>
                </a:solidFill>
              </a:rPr>
              <a:t>UK EDAI philosophy</a:t>
            </a:r>
            <a:endParaRPr>
              <a:solidFill>
                <a:schemeClr val="dk1"/>
              </a:solidFill>
            </a:endParaRPr>
          </a:p>
        </p:txBody>
      </p:sp>
      <p:sp>
        <p:nvSpPr>
          <p:cNvPr id="147" name="Google Shape;147;p16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8" name="Google Shape;148;p16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63632" y="2824417"/>
            <a:ext cx="3848506" cy="2717549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6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A41035-0EA0-1E3A-F6DA-A26F7F44563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Everyone in the workplace is treated fairly, whoever they are and wherever they are from.</a:t>
            </a:r>
          </a:p>
          <a:p>
            <a:r>
              <a:rPr lang="en-US" dirty="0"/>
              <a:t>Every workplace should feel safe and welcoming.</a:t>
            </a:r>
          </a:p>
          <a:p>
            <a:r>
              <a:rPr lang="en-US" dirty="0"/>
              <a:t>Everyone has the same opportunities.</a:t>
            </a:r>
          </a:p>
          <a:p>
            <a:r>
              <a:rPr lang="en-US" dirty="0"/>
              <a:t>Equality, diversity, accessibility and inclusion increases innovation, productivity and introduces new perspectives and ideas.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UK Equality Act 2010</a:t>
            </a:r>
            <a:endParaRPr/>
          </a:p>
        </p:txBody>
      </p:sp>
      <p:sp>
        <p:nvSpPr>
          <p:cNvPr id="156" name="Google Shape;156;p17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1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17"/>
          <p:cNvSpPr txBox="1">
            <a:spLocks noGrp="1"/>
          </p:cNvSpPr>
          <p:nvPr>
            <p:ph type="body" idx="1"/>
          </p:nvPr>
        </p:nvSpPr>
        <p:spPr>
          <a:xfrm>
            <a:off x="838200" y="1690688"/>
            <a:ext cx="6992389" cy="4351200"/>
          </a:xfrm>
          <a:prstGeom prst="rect">
            <a:avLst/>
          </a:prstGeom>
          <a:solidFill>
            <a:srgbClr val="D2E8E9"/>
          </a:solidFill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Equality Act protects people from discrimination or unfair treatment based on nine </a:t>
            </a:r>
            <a:r>
              <a:rPr lang="en-GB" sz="200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protected characteristics</a:t>
            </a: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age;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race;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sex;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gender reassignment;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disability;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religion or belief;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sexual orientation;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marriage or civil partnership;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pregnancy and maternity.</a:t>
            </a:r>
            <a:endParaRPr sz="2000" b="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3" indent="-177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Google Shape;158;p17"/>
          <p:cNvSpPr txBox="1"/>
          <p:nvPr/>
        </p:nvSpPr>
        <p:spPr>
          <a:xfrm>
            <a:off x="8212975" y="1690688"/>
            <a:ext cx="3627120" cy="4351200"/>
          </a:xfrm>
          <a:prstGeom prst="rect">
            <a:avLst/>
          </a:prstGeom>
          <a:solidFill>
            <a:srgbClr val="D2E8E9"/>
          </a:solidFill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700"/>
              <a:buFont typeface="Arial"/>
              <a:buNone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Employers can embed this in the following ways: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policies linked to equal opportunities and anti-discrimination;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diverse recruitment;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and education across the organisation;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4" indent="-2857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building an inclusive atmosphere in the workplace.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4" indent="-13335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Font typeface="Arial"/>
              <a:buNone/>
            </a:pPr>
            <a:endParaRPr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3" indent="-177800" algn="l" rtl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>
                <a:srgbClr val="000000"/>
              </a:buClr>
              <a:buSzPts val="1700"/>
              <a:buFont typeface="Arial"/>
              <a:buNone/>
            </a:pPr>
            <a:endParaRPr sz="28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9" name="Google Shape;159;p17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n-GB"/>
              <a:t>Case study video questions</a:t>
            </a:r>
            <a:endParaRPr i="1"/>
          </a:p>
        </p:txBody>
      </p:sp>
      <p:sp>
        <p:nvSpPr>
          <p:cNvPr id="166" name="Google Shape;166;p18"/>
          <p:cNvSpPr txBox="1">
            <a:spLocks noGrp="1"/>
          </p:cNvSpPr>
          <p:nvPr>
            <p:ph type="body" idx="1"/>
          </p:nvPr>
        </p:nvSpPr>
        <p:spPr>
          <a:xfrm>
            <a:off x="838200" y="1690824"/>
            <a:ext cx="6353371" cy="4213137"/>
          </a:xfrm>
          <a:prstGeom prst="rect">
            <a:avLst/>
          </a:prstGeom>
          <a:solidFill>
            <a:srgbClr val="D2E8E9"/>
          </a:solidFill>
          <a:ln w="28575" cap="flat" cmpd="sng">
            <a:solidFill>
              <a:srgbClr val="D2E8E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34290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har char="•"/>
            </a:pPr>
            <a:r>
              <a:rPr lang="en-GB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 are going to watch a video </a:t>
            </a:r>
            <a:r>
              <a:rPr lang="en-GB" b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which </a:t>
            </a:r>
            <a:r>
              <a:rPr lang="en-GB" dirty="0">
                <a:solidFill>
                  <a:schemeClr val="dk1"/>
                </a:solidFill>
              </a:rPr>
              <a:t>explores the</a:t>
            </a:r>
            <a:r>
              <a:rPr lang="en-GB" b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benefits of compliance to legal EDAI requirements for a real business</a:t>
            </a:r>
            <a:r>
              <a:rPr lang="en-GB" b="0" dirty="0">
                <a:solidFill>
                  <a:schemeClr val="dk1"/>
                </a:solidFill>
              </a:rPr>
              <a:t>.</a:t>
            </a:r>
            <a:endParaRPr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GB" dirty="0">
                <a:solidFill>
                  <a:schemeClr val="dk1"/>
                </a:solidFill>
              </a:rPr>
              <a:t>Before you watch the video, l</a:t>
            </a:r>
            <a:r>
              <a:rPr lang="en-GB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ook at the questions on Activity 2 Worksheet. 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GB" dirty="0">
                <a:solidFill>
                  <a:schemeClr val="dk1"/>
                </a:solidFill>
              </a:rPr>
              <a:t>Use </a:t>
            </a:r>
            <a:r>
              <a:rPr lang="en-GB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Activity 2 Worksheet </a:t>
            </a:r>
            <a:r>
              <a:rPr lang="en-GB" dirty="0">
                <a:solidFill>
                  <a:schemeClr val="dk1"/>
                </a:solidFill>
              </a:rPr>
              <a:t>to make notes on the video while you are watching it.</a:t>
            </a:r>
            <a:endParaRPr dirty="0"/>
          </a:p>
          <a:p>
            <a:pPr marL="342900" lvl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har char="•"/>
            </a:pPr>
            <a:r>
              <a:rPr lang="en-GB" dirty="0">
                <a:solidFill>
                  <a:schemeClr val="dk1"/>
                </a:solidFill>
              </a:rPr>
              <a:t>Be prepared to discuss your notes with the rest of the class.</a:t>
            </a:r>
            <a:endParaRPr dirty="0"/>
          </a:p>
          <a:p>
            <a:pPr marL="0" marR="0" lvl="0" indent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endParaRPr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67" name="Google Shape;167;p18" descr="The Ignys logo, with blue font and a pink lightbulb icon.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90245" y="1552762"/>
            <a:ext cx="2819048" cy="1346032"/>
          </a:xfrm>
          <a:prstGeom prst="rect">
            <a:avLst/>
          </a:prstGeom>
          <a:noFill/>
          <a:ln>
            <a:noFill/>
          </a:ln>
        </p:spPr>
      </p:pic>
      <p:sp>
        <p:nvSpPr>
          <p:cNvPr id="168" name="Google Shape;168;p18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18"/>
          <p:cNvSpPr txBox="1"/>
          <p:nvPr/>
        </p:nvSpPr>
        <p:spPr>
          <a:xfrm>
            <a:off x="7647208" y="3214838"/>
            <a:ext cx="3305122" cy="2689124"/>
          </a:xfrm>
          <a:prstGeom prst="rect">
            <a:avLst/>
          </a:prstGeom>
          <a:solidFill>
            <a:srgbClr val="D2E8E9"/>
          </a:solidFill>
          <a:ln>
            <a:noFill/>
          </a:ln>
        </p:spPr>
        <p:txBody>
          <a:bodyPr spcFirstLastPara="1" wrap="square" lIns="180000" tIns="180000" rIns="180000" bIns="180000" anchor="t" anchorCtr="0">
            <a:noAutofit/>
          </a:bodyPr>
          <a:lstStyle/>
          <a:p>
            <a:pPr marL="114300" marR="0" lvl="0" indent="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534C29"/>
              </a:buClr>
              <a:buSzPts val="1378"/>
              <a:buFont typeface="Arial"/>
              <a:buNone/>
            </a:pPr>
            <a:r>
              <a:rPr lang="en-GB" sz="2000" b="1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Resource needed: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R2 Activity 2 Worksheet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marR="0" lvl="0" indent="-3429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Clr>
                <a:srgbClr val="326367"/>
              </a:buClr>
              <a:buSzPct val="100000"/>
              <a:buFont typeface="Arial"/>
              <a:buChar char="•"/>
            </a:pPr>
            <a:r>
              <a:rPr lang="en-GB" sz="2000" b="0" i="0" u="none" strike="noStrike" cap="none" dirty="0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R2 Activity 2 Worksheet answers</a:t>
            </a:r>
            <a:endParaRPr sz="20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Google Shape;170;p18"/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0" i="0" u="none" strike="noStrike" cap="none" dirty="0">
                <a:solidFill>
                  <a:srgbClr val="A5A5A5"/>
                </a:solidFill>
                <a:latin typeface="Arial"/>
                <a:ea typeface="Arial"/>
                <a:cs typeface="Arial"/>
                <a:sym typeface="Arial"/>
              </a:rPr>
              <a:t>Resource 2: Equality, diversity, accessibility and inclusion</a:t>
            </a:r>
            <a:endParaRPr sz="1400" b="0" i="0" u="none" strike="noStrike" cap="none" dirty="0">
              <a:solidFill>
                <a:srgbClr val="A5A5A5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>
          <a:extLst>
            <a:ext uri="{FF2B5EF4-FFF2-40B4-BE49-F238E27FC236}">
              <a16:creationId xmlns:a16="http://schemas.microsoft.com/office/drawing/2014/main" id="{C52BE489-3E2B-006D-CCCD-B1C54A7D8C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26">
            <a:extLst>
              <a:ext uri="{FF2B5EF4-FFF2-40B4-BE49-F238E27FC236}">
                <a16:creationId xmlns:a16="http://schemas.microsoft.com/office/drawing/2014/main" id="{8C53D3F5-AA73-7646-DBF4-C0F2651249D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 sz="4000" noProof="0" dirty="0">
                <a:solidFill>
                  <a:schemeClr val="dk1"/>
                </a:solidFill>
              </a:rPr>
              <a:t>Case study: </a:t>
            </a:r>
            <a:r>
              <a:rPr lang="en-GB" sz="4000" noProof="0" dirty="0" err="1">
                <a:solidFill>
                  <a:schemeClr val="dk1"/>
                </a:solidFill>
              </a:rPr>
              <a:t>Ignys</a:t>
            </a:r>
            <a:endParaRPr lang="en-GB" noProof="0" dirty="0">
              <a:solidFill>
                <a:schemeClr val="dk1"/>
              </a:solidFill>
            </a:endParaRPr>
          </a:p>
        </p:txBody>
      </p:sp>
      <p:sp>
        <p:nvSpPr>
          <p:cNvPr id="230" name="Google Shape;230;p26">
            <a:extLst>
              <a:ext uri="{FF2B5EF4-FFF2-40B4-BE49-F238E27FC236}">
                <a16:creationId xmlns:a16="http://schemas.microsoft.com/office/drawing/2014/main" id="{9C1CEA13-C01F-B8B5-5692-C7192B3D4B0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199" y="1690688"/>
            <a:ext cx="3038061" cy="4486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000"/>
              <a:buNone/>
            </a:pPr>
            <a:r>
              <a:rPr lang="en-US" dirty="0" err="1">
                <a:solidFill>
                  <a:schemeClr val="dk1"/>
                </a:solidFill>
              </a:rPr>
              <a:t>Ignys</a:t>
            </a:r>
            <a:r>
              <a:rPr lang="en-US" dirty="0">
                <a:solidFill>
                  <a:schemeClr val="dk1"/>
                </a:solidFill>
              </a:rPr>
              <a:t> is an award-winning electronics design and software consultancy.</a:t>
            </a:r>
            <a:endParaRPr lang="en-US" sz="2000" dirty="0"/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000"/>
              <a:buNone/>
            </a:pPr>
            <a:endParaRPr lang="en-US" dirty="0">
              <a:solidFill>
                <a:schemeClr val="dk1"/>
              </a:solidFill>
            </a:endParaRPr>
          </a:p>
          <a:p>
            <a:pPr marL="0" lvl="0" indent="0">
              <a:lnSpc>
                <a:spcPct val="100000"/>
              </a:lnSpc>
              <a:spcBef>
                <a:spcPts val="0"/>
              </a:spcBef>
              <a:buClr>
                <a:srgbClr val="000000"/>
              </a:buClr>
              <a:buSzPts val="2000"/>
              <a:buNone/>
            </a:pPr>
            <a:r>
              <a:rPr lang="en-US" dirty="0">
                <a:solidFill>
                  <a:schemeClr val="dk1"/>
                </a:solidFill>
              </a:rPr>
              <a:t>Watch the video, which explores the benefits of compliance to legal EDAI requirements for this business.</a:t>
            </a: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36"/>
              <a:buFont typeface="Arial"/>
              <a:buNone/>
            </a:pPr>
            <a:endParaRPr lang="en-GB" sz="2400" noProof="0" dirty="0">
              <a:solidFill>
                <a:schemeClr val="dk1"/>
              </a:solidFill>
            </a:endParaRPr>
          </a:p>
        </p:txBody>
      </p:sp>
      <p:pic>
        <p:nvPicPr>
          <p:cNvPr id="231" name="Google Shape;231;p26" descr="The Ignys logo, with blue font and a pink lightbulb icon.">
            <a:extLst>
              <a:ext uri="{FF2B5EF4-FFF2-40B4-BE49-F238E27FC236}">
                <a16:creationId xmlns:a16="http://schemas.microsoft.com/office/drawing/2014/main" id="{9D7102A2-B00F-5E3B-7FCA-4754024AEE4F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469068" y="531674"/>
            <a:ext cx="2078545" cy="99246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232;p26">
            <a:extLst>
              <a:ext uri="{FF2B5EF4-FFF2-40B4-BE49-F238E27FC236}">
                <a16:creationId xmlns:a16="http://schemas.microsoft.com/office/drawing/2014/main" id="{1CAEDA41-AA78-1099-BC5D-60C76764B5F1}"/>
              </a:ext>
            </a:extLst>
          </p:cNvPr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 noProof="0" dirty="0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lang="en-GB" sz="1800" b="0" i="0" u="none" strike="noStrike" cap="none" noProof="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" name="Google Shape;234;p26">
            <a:extLst>
              <a:ext uri="{FF2B5EF4-FFF2-40B4-BE49-F238E27FC236}">
                <a16:creationId xmlns:a16="http://schemas.microsoft.com/office/drawing/2014/main" id="{C4E437BF-9895-61E1-3653-C16E88E944EA}"/>
              </a:ext>
            </a:extLst>
          </p:cNvPr>
          <p:cNvSpPr txBox="1"/>
          <p:nvPr/>
        </p:nvSpPr>
        <p:spPr>
          <a:xfrm>
            <a:off x="838200" y="6356349"/>
            <a:ext cx="60953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>
              <a:buSzPts val="1400"/>
            </a:pPr>
            <a:r>
              <a:rPr lang="en-US" dirty="0">
                <a:solidFill>
                  <a:srgbClr val="A5A5A5"/>
                </a:solidFill>
              </a:rPr>
              <a:t>Resource 2: Equality, diversity, accessibility and inclusion</a:t>
            </a:r>
          </a:p>
        </p:txBody>
      </p:sp>
      <p:pic>
        <p:nvPicPr>
          <p:cNvPr id="7" name="Online Media 6" title="Gatsby TEN 2025 EM Equality diversity and inclusion V3">
            <a:hlinkClick r:id="" action="ppaction://media"/>
            <a:extLst>
              <a:ext uri="{FF2B5EF4-FFF2-40B4-BE49-F238E27FC236}">
                <a16:creationId xmlns:a16="http://schemas.microsoft.com/office/drawing/2014/main" id="{BBA44FB6-1319-2299-5FF7-678BFFDA3D4F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5"/>
          <a:stretch>
            <a:fillRect/>
          </a:stretch>
        </p:blipFill>
        <p:spPr>
          <a:xfrm>
            <a:off x="4017801" y="1690688"/>
            <a:ext cx="7723625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7981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7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GB"/>
              <a:t>Compare organisations</a:t>
            </a:r>
            <a:endParaRPr/>
          </a:p>
        </p:txBody>
      </p:sp>
      <p:sp>
        <p:nvSpPr>
          <p:cNvPr id="187" name="Google Shape;187;p20"/>
          <p:cNvSpPr txBox="1">
            <a:spLocks noGrp="1"/>
          </p:cNvSpPr>
          <p:nvPr>
            <p:ph type="body" idx="3"/>
          </p:nvPr>
        </p:nvSpPr>
        <p:spPr>
          <a:xfrm>
            <a:off x="838200" y="6356349"/>
            <a:ext cx="4439856" cy="3453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457200" lvl="0" indent="-228600" algn="l" rtl="0">
              <a:lnSpc>
                <a:spcPct val="108000"/>
              </a:lnSpc>
              <a:spcBef>
                <a:spcPts val="1000"/>
              </a:spcBef>
              <a:spcAft>
                <a:spcPts val="0"/>
              </a:spcAft>
              <a:buSzPts val="1200"/>
              <a:buNone/>
            </a:pPr>
            <a:r>
              <a:rPr lang="en-GB">
                <a:solidFill>
                  <a:srgbClr val="A5A5A5"/>
                </a:solidFill>
              </a:rPr>
              <a:t>Resource 2: Equality, diversity, accessibility and inclusion</a:t>
            </a:r>
            <a:endParaRPr/>
          </a:p>
        </p:txBody>
      </p:sp>
      <p:sp>
        <p:nvSpPr>
          <p:cNvPr id="188" name="Google Shape;188;p20"/>
          <p:cNvSpPr/>
          <p:nvPr/>
        </p:nvSpPr>
        <p:spPr>
          <a:xfrm>
            <a:off x="9973929" y="162686"/>
            <a:ext cx="2078545" cy="365125"/>
          </a:xfrm>
          <a:prstGeom prst="flowChartAlternateProcess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8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en-GB" sz="1400" b="1" i="0" u="none" strike="noStrike" cap="none">
                <a:solidFill>
                  <a:srgbClr val="FFFFFF"/>
                </a:solidFill>
                <a:latin typeface="Arial Narrow"/>
                <a:ea typeface="Arial Narrow"/>
                <a:cs typeface="Arial Narrow"/>
                <a:sym typeface="Arial Narrow"/>
              </a:rPr>
              <a:t>Activity 2</a:t>
            </a: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89" name="Google Shape;189;p20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 preferRelativeResize="0"/>
          <p:nvPr/>
        </p:nvPicPr>
        <p:blipFill rotWithShape="1">
          <a:blip r:embed="rId3" cstate="screen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73462" y="1973558"/>
            <a:ext cx="4037607" cy="40406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E66D47-BE15-B5C7-A9E0-5E2213C3DE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199" y="1978025"/>
            <a:ext cx="6231341" cy="4040638"/>
          </a:xfrm>
        </p:spPr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en-US" dirty="0"/>
              <a:t>Research another company to find out:</a:t>
            </a:r>
          </a:p>
          <a:p>
            <a:r>
              <a:rPr lang="en-US" dirty="0"/>
              <a:t>How have they responded to EDAI requirements?</a:t>
            </a:r>
          </a:p>
          <a:p>
            <a:r>
              <a:rPr lang="en-US" dirty="0"/>
              <a:t>Do they describe any of the benefits </a:t>
            </a:r>
            <a:br>
              <a:rPr lang="en-US" dirty="0"/>
            </a:br>
            <a:r>
              <a:rPr lang="en-US" dirty="0"/>
              <a:t>of EDAI?</a:t>
            </a:r>
          </a:p>
          <a:p>
            <a:r>
              <a:rPr lang="en-US" dirty="0"/>
              <a:t>How do they link EDAI to the well-being </a:t>
            </a:r>
            <a:br>
              <a:rPr lang="en-US" dirty="0"/>
            </a:br>
            <a:r>
              <a:rPr lang="en-US" dirty="0"/>
              <a:t>of employees?</a:t>
            </a:r>
            <a:br>
              <a:rPr lang="en-US" dirty="0"/>
            </a:br>
            <a:endParaRPr lang="en-US" dirty="0"/>
          </a:p>
          <a:p>
            <a:pPr marL="114300" indent="0">
              <a:buNone/>
            </a:pPr>
            <a:r>
              <a:rPr lang="en-US" dirty="0"/>
              <a:t>Compare these findings to what you know about </a:t>
            </a:r>
            <a:r>
              <a:rPr lang="en-US" dirty="0" err="1"/>
              <a:t>Ignys</a:t>
            </a:r>
            <a:r>
              <a:rPr lang="en-US" dirty="0"/>
              <a:t>.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23CBE4BB3A37E488EBA36778162DF73" ma:contentTypeVersion="14" ma:contentTypeDescription="Create a new document." ma:contentTypeScope="" ma:versionID="0ca46bf19ef785bbbc8660e038fa42bd">
  <xsd:schema xmlns:xsd="http://www.w3.org/2001/XMLSchema" xmlns:xs="http://www.w3.org/2001/XMLSchema" xmlns:p="http://schemas.microsoft.com/office/2006/metadata/properties" xmlns:ns2="793c77ee-4b4c-4c71-81d8-13ade05a2728" xmlns:ns3="35bd0bae-f88e-4010-86b3-4f837abcc0be" targetNamespace="http://schemas.microsoft.com/office/2006/metadata/properties" ma:root="true" ma:fieldsID="5715f077389cd6616b2945872cd585d5" ns2:_="" ns3:_="">
    <xsd:import namespace="793c77ee-4b4c-4c71-81d8-13ade05a2728"/>
    <xsd:import namespace="35bd0bae-f88e-4010-86b3-4f837abcc0b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3c77ee-4b4c-4c71-81d8-13ade05a272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5c323eb9-42bf-4c5f-9fdb-2be1ed835cc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bd0bae-f88e-4010-86b3-4f837abcc0be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528b4b58-1043-4966-96c8-0b089c760a9f}" ma:internalName="TaxCatchAll" ma:showField="CatchAllData" ma:web="35bd0bae-f88e-4010-86b3-4f837abcc0b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35bd0bae-f88e-4010-86b3-4f837abcc0be" xsi:nil="true"/>
    <lcf76f155ced4ddcb4097134ff3c332f xmlns="793c77ee-4b4c-4c71-81d8-13ade05a272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DE6927A-A322-41F4-9FED-C1E096131C3C}"/>
</file>

<file path=customXml/itemProps2.xml><?xml version="1.0" encoding="utf-8"?>
<ds:datastoreItem xmlns:ds="http://schemas.openxmlformats.org/officeDocument/2006/customXml" ds:itemID="{5D2D0D8E-A6D4-4485-81BC-509E5F95181B}"/>
</file>

<file path=customXml/itemProps3.xml><?xml version="1.0" encoding="utf-8"?>
<ds:datastoreItem xmlns:ds="http://schemas.openxmlformats.org/officeDocument/2006/customXml" ds:itemID="{9C772C54-5314-40CE-B58D-57B90870042A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Office PowerPoint</Application>
  <PresentationFormat>Widescreen</PresentationFormat>
  <Paragraphs>160</Paragraphs>
  <Slides>14</Slides>
  <Notes>14</Notes>
  <HiddenSlides>0</HiddenSlides>
  <MMClips>1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Calibri</vt:lpstr>
      <vt:lpstr>Arial Narrow</vt:lpstr>
      <vt:lpstr>Arial</vt:lpstr>
      <vt:lpstr>Office Theme</vt:lpstr>
      <vt:lpstr>Engineering &amp; Manufacturing</vt:lpstr>
      <vt:lpstr>In these activities, we will:</vt:lpstr>
      <vt:lpstr>What do these terms mean to you?</vt:lpstr>
      <vt:lpstr>Research task</vt:lpstr>
      <vt:lpstr>UK EDAI philosophy</vt:lpstr>
      <vt:lpstr>UK Equality Act 2010</vt:lpstr>
      <vt:lpstr>Case study video questions</vt:lpstr>
      <vt:lpstr>Case study: Ignys</vt:lpstr>
      <vt:lpstr>Compare organisations</vt:lpstr>
      <vt:lpstr>Sources of problems</vt:lpstr>
      <vt:lpstr>Problems and disputes in the workplace</vt:lpstr>
      <vt:lpstr>EDAI good practice</vt:lpstr>
      <vt:lpstr>In these activities, we have:</vt:lpstr>
      <vt:lpstr>Personal experience of EDAI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/>
  <cp:revision>1</cp:revision>
  <dcterms:modified xsi:type="dcterms:W3CDTF">2025-06-25T15:09:32Z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0x010100823CBE4BB3A37E488EBA36778162DF73</vt:lpwstr>
  </property>
</Properties>
</file>