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4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embeddedFontLst>
    <p:embeddedFont>
      <p:font typeface="Arial Narrow" panose="020B0606020202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367"/>
    <a:srgbClr val="D2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0" autoAdjust="0"/>
  </p:normalViewPr>
  <p:slideViewPr>
    <p:cSldViewPr snapToGrid="0">
      <p:cViewPr varScale="1">
        <p:scale>
          <a:sx n="64" d="100"/>
          <a:sy n="64" d="100"/>
        </p:scale>
        <p:origin x="6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96238074/795a341bc6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96186794/4984f2f9e3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vimeo.com/1096186886/029502a19e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Image © </a:t>
            </a:r>
            <a:r>
              <a:rPr lang="en-GB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Shutterstock/Halfpoint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Taken from: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https://www.theiet.org/career/professional-development/continuing-professional-development/what-counts-as-cpd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93" name="Google Shape;19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Image © Shutterstock/Ground Picture  </a:t>
            </a:r>
            <a:endParaRPr/>
          </a:p>
        </p:txBody>
      </p:sp>
      <p:sp>
        <p:nvSpPr>
          <p:cNvPr id="204" name="Google Shape;20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Images: © The Institution of Engineering and Technology; Institution of Mechanical Engineers</a:t>
            </a:r>
            <a:endParaRPr/>
          </a:p>
        </p:txBody>
      </p:sp>
      <p:sp>
        <p:nvSpPr>
          <p:cNvPr id="212" name="Google Shape;21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22" name="Google Shape;22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5C2CD-F61D-29EC-2D4A-9837B57E2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33F78F-FA51-5375-B895-4329494C79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6C5524-5705-1F57-EA8B-95D5160357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Engineering Council: CPD video: </a:t>
            </a:r>
            <a:r>
              <a:rPr lang="en-GB" sz="1200" b="0" i="0" u="sng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https://vimeo.com/1096238074/795a341bc6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D79A3-EAEC-26E3-0F7E-DC517142DA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139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Image © Shutterstock/airdone</a:t>
            </a:r>
            <a:endParaRPr/>
          </a:p>
        </p:txBody>
      </p:sp>
      <p:sp>
        <p:nvSpPr>
          <p:cNvPr id="231" name="Google Shape;23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Personal Development video: Hannah - 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https://vimeo.com/1096186794/4984f2f9e3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Personal Development video: Ronan - 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4"/>
              </a:rPr>
              <a:t>https://vimeo.com/1096186886/029502a19e</a:t>
            </a:r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49" name="Google Shape;24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7" name="Google Shape;25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Image © Pexels/Anastasia Shuraeva</a:t>
            </a: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Image © Shutterstock/worradirek</a:t>
            </a:r>
            <a:endParaRPr/>
          </a:p>
        </p:txBody>
      </p:sp>
      <p:sp>
        <p:nvSpPr>
          <p:cNvPr id="143" name="Google Shape;1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Engineering Council: Professional Registration video: https://vimeo.com/1096238026/ff1af8da1a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0014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Image © Shuttestock/Gorodenkoff</a:t>
            </a:r>
            <a:endParaRPr/>
          </a:p>
        </p:txBody>
      </p:sp>
      <p:sp>
        <p:nvSpPr>
          <p:cNvPr id="162" name="Google Shape;16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Taken from: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https://www.theiet.org/career/professional-development/continuing-professional-development/what-counts-as-cpd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71" name="Google Shape;17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Taken from: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https://www.theiet.org/career/professional-development/continuing-professional-development/what-counts-as-cpd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82" name="Google Shape;18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Female chief engineer in modern industrial factory using tablet to carry out audit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2192000" cy="5862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blue and black rectang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35600"/>
            <a:ext cx="12192000" cy="46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 descr="A white cloud with black background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282" y="1896189"/>
            <a:ext cx="1811433" cy="179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 descr="A black and blue logo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6870" y="2301452"/>
            <a:ext cx="1058259" cy="103803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5200"/>
              <a:buFont typeface="Arial"/>
              <a:buNone/>
              <a:defRPr sz="5200" b="1">
                <a:solidFill>
                  <a:srgbClr val="3263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2"/>
          </p:nvPr>
        </p:nvSpPr>
        <p:spPr>
          <a:xfrm>
            <a:off x="6096000" y="2977205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 i="0" u="none">
                <a:solidFill>
                  <a:srgbClr val="326367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2" descr="A picture containing screenshot, graphics, pattern, circle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163" y="2477753"/>
            <a:ext cx="2049637" cy="860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4">
  <p:cSld name="Intro_4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28575" cap="flat" cmpd="sng">
            <a:solidFill>
              <a:srgbClr val="D2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7" name="Google Shape;97;p11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1"/>
          <p:cNvSpPr txBox="1"/>
          <p:nvPr/>
        </p:nvSpPr>
        <p:spPr>
          <a:xfrm>
            <a:off x="838200" y="6356349"/>
            <a:ext cx="60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Resource 3: Continuous Professional Development 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1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questions">
  <p:cSld name="Activity_questions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2" descr="A blue and black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56311" y="1610868"/>
            <a:ext cx="4635689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4" name="Google Shape;104;p12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2"/>
          <p:cNvSpPr txBox="1"/>
          <p:nvPr/>
        </p:nvSpPr>
        <p:spPr>
          <a:xfrm>
            <a:off x="838200" y="6356349"/>
            <a:ext cx="60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Resource 3: Continuous Professional Development 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2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image">
  <p:cSld name="Activity_text+imag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body" idx="1"/>
          </p:nvPr>
        </p:nvSpPr>
        <p:spPr>
          <a:xfrm>
            <a:off x="839788" y="1872343"/>
            <a:ext cx="3932238" cy="3988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>
            <a:spLocks noGrp="1"/>
          </p:cNvSpPr>
          <p:nvPr>
            <p:ph type="pic" idx="2"/>
          </p:nvPr>
        </p:nvSpPr>
        <p:spPr>
          <a:xfrm>
            <a:off x="5183188" y="1284514"/>
            <a:ext cx="5762398" cy="4576536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13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3"/>
          <p:cNvSpPr txBox="1"/>
          <p:nvPr/>
        </p:nvSpPr>
        <p:spPr>
          <a:xfrm>
            <a:off x="838200" y="6356349"/>
            <a:ext cx="60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Resource 3: Continuous Professional Development 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1">
  <p:cSld name="Intro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" name="Google Shape;26;p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/>
          <p:nvPr/>
        </p:nvSpPr>
        <p:spPr>
          <a:xfrm>
            <a:off x="838200" y="6356349"/>
            <a:ext cx="60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Resource 3: Continuous Professional Development 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answers" userDrawn="1">
  <p:cSld name="1_Activity_answer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 descr="A blue and black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56311" y="1610868"/>
            <a:ext cx="4635689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8175008" y="2892829"/>
            <a:ext cx="3507474" cy="328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3"/>
          </p:nvPr>
        </p:nvSpPr>
        <p:spPr>
          <a:xfrm>
            <a:off x="8175008" y="2055812"/>
            <a:ext cx="2689727" cy="62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9;p3">
            <a:extLst>
              <a:ext uri="{FF2B5EF4-FFF2-40B4-BE49-F238E27FC236}">
                <a16:creationId xmlns:a16="http://schemas.microsoft.com/office/drawing/2014/main" id="{51066D9A-21E0-1D94-3A4A-0843FFAE11A4}"/>
              </a:ext>
            </a:extLst>
          </p:cNvPr>
          <p:cNvSpPr txBox="1"/>
          <p:nvPr userDrawn="1"/>
        </p:nvSpPr>
        <p:spPr>
          <a:xfrm>
            <a:off x="838200" y="6356349"/>
            <a:ext cx="60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Resource 3: Continuous Professional Development 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3">
  <p:cSld name="Intro_3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>
            <a:spLocks noGrp="1"/>
          </p:cNvSpPr>
          <p:nvPr>
            <p:ph type="pic" idx="3"/>
          </p:nvPr>
        </p:nvSpPr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5"/>
          <p:cNvSpPr txBox="1"/>
          <p:nvPr/>
        </p:nvSpPr>
        <p:spPr>
          <a:xfrm>
            <a:off x="838200" y="6356349"/>
            <a:ext cx="60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Resource 3: Continuous Professional Development 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ctivity_video+caption">
  <p:cSld name="1_Activity_video+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>
            <a:spLocks noGrp="1"/>
          </p:cNvSpPr>
          <p:nvPr>
            <p:ph type="media" idx="2"/>
          </p:nvPr>
        </p:nvSpPr>
        <p:spPr>
          <a:xfrm>
            <a:off x="838200" y="1825625"/>
            <a:ext cx="10515600" cy="371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3"/>
          </p:nvPr>
        </p:nvSpPr>
        <p:spPr>
          <a:xfrm>
            <a:off x="838199" y="5744095"/>
            <a:ext cx="10515599" cy="43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/>
          <p:nvPr/>
        </p:nvSpPr>
        <p:spPr>
          <a:xfrm>
            <a:off x="838200" y="6356349"/>
            <a:ext cx="60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Resource 3: Continuous Professional Development 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6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answers">
  <p:cSld name="Activity_answer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7" descr="A blue and black rectang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556311" y="1610868"/>
            <a:ext cx="4635689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6400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2"/>
          </p:nvPr>
        </p:nvSpPr>
        <p:spPr>
          <a:xfrm>
            <a:off x="8175008" y="2892829"/>
            <a:ext cx="3507474" cy="328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10283A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3"/>
          </p:nvPr>
        </p:nvSpPr>
        <p:spPr>
          <a:xfrm>
            <a:off x="8175008" y="2055812"/>
            <a:ext cx="2689727" cy="620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10283A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F000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/>
          <p:nvPr/>
        </p:nvSpPr>
        <p:spPr>
          <a:xfrm>
            <a:off x="838200" y="6356349"/>
            <a:ext cx="60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Resource 3: Continuous Professional Development 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7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2766"/>
            <a:ext cx="12192000" cy="42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8" descr="A blue and black rectang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10868"/>
            <a:ext cx="12192000" cy="5247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8" descr="A white cloud with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90282" y="1279961"/>
            <a:ext cx="1811433" cy="179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8" descr="A black and blue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6870" y="1685224"/>
            <a:ext cx="1058259" cy="1038033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5200"/>
              <a:buFont typeface="Arial"/>
              <a:buNone/>
              <a:defRPr sz="5200" b="1">
                <a:solidFill>
                  <a:srgbClr val="3263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" name="Google Shape;69;p8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2"/>
          </p:nvPr>
        </p:nvSpPr>
        <p:spPr>
          <a:xfrm>
            <a:off x="6096000" y="2476724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 i="0" u="none">
                <a:solidFill>
                  <a:srgbClr val="326367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2" name="Google Shape;72;p8" descr="A picture containing screenshot, graphics, pattern, circle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163" y="1861525"/>
            <a:ext cx="2049637" cy="860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video">
  <p:cSld name="Activity_vide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>
            <a:spLocks noGrp="1"/>
          </p:cNvSpPr>
          <p:nvPr>
            <p:ph type="body" idx="1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>
            <a:spLocks noGrp="1"/>
          </p:cNvSpPr>
          <p:nvPr>
            <p:ph type="media" idx="2"/>
          </p:nvPr>
        </p:nvSpPr>
        <p:spPr>
          <a:xfrm>
            <a:off x="1345277" y="1825625"/>
            <a:ext cx="2863468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>
            <a:spLocks noGrp="1"/>
          </p:cNvSpPr>
          <p:nvPr>
            <p:ph type="media" idx="3"/>
          </p:nvPr>
        </p:nvSpPr>
        <p:spPr>
          <a:xfrm>
            <a:off x="4913252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9"/>
          <p:cNvSpPr>
            <a:spLocks noGrp="1"/>
          </p:cNvSpPr>
          <p:nvPr>
            <p:ph type="media" idx="4"/>
          </p:nvPr>
        </p:nvSpPr>
        <p:spPr>
          <a:xfrm>
            <a:off x="8485779" y="1825625"/>
            <a:ext cx="2868020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9"/>
          <p:cNvSpPr>
            <a:spLocks noGrp="1"/>
          </p:cNvSpPr>
          <p:nvPr>
            <p:ph type="media" idx="5"/>
          </p:nvPr>
        </p:nvSpPr>
        <p:spPr>
          <a:xfrm>
            <a:off x="3128522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9"/>
          <p:cNvSpPr>
            <a:spLocks noGrp="1"/>
          </p:cNvSpPr>
          <p:nvPr>
            <p:ph type="media" idx="6"/>
          </p:nvPr>
        </p:nvSpPr>
        <p:spPr>
          <a:xfrm>
            <a:off x="6701049" y="4046026"/>
            <a:ext cx="2869506" cy="201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9"/>
          <p:cNvSpPr/>
          <p:nvPr/>
        </p:nvSpPr>
        <p:spPr>
          <a:xfrm>
            <a:off x="838200" y="1825625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9"/>
          <p:cNvSpPr/>
          <p:nvPr/>
        </p:nvSpPr>
        <p:spPr>
          <a:xfrm>
            <a:off x="4406175" y="1825625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9"/>
          <p:cNvSpPr/>
          <p:nvPr/>
        </p:nvSpPr>
        <p:spPr>
          <a:xfrm>
            <a:off x="7983254" y="1825625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9"/>
          <p:cNvSpPr/>
          <p:nvPr/>
        </p:nvSpPr>
        <p:spPr>
          <a:xfrm>
            <a:off x="2621445" y="4046026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9"/>
          <p:cNvSpPr/>
          <p:nvPr/>
        </p:nvSpPr>
        <p:spPr>
          <a:xfrm>
            <a:off x="6193974" y="4046026"/>
            <a:ext cx="507077" cy="507077"/>
          </a:xfrm>
          <a:prstGeom prst="ellipse">
            <a:avLst/>
          </a:prstGeom>
          <a:solidFill>
            <a:srgbClr val="3263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9"/>
          <p:cNvSpPr txBox="1"/>
          <p:nvPr/>
        </p:nvSpPr>
        <p:spPr>
          <a:xfrm>
            <a:off x="838200" y="6356349"/>
            <a:ext cx="60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Resource 3: Continuous Professional Development </a:t>
            </a:r>
            <a:endParaRPr sz="14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9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sson pause">
  <p:cSld name="Lesson paus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0" descr="A blue and black rectangle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10868"/>
            <a:ext cx="12192000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2025</a:t>
            </a:r>
            <a:endParaRPr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0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5200"/>
              <a:buFont typeface="Arial"/>
              <a:buNone/>
              <a:defRPr sz="5200" b="1">
                <a:solidFill>
                  <a:srgbClr val="3263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131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93" name="Google Shape;93;p10" descr="A picture containing screenshot, graphics, pattern, circ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3453" y="491318"/>
            <a:ext cx="2178305" cy="9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326367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player.vimeo.com/video/1096238074?h=795a341bc6&amp;amp;app_id=122963" TargetMode="Externa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player.vimeo.com/video/1096186886?h=029502a19e&amp;amp;app_id=122963" TargetMode="External"/><Relationship Id="rId1" Type="http://schemas.openxmlformats.org/officeDocument/2006/relationships/video" Target="https://player.vimeo.com/video/1096186794?h=4984f2f9e3&amp;amp;app_id=122963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player.vimeo.com/video/1096238026?h=ff1af8da1a&amp;amp;app_id=122963" TargetMode="Externa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ct val="111111"/>
              <a:buFont typeface="Arial"/>
              <a:buNone/>
            </a:pPr>
            <a:r>
              <a:rPr lang="en-GB" noProof="0" dirty="0"/>
              <a:t>Engineering &amp; Manufacturing</a:t>
            </a:r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noProof="0" dirty="0"/>
              <a:t>Topic: Professional responsibilities, attitudes and behaviours</a:t>
            </a:r>
          </a:p>
        </p:txBody>
      </p:sp>
      <p:sp>
        <p:nvSpPr>
          <p:cNvPr id="121" name="Google Shape;121;p14"/>
          <p:cNvSpPr txBox="1">
            <a:spLocks noGrp="1"/>
          </p:cNvSpPr>
          <p:nvPr>
            <p:ph type="body" idx="2"/>
          </p:nvPr>
        </p:nvSpPr>
        <p:spPr>
          <a:xfrm>
            <a:off x="6096000" y="2977205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noProof="0" dirty="0"/>
              <a:t>Route: Engineering &amp; Manufacturing</a:t>
            </a:r>
          </a:p>
        </p:txBody>
      </p:sp>
      <p:sp>
        <p:nvSpPr>
          <p:cNvPr id="122" name="Google Shape;122;p14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noProof="0" dirty="0">
                <a:solidFill>
                  <a:schemeClr val="dk1"/>
                </a:solidFill>
              </a:rPr>
              <a:t>Resource 3: </a:t>
            </a:r>
            <a:r>
              <a:rPr lang="en-GB" sz="2400" b="0" i="0" u="none" strike="noStrike" cap="none" noProof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Continuous Professional Development </a:t>
            </a:r>
            <a:endParaRPr lang="en-GB" noProof="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/>
              <a:t>How can CPD be delivered? </a:t>
            </a:r>
            <a:r>
              <a:rPr lang="en-GB" i="1" noProof="0" dirty="0"/>
              <a:t>continued</a:t>
            </a:r>
            <a:endParaRPr lang="en-GB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620D0-55E5-CD8D-9C1D-A9C1FB300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29222" cy="301922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GB" sz="1800" b="1" noProof="0" dirty="0"/>
              <a:t>Events and seminars</a:t>
            </a:r>
          </a:p>
          <a:p>
            <a:r>
              <a:rPr lang="en-GB" sz="1800" noProof="0" dirty="0"/>
              <a:t>Conferences</a:t>
            </a:r>
          </a:p>
          <a:p>
            <a:r>
              <a:rPr lang="en-GB" sz="1800" noProof="0" dirty="0"/>
              <a:t>Technical visits</a:t>
            </a:r>
          </a:p>
          <a:p>
            <a:r>
              <a:rPr lang="en-GB" sz="1800" noProof="0" dirty="0"/>
              <a:t>Exhibitions</a:t>
            </a:r>
          </a:p>
          <a:p>
            <a:r>
              <a:rPr lang="en-GB" sz="1800" noProof="0" dirty="0"/>
              <a:t>Seminars and lectures</a:t>
            </a:r>
          </a:p>
          <a:p>
            <a:r>
              <a:rPr lang="en-GB" sz="1800" noProof="0" dirty="0"/>
              <a:t>Lecturing or teaching</a:t>
            </a:r>
          </a:p>
          <a:p>
            <a:endParaRPr lang="en-GB" sz="1800" noProof="0" dirty="0"/>
          </a:p>
        </p:txBody>
      </p:sp>
      <p:sp>
        <p:nvSpPr>
          <p:cNvPr id="7" name="Google Shape;175;p20">
            <a:extLst>
              <a:ext uri="{FF2B5EF4-FFF2-40B4-BE49-F238E27FC236}">
                <a16:creationId xmlns:a16="http://schemas.microsoft.com/office/drawing/2014/main" id="{40B0CD6E-336C-0F22-39E0-DE6CE49CF3CB}"/>
              </a:ext>
            </a:extLst>
          </p:cNvPr>
          <p:cNvSpPr txBox="1"/>
          <p:nvPr/>
        </p:nvSpPr>
        <p:spPr>
          <a:xfrm>
            <a:off x="838198" y="5255506"/>
            <a:ext cx="3758954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100" b="0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 of CPD from professional body IET</a:t>
            </a:r>
          </a:p>
        </p:txBody>
      </p:sp>
      <p:pic>
        <p:nvPicPr>
          <p:cNvPr id="8" name="Google Shape;176;p20">
            <a:extLst>
              <a:ext uri="{FF2B5EF4-FFF2-40B4-BE49-F238E27FC236}">
                <a16:creationId xmlns:a16="http://schemas.microsoft.com/office/drawing/2014/main" id="{0285B90C-D034-BCD4-0C6B-84B3B553B40D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094" b="-1"/>
          <a:stretch>
            <a:fillRect/>
          </a:stretch>
        </p:blipFill>
        <p:spPr>
          <a:xfrm>
            <a:off x="838198" y="5403736"/>
            <a:ext cx="2986946" cy="74149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13E82EB-C6EB-93E7-4F1D-435455B6F7E1}"/>
              </a:ext>
            </a:extLst>
          </p:cNvPr>
          <p:cNvSpPr txBox="1">
            <a:spLocks/>
          </p:cNvSpPr>
          <p:nvPr/>
        </p:nvSpPr>
        <p:spPr>
          <a:xfrm>
            <a:off x="6224580" y="1825625"/>
            <a:ext cx="5129222" cy="3019220"/>
          </a:xfrm>
          <a:prstGeom prst="rect">
            <a:avLst/>
          </a:prstGeom>
          <a:noFill/>
          <a:ln w="28575" cap="flat" cmpd="sng">
            <a:solidFill>
              <a:srgbClr val="D2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Font typeface="Arial"/>
              <a:buNone/>
            </a:pPr>
            <a:r>
              <a:rPr lang="en-GB" sz="1800" b="1" noProof="0" dirty="0"/>
              <a:t>Self-study:</a:t>
            </a:r>
          </a:p>
          <a:p>
            <a:r>
              <a:rPr lang="en-GB" sz="1800" noProof="0" dirty="0"/>
              <a:t>Reading books, journals and articles</a:t>
            </a:r>
          </a:p>
          <a:p>
            <a:r>
              <a:rPr lang="en-GB" sz="1800" noProof="0" dirty="0"/>
              <a:t>Research through Internet searches and digital information sources</a:t>
            </a:r>
          </a:p>
          <a:p>
            <a:r>
              <a:rPr lang="en-GB" sz="1800" noProof="0" dirty="0"/>
              <a:t>Online technical discussion forums</a:t>
            </a:r>
          </a:p>
          <a:p>
            <a:endParaRPr lang="en-GB" sz="1800" noProof="0" dirty="0"/>
          </a:p>
        </p:txBody>
      </p:sp>
      <p:sp>
        <p:nvSpPr>
          <p:cNvPr id="2" name="Google Shape;177;p20">
            <a:extLst>
              <a:ext uri="{FF2B5EF4-FFF2-40B4-BE49-F238E27FC236}">
                <a16:creationId xmlns:a16="http://schemas.microsoft.com/office/drawing/2014/main" id="{4F19261C-A1BE-7537-042E-99E0E553DAFD}"/>
              </a:ext>
            </a:extLst>
          </p:cNvPr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lang="en-GB" sz="18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7126539" y="1825625"/>
            <a:ext cx="4585601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/>
              <a:t>CPD scenarios</a:t>
            </a:r>
          </a:p>
        </p:txBody>
      </p:sp>
      <p:sp>
        <p:nvSpPr>
          <p:cNvPr id="208" name="Google Shape;208;p23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lang="en-GB" sz="18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C5620-B7F8-659B-3ED0-6C16F6C99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GB" noProof="0" dirty="0"/>
              <a:t>In your groups, consider the role you have been allocated from the list:</a:t>
            </a:r>
          </a:p>
          <a:p>
            <a:pPr lvl="1"/>
            <a:r>
              <a:rPr lang="en-GB" noProof="0" dirty="0"/>
              <a:t>Manager</a:t>
            </a:r>
          </a:p>
          <a:p>
            <a:pPr lvl="1"/>
            <a:r>
              <a:rPr lang="en-GB" noProof="0" dirty="0"/>
              <a:t>Accountant</a:t>
            </a:r>
          </a:p>
          <a:p>
            <a:pPr lvl="1"/>
            <a:r>
              <a:rPr lang="en-GB" noProof="0" dirty="0"/>
              <a:t>Machine operator</a:t>
            </a:r>
          </a:p>
          <a:p>
            <a:pPr lvl="1"/>
            <a:r>
              <a:rPr lang="en-GB" noProof="0" dirty="0"/>
              <a:t>CAD designer</a:t>
            </a:r>
          </a:p>
          <a:p>
            <a:pPr marL="114300" indent="0">
              <a:buNone/>
            </a:pPr>
            <a:endParaRPr lang="en-GB" noProof="0" dirty="0"/>
          </a:p>
          <a:p>
            <a:r>
              <a:rPr lang="en-GB" noProof="0" dirty="0"/>
              <a:t>What sort of CPD training might each choose?</a:t>
            </a:r>
          </a:p>
          <a:p>
            <a:r>
              <a:rPr lang="en-GB" noProof="0" dirty="0"/>
              <a:t>How will it motivate them and help them to improve their performance?</a:t>
            </a:r>
          </a:p>
          <a:p>
            <a:r>
              <a:rPr lang="en-GB" noProof="0" dirty="0"/>
              <a:t>What benefit will it offer to their employer?</a:t>
            </a:r>
          </a:p>
          <a:p>
            <a:endParaRPr lang="en-GB" noProof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sz="4000" noProof="0" dirty="0">
                <a:solidFill>
                  <a:schemeClr val="dk1"/>
                </a:solidFill>
              </a:rPr>
              <a:t>Professional </a:t>
            </a:r>
            <a:r>
              <a:rPr lang="en-GB" noProof="0" dirty="0">
                <a:solidFill>
                  <a:schemeClr val="dk1"/>
                </a:solidFill>
              </a:rPr>
              <a:t>institutions</a:t>
            </a:r>
          </a:p>
        </p:txBody>
      </p:sp>
      <p:sp>
        <p:nvSpPr>
          <p:cNvPr id="216" name="Google Shape;216;p24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lang="en-GB" sz="18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9440" y="3081028"/>
            <a:ext cx="3592027" cy="269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9439" y="2918342"/>
            <a:ext cx="3592027" cy="7115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FC0B3-9699-D375-938B-A940286D42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n-GB" noProof="0" dirty="0"/>
              <a:t>Engineering institutions provide training to both individuals and other organisations.</a:t>
            </a:r>
          </a:p>
          <a:p>
            <a:pPr marL="114300" indent="0">
              <a:buNone/>
            </a:pPr>
            <a:r>
              <a:rPr lang="en-GB" noProof="0" dirty="0"/>
              <a:t>Membership has minimum qualification requirements and a fee, but most offer free advice on their website.</a:t>
            </a:r>
          </a:p>
          <a:p>
            <a:pPr marL="114300" indent="0">
              <a:buNone/>
            </a:pPr>
            <a:r>
              <a:rPr lang="en-GB" noProof="0" dirty="0"/>
              <a:t>Membership is professionally recognised and highly regarded across the industry, especially when applying for new roles.</a:t>
            </a:r>
          </a:p>
          <a:p>
            <a:pPr marL="114300" indent="0">
              <a:buNone/>
            </a:pPr>
            <a:r>
              <a:rPr lang="en-GB" noProof="0" dirty="0"/>
              <a:t>Popular examples include:</a:t>
            </a:r>
          </a:p>
          <a:p>
            <a:pPr lvl="1"/>
            <a:r>
              <a:rPr lang="en-GB" noProof="0" dirty="0"/>
              <a:t>Institution of Engineering and Technology (IET)</a:t>
            </a:r>
          </a:p>
          <a:p>
            <a:pPr lvl="1"/>
            <a:r>
              <a:rPr lang="en-GB" noProof="0" dirty="0"/>
              <a:t>Institution of Mechanical Engineers</a:t>
            </a:r>
          </a:p>
          <a:p>
            <a:pPr marL="114300" indent="0">
              <a:buNone/>
            </a:pPr>
            <a:r>
              <a:rPr lang="en-GB" noProof="0" dirty="0"/>
              <a:t>Choose one institution and research an example of a course or accreditation they offer.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/>
          <p:nvPr/>
        </p:nvSpPr>
        <p:spPr>
          <a:xfrm>
            <a:off x="7894700" y="2358275"/>
            <a:ext cx="3670918" cy="2141450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11430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378"/>
              <a:buFont typeface="Arial"/>
              <a:buNone/>
            </a:pPr>
            <a:r>
              <a:rPr lang="en-GB" sz="2000" b="1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Resources needed:</a:t>
            </a:r>
            <a:endParaRPr lang="en-GB" sz="20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Font typeface="Arial"/>
              <a:buChar char="•"/>
            </a:pPr>
            <a:r>
              <a:rPr lang="en-GB" sz="20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R3 Activity 2 Worksheet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Font typeface="Arial"/>
              <a:buChar char="•"/>
            </a:pPr>
            <a:r>
              <a:rPr lang="en-GB" sz="20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R3 Activity 2 Worksheet answers</a:t>
            </a:r>
            <a:endParaRPr lang="en-GB" sz="20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/>
              <a:t>Case study: The Engineering Council </a:t>
            </a:r>
          </a:p>
        </p:txBody>
      </p:sp>
      <p:sp>
        <p:nvSpPr>
          <p:cNvPr id="226" name="Google Shape;226;p25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lang="en-GB" sz="18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0D8C1-C53C-885C-62A4-D70AAD243E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GB" noProof="0" dirty="0"/>
              <a:t>Read the questions on Activity 2 Worksheet to familiarise yourself with them before you watch the video.</a:t>
            </a:r>
          </a:p>
          <a:p>
            <a:pPr marL="114300" indent="0">
              <a:buNone/>
            </a:pPr>
            <a:r>
              <a:rPr lang="en-GB" noProof="0" dirty="0"/>
              <a:t>Watch the video and think about how and why the Engineering Council promotes CPD and the benefits of CPD for individuals.</a:t>
            </a:r>
          </a:p>
          <a:p>
            <a:pPr marL="114300" indent="0">
              <a:buNone/>
            </a:pPr>
            <a:r>
              <a:rPr lang="en-GB" noProof="0" dirty="0"/>
              <a:t>While you are watching, make notes using Activity 2 Worksheet.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6C150-AB0F-6502-72EF-B13D36825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3631FE6-5675-26A6-370D-320D7D4D4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noProof="0" dirty="0"/>
              <a:t>The Engineering Council: CPD – John </a:t>
            </a:r>
            <a:r>
              <a:rPr lang="en-GB" sz="3600" noProof="0" dirty="0" err="1"/>
              <a:t>Chudley</a:t>
            </a:r>
            <a:endParaRPr lang="en-GB" sz="3600" noProof="0" dirty="0"/>
          </a:p>
        </p:txBody>
      </p:sp>
      <p:sp>
        <p:nvSpPr>
          <p:cNvPr id="2" name="Google Shape;226;p25">
            <a:extLst>
              <a:ext uri="{FF2B5EF4-FFF2-40B4-BE49-F238E27FC236}">
                <a16:creationId xmlns:a16="http://schemas.microsoft.com/office/drawing/2014/main" id="{C7FD5765-0207-8CE3-F091-A47049C682E0}"/>
              </a:ext>
            </a:extLst>
          </p:cNvPr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2</a:t>
            </a:r>
            <a:endParaRPr lang="en-GB" sz="18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Online Media 2" title="Gatsby TEN 2025 EM Engineering Council CPD V4">
            <a:hlinkClick r:id="" action="ppaction://media"/>
            <a:extLst>
              <a:ext uri="{FF2B5EF4-FFF2-40B4-BE49-F238E27FC236}">
                <a16:creationId xmlns:a16="http://schemas.microsoft.com/office/drawing/2014/main" id="{792A8EFA-D4F7-5331-0D94-0ECC44A4C48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03070" y="1443790"/>
            <a:ext cx="7985860" cy="449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sz="4000" noProof="0" dirty="0">
                <a:solidFill>
                  <a:schemeClr val="dk1"/>
                </a:solidFill>
              </a:rPr>
              <a:t>Personal development</a:t>
            </a:r>
            <a:endParaRPr lang="en-GB" noProof="0" dirty="0">
              <a:solidFill>
                <a:schemeClr val="dk1"/>
              </a:solidFill>
            </a:endParaRPr>
          </a:p>
        </p:txBody>
      </p:sp>
      <p:sp>
        <p:nvSpPr>
          <p:cNvPr id="235" name="Google Shape;235;p26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3</a:t>
            </a:r>
            <a:endParaRPr lang="en-GB" sz="18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3746" y="1825624"/>
            <a:ext cx="5188394" cy="34589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9;p3">
            <a:extLst>
              <a:ext uri="{FF2B5EF4-FFF2-40B4-BE49-F238E27FC236}">
                <a16:creationId xmlns:a16="http://schemas.microsoft.com/office/drawing/2014/main" id="{A5D5BFA1-3E36-03ED-B402-A76F9BA34979}"/>
              </a:ext>
            </a:extLst>
          </p:cNvPr>
          <p:cNvSpPr txBox="1"/>
          <p:nvPr/>
        </p:nvSpPr>
        <p:spPr>
          <a:xfrm>
            <a:off x="838200" y="6356349"/>
            <a:ext cx="60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noProof="0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Resource 3: Continuous Professional Development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349DBB-12F0-7AF5-2CC7-FA40EF45E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5257801" cy="4351338"/>
          </a:xfrm>
        </p:spPr>
        <p:txBody>
          <a:bodyPr>
            <a:normAutofit fontScale="85000" lnSpcReduction="10000"/>
          </a:bodyPr>
          <a:lstStyle/>
          <a:p>
            <a:pPr marL="114300" indent="0">
              <a:buNone/>
            </a:pPr>
            <a:r>
              <a:rPr lang="en-GB" noProof="0" dirty="0"/>
              <a:t>Any business will want to up-skill its employees, but your personal development is your responsibility. </a:t>
            </a:r>
            <a:r>
              <a:rPr lang="en-GB" b="1" noProof="0" dirty="0"/>
              <a:t>Always ask yourself:</a:t>
            </a:r>
          </a:p>
          <a:p>
            <a:endParaRPr lang="en-GB" noProof="0" dirty="0"/>
          </a:p>
          <a:p>
            <a:r>
              <a:rPr lang="en-GB" noProof="0" dirty="0"/>
              <a:t>Are you planning your own career development and taking the initiative?</a:t>
            </a:r>
          </a:p>
          <a:p>
            <a:r>
              <a:rPr lang="en-GB" noProof="0" dirty="0"/>
              <a:t>What goals do you have, and do you know how to achieve them?</a:t>
            </a:r>
          </a:p>
          <a:p>
            <a:r>
              <a:rPr lang="en-GB" noProof="0" dirty="0"/>
              <a:t>Will CPD help meet this goal?</a:t>
            </a:r>
          </a:p>
          <a:p>
            <a:r>
              <a:rPr lang="en-GB" noProof="0" dirty="0"/>
              <a:t>Is it something you can do yourself?</a:t>
            </a:r>
          </a:p>
          <a:p>
            <a:r>
              <a:rPr lang="en-GB" noProof="0" dirty="0"/>
              <a:t>Do you know who to talk to?</a:t>
            </a:r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898457" cy="1325563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GB" noProof="0" dirty="0"/>
              <a:t>Case study: Why is CPD so important?</a:t>
            </a:r>
          </a:p>
        </p:txBody>
      </p:sp>
      <p:sp>
        <p:nvSpPr>
          <p:cNvPr id="244" name="Google Shape;244;p27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3</a:t>
            </a:r>
            <a:endParaRPr lang="en-GB" sz="18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9D9DA-ABB4-FBE7-00D9-99C1D2865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4050891" cy="4351338"/>
          </a:xfrm>
        </p:spPr>
        <p:txBody>
          <a:bodyPr>
            <a:normAutofit fontScale="92500"/>
          </a:bodyPr>
          <a:lstStyle/>
          <a:p>
            <a:r>
              <a:rPr lang="en-GB" noProof="0" dirty="0"/>
              <a:t>Watch the two videos and complete the mind map on Activity 3 Worksheet.</a:t>
            </a:r>
          </a:p>
          <a:p>
            <a:r>
              <a:rPr lang="en-GB" noProof="0" dirty="0"/>
              <a:t>The videos explore the perspectives of two professionals and how managing their own personal development has benefitted them and those around them.</a:t>
            </a:r>
          </a:p>
        </p:txBody>
      </p:sp>
      <p:pic>
        <p:nvPicPr>
          <p:cNvPr id="2" name="Online Media 1" title="Gatsby TEN 2025 EM Personal Development Hannah Rylance V3">
            <a:hlinkClick r:id="" action="ppaction://media"/>
            <a:extLst>
              <a:ext uri="{FF2B5EF4-FFF2-40B4-BE49-F238E27FC236}">
                <a16:creationId xmlns:a16="http://schemas.microsoft.com/office/drawing/2014/main" id="{0FE11F3A-D2D8-1EFB-4412-8CF2D50938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893869" y="669910"/>
            <a:ext cx="4761397" cy="2682477"/>
          </a:xfrm>
          <a:prstGeom prst="rect">
            <a:avLst/>
          </a:prstGeom>
        </p:spPr>
      </p:pic>
      <p:pic>
        <p:nvPicPr>
          <p:cNvPr id="4" name="Online Media 3" title="Gatsby TEN 2025 EM Personal Development Ronan Tebbutt V4">
            <a:hlinkClick r:id="" action="ppaction://media"/>
            <a:extLst>
              <a:ext uri="{FF2B5EF4-FFF2-40B4-BE49-F238E27FC236}">
                <a16:creationId xmlns:a16="http://schemas.microsoft.com/office/drawing/2014/main" id="{67A7EBB8-8E6A-CD01-96F4-92423139AD1F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7117823" y="3494486"/>
            <a:ext cx="4761397" cy="26824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/>
              <a:t>Development route</a:t>
            </a:r>
          </a:p>
        </p:txBody>
      </p:sp>
      <p:sp>
        <p:nvSpPr>
          <p:cNvPr id="253" name="Google Shape;253;p28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3</a:t>
            </a:r>
            <a:endParaRPr lang="en-GB" sz="18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28"/>
          <p:cNvSpPr txBox="1"/>
          <p:nvPr/>
        </p:nvSpPr>
        <p:spPr>
          <a:xfrm>
            <a:off x="7894699" y="2358275"/>
            <a:ext cx="4029371" cy="2141450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11430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378"/>
              <a:buFont typeface="Arial"/>
              <a:buNone/>
            </a:pPr>
            <a:r>
              <a:rPr lang="en-GB" sz="2000" b="1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Resources needed:</a:t>
            </a:r>
            <a:endParaRPr lang="en-GB" sz="20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Font typeface="Arial"/>
              <a:buChar char="•"/>
            </a:pPr>
            <a:r>
              <a:rPr lang="en-GB" sz="20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R3 Activity 3 Worksheet 2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Font typeface="Arial"/>
              <a:buChar char="•"/>
            </a:pPr>
            <a:r>
              <a:rPr lang="en-GB" sz="20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R3 Activity 3 Worksheet 2 answers</a:t>
            </a:r>
            <a:endParaRPr lang="en-GB" sz="20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9C2FD-B805-B194-AB4F-4B5045BFBC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noProof="0" dirty="0"/>
              <a:t>In your groups, suggest a development route for each of the two scenarios:</a:t>
            </a:r>
            <a:br>
              <a:rPr lang="en-GB" noProof="0" dirty="0"/>
            </a:br>
            <a:endParaRPr lang="en-GB" noProof="0" dirty="0"/>
          </a:p>
          <a:p>
            <a:pPr marL="571500" indent="-457200">
              <a:buFont typeface="+mj-lt"/>
              <a:buAutoNum type="arabicPeriod"/>
            </a:pPr>
            <a:r>
              <a:rPr lang="en-GB" noProof="0" dirty="0"/>
              <a:t>Assistant machine operator who aspires to be a health and safety manager</a:t>
            </a:r>
          </a:p>
          <a:p>
            <a:pPr marL="571500" indent="-457200">
              <a:buFont typeface="+mj-lt"/>
              <a:buAutoNum type="arabicPeriod"/>
            </a:pPr>
            <a:r>
              <a:rPr lang="en-GB" noProof="0" dirty="0"/>
              <a:t>Apprentice engineer who aspires to be the owner of an engineering company.</a:t>
            </a:r>
          </a:p>
          <a:p>
            <a:endParaRPr lang="en-GB" noProof="0" dirty="0"/>
          </a:p>
          <a:p>
            <a:endParaRPr lang="en-GB" noProof="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noProof="0" dirty="0"/>
              <a:t>In these activities, we have:</a:t>
            </a:r>
          </a:p>
        </p:txBody>
      </p:sp>
      <p:sp>
        <p:nvSpPr>
          <p:cNvPr id="262" name="Google Shape;262;p29"/>
          <p:cNvSpPr/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Plenary</a:t>
            </a:r>
          </a:p>
        </p:txBody>
      </p:sp>
      <p:sp>
        <p:nvSpPr>
          <p:cNvPr id="4" name="Google Shape;123;p15">
            <a:extLst>
              <a:ext uri="{FF2B5EF4-FFF2-40B4-BE49-F238E27FC236}">
                <a16:creationId xmlns:a16="http://schemas.microsoft.com/office/drawing/2014/main" id="{1A2C02F6-2CB1-CA07-89A1-B34188EBA9A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576073" y="1825625"/>
            <a:ext cx="3671047" cy="414540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u="sng" noProof="0" dirty="0"/>
              <a:t>Skills: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</a:pPr>
            <a:r>
              <a:rPr lang="en-GB" sz="1600" noProof="0" dirty="0"/>
              <a:t>Analysing and interpreting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</a:pPr>
            <a:r>
              <a:rPr lang="en-GB" sz="1600" noProof="0" dirty="0"/>
              <a:t>Evaluating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</a:pPr>
            <a:r>
              <a:rPr lang="en-GB" sz="1600" noProof="0" dirty="0"/>
              <a:t>Communication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u="sng" noProof="0" dirty="0">
                <a:latin typeface="Arial"/>
                <a:ea typeface="Arial"/>
                <a:cs typeface="Arial"/>
                <a:sym typeface="Arial"/>
              </a:rPr>
              <a:t>General competencies: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English: 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EC2</a:t>
            </a: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 Present information and ideas 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EC4</a:t>
            </a: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 Summarise information/ideas 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b="1" noProof="0" dirty="0"/>
              <a:t>EC5</a:t>
            </a:r>
            <a:r>
              <a:rPr lang="en-GB" sz="1600" noProof="0" dirty="0"/>
              <a:t> Synthesise information</a:t>
            </a:r>
            <a:endParaRPr lang="en-GB" sz="1600" noProof="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EC6 </a:t>
            </a: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Take part in/lead discussions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Digital: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DC3</a:t>
            </a: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 Communicate and collaborate</a:t>
            </a:r>
            <a:endParaRPr lang="en-GB" sz="1600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D42DC-BA63-6AD2-06C7-4C89A2BED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400800" cy="4145407"/>
          </a:xfrm>
        </p:spPr>
        <p:txBody>
          <a:bodyPr>
            <a:normAutofit fontScale="92500" lnSpcReduction="10000"/>
          </a:bodyPr>
          <a:lstStyle/>
          <a:p>
            <a:r>
              <a:rPr lang="en-GB" noProof="0" dirty="0"/>
              <a:t>explored the need for CPD in any organisation;</a:t>
            </a:r>
          </a:p>
          <a:p>
            <a:r>
              <a:rPr lang="en-GB" noProof="0" dirty="0"/>
              <a:t>discussed how professional bodies are used to support both individuals and organisations;</a:t>
            </a:r>
          </a:p>
          <a:p>
            <a:r>
              <a:rPr lang="en-GB" noProof="0" dirty="0"/>
              <a:t>explored real-life case studies, exploring professional development;</a:t>
            </a:r>
          </a:p>
          <a:p>
            <a:r>
              <a:rPr lang="en-GB" noProof="0" dirty="0"/>
              <a:t>considered how personal development supports career development;</a:t>
            </a:r>
          </a:p>
          <a:p>
            <a:r>
              <a:rPr lang="en-GB" noProof="0" dirty="0"/>
              <a:t>considered our own professional development and set targets for the future.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0"/>
          <p:cNvSpPr txBox="1">
            <a:spLocks noGrp="1"/>
          </p:cNvSpPr>
          <p:nvPr>
            <p:ph type="title"/>
          </p:nvPr>
        </p:nvSpPr>
        <p:spPr>
          <a:xfrm>
            <a:off x="838200" y="32961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noProof="0" dirty="0">
                <a:solidFill>
                  <a:schemeClr val="dk1"/>
                </a:solidFill>
              </a:rPr>
              <a:t>Consolidation</a:t>
            </a:r>
          </a:p>
        </p:txBody>
      </p:sp>
      <p:sp>
        <p:nvSpPr>
          <p:cNvPr id="269" name="Google Shape;269;p30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Consolidation</a:t>
            </a:r>
            <a:endParaRPr lang="en-GB" sz="1800" b="0" i="0" u="none" strike="noStrike" cap="none" noProof="0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0"/>
          <p:cNvSpPr txBox="1">
            <a:spLocks noGrp="1"/>
          </p:cNvSpPr>
          <p:nvPr>
            <p:ph type="body" idx="2"/>
          </p:nvPr>
        </p:nvSpPr>
        <p:spPr>
          <a:xfrm>
            <a:off x="8180388" y="1825625"/>
            <a:ext cx="3173412" cy="4351338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11430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378"/>
              <a:buFont typeface="Arial"/>
              <a:buNone/>
            </a:pPr>
            <a:r>
              <a:rPr lang="en-GB" sz="2000" b="1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Resource needed:</a:t>
            </a:r>
            <a:endParaRPr lang="en-GB" sz="2000" noProof="0" dirty="0"/>
          </a:p>
          <a:p>
            <a: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Char char="•"/>
            </a:pPr>
            <a:r>
              <a:rPr lang="en-GB" sz="20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R1 Activity 4 Worksheet</a:t>
            </a:r>
            <a:endParaRPr lang="en-GB" sz="2000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C2E1C-55F4-32DA-ACA4-38F3F54D5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948948" cy="4351338"/>
          </a:xfrm>
        </p:spPr>
        <p:txBody>
          <a:bodyPr>
            <a:normAutofit lnSpcReduction="10000"/>
          </a:bodyPr>
          <a:lstStyle/>
          <a:p>
            <a:r>
              <a:rPr lang="en-GB" noProof="0" dirty="0"/>
              <a:t>If you have placement or work experience, consider your experience of CPD, </a:t>
            </a:r>
            <a:br>
              <a:rPr lang="en-GB" noProof="0" dirty="0"/>
            </a:br>
            <a:r>
              <a:rPr lang="en-GB" noProof="0" dirty="0"/>
              <a:t>e.g. health and safety, or training for machinery use.</a:t>
            </a:r>
          </a:p>
          <a:p>
            <a:r>
              <a:rPr lang="en-GB" noProof="0" dirty="0"/>
              <a:t>Should CPD be dictated by an employer or chosen independently by individuals?</a:t>
            </a:r>
          </a:p>
          <a:p>
            <a:r>
              <a:rPr lang="en-GB" noProof="0" dirty="0"/>
              <a:t>Using the self-review Activity 4 Worksheet from Resource 1, identify areas of CPD that could help you in future, or add any CPD that you have already completed.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noProof="0" dirty="0"/>
              <a:t>In these activities, we will:</a:t>
            </a:r>
          </a:p>
        </p:txBody>
      </p:sp>
      <p:sp>
        <p:nvSpPr>
          <p:cNvPr id="129" name="Google Shape;129;p15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noProof="0" dirty="0"/>
              <a:t>Introduction</a:t>
            </a:r>
          </a:p>
        </p:txBody>
      </p:sp>
      <p:sp>
        <p:nvSpPr>
          <p:cNvPr id="130" name="Google Shape;130;p15"/>
          <p:cNvSpPr txBox="1"/>
          <p:nvPr/>
        </p:nvSpPr>
        <p:spPr>
          <a:xfrm>
            <a:off x="838200" y="6356349"/>
            <a:ext cx="60953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noProof="0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Resource 3: Continuous Professional Development </a:t>
            </a:r>
          </a:p>
        </p:txBody>
      </p:sp>
      <p:sp>
        <p:nvSpPr>
          <p:cNvPr id="6" name="Google Shape;123;p15">
            <a:extLst>
              <a:ext uri="{FF2B5EF4-FFF2-40B4-BE49-F238E27FC236}">
                <a16:creationId xmlns:a16="http://schemas.microsoft.com/office/drawing/2014/main" id="{0B0AAF3E-3AEF-E020-C5E4-DF7652E18CF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576073" y="1825625"/>
            <a:ext cx="3671047" cy="414540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8000" tIns="72000" rIns="72000" bIns="72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u="sng" noProof="0" dirty="0"/>
              <a:t>Skills: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</a:pPr>
            <a:r>
              <a:rPr lang="en-GB" sz="1600" noProof="0" dirty="0"/>
              <a:t>Analysing and interpreting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</a:pPr>
            <a:r>
              <a:rPr lang="en-GB" sz="1600" noProof="0" dirty="0"/>
              <a:t>Evaluating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</a:pPr>
            <a:r>
              <a:rPr lang="en-GB" sz="1600" noProof="0" dirty="0"/>
              <a:t>Communication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u="sng" noProof="0" dirty="0">
                <a:latin typeface="Arial"/>
                <a:ea typeface="Arial"/>
                <a:cs typeface="Arial"/>
                <a:sym typeface="Arial"/>
              </a:rPr>
              <a:t>General competencies: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English: 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EC2</a:t>
            </a: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 Present information and ideas 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EC4</a:t>
            </a: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 Summarise information/ideas 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b="1" noProof="0" dirty="0"/>
              <a:t>EC5</a:t>
            </a:r>
            <a:r>
              <a:rPr lang="en-GB" sz="1600" noProof="0" dirty="0"/>
              <a:t> Synthesise information</a:t>
            </a:r>
            <a:endParaRPr lang="en-GB" sz="1600" noProof="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EC6 </a:t>
            </a: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Take part in/lead discussions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Digital: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 b="1" noProof="0" dirty="0">
                <a:latin typeface="Arial"/>
                <a:ea typeface="Arial"/>
                <a:cs typeface="Arial"/>
                <a:sym typeface="Arial"/>
              </a:rPr>
              <a:t>DC3</a:t>
            </a:r>
            <a:r>
              <a:rPr lang="en-GB" sz="1600" noProof="0" dirty="0">
                <a:latin typeface="Arial"/>
                <a:ea typeface="Arial"/>
                <a:cs typeface="Arial"/>
                <a:sym typeface="Arial"/>
              </a:rPr>
              <a:t> Communicate and collaborate</a:t>
            </a:r>
            <a:endParaRPr lang="en-GB" sz="1600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8270E-0228-6F02-3C2B-1265248A5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6400800" cy="4145407"/>
          </a:xfrm>
        </p:spPr>
        <p:txBody>
          <a:bodyPr>
            <a:normAutofit fontScale="92500"/>
          </a:bodyPr>
          <a:lstStyle/>
          <a:p>
            <a:r>
              <a:rPr lang="en-GB" noProof="0" dirty="0"/>
              <a:t>explore the need for CPD in any organisation;</a:t>
            </a:r>
          </a:p>
          <a:p>
            <a:r>
              <a:rPr lang="en-GB" noProof="0" dirty="0"/>
              <a:t>discuss how professional bodies are used to support both individuals and organisations;</a:t>
            </a:r>
          </a:p>
          <a:p>
            <a:r>
              <a:rPr lang="en-GB" noProof="0" dirty="0"/>
              <a:t>explore real-life case studies, exploring professional development;</a:t>
            </a:r>
          </a:p>
          <a:p>
            <a:r>
              <a:rPr lang="en-GB" noProof="0" dirty="0"/>
              <a:t>consider how personal development supports career development;</a:t>
            </a:r>
          </a:p>
          <a:p>
            <a:r>
              <a:rPr lang="en-GB" noProof="0" dirty="0"/>
              <a:t>consider our own professional development and set targets for the future.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noProof="0" dirty="0">
                <a:solidFill>
                  <a:schemeClr val="dk1"/>
                </a:solidFill>
              </a:rPr>
              <a:t>Learning skills</a:t>
            </a:r>
          </a:p>
        </p:txBody>
      </p:sp>
      <p:pic>
        <p:nvPicPr>
          <p:cNvPr id="138" name="Google Shape;138;p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3746" y="1825625"/>
            <a:ext cx="5188394" cy="374226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/>
          <p:cNvSpPr txBox="1"/>
          <p:nvPr/>
        </p:nvSpPr>
        <p:spPr>
          <a:xfrm>
            <a:off x="6766560" y="1328286"/>
            <a:ext cx="3311091" cy="36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DF10C8-2451-E9C9-8F19-1A35DA8E1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GB" noProof="0" dirty="0"/>
              <a:t>What was the last skill you learned outside of school college?</a:t>
            </a:r>
          </a:p>
          <a:p>
            <a:pPr lvl="1"/>
            <a:r>
              <a:rPr lang="en-GB" noProof="0" dirty="0"/>
              <a:t>It could be a sport, a hobby, a repair you made…</a:t>
            </a:r>
          </a:p>
          <a:p>
            <a:endParaRPr lang="en-GB" noProof="0" dirty="0"/>
          </a:p>
          <a:p>
            <a:r>
              <a:rPr lang="en-GB" noProof="0" dirty="0"/>
              <a:t>How did you learn this skill?</a:t>
            </a:r>
          </a:p>
          <a:p>
            <a:pPr lvl="1"/>
            <a:r>
              <a:rPr lang="en-GB" noProof="0" dirty="0"/>
              <a:t>You might have used YouTube, asked a friend…</a:t>
            </a:r>
          </a:p>
          <a:p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3746" y="1825625"/>
            <a:ext cx="5188394" cy="402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sz="4000" noProof="0" dirty="0">
                <a:solidFill>
                  <a:schemeClr val="dk1"/>
                </a:solidFill>
              </a:rPr>
              <a:t>The Engineering Council</a:t>
            </a:r>
            <a:endParaRPr lang="en-GB" noProof="0" dirty="0">
              <a:solidFill>
                <a:schemeClr val="dk1"/>
              </a:solidFill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CE168-8D88-7D1A-91CD-30039C806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88394" cy="4351338"/>
          </a:xfrm>
        </p:spPr>
        <p:txBody>
          <a:bodyPr/>
          <a:lstStyle/>
          <a:p>
            <a:pPr marL="114300" indent="0">
              <a:buNone/>
            </a:pPr>
            <a:r>
              <a:rPr lang="en-GB" noProof="0" dirty="0"/>
              <a:t>The Engineering Council is the UK regulatory body for the professional registration of engineers. </a:t>
            </a:r>
          </a:p>
          <a:p>
            <a:pPr marL="114300" indent="0">
              <a:buNone/>
            </a:pPr>
            <a:r>
              <a:rPr lang="en-GB" noProof="0" dirty="0"/>
              <a:t>It holds the register for the 39 professional engineering institutions in the UK.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sz="4000" noProof="0" dirty="0">
                <a:solidFill>
                  <a:schemeClr val="dk1"/>
                </a:solidFill>
              </a:rPr>
              <a:t>The Engineering Council</a:t>
            </a:r>
            <a:endParaRPr lang="en-GB" noProof="0" dirty="0">
              <a:solidFill>
                <a:schemeClr val="dk1"/>
              </a:solidFill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7894700" y="2358275"/>
            <a:ext cx="4015552" cy="2141450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114300" marR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34C29"/>
              </a:buClr>
              <a:buSzPts val="1378"/>
              <a:buFont typeface="Arial"/>
              <a:buNone/>
            </a:pPr>
            <a:r>
              <a:rPr lang="en-GB" sz="2000" b="1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Resources needed:</a:t>
            </a:r>
            <a:endParaRPr lang="en-GB" sz="20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Font typeface="Arial"/>
              <a:buChar char="•"/>
            </a:pPr>
            <a:r>
              <a:rPr lang="en-GB" sz="20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R3 Intro Worksheet</a:t>
            </a:r>
            <a:endParaRPr lang="en-GB" sz="14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Font typeface="Arial"/>
              <a:buChar char="•"/>
            </a:pPr>
            <a:r>
              <a:rPr lang="en-GB" sz="2000" b="0" i="0" u="none" strike="noStrike" cap="none" noProof="0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R3 Intro Worksheet answers</a:t>
            </a:r>
            <a:endParaRPr lang="en-GB" sz="20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8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9180C9-F32C-EF27-E70C-6BD9DAC07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6438581" cy="4351338"/>
          </a:xfrm>
        </p:spPr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GB" sz="1800" noProof="0" dirty="0"/>
              <a:t>Watch the video and take notes to answer the following questions:</a:t>
            </a:r>
          </a:p>
          <a:p>
            <a:r>
              <a:rPr lang="en-GB" sz="1600" noProof="0" dirty="0"/>
              <a:t>What are the professional engineering standards and which regulatory body sets them?</a:t>
            </a:r>
          </a:p>
          <a:p>
            <a:r>
              <a:rPr lang="en-GB" sz="1600" noProof="0" dirty="0"/>
              <a:t>Why are they important?</a:t>
            </a:r>
          </a:p>
          <a:p>
            <a:r>
              <a:rPr lang="en-GB" sz="1600" noProof="0" dirty="0"/>
              <a:t>What are the benefits of being a member of a professional body? </a:t>
            </a:r>
          </a:p>
          <a:p>
            <a:r>
              <a:rPr lang="en-GB" sz="1600" noProof="0" dirty="0"/>
              <a:t>What is professional registration?</a:t>
            </a:r>
          </a:p>
          <a:p>
            <a:r>
              <a:rPr lang="en-GB" sz="1600" noProof="0" dirty="0"/>
              <a:t>What are the three different professional registration levels? </a:t>
            </a:r>
          </a:p>
          <a:p>
            <a:r>
              <a:rPr lang="en-GB" sz="1600" noProof="0" dirty="0"/>
              <a:t>How do you think the statistics around ages and genders mentioned in the video might impact a career in engineering?</a:t>
            </a:r>
          </a:p>
          <a:p>
            <a:r>
              <a:rPr lang="en-GB" sz="1600" noProof="0" dirty="0"/>
              <a:t>Why is it important that T-Level students know about the Engineering Council Standards and how can they help their career?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096F6CF-3FD5-E2BC-5BF8-4709F253E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noProof="0" dirty="0"/>
              <a:t>The Engineering Council: Professional </a:t>
            </a:r>
            <a:br>
              <a:rPr lang="en-GB" sz="3600" noProof="0" dirty="0"/>
            </a:br>
            <a:r>
              <a:rPr lang="en-GB" sz="3600" noProof="0" dirty="0"/>
              <a:t>registration – John </a:t>
            </a:r>
            <a:r>
              <a:rPr lang="en-GB" sz="3600" noProof="0" dirty="0" err="1"/>
              <a:t>Chudley</a:t>
            </a:r>
            <a:endParaRPr lang="en-GB" sz="3600" noProof="0" dirty="0"/>
          </a:p>
        </p:txBody>
      </p:sp>
      <p:sp>
        <p:nvSpPr>
          <p:cNvPr id="11" name="Google Shape;158;p18">
            <a:extLst>
              <a:ext uri="{FF2B5EF4-FFF2-40B4-BE49-F238E27FC236}">
                <a16:creationId xmlns:a16="http://schemas.microsoft.com/office/drawing/2014/main" id="{82275F64-E067-F1D2-2AE9-62483190EEAA}"/>
              </a:ext>
            </a:extLst>
          </p:cNvPr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34C29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Introduction</a:t>
            </a:r>
            <a:endParaRPr lang="en-GB" noProof="0" dirty="0"/>
          </a:p>
        </p:txBody>
      </p:sp>
      <p:pic>
        <p:nvPicPr>
          <p:cNvPr id="4" name="Online Media 3" title="Gatsby TEN 2025 EM Engineering Council Professional Registration V4">
            <a:hlinkClick r:id="" action="ppaction://media"/>
            <a:extLst>
              <a:ext uri="{FF2B5EF4-FFF2-40B4-BE49-F238E27FC236}">
                <a16:creationId xmlns:a16="http://schemas.microsoft.com/office/drawing/2014/main" id="{6CE70F14-9DB2-AF20-D174-F026E9942CE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59737" y="1690688"/>
            <a:ext cx="8072526" cy="454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5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/>
              <a:t>CPD – Continuous Professional Development</a:t>
            </a:r>
          </a:p>
        </p:txBody>
      </p:sp>
      <p:sp>
        <p:nvSpPr>
          <p:cNvPr id="166" name="Google Shape;166;p19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lang="en-GB" sz="18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6539" y="1825625"/>
            <a:ext cx="4585601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FEF695-B8D4-6CE2-1AE1-13DE19A079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GB" noProof="0" dirty="0"/>
              <a:t>CPD, also described as ‘lifelong learning’, can take many forms:</a:t>
            </a:r>
          </a:p>
          <a:p>
            <a:r>
              <a:rPr lang="en-GB" b="1" noProof="0" dirty="0"/>
              <a:t>vocational</a:t>
            </a:r>
            <a:r>
              <a:rPr lang="en-GB" noProof="0" dirty="0"/>
              <a:t> – learn new and maintain existing skills and experience to do a job; </a:t>
            </a:r>
          </a:p>
          <a:p>
            <a:r>
              <a:rPr lang="en-GB" b="1" noProof="0" dirty="0"/>
              <a:t>academic</a:t>
            </a:r>
            <a:r>
              <a:rPr lang="en-GB" noProof="0" dirty="0"/>
              <a:t> – recognised qualifications;</a:t>
            </a:r>
          </a:p>
          <a:p>
            <a:r>
              <a:rPr lang="en-GB" b="1" noProof="0" dirty="0"/>
              <a:t>professional</a:t>
            </a:r>
            <a:r>
              <a:rPr lang="en-GB" noProof="0" dirty="0"/>
              <a:t> – demonstrate recognised standards and experience to join a professional body.</a:t>
            </a:r>
          </a:p>
          <a:p>
            <a:pPr marL="114300" indent="0">
              <a:buNone/>
            </a:pPr>
            <a:r>
              <a:rPr lang="en-GB" noProof="0" dirty="0"/>
              <a:t>Getting a job is the start of your professional career and training opportunities.</a:t>
            </a:r>
          </a:p>
          <a:p>
            <a:endParaRPr lang="en-GB" noProof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/>
              <a:t>How can CPD be delivered?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ECFA3D-C1C5-D3BD-B302-DB4AAFBCC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29223" cy="2976896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GB" sz="1800" b="1" noProof="0" dirty="0"/>
              <a:t>Training courses: </a:t>
            </a:r>
          </a:p>
          <a:p>
            <a:r>
              <a:rPr lang="en-GB" sz="1800" noProof="0" dirty="0"/>
              <a:t>Technical courses</a:t>
            </a:r>
          </a:p>
          <a:p>
            <a:r>
              <a:rPr lang="en-GB" sz="1800" noProof="0" dirty="0"/>
              <a:t>E-learning/distance courses</a:t>
            </a:r>
          </a:p>
          <a:p>
            <a:r>
              <a:rPr lang="en-GB" sz="1800" noProof="0" dirty="0"/>
              <a:t>In-company training courses</a:t>
            </a:r>
          </a:p>
          <a:p>
            <a:r>
              <a:rPr lang="en-GB" sz="1800" noProof="0" dirty="0"/>
              <a:t>Courses leading to qualifications</a:t>
            </a:r>
          </a:p>
          <a:p>
            <a:r>
              <a:rPr lang="en-GB" sz="1800" noProof="0" dirty="0"/>
              <a:t>Delivering training courses</a:t>
            </a:r>
          </a:p>
          <a:p>
            <a:endParaRPr lang="en-GB" sz="1800" noProof="0" dirty="0"/>
          </a:p>
          <a:p>
            <a:endParaRPr lang="en-GB" sz="1800" noProof="0" dirty="0"/>
          </a:p>
          <a:p>
            <a:endParaRPr lang="en-GB" sz="1800" noProof="0" dirty="0"/>
          </a:p>
        </p:txBody>
      </p:sp>
      <p:sp>
        <p:nvSpPr>
          <p:cNvPr id="175" name="Google Shape;175;p20"/>
          <p:cNvSpPr txBox="1"/>
          <p:nvPr/>
        </p:nvSpPr>
        <p:spPr>
          <a:xfrm>
            <a:off x="838198" y="5255506"/>
            <a:ext cx="3758954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100" b="0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 of CPD from professional body IET</a:t>
            </a:r>
          </a:p>
        </p:txBody>
      </p:sp>
      <p:pic>
        <p:nvPicPr>
          <p:cNvPr id="176" name="Google Shape;176;p2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094" b="-1"/>
          <a:stretch>
            <a:fillRect/>
          </a:stretch>
        </p:blipFill>
        <p:spPr>
          <a:xfrm>
            <a:off x="838198" y="5403736"/>
            <a:ext cx="2986946" cy="74149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47BA7A6-42E5-BA57-BBC6-A5F92DAFF2A8}"/>
              </a:ext>
            </a:extLst>
          </p:cNvPr>
          <p:cNvSpPr txBox="1">
            <a:spLocks/>
          </p:cNvSpPr>
          <p:nvPr/>
        </p:nvSpPr>
        <p:spPr>
          <a:xfrm>
            <a:off x="6224579" y="1825625"/>
            <a:ext cx="5129223" cy="4351338"/>
          </a:xfrm>
          <a:prstGeom prst="rect">
            <a:avLst/>
          </a:prstGeom>
          <a:noFill/>
          <a:ln w="28575" cap="flat" cmpd="sng">
            <a:solidFill>
              <a:srgbClr val="D2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GB" sz="1800" b="1" noProof="0" dirty="0"/>
              <a:t>Work experience/industry placement:</a:t>
            </a:r>
          </a:p>
          <a:p>
            <a:pPr>
              <a:spcBef>
                <a:spcPts val="800"/>
              </a:spcBef>
            </a:pPr>
            <a:r>
              <a:rPr lang="en-GB" sz="1800" noProof="0" dirty="0"/>
              <a:t>Learning by doing the job</a:t>
            </a:r>
          </a:p>
          <a:p>
            <a:pPr>
              <a:spcBef>
                <a:spcPts val="800"/>
              </a:spcBef>
            </a:pPr>
            <a:r>
              <a:rPr lang="en-GB" sz="1800" noProof="0" dirty="0"/>
              <a:t>Talking to specialists </a:t>
            </a:r>
          </a:p>
          <a:p>
            <a:pPr>
              <a:spcBef>
                <a:spcPts val="800"/>
              </a:spcBef>
            </a:pPr>
            <a:r>
              <a:rPr lang="en-GB" sz="1800" noProof="0" dirty="0"/>
              <a:t>Receiving coaching from others</a:t>
            </a:r>
          </a:p>
          <a:p>
            <a:pPr>
              <a:spcBef>
                <a:spcPts val="800"/>
              </a:spcBef>
            </a:pPr>
            <a:r>
              <a:rPr lang="en-GB" sz="1800" noProof="0" dirty="0"/>
              <a:t>Secondments and job rotation</a:t>
            </a:r>
          </a:p>
          <a:p>
            <a:pPr>
              <a:spcBef>
                <a:spcPts val="800"/>
              </a:spcBef>
            </a:pPr>
            <a:r>
              <a:rPr lang="en-GB" sz="1800" noProof="0" dirty="0"/>
              <a:t>Apprenticeships</a:t>
            </a:r>
          </a:p>
          <a:p>
            <a:pPr>
              <a:spcBef>
                <a:spcPts val="800"/>
              </a:spcBef>
            </a:pPr>
            <a:r>
              <a:rPr lang="en-GB" sz="1800" noProof="0" dirty="0"/>
              <a:t>Coaching/training others</a:t>
            </a:r>
          </a:p>
          <a:p>
            <a:pPr>
              <a:spcBef>
                <a:spcPts val="800"/>
              </a:spcBef>
            </a:pPr>
            <a:r>
              <a:rPr lang="en-GB" sz="1800" noProof="0" dirty="0"/>
              <a:t>Presentations to external clients, colleagues</a:t>
            </a:r>
          </a:p>
          <a:p>
            <a:pPr>
              <a:spcBef>
                <a:spcPts val="800"/>
              </a:spcBef>
            </a:pPr>
            <a:r>
              <a:rPr lang="en-GB" sz="1800" noProof="0" dirty="0"/>
              <a:t>Managing projects, budgets, teams</a:t>
            </a:r>
          </a:p>
        </p:txBody>
      </p:sp>
      <p:sp>
        <p:nvSpPr>
          <p:cNvPr id="2" name="Google Shape;177;p20"/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lang="en-GB" sz="18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</a:pPr>
            <a:r>
              <a:rPr lang="en-GB" noProof="0" dirty="0"/>
              <a:t>How can CPD be delivered? </a:t>
            </a:r>
            <a:r>
              <a:rPr lang="en-GB" i="1" noProof="0" dirty="0"/>
              <a:t>continued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D6C287-719C-93C7-8FE1-2D549737D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29222" cy="3159330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en-GB" b="1" noProof="0" dirty="0"/>
              <a:t>Academic study</a:t>
            </a:r>
          </a:p>
          <a:p>
            <a:r>
              <a:rPr lang="en-GB" noProof="0" dirty="0"/>
              <a:t>Master’s degree</a:t>
            </a:r>
          </a:p>
          <a:p>
            <a:r>
              <a:rPr lang="en-GB" noProof="0" dirty="0"/>
              <a:t>PhD/Doctorate</a:t>
            </a:r>
          </a:p>
          <a:p>
            <a:r>
              <a:rPr lang="en-GB" noProof="0" dirty="0"/>
              <a:t>Degree/Degree apprenticeship</a:t>
            </a:r>
          </a:p>
          <a:p>
            <a:r>
              <a:rPr lang="en-GB" noProof="0" dirty="0"/>
              <a:t>HND/HNC &amp; ONC/OND</a:t>
            </a:r>
          </a:p>
          <a:p>
            <a:r>
              <a:rPr lang="en-GB" noProof="0" dirty="0"/>
              <a:t>City &amp; Guilds &amp; NVQ</a:t>
            </a:r>
          </a:p>
          <a:p>
            <a:r>
              <a:rPr lang="en-GB" noProof="0" dirty="0"/>
              <a:t>T Level</a:t>
            </a:r>
          </a:p>
        </p:txBody>
      </p:sp>
      <p:sp>
        <p:nvSpPr>
          <p:cNvPr id="11" name="Google Shape;175;p20">
            <a:extLst>
              <a:ext uri="{FF2B5EF4-FFF2-40B4-BE49-F238E27FC236}">
                <a16:creationId xmlns:a16="http://schemas.microsoft.com/office/drawing/2014/main" id="{E9E02D21-035F-054B-0FF6-D21F6B60CE8D}"/>
              </a:ext>
            </a:extLst>
          </p:cNvPr>
          <p:cNvSpPr txBox="1"/>
          <p:nvPr/>
        </p:nvSpPr>
        <p:spPr>
          <a:xfrm>
            <a:off x="838198" y="5255506"/>
            <a:ext cx="3758954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100" b="0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 of CPD from professional body IET</a:t>
            </a:r>
          </a:p>
        </p:txBody>
      </p:sp>
      <p:pic>
        <p:nvPicPr>
          <p:cNvPr id="12" name="Google Shape;176;p20">
            <a:extLst>
              <a:ext uri="{FF2B5EF4-FFF2-40B4-BE49-F238E27FC236}">
                <a16:creationId xmlns:a16="http://schemas.microsoft.com/office/drawing/2014/main" id="{796274CD-8F82-929B-82EB-17F0A0E61FBC}"/>
              </a:ext>
            </a:extLst>
          </p:cNvPr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094" b="-1"/>
          <a:stretch>
            <a:fillRect/>
          </a:stretch>
        </p:blipFill>
        <p:spPr>
          <a:xfrm>
            <a:off x="838198" y="5403736"/>
            <a:ext cx="2986946" cy="74149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51F5646-C791-8FE3-0A60-464595F62DC8}"/>
              </a:ext>
            </a:extLst>
          </p:cNvPr>
          <p:cNvSpPr txBox="1">
            <a:spLocks/>
          </p:cNvSpPr>
          <p:nvPr/>
        </p:nvSpPr>
        <p:spPr>
          <a:xfrm>
            <a:off x="6224579" y="1825625"/>
            <a:ext cx="5129223" cy="4351338"/>
          </a:xfrm>
          <a:prstGeom prst="rect">
            <a:avLst/>
          </a:prstGeom>
          <a:noFill/>
          <a:ln w="28575" cap="flat" cmpd="sng">
            <a:solidFill>
              <a:srgbClr val="D2E8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534C29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GB" sz="1800" b="1" noProof="0" dirty="0"/>
              <a:t>Volunteering</a:t>
            </a:r>
          </a:p>
          <a:p>
            <a:r>
              <a:rPr lang="en-GB" sz="1800" noProof="0" dirty="0"/>
              <a:t>Professional volunteering roles </a:t>
            </a:r>
            <a:br>
              <a:rPr lang="en-GB" sz="1800" noProof="0" dirty="0"/>
            </a:br>
            <a:r>
              <a:rPr lang="en-GB" sz="1800" noProof="0" dirty="0"/>
              <a:t>e.g. mentoring, committee roles, etc.</a:t>
            </a:r>
          </a:p>
          <a:p>
            <a:r>
              <a:rPr lang="en-GB" sz="1800" noProof="0" dirty="0"/>
              <a:t>Other volunteer roles that support the development of soft skills/ financial/leadership skills, </a:t>
            </a:r>
            <a:br>
              <a:rPr lang="en-GB" sz="1800" noProof="0" dirty="0"/>
            </a:br>
            <a:r>
              <a:rPr lang="en-GB" sz="1800" noProof="0" dirty="0"/>
              <a:t>e.g. scout/guide leader/</a:t>
            </a:r>
            <a:br>
              <a:rPr lang="en-GB" sz="1800" noProof="0" dirty="0"/>
            </a:br>
            <a:r>
              <a:rPr lang="en-GB" sz="1800" noProof="0" dirty="0"/>
              <a:t>school governor, charity work, etc.</a:t>
            </a:r>
          </a:p>
          <a:p>
            <a:r>
              <a:rPr lang="en-GB" sz="1800" noProof="0" dirty="0"/>
              <a:t>Speaking at an event</a:t>
            </a:r>
          </a:p>
          <a:p>
            <a:r>
              <a:rPr lang="en-GB" sz="1800" noProof="0" dirty="0"/>
              <a:t>Membership of a technical expert group</a:t>
            </a:r>
          </a:p>
        </p:txBody>
      </p:sp>
      <p:sp>
        <p:nvSpPr>
          <p:cNvPr id="2" name="Google Shape;177;p20">
            <a:extLst>
              <a:ext uri="{FF2B5EF4-FFF2-40B4-BE49-F238E27FC236}">
                <a16:creationId xmlns:a16="http://schemas.microsoft.com/office/drawing/2014/main" id="{B4000F5B-DB66-8DC6-DD96-DD963D1CA81C}"/>
              </a:ext>
            </a:extLst>
          </p:cNvPr>
          <p:cNvSpPr/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 noProof="0" dirty="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Activity 1</a:t>
            </a:r>
            <a:endParaRPr lang="en-GB" sz="1800" b="0" i="0" u="none" strike="noStrike" cap="none" noProof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ca46bf19ef785bbbc8660e038fa42b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5715f077389cd6616b2945872cd585d5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C19390-2A34-44AE-A7D5-FFFCFA64D0A2}"/>
</file>

<file path=customXml/itemProps2.xml><?xml version="1.0" encoding="utf-8"?>
<ds:datastoreItem xmlns:ds="http://schemas.openxmlformats.org/officeDocument/2006/customXml" ds:itemID="{751CAD7F-685F-4AC8-98C8-85C8837B39AC}"/>
</file>

<file path=customXml/itemProps3.xml><?xml version="1.0" encoding="utf-8"?>
<ds:datastoreItem xmlns:ds="http://schemas.openxmlformats.org/officeDocument/2006/customXml" ds:itemID="{72EB1E2F-F210-425A-986C-348EFC39E4D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1374</Words>
  <Application>Microsoft Office PowerPoint</Application>
  <PresentationFormat>Widescreen</PresentationFormat>
  <Paragraphs>213</Paragraphs>
  <Slides>19</Slides>
  <Notes>19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Arial Narrow</vt:lpstr>
      <vt:lpstr>Arial</vt:lpstr>
      <vt:lpstr>Office Theme</vt:lpstr>
      <vt:lpstr>Engineering &amp; Manufacturing</vt:lpstr>
      <vt:lpstr>In these activities, we will:</vt:lpstr>
      <vt:lpstr>Learning skills</vt:lpstr>
      <vt:lpstr>The Engineering Council</vt:lpstr>
      <vt:lpstr>The Engineering Council</vt:lpstr>
      <vt:lpstr>The Engineering Council: Professional  registration – John Chudley</vt:lpstr>
      <vt:lpstr>CPD – Continuous Professional Development</vt:lpstr>
      <vt:lpstr>How can CPD be delivered?</vt:lpstr>
      <vt:lpstr>How can CPD be delivered? continued</vt:lpstr>
      <vt:lpstr>How can CPD be delivered? continued</vt:lpstr>
      <vt:lpstr>CPD scenarios</vt:lpstr>
      <vt:lpstr>Professional institutions</vt:lpstr>
      <vt:lpstr>Case study: The Engineering Council </vt:lpstr>
      <vt:lpstr>The Engineering Council: CPD – John Chudley</vt:lpstr>
      <vt:lpstr>Personal development</vt:lpstr>
      <vt:lpstr>Case study: Why is CPD so important?</vt:lpstr>
      <vt:lpstr>Development route</vt:lpstr>
      <vt:lpstr>In these activities, we have:</vt:lpstr>
      <vt:lpstr>Consolidation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cp:revision>1</cp:revision>
  <dcterms:modified xsi:type="dcterms:W3CDTF">2025-06-25T15:13:23Z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