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embeddedFontLst>
    <p:embeddedFont>
      <p:font typeface="Arial Narrow" panose="020B0606020202030204" pitchFamily="34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36" autoAdjust="0"/>
  </p:normalViewPr>
  <p:slideViewPr>
    <p:cSldViewPr snapToGrid="0">
      <p:cViewPr varScale="1">
        <p:scale>
          <a:sx n="68" d="100"/>
          <a:sy n="68" d="100"/>
        </p:scale>
        <p:origin x="59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095536543/4f2c2e4101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vimeo.com/1095535784/7e4a34beff" TargetMode="External"/><Relationship Id="rId4" Type="http://schemas.openxmlformats.org/officeDocument/2006/relationships/hyperlink" Target="https://vimeo.com/1095536783/0844d320b4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GFVKKTwkANY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© Shutterstock </a:t>
            </a:r>
            <a:r>
              <a:rPr lang="en-GB" dirty="0" err="1"/>
              <a:t>Gorodenkoff</a:t>
            </a:r>
            <a:endParaRPr dirty="0"/>
          </a:p>
        </p:txBody>
      </p:sp>
      <p:sp>
        <p:nvSpPr>
          <p:cNvPr id="95" name="Google Shape;95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8" name="Google Shape;18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2" name="Google Shape;11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Images © Gatsby Technical Education Projects</a:t>
            </a:r>
            <a:endParaRPr dirty="0"/>
          </a:p>
        </p:txBody>
      </p:sp>
      <p:sp>
        <p:nvSpPr>
          <p:cNvPr id="113" name="Google Shape;113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National Highways</a:t>
            </a:r>
            <a:endParaRPr lang="en-US" dirty="0"/>
          </a:p>
          <a:p>
            <a:pPr marL="285750" lvl="0" indent="-285750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Ovais Idris: Lead Delivery Manager </a:t>
            </a:r>
            <a:r>
              <a:rPr lang="en-US" u="sng" dirty="0">
                <a:hlinkClick r:id="rId3"/>
              </a:rPr>
              <a:t>https://vimeo.com/1095536543/4f2c2e4101</a:t>
            </a:r>
            <a:endParaRPr lang="en-US" sz="12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Google</a:t>
            </a:r>
            <a:endParaRPr lang="en-US" dirty="0"/>
          </a:p>
          <a:p>
            <a:pPr marL="285750" lvl="0" indent="-285750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Zack Akil: Senior Learning Design Engineer </a:t>
            </a:r>
            <a:r>
              <a:rPr lang="en-US" u="sng" dirty="0">
                <a:hlinkClick r:id="rId4"/>
              </a:rPr>
              <a:t>https://vimeo.com/1095536783/0844d320b4</a:t>
            </a:r>
            <a:endParaRPr lang="en-US"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Peak Demand Estate Agents</a:t>
            </a:r>
            <a:endParaRPr lang="en-US" dirty="0"/>
          </a:p>
          <a:p>
            <a:pPr marL="285750" lvl="0" indent="-285750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Steve: Research, Design and Development Manager </a:t>
            </a:r>
            <a:r>
              <a:rPr lang="en-US" u="sng" dirty="0">
                <a:hlinkClick r:id="rId5"/>
              </a:rPr>
              <a:t>https://vimeo.com</a:t>
            </a:r>
            <a:r>
              <a:rPr lang="en-US" u="sng">
                <a:hlinkClick r:id="rId5"/>
              </a:rPr>
              <a:t>/1095535784/7e4a34beff</a:t>
            </a:r>
            <a:endParaRPr lang="en-US" sz="14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2" name="Google Shape;14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© </a:t>
            </a:r>
            <a:r>
              <a:rPr lang="en-GB" dirty="0" err="1"/>
              <a:t>Pexels</a:t>
            </a:r>
            <a:r>
              <a:rPr lang="en-GB" dirty="0"/>
              <a:t>/Kindel Media</a:t>
            </a:r>
            <a:endParaRPr dirty="0"/>
          </a:p>
        </p:txBody>
      </p:sp>
      <p:sp>
        <p:nvSpPr>
          <p:cNvPr id="152" name="Google Shape;15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© </a:t>
            </a:r>
            <a:r>
              <a:rPr lang="en-GB" dirty="0" err="1"/>
              <a:t>Pexels</a:t>
            </a:r>
            <a:r>
              <a:rPr lang="en-GB" dirty="0"/>
              <a:t>/Polina </a:t>
            </a:r>
            <a:r>
              <a:rPr lang="en-GB" dirty="0" err="1"/>
              <a:t>Tankilevitch</a:t>
            </a:r>
            <a:endParaRPr lang="en-GB" dirty="0"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dirty="0"/>
              <a:t>Video explanation of PESTLE: </a:t>
            </a:r>
            <a:r>
              <a:rPr lang="en-GB" dirty="0">
                <a:hlinkClick r:id="rId3"/>
              </a:rPr>
              <a:t>https://youtu.be/GFVKKTwkANY</a:t>
            </a:r>
            <a:endParaRPr dirty="0"/>
          </a:p>
        </p:txBody>
      </p:sp>
      <p:sp>
        <p:nvSpPr>
          <p:cNvPr id="162" name="Google Shape;162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0" name="Google Shape;17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© </a:t>
            </a:r>
            <a:r>
              <a:rPr lang="en-GB" dirty="0" err="1"/>
              <a:t>Pexels</a:t>
            </a:r>
            <a:r>
              <a:rPr lang="en-GB" dirty="0"/>
              <a:t>/RDNE Stock project</a:t>
            </a:r>
            <a:endParaRPr dirty="0"/>
          </a:p>
        </p:txBody>
      </p:sp>
      <p:sp>
        <p:nvSpPr>
          <p:cNvPr id="179" name="Google Shape;17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A person giving a workplace presentation to a group of colleagues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583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142457"/>
            <a:ext cx="12192000" cy="473656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1276349" y="3768092"/>
            <a:ext cx="9572625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5200" b="1">
                <a:solidFill>
                  <a:srgbClr val="534C2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1524000" y="48650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600"/>
            </a:lvl9pPr>
          </a:lstStyle>
          <a:p>
            <a:endParaRPr/>
          </a:p>
        </p:txBody>
      </p:sp>
      <p:sp>
        <p:nvSpPr>
          <p:cNvPr id="17" name="Google Shape;17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2"/>
          </p:nvPr>
        </p:nvSpPr>
        <p:spPr>
          <a:xfrm>
            <a:off x="6096000" y="2981210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000" b="1" i="0" u="none">
                <a:solidFill>
                  <a:srgbClr val="534C2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3"/>
          </p:nvPr>
        </p:nvSpPr>
        <p:spPr>
          <a:xfrm>
            <a:off x="1524000" y="55877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55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302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3" y="1787831"/>
            <a:ext cx="1811434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2" descr="A picture containing screenshot, graphics, pattern, circle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366011"/>
            <a:ext cx="2049637" cy="860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2" descr="A computer screen with a cursor&#10;&#10;Description automatically generated with medium confidence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4212" y="2309000"/>
            <a:ext cx="1123576" cy="757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wo box">
  <p:cSld name="Activity_two box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body" idx="1"/>
          </p:nvPr>
        </p:nvSpPr>
        <p:spPr>
          <a:xfrm>
            <a:off x="838200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body" idx="2"/>
          </p:nvPr>
        </p:nvSpPr>
        <p:spPr>
          <a:xfrm>
            <a:off x="6168046" y="1978025"/>
            <a:ext cx="5196840" cy="4351338"/>
          </a:xfrm>
          <a:prstGeom prst="rect">
            <a:avLst/>
          </a:prstGeom>
          <a:noFill/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1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solidation">
  <p:cSld name="Consolidation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2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12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12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35" name="Google Shape;35;p4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5" descr="A picture containing screenshot, design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7556311" y="1610867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box">
  <p:cSld name="Activity_text+box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708382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2"/>
          </p:nvPr>
        </p:nvSpPr>
        <p:spPr>
          <a:xfrm>
            <a:off x="8179724" y="1825625"/>
            <a:ext cx="3174076" cy="4351338"/>
          </a:xfrm>
          <a:prstGeom prst="rect">
            <a:avLst/>
          </a:prstGeom>
          <a:solidFill>
            <a:srgbClr val="FFF5C4"/>
          </a:solidFill>
          <a:ln w="19050" cap="sq" cmpd="sng">
            <a:solidFill>
              <a:srgbClr val="534C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1_Activity_question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FFF5C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9" descr="A picture containing screenshot, design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7556311" y="1610867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0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76" name="Google Shape;76;p1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0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0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095536543/4f2c2e410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vimeo.com/1095535784/7e4a34beff" TargetMode="External"/><Relationship Id="rId4" Type="http://schemas.openxmlformats.org/officeDocument/2006/relationships/hyperlink" Target="https://vimeo.com/1095536783/0844d320b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GFVKKTwkANY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3"/>
          <p:cNvSpPr txBox="1">
            <a:spLocks noGrp="1"/>
          </p:cNvSpPr>
          <p:nvPr>
            <p:ph type="ctrTitle"/>
          </p:nvPr>
        </p:nvSpPr>
        <p:spPr>
          <a:xfrm>
            <a:off x="1276349" y="3768092"/>
            <a:ext cx="9572625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5200"/>
              <a:buFont typeface="Arial"/>
              <a:buNone/>
            </a:pPr>
            <a:r>
              <a:rPr lang="en-GB"/>
              <a:t>Digital</a:t>
            </a:r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subTitle" idx="1"/>
          </p:nvPr>
        </p:nvSpPr>
        <p:spPr>
          <a:xfrm>
            <a:off x="289956" y="4865089"/>
            <a:ext cx="1154541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dirty="0"/>
              <a:t>Topic: </a:t>
            </a:r>
            <a:r>
              <a:rPr lang="en-US" dirty="0"/>
              <a:t>The business environment and technical change management</a:t>
            </a:r>
            <a:endParaRPr dirty="0"/>
          </a:p>
        </p:txBody>
      </p:sp>
      <p:sp>
        <p:nvSpPr>
          <p:cNvPr id="99" name="Google Shape;99;p13"/>
          <p:cNvSpPr txBox="1">
            <a:spLocks noGrp="1"/>
          </p:cNvSpPr>
          <p:nvPr>
            <p:ph type="body" idx="2"/>
          </p:nvPr>
        </p:nvSpPr>
        <p:spPr>
          <a:xfrm>
            <a:off x="6096000" y="2981210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/>
              <a:t>Route: Digital</a:t>
            </a:r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body" idx="3"/>
          </p:nvPr>
        </p:nvSpPr>
        <p:spPr>
          <a:xfrm>
            <a:off x="1524000" y="55877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/>
              <a:t>Resource 3: Technical change management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Consolidation</a:t>
            </a:r>
            <a:endParaRPr/>
          </a:p>
        </p:txBody>
      </p:sp>
      <p:sp>
        <p:nvSpPr>
          <p:cNvPr id="191" name="Google Shape;191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9368482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en-GB"/>
              <a:t>Write a short blog post that offers advice or tips on technical change management. This could be for a specific organisation you are familiar with or a general blog post for a digital-oriented organisation. It might include:</a:t>
            </a:r>
            <a:endParaRPr/>
          </a:p>
          <a:p>
            <a:pPr marL="742950" lvl="1" indent="-285750" algn="l" rtl="0">
              <a:lnSpc>
                <a:spcPct val="107000"/>
              </a:lnSpc>
              <a:spcBef>
                <a:spcPts val="4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 sz="21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What is technical change management?</a:t>
            </a:r>
            <a:endParaRPr sz="210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 sz="21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What planning should be put in place?</a:t>
            </a:r>
            <a:endParaRPr sz="2100">
              <a:solidFill>
                <a:srgbClr val="0D0D0D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lvl="1" indent="-28575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 sz="2100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An evaluation of technical change for any organisation, including its benefits and potential problems to be overcome.</a:t>
            </a:r>
            <a:endParaRPr/>
          </a:p>
          <a:p>
            <a:pPr marL="457200" lvl="0" indent="-45720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ts val="2400"/>
              <a:buFont typeface="Arial"/>
              <a:buAutoNum type="arabicPeriod"/>
            </a:pPr>
            <a:r>
              <a:rPr lang="en-GB">
                <a:latin typeface="Arial"/>
                <a:ea typeface="Arial"/>
                <a:cs typeface="Arial"/>
                <a:sym typeface="Arial"/>
              </a:rPr>
              <a:t>Research recent examples of technical change that have gone wrong and had to be reversed or quickly changed.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22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/>
              <a:t>Resource 3: Technical change management</a:t>
            </a:r>
            <a:endParaRPr/>
          </a:p>
        </p:txBody>
      </p:sp>
      <p:sp>
        <p:nvSpPr>
          <p:cNvPr id="193" name="Google Shape;193;p22"/>
          <p:cNvSpPr/>
          <p:nvPr/>
        </p:nvSpPr>
        <p:spPr>
          <a:xfrm>
            <a:off x="9961229" y="182562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Follow-up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In this resource, we will:</a:t>
            </a:r>
            <a:endParaRPr/>
          </a:p>
        </p:txBody>
      </p:sp>
      <p:sp>
        <p:nvSpPr>
          <p:cNvPr id="106" name="Google Shape;106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consider the importance of technical change management in any organisation;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watch and make notes about a video featuring examples of technical change management;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discuss the opportunities and potential pitfalls for any organisation making a similar change.</a:t>
            </a:r>
            <a:endParaRPr/>
          </a:p>
          <a:p>
            <a:pPr marL="228600" lvl="0" indent="-76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/>
          </a:p>
          <a:p>
            <a:pPr marL="228600" lvl="0" indent="-76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  <p:sp>
        <p:nvSpPr>
          <p:cNvPr id="108" name="Google Shape;108;p14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09" name="Google Shape;109;p14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/>
              <a:t>Resource 3: Technical change management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557A2A-B465-F828-456F-7F6FAD3120AC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530353" y="1490472"/>
            <a:ext cx="3823447" cy="4686491"/>
          </a:xfrm>
        </p:spPr>
        <p:txBody>
          <a:bodyPr tIns="72000" bIns="72000"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u="sng" dirty="0"/>
              <a:t>Skills</a:t>
            </a:r>
            <a:endParaRPr lang="en-GB" sz="12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1 </a:t>
            </a:r>
            <a:r>
              <a:rPr lang="en-GB" sz="1200" dirty="0"/>
              <a:t>Be able to reflectively evaluate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2 </a:t>
            </a:r>
            <a:r>
              <a:rPr lang="en-GB" sz="1200" dirty="0"/>
              <a:t>Communicate information clearly to a technical and non-technical audience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3 </a:t>
            </a:r>
            <a:r>
              <a:rPr lang="en-GB" sz="1200" dirty="0"/>
              <a:t>Work with others in a collaborative manner to allow for/encourage faster, better and more efficient achievement of goals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u="sng" dirty="0"/>
              <a:t>General competencies</a:t>
            </a:r>
            <a:endParaRPr lang="en-GB" sz="12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dirty="0"/>
              <a:t>English: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E1</a:t>
            </a:r>
            <a:r>
              <a:rPr lang="en-GB" sz="1200" dirty="0"/>
              <a:t> Convey technical information to different audiences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E2</a:t>
            </a:r>
            <a:r>
              <a:rPr lang="en-GB" sz="1200" dirty="0"/>
              <a:t> Present information and ideas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E3</a:t>
            </a:r>
            <a:r>
              <a:rPr lang="en-GB" sz="1200" dirty="0"/>
              <a:t> Create texts for different purposes and audiences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E4</a:t>
            </a:r>
            <a:r>
              <a:rPr lang="en-GB" sz="1200" dirty="0"/>
              <a:t> Summarise information/ideas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E5</a:t>
            </a:r>
            <a:r>
              <a:rPr lang="en-GB" sz="1200" dirty="0"/>
              <a:t> Synthesise information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E6</a:t>
            </a:r>
            <a:r>
              <a:rPr lang="en-GB" sz="1200" dirty="0"/>
              <a:t> Take part in/leading discussions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dirty="0"/>
              <a:t>Digital: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D1</a:t>
            </a:r>
            <a:r>
              <a:rPr lang="en-GB" sz="1200" dirty="0"/>
              <a:t> Use digital technology and media effectively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D3</a:t>
            </a:r>
            <a:r>
              <a:rPr lang="en-GB" sz="1200" dirty="0"/>
              <a:t> Communicate and collaborate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5"/>
          <p:cNvSpPr txBox="1">
            <a:spLocks noGrp="1"/>
          </p:cNvSpPr>
          <p:nvPr>
            <p:ph type="title"/>
          </p:nvPr>
        </p:nvSpPr>
        <p:spPr>
          <a:xfrm>
            <a:off x="628028" y="365125"/>
            <a:ext cx="1103565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dirty="0"/>
              <a:t>Change management − Case study contributors </a:t>
            </a:r>
            <a:endParaRPr dirty="0"/>
          </a:p>
        </p:txBody>
      </p:sp>
      <p:sp>
        <p:nvSpPr>
          <p:cNvPr id="116" name="Google Shape;116;p1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Introduction</a:t>
            </a:r>
            <a:endParaRPr/>
          </a:p>
        </p:txBody>
      </p:sp>
      <p:sp>
        <p:nvSpPr>
          <p:cNvPr id="117" name="Google Shape;117;p15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3: Technical change management</a:t>
            </a:r>
            <a:endParaRPr/>
          </a:p>
        </p:txBody>
      </p:sp>
      <p:sp>
        <p:nvSpPr>
          <p:cNvPr id="118" name="Google Shape;118;p15"/>
          <p:cNvSpPr txBox="1"/>
          <p:nvPr/>
        </p:nvSpPr>
        <p:spPr>
          <a:xfrm>
            <a:off x="7870764" y="5368288"/>
            <a:ext cx="3196078" cy="782910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sz="1800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Peak Demand</a:t>
            </a:r>
            <a:br>
              <a:rPr lang="en-GB" sz="1800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12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Small independent estate agents based in Manchester, UK</a:t>
            </a:r>
            <a:endParaRPr sz="1800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5"/>
          <p:cNvSpPr txBox="1"/>
          <p:nvPr/>
        </p:nvSpPr>
        <p:spPr>
          <a:xfrm>
            <a:off x="7870764" y="4550390"/>
            <a:ext cx="3196078" cy="689199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sz="1800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Research, Design and Development Officer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5"/>
          <p:cNvSpPr txBox="1"/>
          <p:nvPr/>
        </p:nvSpPr>
        <p:spPr>
          <a:xfrm>
            <a:off x="7870764" y="3967548"/>
            <a:ext cx="3196078" cy="454143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Steve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5"/>
          <p:cNvSpPr txBox="1"/>
          <p:nvPr/>
        </p:nvSpPr>
        <p:spPr>
          <a:xfrm>
            <a:off x="838200" y="5372096"/>
            <a:ext cx="3196078" cy="782910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sz="1800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National Highways</a:t>
            </a:r>
            <a:br>
              <a:rPr lang="en-GB" sz="1800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12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Government road network management for England</a:t>
            </a:r>
            <a:endParaRPr sz="1800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5"/>
          <p:cNvSpPr txBox="1"/>
          <p:nvPr/>
        </p:nvSpPr>
        <p:spPr>
          <a:xfrm>
            <a:off x="838200" y="4554198"/>
            <a:ext cx="3196078" cy="689199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Lead Delivery Manager</a:t>
            </a:r>
            <a:endParaRPr/>
          </a:p>
        </p:txBody>
      </p:sp>
      <p:sp>
        <p:nvSpPr>
          <p:cNvPr id="123" name="Google Shape;123;p15"/>
          <p:cNvSpPr txBox="1"/>
          <p:nvPr/>
        </p:nvSpPr>
        <p:spPr>
          <a:xfrm>
            <a:off x="838200" y="3971356"/>
            <a:ext cx="3196078" cy="454143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Ovais</a:t>
            </a:r>
            <a:endParaRPr/>
          </a:p>
        </p:txBody>
      </p:sp>
      <p:sp>
        <p:nvSpPr>
          <p:cNvPr id="124" name="Google Shape;124;p15"/>
          <p:cNvSpPr txBox="1"/>
          <p:nvPr/>
        </p:nvSpPr>
        <p:spPr>
          <a:xfrm>
            <a:off x="4354482" y="3967548"/>
            <a:ext cx="3196078" cy="454143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Zack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5"/>
          <p:cNvSpPr txBox="1"/>
          <p:nvPr/>
        </p:nvSpPr>
        <p:spPr>
          <a:xfrm>
            <a:off x="4354482" y="5368288"/>
            <a:ext cx="3196078" cy="782910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Google</a:t>
            </a:r>
            <a:br>
              <a:rPr lang="en-GB" sz="18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12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American technology company</a:t>
            </a:r>
            <a:endParaRPr sz="1800" b="0" i="0" u="none" strike="noStrike" cap="none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5"/>
          <p:cNvSpPr txBox="1"/>
          <p:nvPr/>
        </p:nvSpPr>
        <p:spPr>
          <a:xfrm>
            <a:off x="4354482" y="4550390"/>
            <a:ext cx="3196078" cy="689199"/>
          </a:xfrm>
          <a:prstGeom prst="rect">
            <a:avLst/>
          </a:prstGeom>
          <a:solidFill>
            <a:srgbClr val="FFF5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Senior Learning Design Engineer</a:t>
            </a:r>
            <a:endParaRPr/>
          </a:p>
        </p:txBody>
      </p:sp>
      <p:pic>
        <p:nvPicPr>
          <p:cNvPr id="127" name="Google Shape;127;p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70763" y="1420890"/>
            <a:ext cx="3199253" cy="2394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482" y="1420889"/>
            <a:ext cx="3196078" cy="2394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1420890"/>
            <a:ext cx="3196078" cy="23945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Case study videos</a:t>
            </a:r>
            <a:endParaRPr/>
          </a:p>
        </p:txBody>
      </p:sp>
      <p:sp>
        <p:nvSpPr>
          <p:cNvPr id="136" name="Google Shape;136;p1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dirty="0"/>
              <a:t>Resource 3: Technical change management</a:t>
            </a:r>
            <a:endParaRPr dirty="0"/>
          </a:p>
        </p:txBody>
      </p:sp>
      <p:sp>
        <p:nvSpPr>
          <p:cNvPr id="137" name="Google Shape;137;p16"/>
          <p:cNvSpPr>
            <a:spLocks noGrp="1"/>
          </p:cNvSpPr>
          <p:nvPr>
            <p:ph type="media" idx="2"/>
          </p:nvPr>
        </p:nvSpPr>
        <p:spPr>
          <a:xfrm>
            <a:off x="765048" y="1617536"/>
            <a:ext cx="6545182" cy="4455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marR="0" lvl="0" indent="0" algn="l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222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In the videos each person describes their role and an example of technical change management as part of a digital project. </a:t>
            </a:r>
            <a:endParaRPr sz="1295" b="1" i="0" u="none" strike="noStrike" cap="none" dirty="0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0" marR="0" lvl="0" indent="0" algn="l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endParaRPr sz="2220" b="1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222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Use Activity 1 Worksheet to help you make notes on:</a:t>
            </a:r>
            <a:endParaRPr sz="1295" b="1" i="0" u="none" strike="noStrike" cap="none" dirty="0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Char char="•"/>
            </a:pPr>
            <a:r>
              <a:rPr lang="en-GB" sz="2035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digital technologies involved;</a:t>
            </a:r>
            <a:endParaRPr sz="2035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Char char="•"/>
            </a:pPr>
            <a:r>
              <a:rPr lang="en-GB" sz="2035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reasons, or triggers, for change;</a:t>
            </a:r>
            <a:endParaRPr sz="1295" b="1" i="0" u="none" strike="noStrike" cap="none" dirty="0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Char char="•"/>
            </a:pPr>
            <a:r>
              <a:rPr lang="en-GB" sz="2035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how change was delivered;</a:t>
            </a:r>
            <a:endParaRPr sz="1295" b="1" i="0" u="none" strike="noStrike" cap="none" dirty="0">
              <a:solidFill>
                <a:srgbClr val="FFFFFF"/>
              </a:solidFill>
              <a:latin typeface="Arial Narrow"/>
              <a:ea typeface="Arial Narrow"/>
              <a:cs typeface="Arial Narrow"/>
              <a:sym typeface="Arial Narrow"/>
            </a:endParaRPr>
          </a:p>
          <a:p>
            <a:pPr marL="3429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Char char="•"/>
            </a:pPr>
            <a:r>
              <a:rPr lang="en-GB" sz="2035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examples of change difficulties.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</a:pPr>
            <a:endParaRPr dirty="0"/>
          </a:p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2035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Also note any keywords mentioned that you are not familiar with, to discuss afterwards.</a:t>
            </a:r>
            <a:endParaRPr sz="2220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16"/>
          <p:cNvSpPr/>
          <p:nvPr/>
        </p:nvSpPr>
        <p:spPr>
          <a:xfrm>
            <a:off x="9973929" y="160797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6"/>
          <p:cNvSpPr txBox="1"/>
          <p:nvPr/>
        </p:nvSpPr>
        <p:spPr>
          <a:xfrm>
            <a:off x="7920114" y="1821119"/>
            <a:ext cx="3637902" cy="4093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Available videos: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1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1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National Highways</a:t>
            </a:r>
            <a:endParaRPr dirty="0"/>
          </a:p>
          <a:p>
            <a:pPr marL="285750" lvl="0" indent="-285750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Ovais Idris: Lead Delivery Manager </a:t>
            </a:r>
            <a:r>
              <a:rPr lang="en-GB" u="sng" dirty="0">
                <a:hlinkClick r:id="rId3"/>
              </a:rPr>
              <a:t>https://vimeo.com/1095536543/4f2c2e4101</a:t>
            </a:r>
            <a:endParaRPr sz="16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Google</a:t>
            </a:r>
            <a:endParaRPr dirty="0"/>
          </a:p>
          <a:p>
            <a:pPr marL="285750" lvl="0" indent="-285750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Zack Akil: Senior Learning Design Engineer </a:t>
            </a:r>
            <a:r>
              <a:rPr lang="en-GB" u="sng" dirty="0">
                <a:hlinkClick r:id="rId4"/>
              </a:rPr>
              <a:t>https://vimeo.com/1095536783/0844d320b4</a:t>
            </a:r>
            <a:endParaRPr sz="1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Peak Demand Estate Agents</a:t>
            </a:r>
            <a:endParaRPr dirty="0"/>
          </a:p>
          <a:p>
            <a:pPr marL="285750" lvl="0" indent="-285750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 sz="1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Steve: Research, Design and Development Manager </a:t>
            </a:r>
            <a:r>
              <a:rPr lang="en-GB" u="sng" dirty="0">
                <a:hlinkClick r:id="rId5"/>
              </a:rPr>
              <a:t>https://vimeo.com/1095535784/7e4a34beff</a:t>
            </a:r>
            <a:endParaRPr sz="1800" b="1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Case study discussion</a:t>
            </a:r>
            <a:endParaRPr/>
          </a:p>
        </p:txBody>
      </p:sp>
      <p:sp>
        <p:nvSpPr>
          <p:cNvPr id="145" name="Google Shape;145;p17"/>
          <p:cNvSpPr txBox="1">
            <a:spLocks noGrp="1"/>
          </p:cNvSpPr>
          <p:nvPr>
            <p:ph type="body" idx="1"/>
          </p:nvPr>
        </p:nvSpPr>
        <p:spPr>
          <a:xfrm>
            <a:off x="3818558" y="1690688"/>
            <a:ext cx="7987619" cy="43513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946"/>
              <a:buFont typeface="Arial"/>
              <a:buNone/>
            </a:pPr>
            <a:r>
              <a:rPr lang="en-GB" sz="1800" b="1" i="0" u="none" strike="noStrike" cap="none">
                <a:solidFill>
                  <a:srgbClr val="262626"/>
                </a:solidFill>
              </a:rPr>
              <a:t>Class discussion points:</a:t>
            </a:r>
            <a:endParaRPr sz="1800" b="0" i="0" u="none" strike="noStrike" cap="none">
              <a:solidFill>
                <a:srgbClr val="000000"/>
              </a:solidFill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</a:pPr>
            <a:r>
              <a:rPr lang="en-GB" sz="1800" b="0" i="0" u="none" strike="noStrike" cap="none">
                <a:solidFill>
                  <a:srgbClr val="262626"/>
                </a:solidFill>
              </a:rPr>
              <a:t>What is technical change management?</a:t>
            </a:r>
            <a:endParaRPr sz="1800"/>
          </a:p>
          <a:p>
            <a:pPr marL="3429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</a:pPr>
            <a:r>
              <a:rPr lang="en-GB" sz="1800" b="0" i="0" u="none" strike="noStrike" cap="none">
                <a:solidFill>
                  <a:srgbClr val="262626"/>
                </a:solidFill>
              </a:rPr>
              <a:t>What could be the reason(s) for a technical change?</a:t>
            </a:r>
            <a:endParaRPr sz="1800"/>
          </a:p>
          <a:p>
            <a:pPr marL="3429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</a:pPr>
            <a:r>
              <a:rPr lang="en-GB" sz="1800" b="0" i="0" u="none" strike="noStrike" cap="none">
                <a:solidFill>
                  <a:srgbClr val="262626"/>
                </a:solidFill>
              </a:rPr>
              <a:t>What internal and/or external factors could influence the need for a technical change?</a:t>
            </a:r>
            <a:endParaRPr sz="1800"/>
          </a:p>
          <a:p>
            <a:pPr marL="3429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</a:pPr>
            <a:r>
              <a:rPr lang="en-GB" sz="1800" b="0" i="0" u="none" strike="noStrike" cap="none">
                <a:solidFill>
                  <a:srgbClr val="262626"/>
                </a:solidFill>
              </a:rPr>
              <a:t>What are the problems to look out for and how can these be mitigated?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</a:pPr>
            <a:r>
              <a:rPr lang="en-GB" sz="1800" b="0" i="0" u="none" strike="noStrike" cap="none">
                <a:solidFill>
                  <a:srgbClr val="262626"/>
                </a:solidFill>
              </a:rPr>
              <a:t>What are the potential benefits to the organisation?</a:t>
            </a:r>
            <a:endParaRPr sz="1800"/>
          </a:p>
          <a:p>
            <a:pPr marL="3429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</a:pPr>
            <a:r>
              <a:rPr lang="en-GB" sz="1800" b="0" i="0" u="none" strike="noStrike" cap="none">
                <a:solidFill>
                  <a:srgbClr val="262626"/>
                </a:solidFill>
              </a:rPr>
              <a:t>What are the potential benefits to the customer?</a:t>
            </a:r>
            <a:endParaRPr sz="1800"/>
          </a:p>
          <a:p>
            <a:pPr marL="3429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</a:pPr>
            <a:r>
              <a:rPr lang="en-GB" sz="1800" b="0" i="0" u="none" strike="noStrike" cap="none">
                <a:solidFill>
                  <a:srgbClr val="262626"/>
                </a:solidFill>
              </a:rPr>
              <a:t>Why is staff training so important?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</a:pPr>
            <a:r>
              <a:rPr lang="en-GB" sz="1800" b="0" i="0" u="none" strike="noStrike" cap="none">
                <a:solidFill>
                  <a:srgbClr val="262626"/>
                </a:solidFill>
              </a:rPr>
              <a:t>Why is it so important staff or involved throughout the process?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</a:pPr>
            <a:r>
              <a:rPr lang="en-GB" sz="1800"/>
              <a:t>Could any of the change examples in the videos be done differently?</a:t>
            </a:r>
            <a:endParaRPr sz="1800"/>
          </a:p>
        </p:txBody>
      </p:sp>
      <p:sp>
        <p:nvSpPr>
          <p:cNvPr id="146" name="Google Shape;146;p17"/>
          <p:cNvSpPr txBox="1">
            <a:spLocks noGrp="1"/>
          </p:cNvSpPr>
          <p:nvPr>
            <p:ph type="body" idx="2"/>
          </p:nvPr>
        </p:nvSpPr>
        <p:spPr>
          <a:xfrm>
            <a:off x="838800" y="1825625"/>
            <a:ext cx="2760927" cy="4351338"/>
          </a:xfrm>
          <a:prstGeom prst="rect">
            <a:avLst/>
          </a:prstGeom>
          <a:solidFill>
            <a:srgbClr val="FFF5C4"/>
          </a:solidFill>
          <a:ln w="19050" cap="sq" cmpd="sng">
            <a:solidFill>
              <a:srgbClr val="534C2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162"/>
              <a:buNone/>
            </a:pPr>
            <a:r>
              <a:rPr lang="en-GB" sz="2000" b="1"/>
              <a:t>You should have notes on:</a:t>
            </a:r>
            <a:endParaRPr sz="200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162"/>
              <a:buChar char="•"/>
            </a:pPr>
            <a:r>
              <a:rPr lang="en-GB" sz="2000"/>
              <a:t>digital technologies involved;</a:t>
            </a:r>
            <a:endParaRPr sz="200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162"/>
              <a:buChar char="•"/>
            </a:pPr>
            <a:r>
              <a:rPr lang="en-GB" sz="2000"/>
              <a:t>reasons for change;</a:t>
            </a:r>
            <a:endParaRPr sz="200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162"/>
              <a:buChar char="•"/>
            </a:pPr>
            <a:r>
              <a:rPr lang="en-GB" sz="2000"/>
              <a:t>how the change was delivered; </a:t>
            </a:r>
            <a:endParaRPr sz="2000"/>
          </a:p>
          <a:p>
            <a:pPr marL="2286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162"/>
              <a:buChar char="•"/>
            </a:pPr>
            <a:r>
              <a:rPr lang="en-GB" sz="2000"/>
              <a:t>examples of change difficulties. </a:t>
            </a:r>
            <a:endParaRPr sz="2000"/>
          </a:p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622"/>
              <a:buNone/>
            </a:pPr>
            <a:endParaRPr sz="2000"/>
          </a:p>
        </p:txBody>
      </p:sp>
      <p:sp>
        <p:nvSpPr>
          <p:cNvPr id="147" name="Google Shape;147;p17"/>
          <p:cNvSpPr txBox="1">
            <a:spLocks noGrp="1"/>
          </p:cNvSpPr>
          <p:nvPr>
            <p:ph type="body" idx="3"/>
          </p:nvPr>
        </p:nvSpPr>
        <p:spPr>
          <a:xfrm>
            <a:off x="444909" y="6310312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</a:pPr>
            <a:r>
              <a:rPr lang="en-GB"/>
              <a:t>Resource 3: Technical change management</a:t>
            </a:r>
            <a:endParaRPr/>
          </a:p>
        </p:txBody>
      </p:sp>
      <p:sp>
        <p:nvSpPr>
          <p:cNvPr id="148" name="Google Shape;148;p17"/>
          <p:cNvSpPr/>
          <p:nvPr/>
        </p:nvSpPr>
        <p:spPr>
          <a:xfrm>
            <a:off x="9973929" y="160797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Internal factors that can trigger change</a:t>
            </a:r>
            <a:endParaRPr/>
          </a:p>
        </p:txBody>
      </p:sp>
      <p:sp>
        <p:nvSpPr>
          <p:cNvPr id="155" name="Google Shape;155;p18"/>
          <p:cNvSpPr>
            <a:spLocks noGrp="1"/>
          </p:cNvSpPr>
          <p:nvPr>
            <p:ph type="media" idx="2"/>
          </p:nvPr>
        </p:nvSpPr>
        <p:spPr>
          <a:xfrm>
            <a:off x="838198" y="1796814"/>
            <a:ext cx="7218363" cy="4380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</a:pPr>
            <a:r>
              <a:rPr lang="en-GB" sz="2127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Changes within the organisation</a:t>
            </a:r>
            <a:endParaRPr sz="2127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Char char="•"/>
            </a:pPr>
            <a:r>
              <a:rPr lang="en-GB" sz="2127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Change in department/staffing structures</a:t>
            </a:r>
            <a:endParaRPr sz="2127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Char char="•"/>
            </a:pPr>
            <a:r>
              <a:rPr lang="en-GB" sz="2127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Expansion or downsizing</a:t>
            </a:r>
            <a:endParaRPr dirty="0"/>
          </a:p>
          <a:p>
            <a: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Char char="•"/>
            </a:pPr>
            <a:r>
              <a:rPr lang="en-GB" sz="2127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Meeting the training needs of staff</a:t>
            </a:r>
            <a:endParaRPr dirty="0"/>
          </a:p>
          <a:p>
            <a: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Char char="•"/>
            </a:pPr>
            <a:r>
              <a:rPr lang="en-GB" sz="2127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Having too many incompatible or legacy systems</a:t>
            </a:r>
            <a:endParaRPr dirty="0"/>
          </a:p>
          <a:p>
            <a: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Char char="•"/>
            </a:pPr>
            <a:r>
              <a:rPr lang="en-GB" sz="2127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Large-scale software/hardware failure</a:t>
            </a:r>
            <a:br>
              <a:rPr lang="en-GB" sz="2127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</a:br>
            <a:endParaRPr sz="2127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</a:pPr>
            <a:r>
              <a:rPr lang="en-GB" sz="2127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Strategic objectives</a:t>
            </a:r>
            <a:endParaRPr sz="2127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Char char="•"/>
            </a:pPr>
            <a:r>
              <a:rPr lang="en-GB" sz="2127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Diversifying into new products and services</a:t>
            </a:r>
            <a:endParaRPr sz="2127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Char char="•"/>
            </a:pPr>
            <a:r>
              <a:rPr lang="en-GB" sz="2127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Rebranding or changing the nature of the organisation</a:t>
            </a:r>
            <a:endParaRPr dirty="0"/>
          </a:p>
          <a:p>
            <a: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Char char="•"/>
            </a:pPr>
            <a:r>
              <a:rPr lang="en-GB" sz="2127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Embracing new technology opportunities</a:t>
            </a:r>
            <a:endParaRPr dirty="0"/>
          </a:p>
          <a:p>
            <a: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Char char="•"/>
            </a:pPr>
            <a:r>
              <a:rPr lang="en-GB" sz="2127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Changes to working practices (remote/flexible)</a:t>
            </a:r>
            <a:endParaRPr sz="2127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endParaRPr sz="2220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8"/>
          <p:cNvSpPr/>
          <p:nvPr/>
        </p:nvSpPr>
        <p:spPr>
          <a:xfrm>
            <a:off x="9973929" y="160797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18"/>
          <p:cNvSpPr txBox="1"/>
          <p:nvPr/>
        </p:nvSpPr>
        <p:spPr>
          <a:xfrm>
            <a:off x="838198" y="628907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None/>
            </a:pPr>
            <a:r>
              <a:rPr lang="en-GB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Resource 3: Technical change management</a:t>
            </a:r>
            <a:endParaRPr/>
          </a:p>
        </p:txBody>
      </p:sp>
      <p:pic>
        <p:nvPicPr>
          <p:cNvPr id="158" name="Google Shape;158;p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876477" y="2854993"/>
            <a:ext cx="4194904" cy="20785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/>
              <a:t>External factors that can trigger change</a:t>
            </a:r>
            <a:endParaRPr/>
          </a:p>
        </p:txBody>
      </p:sp>
      <p:sp>
        <p:nvSpPr>
          <p:cNvPr id="165" name="Google Shape;165;p19"/>
          <p:cNvSpPr>
            <a:spLocks noGrp="1"/>
          </p:cNvSpPr>
          <p:nvPr>
            <p:ph type="media" idx="2"/>
          </p:nvPr>
        </p:nvSpPr>
        <p:spPr>
          <a:xfrm>
            <a:off x="838200" y="1690688"/>
            <a:ext cx="10808813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2000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Political</a:t>
            </a:r>
            <a:r>
              <a:rPr lang="en-GB" sz="20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– Changes in national government, and their national and international priorities.</a:t>
            </a:r>
            <a:endParaRPr sz="2400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2000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Economic</a:t>
            </a:r>
            <a:r>
              <a:rPr lang="en-GB" sz="20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– The state of the country, interest rates, market pressures and new products and services.</a:t>
            </a:r>
            <a:endParaRPr sz="2000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2000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Social</a:t>
            </a:r>
            <a:r>
              <a:rPr lang="en-GB" sz="20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– Demographic and cultural changes, impact of social media and new working practices.</a:t>
            </a:r>
            <a:endParaRPr sz="2400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2000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Technological</a:t>
            </a:r>
            <a:r>
              <a:rPr lang="en-GB" sz="20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– New and obsolete technology, the rise of AI and potential dangers from internet attacks. </a:t>
            </a:r>
            <a:endParaRPr sz="2000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2000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Legal</a:t>
            </a:r>
            <a:r>
              <a:rPr lang="en-GB" sz="20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– New and updated legislation related to working practices and the rights of employees. </a:t>
            </a:r>
            <a:endParaRPr sz="2400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2000" b="1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Environmental</a:t>
            </a:r>
            <a:r>
              <a:rPr lang="en-GB" sz="20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– Building a sustainable organisation that reflects world priorities, green technology and increased risk of natural disasters. </a:t>
            </a:r>
            <a:br>
              <a:rPr lang="en-GB" sz="20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20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000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900"/>
              </a:spcBef>
              <a:spcAft>
                <a:spcPts val="300"/>
              </a:spcAft>
              <a:buClr>
                <a:srgbClr val="534C29"/>
              </a:buClr>
              <a:buSzPts val="2200"/>
              <a:buFont typeface="Arial"/>
              <a:buNone/>
            </a:pPr>
            <a:r>
              <a:rPr lang="en-GB" sz="20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A video explanation of PESTLE can be found here: </a:t>
            </a:r>
            <a:r>
              <a:rPr lang="en-GB" sz="2000" b="0" i="0" u="sng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https://youtu.be/GFVKKTwkANY</a:t>
            </a:r>
            <a:r>
              <a:rPr lang="en-GB" sz="2000" b="0" i="0" u="none" strike="noStrike" cap="none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000" b="0" i="0" u="none" strike="noStrike" cap="none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19"/>
          <p:cNvSpPr/>
          <p:nvPr/>
        </p:nvSpPr>
        <p:spPr>
          <a:xfrm>
            <a:off x="9973929" y="160797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457200" marR="0" lvl="0" indent="-4572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19"/>
          <p:cNvSpPr txBox="1">
            <a:spLocks noGrp="1"/>
          </p:cNvSpPr>
          <p:nvPr>
            <p:ph type="body" idx="3"/>
          </p:nvPr>
        </p:nvSpPr>
        <p:spPr>
          <a:xfrm>
            <a:off x="838200" y="6356350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None/>
            </a:pPr>
            <a:r>
              <a:rPr lang="en-GB" sz="12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rPr>
              <a:t>Resource 3: Technical change management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/>
              <a:t>In this resource, we have:</a:t>
            </a:r>
            <a:endParaRPr/>
          </a:p>
        </p:txBody>
      </p:sp>
      <p:sp>
        <p:nvSpPr>
          <p:cNvPr id="173" name="Google Shape;173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considered the importance of technical change management in any organisation;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watched and made notes about a video featuring examples of technical change management;</a:t>
            </a:r>
            <a:endParaRPr/>
          </a:p>
          <a:p>
            <a:pPr marL="228600" lvl="0" indent="-22860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/>
              <a:t>discussed the opportunities and potential pitfalls for any organisation making a similar change.</a:t>
            </a:r>
            <a:endParaRPr/>
          </a:p>
        </p:txBody>
      </p:sp>
      <p:sp>
        <p:nvSpPr>
          <p:cNvPr id="175" name="Google Shape;175;p20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Plenary</a:t>
            </a:r>
            <a:endParaRPr/>
          </a:p>
        </p:txBody>
      </p:sp>
      <p:sp>
        <p:nvSpPr>
          <p:cNvPr id="176" name="Google Shape;176;p20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/>
              <a:t>Resource 3: Technical change management</a:t>
            </a:r>
            <a:endParaRPr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2580196-0404-9A10-2420-0F72ADE8E94F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530353" y="1490472"/>
            <a:ext cx="3823447" cy="4686491"/>
          </a:xfrm>
        </p:spPr>
        <p:txBody>
          <a:bodyPr tIns="72000" bIns="72000"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u="sng" dirty="0"/>
              <a:t>Skills</a:t>
            </a:r>
            <a:endParaRPr lang="en-GB" sz="12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1 </a:t>
            </a:r>
            <a:r>
              <a:rPr lang="en-GB" sz="1200" dirty="0"/>
              <a:t>Be able to reflectively evaluate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2 </a:t>
            </a:r>
            <a:r>
              <a:rPr lang="en-GB" sz="1200" dirty="0"/>
              <a:t>Communicate information clearly to a technical and non-technical audience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3 </a:t>
            </a:r>
            <a:r>
              <a:rPr lang="en-GB" sz="1200" dirty="0"/>
              <a:t>Work with others in a collaborative manner to allow for/encourage faster, better and more efficient achievement of goals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</a:pPr>
            <a:r>
              <a:rPr lang="en-GB" sz="1200" b="1" u="sng" dirty="0"/>
              <a:t>General competencies</a:t>
            </a:r>
            <a:endParaRPr lang="en-GB" sz="12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dirty="0"/>
              <a:t>English: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E1</a:t>
            </a:r>
            <a:r>
              <a:rPr lang="en-GB" sz="1200" dirty="0"/>
              <a:t> Convey technical information to different audiences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E2</a:t>
            </a:r>
            <a:r>
              <a:rPr lang="en-GB" sz="1200" dirty="0"/>
              <a:t> Present information and ideas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E3</a:t>
            </a:r>
            <a:r>
              <a:rPr lang="en-GB" sz="1200" dirty="0"/>
              <a:t> Create texts for different purposes and audiences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E4</a:t>
            </a:r>
            <a:r>
              <a:rPr lang="en-GB" sz="1200" dirty="0"/>
              <a:t> Summarise information/ideas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E5</a:t>
            </a:r>
            <a:r>
              <a:rPr lang="en-GB" sz="1200" dirty="0"/>
              <a:t> Synthesise information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E6</a:t>
            </a:r>
            <a:r>
              <a:rPr lang="en-GB" sz="1200" dirty="0"/>
              <a:t> Take part in/leading discussions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dirty="0"/>
              <a:t>Digital: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D1</a:t>
            </a:r>
            <a:r>
              <a:rPr lang="en-GB" sz="1200" dirty="0"/>
              <a:t> Use digital technology and media effectively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en-GB" sz="1200" b="1" dirty="0"/>
              <a:t>D3</a:t>
            </a:r>
            <a:r>
              <a:rPr lang="en-GB" sz="1200" dirty="0"/>
              <a:t> Communicate and collaborate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dirty="0"/>
              <a:t>Discussion</a:t>
            </a:r>
            <a:endParaRPr dirty="0"/>
          </a:p>
        </p:txBody>
      </p:sp>
      <p:sp>
        <p:nvSpPr>
          <p:cNvPr id="182" name="Google Shape;182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748849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  <a:buSzPts val="2400"/>
              <a:buChar char="•"/>
            </a:pPr>
            <a:r>
              <a:rPr lang="en-GB" dirty="0"/>
              <a:t>Why do some organisations try to avoid technical change? </a:t>
            </a:r>
            <a:endParaRPr dirty="0"/>
          </a:p>
          <a:p>
            <a:pPr marL="3429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  <a:buSzPts val="2400"/>
              <a:buChar char="•"/>
            </a:pPr>
            <a:r>
              <a:rPr lang="en-GB" dirty="0"/>
              <a:t>Can you think of any existing organisations, including from your placements, that you believe would benefit from a technical change? Give reasons.</a:t>
            </a:r>
            <a:endParaRPr dirty="0"/>
          </a:p>
          <a:p>
            <a:pPr marL="342900" lvl="0" indent="-342900" algn="l" rtl="0">
              <a:lnSpc>
                <a:spcPct val="108000"/>
              </a:lnSpc>
              <a:spcBef>
                <a:spcPts val="0"/>
              </a:spcBef>
              <a:spcAft>
                <a:spcPts val="600"/>
              </a:spcAft>
              <a:buSzPts val="2400"/>
              <a:buChar char="•"/>
            </a:pPr>
            <a:r>
              <a:rPr lang="en-GB" dirty="0"/>
              <a:t>Discuss the </a:t>
            </a:r>
            <a:r>
              <a:rPr lang="en-GB" dirty="0">
                <a:latin typeface="Arial"/>
                <a:ea typeface="Arial"/>
                <a:cs typeface="Arial"/>
                <a:sym typeface="Arial"/>
              </a:rPr>
              <a:t>differences between technical change between a large and a small organisation.</a:t>
            </a:r>
            <a:endParaRPr dirty="0"/>
          </a:p>
        </p:txBody>
      </p:sp>
      <p:sp>
        <p:nvSpPr>
          <p:cNvPr id="183" name="Google Shape;183;p21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Plenary</a:t>
            </a:r>
            <a:endParaRPr/>
          </a:p>
        </p:txBody>
      </p:sp>
      <p:sp>
        <p:nvSpPr>
          <p:cNvPr id="184" name="Google Shape;184;p21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/>
              <a:t>Resource 3: Technical change management</a:t>
            </a:r>
            <a:endParaRPr/>
          </a:p>
        </p:txBody>
      </p:sp>
      <p:pic>
        <p:nvPicPr>
          <p:cNvPr id="185" name="Google Shape;185;p2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87049" y="1893127"/>
            <a:ext cx="4167398" cy="37668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1101</Words>
  <Application>Microsoft Office PowerPoint</Application>
  <PresentationFormat>Widescreen</PresentationFormat>
  <Paragraphs>150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Courier New</vt:lpstr>
      <vt:lpstr>Arial Narrow</vt:lpstr>
      <vt:lpstr>Arial</vt:lpstr>
      <vt:lpstr>Office Theme</vt:lpstr>
      <vt:lpstr>Digital</vt:lpstr>
      <vt:lpstr>In this resource, we will:</vt:lpstr>
      <vt:lpstr>Change management − Case study contributors </vt:lpstr>
      <vt:lpstr>Case study videos</vt:lpstr>
      <vt:lpstr>Case study discussion</vt:lpstr>
      <vt:lpstr>Internal factors that can trigger change</vt:lpstr>
      <vt:lpstr>External factors that can trigger change</vt:lpstr>
      <vt:lpstr>In this resource, we have:</vt:lpstr>
      <vt:lpstr>Discussion</vt:lpstr>
      <vt:lpstr>Consolidation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2025-06-23T15:52:24Z</dcterms:modified>
</cp:coreProperties>
</file>