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6" autoAdjust="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5536543/4f2c2e410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meo.com/1095535784/7e4a34beff" TargetMode="External"/><Relationship Id="rId4" Type="http://schemas.openxmlformats.org/officeDocument/2006/relationships/hyperlink" Target="https://vimeo.com/1095536783/0844d320b4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VKKTwkAN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© Shutterstock </a:t>
            </a:r>
            <a:r>
              <a:rPr lang="en-GB" dirty="0" err="1"/>
              <a:t>Gorodenkoff</a:t>
            </a:r>
            <a:endParaRPr dirty="0"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Images © Gatsby Technical Education Projects</a:t>
            </a:r>
            <a:endParaRPr dirty="0"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Highways</a:t>
            </a:r>
            <a:endParaRPr lang="en-US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Ovais Idris: Lead Delivery Manager </a:t>
            </a:r>
            <a:r>
              <a:rPr lang="en-US" u="sng" dirty="0">
                <a:hlinkClick r:id="rId3"/>
              </a:rPr>
              <a:t>https://vimeo.com/1095536543/4f2c2e4101</a:t>
            </a:r>
            <a:endParaRPr lang="en-US"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lang="en-US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Zack Akil: Senior Learning Design Engineer </a:t>
            </a:r>
            <a:r>
              <a:rPr lang="en-US" u="sng" dirty="0">
                <a:hlinkClick r:id="rId4"/>
              </a:rPr>
              <a:t>https://vimeo.com/1095536783/0844d320b4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Demand Estate Agents</a:t>
            </a:r>
            <a:endParaRPr lang="en-US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Steve: Research, Design and Development Manager </a:t>
            </a:r>
            <a:r>
              <a:rPr lang="en-US" u="sng" dirty="0">
                <a:hlinkClick r:id="rId5"/>
              </a:rPr>
              <a:t>https://vimeo.com</a:t>
            </a:r>
            <a:r>
              <a:rPr lang="en-US" u="sng">
                <a:hlinkClick r:id="rId5"/>
              </a:rPr>
              <a:t>/1095535784/7e4a34beff</a:t>
            </a:r>
            <a:endParaRPr lang="en-US"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© </a:t>
            </a:r>
            <a:r>
              <a:rPr lang="en-GB" dirty="0" err="1"/>
              <a:t>Pexels</a:t>
            </a:r>
            <a:r>
              <a:rPr lang="en-GB" dirty="0"/>
              <a:t>/Kindel Media</a:t>
            </a:r>
            <a:endParaRPr dirty="0"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© </a:t>
            </a:r>
            <a:r>
              <a:rPr lang="en-GB" dirty="0" err="1"/>
              <a:t>Pexels</a:t>
            </a:r>
            <a:r>
              <a:rPr lang="en-GB" dirty="0"/>
              <a:t>/Polina </a:t>
            </a:r>
            <a:r>
              <a:rPr lang="en-GB" dirty="0" err="1"/>
              <a:t>Tankilevitch</a:t>
            </a:r>
            <a:endParaRPr lang="en-GB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Video explanation of PESTLE: </a:t>
            </a:r>
            <a:r>
              <a:rPr lang="en-GB" dirty="0">
                <a:hlinkClick r:id="rId3"/>
              </a:rPr>
              <a:t>https://youtu.be/GFVKKTwkANY</a:t>
            </a:r>
            <a:endParaRPr dirty="0"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© </a:t>
            </a:r>
            <a:r>
              <a:rPr lang="en-GB" dirty="0" err="1"/>
              <a:t>Pexels</a:t>
            </a:r>
            <a:r>
              <a:rPr lang="en-GB" dirty="0"/>
              <a:t>/RDNE Stock project</a:t>
            </a:r>
            <a:endParaRPr dirty="0"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person giving a workplace presentation to a group of colleague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8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42457"/>
            <a:ext cx="12192000" cy="4736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76349" y="3768092"/>
            <a:ext cx="9572625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200" b="1">
                <a:solidFill>
                  <a:srgbClr val="534C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24000" y="48650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096000" y="2981210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000" b="1" i="0" u="none">
                <a:solidFill>
                  <a:srgbClr val="534C2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55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787831"/>
            <a:ext cx="1811434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screenshot, graphics, pattern, circl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366011"/>
            <a:ext cx="2049637" cy="8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A computer screen with a cursor&#10;&#10;Description automatically generated with medium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212" y="2309000"/>
            <a:ext cx="1123576" cy="75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 descr="A picture containing screenshot, de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1_Activity_questio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 descr="A picture containing screenshot, de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5536543/4f2c2e4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meo.com/1095535784/7e4a34beff" TargetMode="External"/><Relationship Id="rId4" Type="http://schemas.openxmlformats.org/officeDocument/2006/relationships/hyperlink" Target="https://vimeo.com/1095536783/0844d320b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VKKTwkAN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ctrTitle"/>
          </p:nvPr>
        </p:nvSpPr>
        <p:spPr>
          <a:xfrm>
            <a:off x="1276349" y="3768092"/>
            <a:ext cx="9572625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5200"/>
              <a:buFont typeface="Arial"/>
              <a:buNone/>
            </a:pPr>
            <a:r>
              <a:rPr lang="en-GB"/>
              <a:t>Digital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289956" y="4865089"/>
            <a:ext cx="1154541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Topic: </a:t>
            </a:r>
            <a:r>
              <a:rPr lang="en-US" dirty="0"/>
              <a:t>The business environment and technical change management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6096000" y="2981210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Digital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3: Technical change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68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Write a short blog post that offers advice or tips on technical change management. This could be for a specific organisation you are familiar with or a general blog post for a digital-oriented organisation. It might include:</a:t>
            </a:r>
            <a:endParaRPr/>
          </a:p>
          <a:p>
            <a:pPr marL="742950" lvl="1" indent="-28575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 sz="21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What is technical change management?</a:t>
            </a:r>
            <a:endParaRPr sz="21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 sz="21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What planning should be put in place?</a:t>
            </a:r>
            <a:endParaRPr sz="21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 sz="21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An evaluation of technical change for any organisation, including its benefits and potential problems to be overcome.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Research recent examples of technical change that have gone wrong and had to be reversed or quickly changed.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3: Technical change management</a:t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9961229" y="182562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Follow-up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resource, we will: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consider the importance of technical change management in any organisation;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watch and make notes about a video featuring examples of technical change management;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discuss the opportunities and potential pitfalls for any organisation making a similar change.</a:t>
            </a:r>
            <a:endParaRPr/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08" name="Google Shape;108;p14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3: Technical change management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57A2A-B465-F828-456F-7F6FAD3120A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30353" y="1490472"/>
            <a:ext cx="3823447" cy="4686491"/>
          </a:xfrm>
        </p:spPr>
        <p:txBody>
          <a:bodyPr tIns="72000" bIns="7200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u="sng" dirty="0"/>
              <a:t>Skills</a:t>
            </a:r>
            <a:endParaRPr lang="en-GB" sz="1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1 </a:t>
            </a:r>
            <a:r>
              <a:rPr lang="en-GB" sz="1200" dirty="0"/>
              <a:t>Be able to reflectively evaluate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2 </a:t>
            </a:r>
            <a:r>
              <a:rPr lang="en-GB" sz="1200" dirty="0"/>
              <a:t>Communicate information clearly to a technical and non-technical audience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3 </a:t>
            </a:r>
            <a:r>
              <a:rPr lang="en-GB" sz="1200" dirty="0"/>
              <a:t>Work with others in a collaborative manner to allow for/encourage faster, better and more efficient achievement of goals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GB" sz="1200" b="1" u="sng" dirty="0"/>
              <a:t>General competencies</a:t>
            </a:r>
            <a:endParaRPr lang="en-GB" sz="1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dirty="0"/>
              <a:t>English: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E1</a:t>
            </a:r>
            <a:r>
              <a:rPr lang="en-GB" sz="1200" dirty="0"/>
              <a:t> Convey technical information to different audiences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E2</a:t>
            </a:r>
            <a:r>
              <a:rPr lang="en-GB" sz="1200" dirty="0"/>
              <a:t> Present information and ideas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E3</a:t>
            </a:r>
            <a:r>
              <a:rPr lang="en-GB" sz="1200" dirty="0"/>
              <a:t> Create texts for different purposes and audiences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E4</a:t>
            </a:r>
            <a:r>
              <a:rPr lang="en-GB" sz="1200" dirty="0"/>
              <a:t> Summarise information/ideas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E5</a:t>
            </a:r>
            <a:r>
              <a:rPr lang="en-GB" sz="1200" dirty="0"/>
              <a:t> Synthesise information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E6</a:t>
            </a:r>
            <a:r>
              <a:rPr lang="en-GB" sz="1200" dirty="0"/>
              <a:t> Take part in/leading discussions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dirty="0"/>
              <a:t>Digital: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D1</a:t>
            </a:r>
            <a:r>
              <a:rPr lang="en-GB" sz="1200" dirty="0"/>
              <a:t> Use digital technology and media effectively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D3</a:t>
            </a:r>
            <a:r>
              <a:rPr lang="en-GB" sz="1200" dirty="0"/>
              <a:t> Communicate and collaborate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628028" y="365125"/>
            <a:ext cx="110356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Change management − Case study contributors </a:t>
            </a:r>
            <a:endParaRPr dirty="0"/>
          </a:p>
        </p:txBody>
      </p:sp>
      <p:sp>
        <p:nvSpPr>
          <p:cNvPr id="116" name="Google Shape;116;p1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3: Technical change management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7870764" y="5368288"/>
            <a:ext cx="3196078" cy="78291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Peak Demand</a:t>
            </a:r>
            <a:br>
              <a:rPr lang="en-GB" sz="18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Small independent estate agents based in Manchester, UK</a:t>
            </a:r>
            <a:endParaRPr sz="18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870764" y="4550390"/>
            <a:ext cx="3196078" cy="689199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Research, Design and Development Officer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870764" y="3967548"/>
            <a:ext cx="3196078" cy="454143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Steve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838200" y="5372096"/>
            <a:ext cx="3196078" cy="78291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National Highways</a:t>
            </a:r>
            <a:br>
              <a:rPr lang="en-GB" sz="18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Government road network management for England</a:t>
            </a:r>
            <a:endParaRPr sz="18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838200" y="4554198"/>
            <a:ext cx="3196078" cy="689199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Lead Delivery Manager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38200" y="3971356"/>
            <a:ext cx="3196078" cy="454143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Ovais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4354482" y="3967548"/>
            <a:ext cx="3196078" cy="454143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Zack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4354482" y="5368288"/>
            <a:ext cx="3196078" cy="78291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br>
              <a:rPr lang="en-GB"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American technology company</a:t>
            </a: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4354482" y="4550390"/>
            <a:ext cx="3196078" cy="689199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Senior Learning Design Engineer</a:t>
            </a:r>
            <a:endParaRPr/>
          </a:p>
        </p:txBody>
      </p:sp>
      <p:pic>
        <p:nvPicPr>
          <p:cNvPr id="127" name="Google Shape;12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763" y="1420890"/>
            <a:ext cx="3199253" cy="239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82" y="1420889"/>
            <a:ext cx="3196078" cy="239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20890"/>
            <a:ext cx="3196078" cy="239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Case study videos</a:t>
            </a:r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Resource 3: Technical change management</a:t>
            </a:r>
            <a:endParaRPr dirty="0"/>
          </a:p>
        </p:txBody>
      </p:sp>
      <p:sp>
        <p:nvSpPr>
          <p:cNvPr id="137" name="Google Shape;137;p16"/>
          <p:cNvSpPr>
            <a:spLocks noGrp="1"/>
          </p:cNvSpPr>
          <p:nvPr>
            <p:ph type="media" idx="2"/>
          </p:nvPr>
        </p:nvSpPr>
        <p:spPr>
          <a:xfrm>
            <a:off x="765048" y="1617536"/>
            <a:ext cx="6545182" cy="4455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22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 the videos each person describes their role and an example of technical change management as part of a digital project. </a:t>
            </a:r>
            <a:endParaRPr sz="1295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endParaRPr sz="222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22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Use Activity 1 Worksheet to help you make notes on:</a:t>
            </a:r>
            <a:endParaRPr sz="1295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035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technologies involved;</a:t>
            </a:r>
            <a:endParaRPr sz="2035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035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reasons, or triggers, for change;</a:t>
            </a:r>
            <a:endParaRPr sz="1295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035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how change was delivered;</a:t>
            </a:r>
            <a:endParaRPr sz="1295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035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examples of change difficulties.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</a:pP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35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Also note any keywords mentioned that you are not familiar with, to discuss afterwards.</a:t>
            </a:r>
            <a:endParaRPr sz="222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7920114" y="1821119"/>
            <a:ext cx="363790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videos: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Highways</a:t>
            </a:r>
            <a:endParaRPr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Ovais Idris: Lead Delivery Manager </a:t>
            </a:r>
            <a:r>
              <a:rPr lang="en-GB" u="sng" dirty="0">
                <a:hlinkClick r:id="rId3"/>
              </a:rPr>
              <a:t>https://vimeo.com/1095536543/4f2c2e4101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Zack Akil: Senior Learning Design Engineer </a:t>
            </a:r>
            <a:r>
              <a:rPr lang="en-GB" u="sng" dirty="0">
                <a:hlinkClick r:id="rId4"/>
              </a:rPr>
              <a:t>https://vimeo.com/1095536783/0844d320b4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Demand Estate Agents</a:t>
            </a:r>
            <a:endParaRPr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Steve: Research, Design and Development Manager </a:t>
            </a:r>
            <a:r>
              <a:rPr lang="en-GB" u="sng" dirty="0">
                <a:hlinkClick r:id="rId5"/>
              </a:rPr>
              <a:t>https://vimeo.com/1095535784/7e4a34beff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Case study discussion</a:t>
            </a: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3818558" y="1690688"/>
            <a:ext cx="798761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946"/>
              <a:buFont typeface="Arial"/>
              <a:buNone/>
            </a:pPr>
            <a:r>
              <a:rPr lang="en-GB" sz="1800" b="1" i="0" u="none" strike="noStrike" cap="none">
                <a:solidFill>
                  <a:srgbClr val="262626"/>
                </a:solidFill>
              </a:rPr>
              <a:t>Class discussion points:</a:t>
            </a:r>
            <a:endParaRPr sz="1800" b="0" i="0" u="none" strike="noStrike" cap="none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What is technical change management?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What could be the reason(s) for a technical change?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What internal and/or external factors could influence the need for a technical change?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What are the problems to look out for and how can these be mitigated?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What are the potential benefits to the organisation?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What are the potential benefits to the customer?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Why is staff training so important?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</a:rPr>
              <a:t>Why is it so important staff or involved throughout the process?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/>
              <a:t>Could any of the change examples in the videos be done differently?</a:t>
            </a:r>
            <a:endParaRPr sz="1800"/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2"/>
          </p:nvPr>
        </p:nvSpPr>
        <p:spPr>
          <a:xfrm>
            <a:off x="838800" y="1825625"/>
            <a:ext cx="2760927" cy="4351338"/>
          </a:xfrm>
          <a:prstGeom prst="rect">
            <a:avLst/>
          </a:pr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162"/>
              <a:buNone/>
            </a:pPr>
            <a:r>
              <a:rPr lang="en-GB" sz="2000" b="1"/>
              <a:t>You should have notes on:</a:t>
            </a:r>
            <a:endParaRPr sz="200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sz="2000"/>
              <a:t>digital technologies involved;</a:t>
            </a:r>
            <a:endParaRPr sz="200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sz="2000"/>
              <a:t>reasons for change;</a:t>
            </a:r>
            <a:endParaRPr sz="200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sz="2000"/>
              <a:t>how the change was delivered; </a:t>
            </a:r>
            <a:endParaRPr sz="200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sz="2000"/>
              <a:t>examples of change difficulties. </a:t>
            </a:r>
            <a:endParaRPr sz="200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622"/>
              <a:buNone/>
            </a:pPr>
            <a:endParaRPr sz="2000"/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3"/>
          </p:nvPr>
        </p:nvSpPr>
        <p:spPr>
          <a:xfrm>
            <a:off x="444909" y="6310312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3: Technical change management</a:t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Internal factors that can trigger change</a:t>
            </a:r>
            <a:endParaRPr/>
          </a:p>
        </p:txBody>
      </p:sp>
      <p:sp>
        <p:nvSpPr>
          <p:cNvPr id="155" name="Google Shape;155;p18"/>
          <p:cNvSpPr>
            <a:spLocks noGrp="1"/>
          </p:cNvSpPr>
          <p:nvPr>
            <p:ph type="media" idx="2"/>
          </p:nvPr>
        </p:nvSpPr>
        <p:spPr>
          <a:xfrm>
            <a:off x="838198" y="1796814"/>
            <a:ext cx="7218363" cy="438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</a:pPr>
            <a:r>
              <a:rPr lang="en-GB" sz="2127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Changes within the organisation</a:t>
            </a:r>
            <a:endParaRPr sz="2127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Change in department/staffing structures</a:t>
            </a:r>
            <a:endParaRPr sz="2127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Expansion or downsizing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Meeting the training needs of staff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Having too many incompatible or legacy systems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Large-scale software/hardware failure</a:t>
            </a:r>
            <a:b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endParaRPr sz="2127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</a:pPr>
            <a:r>
              <a:rPr lang="en-GB" sz="2127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Strategic objectives</a:t>
            </a:r>
            <a:endParaRPr sz="2127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Diversifying into new products and services</a:t>
            </a:r>
            <a:endParaRPr sz="2127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Rebranding or changing the nature of the organisation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Embracing new technology opportunities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Char char="•"/>
            </a:pPr>
            <a:r>
              <a:rPr lang="en-GB" sz="2127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Changes to working practices (remote/flexible)</a:t>
            </a:r>
            <a:endParaRPr sz="2127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endParaRPr sz="222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838198" y="628907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3: Technical change management</a:t>
            </a:r>
            <a:endParaRPr/>
          </a:p>
        </p:txBody>
      </p:sp>
      <p:pic>
        <p:nvPicPr>
          <p:cNvPr id="158" name="Google Shape;15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76477" y="2854993"/>
            <a:ext cx="4194904" cy="2078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External factors that can trigger change</a:t>
            </a:r>
            <a:endParaRPr/>
          </a:p>
        </p:txBody>
      </p:sp>
      <p:sp>
        <p:nvSpPr>
          <p:cNvPr id="165" name="Google Shape;165;p19"/>
          <p:cNvSpPr>
            <a:spLocks noGrp="1"/>
          </p:cNvSpPr>
          <p:nvPr>
            <p:ph type="media" idx="2"/>
          </p:nvPr>
        </p:nvSpPr>
        <p:spPr>
          <a:xfrm>
            <a:off x="838200" y="1690688"/>
            <a:ext cx="10808813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Political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– Changes in national government, and their national and international priorities.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– The state of the country, interest rates, market pressures and new products and services.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– Demographic and cultural changes, impact of social media and new working practices.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– New and obsolete technology, the rise of AI and potential dangers from internet attacks. 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Legal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– New and updated legislation related to working practices and the rights of employees. 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– Building a sustainable organisation that reflects world priorities, green technology and increased risk of natural disasters. </a:t>
            </a:r>
            <a:b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 video explanation of PESTLE can be found here: </a:t>
            </a:r>
            <a:r>
              <a:rPr lang="en-GB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https://youtu.be/GFVKKTwkANY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9973929" y="160797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3: Technical change management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resource, we have: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considered the importance of technical change management in any organisation;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watched and made notes about a video featuring examples of technical change management;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discussed the opportunities and potential pitfalls for any organisation making a similar change.</a:t>
            </a:r>
            <a:endParaRPr/>
          </a:p>
        </p:txBody>
      </p:sp>
      <p:sp>
        <p:nvSpPr>
          <p:cNvPr id="175" name="Google Shape;175;p20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3: Technical change management</a:t>
            </a:r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580196-0404-9A10-2420-0F72ADE8E9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30353" y="1490472"/>
            <a:ext cx="3823447" cy="4686491"/>
          </a:xfrm>
        </p:spPr>
        <p:txBody>
          <a:bodyPr tIns="72000" bIns="7200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u="sng" dirty="0"/>
              <a:t>Skills</a:t>
            </a:r>
            <a:endParaRPr lang="en-GB" sz="1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1 </a:t>
            </a:r>
            <a:r>
              <a:rPr lang="en-GB" sz="1200" dirty="0"/>
              <a:t>Be able to reflectively evaluate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2 </a:t>
            </a:r>
            <a:r>
              <a:rPr lang="en-GB" sz="1200" dirty="0"/>
              <a:t>Communicate information clearly to a technical and non-technical audience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3 </a:t>
            </a:r>
            <a:r>
              <a:rPr lang="en-GB" sz="1200" dirty="0"/>
              <a:t>Work with others in a collaborative manner to allow for/encourage faster, better and more efficient achievement of goals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GB" sz="1200" b="1" u="sng" dirty="0"/>
              <a:t>General competencies</a:t>
            </a:r>
            <a:endParaRPr lang="en-GB" sz="1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dirty="0"/>
              <a:t>English: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E1</a:t>
            </a:r>
            <a:r>
              <a:rPr lang="en-GB" sz="1200" dirty="0"/>
              <a:t> Convey technical information to different audiences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E2</a:t>
            </a:r>
            <a:r>
              <a:rPr lang="en-GB" sz="1200" dirty="0"/>
              <a:t> Present information and ideas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E3</a:t>
            </a:r>
            <a:r>
              <a:rPr lang="en-GB" sz="1200" dirty="0"/>
              <a:t> Create texts for different purposes and audiences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E4</a:t>
            </a:r>
            <a:r>
              <a:rPr lang="en-GB" sz="1200" dirty="0"/>
              <a:t> Summarise information/ideas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E5</a:t>
            </a:r>
            <a:r>
              <a:rPr lang="en-GB" sz="1200" dirty="0"/>
              <a:t> Synthesise information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E6</a:t>
            </a:r>
            <a:r>
              <a:rPr lang="en-GB" sz="1200" dirty="0"/>
              <a:t> Take part in/leading discussions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dirty="0"/>
              <a:t>Digital: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D1</a:t>
            </a:r>
            <a:r>
              <a:rPr lang="en-GB" sz="1200" dirty="0"/>
              <a:t> Use digital technology and media effectively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200" b="1" dirty="0"/>
              <a:t>D3</a:t>
            </a:r>
            <a:r>
              <a:rPr lang="en-GB" sz="1200" dirty="0"/>
              <a:t> Communicate and collaborate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Discussion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488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GB" dirty="0"/>
              <a:t>Why do some organisations try to avoid technical change? 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GB" dirty="0"/>
              <a:t>Can you think of any existing organisations, including from your placements, that you believe would benefit from a technical change? Give reasons.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GB" dirty="0"/>
              <a:t>Discuss the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differences between technical change between a large and a small organisation.</a:t>
            </a:r>
            <a:endParaRPr dirty="0"/>
          </a:p>
        </p:txBody>
      </p:sp>
      <p:sp>
        <p:nvSpPr>
          <p:cNvPr id="183" name="Google Shape;183;p21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3: Technical change management</a:t>
            </a:r>
            <a:endParaRPr/>
          </a:p>
        </p:txBody>
      </p:sp>
      <p:pic>
        <p:nvPicPr>
          <p:cNvPr id="185" name="Google Shape;18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7049" y="1893127"/>
            <a:ext cx="4167398" cy="376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F23D24-3836-4EB0-BED2-8BAE4D58BCF7}"/>
</file>

<file path=customXml/itemProps2.xml><?xml version="1.0" encoding="utf-8"?>
<ds:datastoreItem xmlns:ds="http://schemas.openxmlformats.org/officeDocument/2006/customXml" ds:itemID="{691FFD84-7739-4DA8-80EF-867E1068FDB2}"/>
</file>

<file path=customXml/itemProps3.xml><?xml version="1.0" encoding="utf-8"?>
<ds:datastoreItem xmlns:ds="http://schemas.openxmlformats.org/officeDocument/2006/customXml" ds:itemID="{20454F67-A175-432F-BD4E-A6AD3D064F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Widescreen</PresentationFormat>
  <Paragraphs>150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Courier New</vt:lpstr>
      <vt:lpstr>Arial Narrow</vt:lpstr>
      <vt:lpstr>Arial</vt:lpstr>
      <vt:lpstr>Office Theme</vt:lpstr>
      <vt:lpstr>Digital</vt:lpstr>
      <vt:lpstr>In this resource, we will:</vt:lpstr>
      <vt:lpstr>Change management − Case study contributors </vt:lpstr>
      <vt:lpstr>Case study videos</vt:lpstr>
      <vt:lpstr>Case study discussion</vt:lpstr>
      <vt:lpstr>Internal factors that can trigger change</vt:lpstr>
      <vt:lpstr>External factors that can trigger change</vt:lpstr>
      <vt:lpstr>In this resource, we have:</vt:lpstr>
      <vt:lpstr>Discussion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2025-06-23T15:52:24Z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