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2"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embeddedFontLst>
    <p:embeddedFont>
      <p:font typeface="Arial Narrow" panose="020B0606020202030204" pitchFamily="3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1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1200" b="0" i="0" u="none" strike="noStrike" cap="none" dirty="0">
                <a:solidFill>
                  <a:schemeClr val="dk1"/>
                </a:solidFill>
                <a:latin typeface="Calibri"/>
                <a:ea typeface="Calibri"/>
                <a:cs typeface="Calibri"/>
                <a:sym typeface="Calibri"/>
              </a:rPr>
              <a:t>Image © Shutterstock </a:t>
            </a:r>
            <a:r>
              <a:rPr lang="en-GB" dirty="0" err="1"/>
              <a:t>Gorodenkoff</a:t>
            </a:r>
            <a:endParaRPr dirty="0"/>
          </a:p>
        </p:txBody>
      </p:sp>
      <p:sp>
        <p:nvSpPr>
          <p:cNvPr id="123" name="Google Shape;123;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dirty="0">
                <a:solidFill>
                  <a:schemeClr val="dk1"/>
                </a:solidFill>
                <a:latin typeface="Calibri"/>
                <a:ea typeface="Calibri"/>
                <a:cs typeface="Calibri"/>
                <a:sym typeface="Calibri"/>
              </a:rPr>
              <a:t>Image © </a:t>
            </a:r>
            <a:r>
              <a:rPr lang="en-GB" dirty="0" err="1"/>
              <a:t>Pexels</a:t>
            </a:r>
            <a:r>
              <a:rPr lang="en-GB" dirty="0"/>
              <a:t>/Gustavo Fring </a:t>
            </a:r>
            <a:endParaRPr dirty="0"/>
          </a:p>
        </p:txBody>
      </p:sp>
      <p:sp>
        <p:nvSpPr>
          <p:cNvPr id="211" name="Google Shape;211;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dirty="0">
                <a:solidFill>
                  <a:schemeClr val="dk1"/>
                </a:solidFill>
                <a:latin typeface="Calibri"/>
                <a:ea typeface="Calibri"/>
                <a:cs typeface="Calibri"/>
                <a:sym typeface="Calibri"/>
              </a:rPr>
              <a:t>Image © </a:t>
            </a:r>
            <a:r>
              <a:rPr lang="en-GB" dirty="0"/>
              <a:t>Shutterstok/PeopleImages.com - Yuri A</a:t>
            </a:r>
            <a:endParaRPr dirty="0"/>
          </a:p>
        </p:txBody>
      </p:sp>
      <p:sp>
        <p:nvSpPr>
          <p:cNvPr id="221" name="Google Shape;221;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a:solidFill>
                  <a:schemeClr val="dk1"/>
                </a:solidFill>
                <a:latin typeface="Calibri"/>
                <a:ea typeface="Calibri"/>
                <a:cs typeface="Calibri"/>
                <a:sym typeface="Calibri"/>
              </a:rPr>
              <a:t>image © </a:t>
            </a:r>
            <a:r>
              <a:rPr lang="en-GB"/>
              <a:t>Shutterstok/PeopleImages.com - Yuri A</a:t>
            </a:r>
            <a:endParaRPr/>
          </a:p>
        </p:txBody>
      </p:sp>
      <p:sp>
        <p:nvSpPr>
          <p:cNvPr id="231" name="Google Shape;23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0" name="Google Shape;240;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a:solidFill>
                  <a:schemeClr val="dk1"/>
                </a:solidFill>
                <a:latin typeface="Calibri"/>
                <a:ea typeface="Calibri"/>
                <a:cs typeface="Calibri"/>
                <a:sym typeface="Calibri"/>
              </a:rPr>
              <a:t>image © </a:t>
            </a:r>
            <a:r>
              <a:rPr lang="en-GB"/>
              <a:t>Pexels/RDNE Stock project</a:t>
            </a:r>
            <a:endParaRPr/>
          </a:p>
        </p:txBody>
      </p:sp>
      <p:sp>
        <p:nvSpPr>
          <p:cNvPr id="249" name="Google Shape;24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8" name="Google Shape;25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1" name="Google Shape;13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dirty="0">
                <a:solidFill>
                  <a:schemeClr val="dk1"/>
                </a:solidFill>
                <a:latin typeface="Calibri"/>
                <a:ea typeface="Calibri"/>
                <a:cs typeface="Calibri"/>
                <a:sym typeface="Calibri"/>
              </a:rPr>
              <a:t>Image © </a:t>
            </a:r>
            <a:r>
              <a:rPr lang="en-GB" dirty="0" err="1"/>
              <a:t>Pexels</a:t>
            </a:r>
            <a:r>
              <a:rPr lang="en-GB" dirty="0"/>
              <a:t>/Gustavo Fring</a:t>
            </a:r>
            <a:br>
              <a:rPr lang="en-GB" dirty="0"/>
            </a:br>
            <a:r>
              <a:rPr lang="en-US" dirty="0"/>
              <a:t>Reminder: Peak Demand Estate Agents is a fictional case study created to support the learning in this suite of teaching materials. Please refer to the Teaching Guide for full details.</a:t>
            </a:r>
            <a:endParaRPr dirty="0"/>
          </a:p>
        </p:txBody>
      </p:sp>
      <p:sp>
        <p:nvSpPr>
          <p:cNvPr id="141" name="Google Shape;14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1" name="Google Shape;15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dirty="0">
                <a:solidFill>
                  <a:schemeClr val="dk1"/>
                </a:solidFill>
                <a:latin typeface="Calibri"/>
                <a:ea typeface="Calibri"/>
                <a:cs typeface="Calibri"/>
                <a:sym typeface="Calibri"/>
              </a:rPr>
              <a:t>Image © </a:t>
            </a:r>
            <a:r>
              <a:rPr lang="en-GB" dirty="0" err="1"/>
              <a:t>Pexels</a:t>
            </a:r>
            <a:r>
              <a:rPr lang="en-GB" dirty="0"/>
              <a:t>/</a:t>
            </a:r>
            <a:r>
              <a:rPr lang="en-GB" dirty="0" err="1"/>
              <a:t>KindelMedia</a:t>
            </a:r>
            <a:endParaRPr dirty="0"/>
          </a:p>
        </p:txBody>
      </p:sp>
      <p:sp>
        <p:nvSpPr>
          <p:cNvPr id="161" name="Google Shape;16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dirty="0">
                <a:solidFill>
                  <a:schemeClr val="dk1"/>
                </a:solidFill>
                <a:latin typeface="Calibri"/>
                <a:ea typeface="Calibri"/>
                <a:cs typeface="Calibri"/>
                <a:sym typeface="Calibri"/>
              </a:rPr>
              <a:t>Image © </a:t>
            </a:r>
            <a:r>
              <a:rPr lang="en-GB" dirty="0" err="1"/>
              <a:t>Pexels</a:t>
            </a:r>
            <a:r>
              <a:rPr lang="en-GB" dirty="0"/>
              <a:t>/</a:t>
            </a:r>
            <a:r>
              <a:rPr lang="en-GB" dirty="0" err="1"/>
              <a:t>KindelMedia</a:t>
            </a:r>
            <a:endParaRPr dirty="0"/>
          </a:p>
        </p:txBody>
      </p:sp>
      <p:sp>
        <p:nvSpPr>
          <p:cNvPr id="171" name="Google Shape;17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dirty="0">
                <a:solidFill>
                  <a:schemeClr val="dk1"/>
                </a:solidFill>
                <a:latin typeface="Calibri"/>
                <a:ea typeface="Calibri"/>
                <a:cs typeface="Calibri"/>
                <a:sym typeface="Calibri"/>
              </a:rPr>
              <a:t>Image © </a:t>
            </a:r>
            <a:r>
              <a:rPr lang="en-GB" dirty="0" err="1"/>
              <a:t>Pexels</a:t>
            </a:r>
            <a:r>
              <a:rPr lang="en-GB" dirty="0"/>
              <a:t>/Polina </a:t>
            </a:r>
            <a:r>
              <a:rPr lang="en-GB" dirty="0" err="1"/>
              <a:t>Takilevitch</a:t>
            </a:r>
            <a:endParaRPr dirty="0"/>
          </a:p>
        </p:txBody>
      </p:sp>
      <p:sp>
        <p:nvSpPr>
          <p:cNvPr id="181" name="Google Shape;181;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dirty="0">
                <a:solidFill>
                  <a:schemeClr val="dk1"/>
                </a:solidFill>
                <a:latin typeface="Calibri"/>
                <a:ea typeface="Calibri"/>
                <a:cs typeface="Calibri"/>
                <a:sym typeface="Calibri"/>
              </a:rPr>
              <a:t>Image © </a:t>
            </a:r>
            <a:r>
              <a:rPr lang="en-GB" dirty="0" err="1"/>
              <a:t>Pexels</a:t>
            </a:r>
            <a:r>
              <a:rPr lang="en-GB" dirty="0"/>
              <a:t>/Polina </a:t>
            </a:r>
            <a:r>
              <a:rPr lang="en-GB" dirty="0" err="1"/>
              <a:t>Takilevitch</a:t>
            </a:r>
            <a:endParaRPr dirty="0"/>
          </a:p>
        </p:txBody>
      </p:sp>
      <p:sp>
        <p:nvSpPr>
          <p:cNvPr id="191" name="Google Shape;19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cap="none" dirty="0">
                <a:solidFill>
                  <a:schemeClr val="dk1"/>
                </a:solidFill>
                <a:latin typeface="Calibri"/>
                <a:ea typeface="Calibri"/>
                <a:cs typeface="Calibri"/>
                <a:sym typeface="Calibri"/>
              </a:rPr>
              <a:t>Image © </a:t>
            </a:r>
            <a:r>
              <a:rPr lang="en-GB" dirty="0" err="1"/>
              <a:t>Pexels</a:t>
            </a:r>
            <a:r>
              <a:rPr lang="en-GB" dirty="0"/>
              <a:t>/Gustavo Fring </a:t>
            </a:r>
            <a:endParaRPr dirty="0"/>
          </a:p>
        </p:txBody>
      </p:sp>
      <p:sp>
        <p:nvSpPr>
          <p:cNvPr id="201" name="Google Shape;20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2"/>
        <p:cNvGrpSpPr/>
        <p:nvPr/>
      </p:nvGrpSpPr>
      <p:grpSpPr>
        <a:xfrm>
          <a:off x="0" y="0"/>
          <a:ext cx="0" cy="0"/>
          <a:chOff x="0" y="0"/>
          <a:chExt cx="0" cy="0"/>
        </a:xfrm>
      </p:grpSpPr>
      <p:pic>
        <p:nvPicPr>
          <p:cNvPr id="13" name="Google Shape;13;p2" descr="A person giving a workplace presentation to a group of colleagues"/>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12192000" cy="5583031"/>
          </a:xfrm>
          <a:prstGeom prst="rect">
            <a:avLst/>
          </a:prstGeom>
          <a:noFill/>
          <a:ln>
            <a:noFill/>
          </a:ln>
        </p:spPr>
      </p:pic>
      <p:pic>
        <p:nvPicPr>
          <p:cNvPr id="14" name="Google Shape;14;p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2142457"/>
            <a:ext cx="12192000" cy="4736564"/>
          </a:xfrm>
          <a:prstGeom prst="rect">
            <a:avLst/>
          </a:prstGeom>
          <a:noFill/>
          <a:ln>
            <a:noFill/>
          </a:ln>
        </p:spPr>
      </p:pic>
      <p:sp>
        <p:nvSpPr>
          <p:cNvPr id="15" name="Google Shape;15;p2"/>
          <p:cNvSpPr txBox="1">
            <a:spLocks noGrp="1"/>
          </p:cNvSpPr>
          <p:nvPr>
            <p:ph type="ctrTitle"/>
          </p:nvPr>
        </p:nvSpPr>
        <p:spPr>
          <a:xfrm>
            <a:off x="1276349" y="3768092"/>
            <a:ext cx="9572625"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SzPts val="4000"/>
              <a:buNone/>
              <a:defRPr sz="5200" b="1">
                <a:solidFill>
                  <a:srgbClr val="534C29"/>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2"/>
          <p:cNvSpPr txBox="1">
            <a:spLocks noGrp="1"/>
          </p:cNvSpPr>
          <p:nvPr>
            <p:ph type="subTitle" idx="1"/>
          </p:nvPr>
        </p:nvSpPr>
        <p:spPr>
          <a:xfrm>
            <a:off x="1524000" y="48650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4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SzPts val="1800"/>
              <a:buNone/>
              <a:defRPr sz="1600"/>
            </a:lvl6pPr>
            <a:lvl7pPr lvl="6" algn="ctr">
              <a:lnSpc>
                <a:spcPct val="90000"/>
              </a:lnSpc>
              <a:spcBef>
                <a:spcPts val="500"/>
              </a:spcBef>
              <a:spcAft>
                <a:spcPts val="0"/>
              </a:spcAft>
              <a:buSzPts val="1800"/>
              <a:buNone/>
              <a:defRPr sz="1600"/>
            </a:lvl7pPr>
            <a:lvl8pPr lvl="7" algn="ctr">
              <a:lnSpc>
                <a:spcPct val="90000"/>
              </a:lnSpc>
              <a:spcBef>
                <a:spcPts val="500"/>
              </a:spcBef>
              <a:spcAft>
                <a:spcPts val="0"/>
              </a:spcAft>
              <a:buSzPts val="1800"/>
              <a:buNone/>
              <a:defRPr sz="1600"/>
            </a:lvl8pPr>
            <a:lvl9pPr lvl="8" algn="ctr">
              <a:lnSpc>
                <a:spcPct val="90000"/>
              </a:lnSpc>
              <a:spcBef>
                <a:spcPts val="500"/>
              </a:spcBef>
              <a:spcAft>
                <a:spcPts val="0"/>
              </a:spcAft>
              <a:buSzPts val="1800"/>
              <a:buNone/>
              <a:defRPr sz="1600"/>
            </a:lvl9pPr>
          </a:lstStyle>
          <a:p>
            <a:endParaRPr/>
          </a:p>
        </p:txBody>
      </p:sp>
      <p:sp>
        <p:nvSpPr>
          <p:cNvPr id="17" name="Google Shape;17;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18" name="Google Shape;18;p2"/>
          <p:cNvSpPr txBox="1">
            <a:spLocks noGrp="1"/>
          </p:cNvSpPr>
          <p:nvPr>
            <p:ph type="body" idx="2"/>
          </p:nvPr>
        </p:nvSpPr>
        <p:spPr>
          <a:xfrm>
            <a:off x="6096000" y="2981210"/>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400"/>
              <a:buNone/>
              <a:defRPr sz="2000" b="1" i="0" u="none">
                <a:solidFill>
                  <a:srgbClr val="534C29"/>
                </a:solidFill>
              </a:defRPr>
            </a:lvl1pPr>
            <a:lvl2pPr marL="914400" lvl="1" indent="-228600" algn="l">
              <a:lnSpc>
                <a:spcPct val="108000"/>
              </a:lnSpc>
              <a:spcBef>
                <a:spcPts val="500"/>
              </a:spcBef>
              <a:spcAft>
                <a:spcPts val="0"/>
              </a:spcAft>
              <a:buSzPts val="2000"/>
              <a:buNone/>
              <a:defRPr sz="1400"/>
            </a:lvl2pPr>
            <a:lvl3pPr marL="1371600" lvl="2" indent="-228600" algn="l">
              <a:lnSpc>
                <a:spcPct val="108000"/>
              </a:lnSpc>
              <a:spcBef>
                <a:spcPts val="500"/>
              </a:spcBef>
              <a:spcAft>
                <a:spcPts val="0"/>
              </a:spcAft>
              <a:buSzPts val="1800"/>
              <a:buNone/>
              <a:defRPr sz="1400"/>
            </a:lvl3pPr>
            <a:lvl4pPr marL="1828800" lvl="3" indent="-228600" algn="l">
              <a:lnSpc>
                <a:spcPct val="108000"/>
              </a:lnSpc>
              <a:spcBef>
                <a:spcPts val="500"/>
              </a:spcBef>
              <a:spcAft>
                <a:spcPts val="0"/>
              </a:spcAft>
              <a:buSzPts val="1600"/>
              <a:buNone/>
              <a:defRPr sz="1400"/>
            </a:lvl4pPr>
            <a:lvl5pPr marL="2286000" lvl="4" indent="-228600" algn="l">
              <a:lnSpc>
                <a:spcPct val="108000"/>
              </a:lnSpc>
              <a:spcBef>
                <a:spcPts val="500"/>
              </a:spcBef>
              <a:spcAft>
                <a:spcPts val="0"/>
              </a:spcAft>
              <a:buSzPts val="1600"/>
              <a:buNone/>
              <a:defRPr sz="1400"/>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19" name="Google Shape;19;p2"/>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55600" algn="l">
              <a:lnSpc>
                <a:spcPct val="108000"/>
              </a:lnSpc>
              <a:spcBef>
                <a:spcPts val="500"/>
              </a:spcBef>
              <a:spcAft>
                <a:spcPts val="0"/>
              </a:spcAft>
              <a:buSzPts val="2000"/>
              <a:buChar char="•"/>
              <a:defRPr/>
            </a:lvl2pPr>
            <a:lvl3pPr marL="1371600" lvl="2" indent="-342900" algn="l">
              <a:lnSpc>
                <a:spcPct val="108000"/>
              </a:lnSpc>
              <a:spcBef>
                <a:spcPts val="500"/>
              </a:spcBef>
              <a:spcAft>
                <a:spcPts val="0"/>
              </a:spcAft>
              <a:buSzPts val="1800"/>
              <a:buChar char="•"/>
              <a:defRPr/>
            </a:lvl3pPr>
            <a:lvl4pPr marL="1828800" lvl="3" indent="-330200" algn="l">
              <a:lnSpc>
                <a:spcPct val="108000"/>
              </a:lnSpc>
              <a:spcBef>
                <a:spcPts val="500"/>
              </a:spcBef>
              <a:spcAft>
                <a:spcPts val="0"/>
              </a:spcAft>
              <a:buSzPts val="1600"/>
              <a:buChar char="•"/>
              <a:defRPr/>
            </a:lvl4pPr>
            <a:lvl5pPr marL="2286000" lvl="4" indent="-330200" algn="l">
              <a:lnSpc>
                <a:spcPct val="108000"/>
              </a:lnSpc>
              <a:spcBef>
                <a:spcPts val="500"/>
              </a:spcBef>
              <a:spcAft>
                <a:spcPts val="0"/>
              </a:spcAft>
              <a:buSzPts val="16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pic>
        <p:nvPicPr>
          <p:cNvPr id="20" name="Google Shape;20;p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3" y="1787831"/>
            <a:ext cx="1811434" cy="1799998"/>
          </a:xfrm>
          <a:prstGeom prst="rect">
            <a:avLst/>
          </a:prstGeom>
          <a:noFill/>
          <a:ln>
            <a:noFill/>
          </a:ln>
        </p:spPr>
      </p:pic>
      <p:pic>
        <p:nvPicPr>
          <p:cNvPr id="21" name="Google Shape;21;p2" descr="A picture containing screenshot, graphics, pattern, circle&#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703163" y="2366011"/>
            <a:ext cx="2049637" cy="860482"/>
          </a:xfrm>
          <a:prstGeom prst="rect">
            <a:avLst/>
          </a:prstGeom>
          <a:noFill/>
          <a:ln>
            <a:noFill/>
          </a:ln>
        </p:spPr>
      </p:pic>
      <p:pic>
        <p:nvPicPr>
          <p:cNvPr id="22" name="Google Shape;22;p2" descr="A computer screen with a cursor&#10;&#10;Description automatically generated with medium confidence"/>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534212" y="2309000"/>
            <a:ext cx="1123576" cy="75766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84"/>
        <p:cNvGrpSpPr/>
        <p:nvPr/>
      </p:nvGrpSpPr>
      <p:grpSpPr>
        <a:xfrm>
          <a:off x="0" y="0"/>
          <a:ext cx="0" cy="0"/>
          <a:chOff x="0" y="0"/>
          <a:chExt cx="0" cy="0"/>
        </a:xfrm>
      </p:grpSpPr>
      <p:pic>
        <p:nvPicPr>
          <p:cNvPr id="85" name="Google Shape;85;p11" descr="A picture containing screenshot, design&#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l="-3"/>
          <a:stretch/>
        </p:blipFill>
        <p:spPr>
          <a:xfrm>
            <a:off x="7556311" y="1610867"/>
            <a:ext cx="4635689" cy="5247132"/>
          </a:xfrm>
          <a:prstGeom prst="rect">
            <a:avLst/>
          </a:prstGeom>
          <a:noFill/>
          <a:ln>
            <a:noFill/>
          </a:ln>
        </p:spPr>
      </p:pic>
      <p:sp>
        <p:nvSpPr>
          <p:cNvPr id="86" name="Google Shape;86;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11"/>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1"/>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11"/>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11"/>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11"/>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1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93"/>
        <p:cNvGrpSpPr/>
        <p:nvPr/>
      </p:nvGrpSpPr>
      <p:grpSpPr>
        <a:xfrm>
          <a:off x="0" y="0"/>
          <a:ext cx="0" cy="0"/>
          <a:chOff x="0" y="0"/>
          <a:chExt cx="0" cy="0"/>
        </a:xfrm>
      </p:grpSpPr>
      <p:sp>
        <p:nvSpPr>
          <p:cNvPr id="94" name="Google Shape;94;p12"/>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12"/>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2"/>
          <p:cNvSpPr>
            <a:spLocks noGrp="1"/>
          </p:cNvSpPr>
          <p:nvPr>
            <p:ph type="pic" idx="2"/>
          </p:nvPr>
        </p:nvSpPr>
        <p:spPr>
          <a:xfrm>
            <a:off x="5183188" y="1284514"/>
            <a:ext cx="5762398" cy="4576536"/>
          </a:xfrm>
          <a:prstGeom prst="rect">
            <a:avLst/>
          </a:prstGeom>
          <a:noFill/>
          <a:ln>
            <a:noFill/>
          </a:ln>
        </p:spPr>
      </p:sp>
      <p:sp>
        <p:nvSpPr>
          <p:cNvPr id="97" name="Google Shape;97;p1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12"/>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1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100"/>
        <p:cNvGrpSpPr/>
        <p:nvPr/>
      </p:nvGrpSpPr>
      <p:grpSpPr>
        <a:xfrm>
          <a:off x="0" y="0"/>
          <a:ext cx="0" cy="0"/>
          <a:chOff x="0" y="0"/>
          <a:chExt cx="0" cy="0"/>
        </a:xfrm>
      </p:grpSpPr>
      <p:sp>
        <p:nvSpPr>
          <p:cNvPr id="101" name="Google Shape;101;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13"/>
          <p:cNvSpPr txBox="1">
            <a:spLocks noGrp="1"/>
          </p:cNvSpPr>
          <p:nvPr>
            <p:ph type="body" idx="1"/>
          </p:nvPr>
        </p:nvSpPr>
        <p:spPr>
          <a:xfrm>
            <a:off x="838200" y="1978025"/>
            <a:ext cx="5196840" cy="4351338"/>
          </a:xfrm>
          <a:prstGeom prst="rect">
            <a:avLst/>
          </a:prstGeom>
          <a:noFill/>
          <a:ln w="28575" cap="flat" cmpd="sng">
            <a:solidFill>
              <a:srgbClr val="FFF5C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3" name="Google Shape;103;p13"/>
          <p:cNvSpPr txBox="1">
            <a:spLocks noGrp="1"/>
          </p:cNvSpPr>
          <p:nvPr>
            <p:ph type="body" idx="2"/>
          </p:nvPr>
        </p:nvSpPr>
        <p:spPr>
          <a:xfrm>
            <a:off x="6168046" y="1978025"/>
            <a:ext cx="5196840" cy="4351338"/>
          </a:xfrm>
          <a:prstGeom prst="rect">
            <a:avLst/>
          </a:prstGeom>
          <a:noFill/>
          <a:ln w="28575" cap="flat" cmpd="sng">
            <a:solidFill>
              <a:srgbClr val="FFF5C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3"/>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1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107"/>
        <p:cNvGrpSpPr/>
        <p:nvPr/>
      </p:nvGrpSpPr>
      <p:grpSpPr>
        <a:xfrm>
          <a:off x="0" y="0"/>
          <a:ext cx="0" cy="0"/>
          <a:chOff x="0" y="0"/>
          <a:chExt cx="0" cy="0"/>
        </a:xfrm>
      </p:grpSpPr>
      <p:sp>
        <p:nvSpPr>
          <p:cNvPr id="108" name="Google Shape;108;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14"/>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0" name="Google Shape;110;p14"/>
          <p:cNvSpPr txBox="1">
            <a:spLocks noGrp="1"/>
          </p:cNvSpPr>
          <p:nvPr>
            <p:ph type="body" idx="2"/>
          </p:nvPr>
        </p:nvSpPr>
        <p:spPr>
          <a:xfrm>
            <a:off x="8179724" y="1825625"/>
            <a:ext cx="3174076" cy="4351338"/>
          </a:xfrm>
          <a:prstGeom prst="rect">
            <a:avLst/>
          </a:prstGeom>
          <a:solidFill>
            <a:srgbClr val="FFF5C4"/>
          </a:solidFill>
          <a:ln w="19050" cap="sq" cmpd="sng">
            <a:solidFill>
              <a:srgbClr val="534C29"/>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1" name="Google Shape;111;p1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14"/>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3" name="Google Shape;113;p1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114"/>
        <p:cNvGrpSpPr/>
        <p:nvPr/>
      </p:nvGrpSpPr>
      <p:grpSpPr>
        <a:xfrm>
          <a:off x="0" y="0"/>
          <a:ext cx="0" cy="0"/>
          <a:chOff x="0" y="0"/>
          <a:chExt cx="0" cy="0"/>
        </a:xfrm>
      </p:grpSpPr>
      <p:sp>
        <p:nvSpPr>
          <p:cNvPr id="115" name="Google Shape;115;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15"/>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15"/>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8" name="Google Shape;118;p1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9" name="Google Shape;119;p1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199" y="1825625"/>
            <a:ext cx="5921829" cy="4351338"/>
          </a:xfrm>
          <a:prstGeom prst="rect">
            <a:avLst/>
          </a:prstGeom>
          <a:solidFill>
            <a:srgbClr val="FFF5C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
          <p:cNvSpPr>
            <a:spLocks noGrp="1"/>
          </p:cNvSpPr>
          <p:nvPr>
            <p:ph type="pic" idx="3"/>
          </p:nvPr>
        </p:nvSpPr>
        <p:spPr>
          <a:xfrm>
            <a:off x="6989083" y="1825625"/>
            <a:ext cx="4364717" cy="4351338"/>
          </a:xfrm>
          <a:prstGeom prst="rect">
            <a:avLst/>
          </a:prstGeom>
          <a:noFill/>
          <a:ln>
            <a:noFill/>
          </a:ln>
        </p:spPr>
      </p:sp>
      <p:sp>
        <p:nvSpPr>
          <p:cNvPr id="35" name="Google Shape;35;p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37"/>
        <p:cNvGrpSpPr/>
        <p:nvPr/>
      </p:nvGrpSpPr>
      <p:grpSpPr>
        <a:xfrm>
          <a:off x="0" y="0"/>
          <a:ext cx="0" cy="0"/>
          <a:chOff x="0" y="0"/>
          <a:chExt cx="0" cy="0"/>
        </a:xfrm>
      </p:grpSpPr>
      <p:pic>
        <p:nvPicPr>
          <p:cNvPr id="38" name="Google Shape;38;p5" descr="A picture containing screenshot, design&#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l="-3"/>
          <a:stretch/>
        </p:blipFill>
        <p:spPr>
          <a:xfrm>
            <a:off x="7556311" y="1610867"/>
            <a:ext cx="4635689" cy="5247132"/>
          </a:xfrm>
          <a:prstGeom prst="rect">
            <a:avLst/>
          </a:prstGeom>
          <a:noFill/>
          <a:ln>
            <a:noFill/>
          </a:ln>
        </p:spPr>
      </p:pic>
      <p:sp>
        <p:nvSpPr>
          <p:cNvPr id="39" name="Google Shape;3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5"/>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5"/>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tivity_questions">
  <p:cSld name="1_Activity_questions">
    <p:spTree>
      <p:nvGrpSpPr>
        <p:cNvPr id="1" name="Shape 44"/>
        <p:cNvGrpSpPr/>
        <p:nvPr/>
      </p:nvGrpSpPr>
      <p:grpSpPr>
        <a:xfrm>
          <a:off x="0" y="0"/>
          <a:ext cx="0" cy="0"/>
          <a:chOff x="0" y="0"/>
          <a:chExt cx="0" cy="0"/>
        </a:xfrm>
      </p:grpSpPr>
      <p:sp>
        <p:nvSpPr>
          <p:cNvPr id="45" name="Google Shape;45;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6"/>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50"/>
        <p:cNvGrpSpPr/>
        <p:nvPr/>
      </p:nvGrpSpPr>
      <p:grpSpPr>
        <a:xfrm>
          <a:off x="0" y="0"/>
          <a:ext cx="0" cy="0"/>
          <a:chOff x="0" y="0"/>
          <a:chExt cx="0" cy="0"/>
        </a:xfrm>
      </p:grpSpPr>
      <p:sp>
        <p:nvSpPr>
          <p:cNvPr id="51" name="Google Shape;5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body" idx="1"/>
          </p:nvPr>
        </p:nvSpPr>
        <p:spPr>
          <a:xfrm>
            <a:off x="838200" y="1825625"/>
            <a:ext cx="10515600" cy="4351338"/>
          </a:xfrm>
          <a:prstGeom prst="rect">
            <a:avLst/>
          </a:prstGeom>
          <a:solidFill>
            <a:srgbClr val="FFF5C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56"/>
        <p:cNvGrpSpPr/>
        <p:nvPr/>
      </p:nvGrpSpPr>
      <p:grpSpPr>
        <a:xfrm>
          <a:off x="0" y="0"/>
          <a:ext cx="0" cy="0"/>
          <a:chOff x="0" y="0"/>
          <a:chExt cx="0" cy="0"/>
        </a:xfrm>
      </p:grpSpPr>
      <p:sp>
        <p:nvSpPr>
          <p:cNvPr id="57" name="Google Shape;57;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8"/>
          <p:cNvSpPr txBox="1">
            <a:spLocks noGrp="1"/>
          </p:cNvSpPr>
          <p:nvPr>
            <p:ph type="body" idx="1"/>
          </p:nvPr>
        </p:nvSpPr>
        <p:spPr>
          <a:xfrm>
            <a:off x="838200" y="1825625"/>
            <a:ext cx="10515600" cy="4351338"/>
          </a:xfrm>
          <a:prstGeom prst="rect">
            <a:avLst/>
          </a:prstGeom>
          <a:noFill/>
          <a:ln w="28575" cap="flat" cmpd="sng">
            <a:solidFill>
              <a:srgbClr val="FFF5C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8"/>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62"/>
        <p:cNvGrpSpPr/>
        <p:nvPr/>
      </p:nvGrpSpPr>
      <p:grpSpPr>
        <a:xfrm>
          <a:off x="0" y="0"/>
          <a:ext cx="0" cy="0"/>
          <a:chOff x="0" y="0"/>
          <a:chExt cx="0" cy="0"/>
        </a:xfrm>
      </p:grpSpPr>
      <p:sp>
        <p:nvSpPr>
          <p:cNvPr id="63" name="Google Shape;63;p9"/>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9"/>
          <p:cNvSpPr>
            <a:spLocks noGrp="1"/>
          </p:cNvSpPr>
          <p:nvPr>
            <p:ph type="media" idx="2"/>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6" name="Google Shape;66;p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9"/>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9"/>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9"/>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9"/>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9"/>
          <p:cNvSpPr/>
          <p:nvPr/>
        </p:nvSpPr>
        <p:spPr>
          <a:xfrm>
            <a:off x="838200" y="1825625"/>
            <a:ext cx="507077" cy="507077"/>
          </a:xfrm>
          <a:prstGeom prst="ellipse">
            <a:avLst/>
          </a:prstGeom>
          <a:solidFill>
            <a:srgbClr val="534C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72" name="Google Shape;72;p9"/>
          <p:cNvSpPr/>
          <p:nvPr/>
        </p:nvSpPr>
        <p:spPr>
          <a:xfrm>
            <a:off x="4406175" y="1825625"/>
            <a:ext cx="507077" cy="507077"/>
          </a:xfrm>
          <a:prstGeom prst="ellipse">
            <a:avLst/>
          </a:prstGeom>
          <a:solidFill>
            <a:srgbClr val="534C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73" name="Google Shape;73;p9"/>
          <p:cNvSpPr/>
          <p:nvPr/>
        </p:nvSpPr>
        <p:spPr>
          <a:xfrm>
            <a:off x="7983254" y="1825625"/>
            <a:ext cx="507077" cy="507077"/>
          </a:xfrm>
          <a:prstGeom prst="ellipse">
            <a:avLst/>
          </a:prstGeom>
          <a:solidFill>
            <a:srgbClr val="534C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74" name="Google Shape;74;p9"/>
          <p:cNvSpPr/>
          <p:nvPr/>
        </p:nvSpPr>
        <p:spPr>
          <a:xfrm>
            <a:off x="2621445" y="4046026"/>
            <a:ext cx="507077" cy="507077"/>
          </a:xfrm>
          <a:prstGeom prst="ellipse">
            <a:avLst/>
          </a:prstGeom>
          <a:solidFill>
            <a:srgbClr val="534C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75" name="Google Shape;75;p9"/>
          <p:cNvSpPr/>
          <p:nvPr/>
        </p:nvSpPr>
        <p:spPr>
          <a:xfrm>
            <a:off x="6193974" y="4046026"/>
            <a:ext cx="507077" cy="507077"/>
          </a:xfrm>
          <a:prstGeom prst="ellipse">
            <a:avLst/>
          </a:prstGeom>
          <a:solidFill>
            <a:srgbClr val="534C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76" name="Google Shape;76;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Activity_video+caption">
  <p:cSld name="1_Activity_video+caption">
    <p:spTree>
      <p:nvGrpSpPr>
        <p:cNvPr id="1" name="Shape 77"/>
        <p:cNvGrpSpPr/>
        <p:nvPr/>
      </p:nvGrpSpPr>
      <p:grpSpPr>
        <a:xfrm>
          <a:off x="0" y="0"/>
          <a:ext cx="0" cy="0"/>
          <a:chOff x="0" y="0"/>
          <a:chExt cx="0" cy="0"/>
        </a:xfrm>
      </p:grpSpPr>
      <p:sp>
        <p:nvSpPr>
          <p:cNvPr id="78" name="Google Shape;78;p10"/>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0"/>
          <p:cNvSpPr>
            <a:spLocks noGrp="1"/>
          </p:cNvSpPr>
          <p:nvPr>
            <p:ph type="media" idx="2"/>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p1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0"/>
          <p:cNvSpPr txBox="1">
            <a:spLocks noGrp="1"/>
          </p:cNvSpPr>
          <p:nvPr>
            <p:ph type="body" idx="4"/>
          </p:nvPr>
        </p:nvSpPr>
        <p:spPr>
          <a:xfrm>
            <a:off x="838199" y="5744095"/>
            <a:ext cx="10515599" cy="432867"/>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800"/>
              <a:buNone/>
              <a:defRPr sz="1800"/>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1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6"/>
          <p:cNvSpPr txBox="1">
            <a:spLocks noGrp="1"/>
          </p:cNvSpPr>
          <p:nvPr>
            <p:ph type="ctrTitle"/>
          </p:nvPr>
        </p:nvSpPr>
        <p:spPr>
          <a:xfrm>
            <a:off x="1276349" y="3768092"/>
            <a:ext cx="9572625"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534C29"/>
              </a:buClr>
              <a:buSzPts val="5200"/>
              <a:buFont typeface="Arial"/>
              <a:buNone/>
            </a:pPr>
            <a:r>
              <a:rPr lang="en-GB" dirty="0"/>
              <a:t>Digital</a:t>
            </a:r>
            <a:endParaRPr dirty="0"/>
          </a:p>
        </p:txBody>
      </p:sp>
      <p:sp>
        <p:nvSpPr>
          <p:cNvPr id="126" name="Google Shape;126;p16"/>
          <p:cNvSpPr txBox="1">
            <a:spLocks noGrp="1"/>
          </p:cNvSpPr>
          <p:nvPr>
            <p:ph type="subTitle" idx="1"/>
          </p:nvPr>
        </p:nvSpPr>
        <p:spPr>
          <a:xfrm>
            <a:off x="417576" y="4824244"/>
            <a:ext cx="11356848" cy="583211"/>
          </a:xfrm>
          <a:prstGeom prst="rect">
            <a:avLst/>
          </a:prstGeom>
          <a:noFill/>
          <a:ln>
            <a:noFill/>
          </a:ln>
        </p:spPr>
        <p:txBody>
          <a:bodyPr spcFirstLastPara="1" wrap="square" lIns="91425" tIns="45700" rIns="91425" bIns="45700" anchor="t" anchorCtr="0">
            <a:noAutofit/>
          </a:bodyPr>
          <a:lstStyle/>
          <a:p>
            <a:pPr marL="0" lvl="0" indent="0">
              <a:spcBef>
                <a:spcPts val="0"/>
              </a:spcBef>
              <a:buSzPts val="2800"/>
            </a:pPr>
            <a:r>
              <a:rPr lang="en-GB" dirty="0"/>
              <a:t>Topic: </a:t>
            </a:r>
            <a:r>
              <a:rPr lang="en-US" dirty="0"/>
              <a:t>The business environment and technical change management</a:t>
            </a:r>
            <a:endParaRPr dirty="0"/>
          </a:p>
        </p:txBody>
      </p:sp>
      <p:sp>
        <p:nvSpPr>
          <p:cNvPr id="127" name="Google Shape;127;p16"/>
          <p:cNvSpPr txBox="1">
            <a:spLocks noGrp="1"/>
          </p:cNvSpPr>
          <p:nvPr>
            <p:ph type="body" idx="2"/>
          </p:nvPr>
        </p:nvSpPr>
        <p:spPr>
          <a:xfrm>
            <a:off x="6096000" y="2981210"/>
            <a:ext cx="5623668" cy="534189"/>
          </a:xfrm>
          <a:prstGeom prst="rect">
            <a:avLst/>
          </a:prstGeom>
          <a:noFill/>
          <a:ln>
            <a:noFill/>
          </a:ln>
        </p:spPr>
        <p:txBody>
          <a:bodyPr spcFirstLastPara="1" wrap="square" lIns="91425" tIns="45700" rIns="91425" bIns="45700" anchor="t" anchorCtr="0">
            <a:noAutofit/>
          </a:bodyPr>
          <a:lstStyle/>
          <a:p>
            <a:pPr marL="0" lvl="0" indent="0" algn="r" rtl="0">
              <a:lnSpc>
                <a:spcPct val="108000"/>
              </a:lnSpc>
              <a:spcBef>
                <a:spcPts val="0"/>
              </a:spcBef>
              <a:spcAft>
                <a:spcPts val="0"/>
              </a:spcAft>
              <a:buSzPts val="2000"/>
              <a:buNone/>
            </a:pPr>
            <a:r>
              <a:rPr lang="en-GB"/>
              <a:t>Route: Digital</a:t>
            </a:r>
            <a:endParaRPr/>
          </a:p>
        </p:txBody>
      </p:sp>
      <p:sp>
        <p:nvSpPr>
          <p:cNvPr id="128" name="Google Shape;128;p16"/>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SzPts val="2400"/>
              <a:buNone/>
            </a:pPr>
            <a:r>
              <a:rPr lang="en-GB"/>
              <a:t>Resource 2: Role play – Key organisation areas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Scenario 3 answers</a:t>
            </a:r>
            <a:endParaRPr/>
          </a:p>
        </p:txBody>
      </p:sp>
      <p:sp>
        <p:nvSpPr>
          <p:cNvPr id="214" name="Google Shape;214;p25"/>
          <p:cNvSpPr txBox="1">
            <a:spLocks noGrp="1"/>
          </p:cNvSpPr>
          <p:nvPr>
            <p:ph type="body" idx="1"/>
          </p:nvPr>
        </p:nvSpPr>
        <p:spPr>
          <a:xfrm>
            <a:off x="838199" y="1825625"/>
            <a:ext cx="7472424" cy="4351338"/>
          </a:xfrm>
          <a:prstGeom prst="rect">
            <a:avLst/>
          </a:prstGeom>
          <a:noFill/>
          <a:ln>
            <a:noFill/>
          </a:ln>
        </p:spPr>
        <p:txBody>
          <a:bodyPr spcFirstLastPara="1" wrap="square" lIns="91425" tIns="45700" rIns="91425" bIns="45700" anchor="t" anchorCtr="0">
            <a:normAutofit fontScale="85000" lnSpcReduction="10000"/>
          </a:bodyPr>
          <a:lstStyle/>
          <a:p>
            <a:pPr marL="514350" lvl="0" indent="-514350" algn="l" rtl="0">
              <a:lnSpc>
                <a:spcPct val="108000"/>
              </a:lnSpc>
              <a:spcBef>
                <a:spcPts val="0"/>
              </a:spcBef>
              <a:spcAft>
                <a:spcPts val="0"/>
              </a:spcAft>
              <a:buSzPct val="100000"/>
              <a:buFont typeface="Calibri"/>
              <a:buAutoNum type="arabicPeriod"/>
            </a:pPr>
            <a:r>
              <a:rPr lang="en-GB"/>
              <a:t>Human Resources and Research, Design and Development</a:t>
            </a:r>
            <a:endParaRPr/>
          </a:p>
          <a:p>
            <a:pPr marL="514350" lvl="0" indent="-514350" algn="l" rtl="0">
              <a:lnSpc>
                <a:spcPct val="108000"/>
              </a:lnSpc>
              <a:spcBef>
                <a:spcPts val="1000"/>
              </a:spcBef>
              <a:spcAft>
                <a:spcPts val="0"/>
              </a:spcAft>
              <a:buSzPct val="100000"/>
              <a:buFont typeface="Calibri"/>
              <a:buAutoNum type="arabicPeriod"/>
            </a:pPr>
            <a:r>
              <a:rPr lang="en-GB"/>
              <a:t>RDD would like a new member of the team to focus on new technology.</a:t>
            </a:r>
            <a:endParaRPr/>
          </a:p>
          <a:p>
            <a:pPr marL="514350" lvl="0" indent="-514350" algn="l" rtl="0">
              <a:lnSpc>
                <a:spcPct val="108000"/>
              </a:lnSpc>
              <a:spcBef>
                <a:spcPts val="1000"/>
              </a:spcBef>
              <a:spcAft>
                <a:spcPts val="0"/>
              </a:spcAft>
              <a:buSzPct val="100000"/>
              <a:buFont typeface="Calibri"/>
              <a:buAutoNum type="arabicPeriod"/>
            </a:pPr>
            <a:r>
              <a:rPr lang="en-GB"/>
              <a:t>Students' own answers</a:t>
            </a:r>
            <a:endParaRPr/>
          </a:p>
          <a:p>
            <a:pPr marL="514350" lvl="0" indent="-514350" algn="l" rtl="0">
              <a:lnSpc>
                <a:spcPct val="108000"/>
              </a:lnSpc>
              <a:spcBef>
                <a:spcPts val="1000"/>
              </a:spcBef>
              <a:spcAft>
                <a:spcPts val="0"/>
              </a:spcAft>
              <a:buSzPct val="100000"/>
              <a:buFont typeface="Calibri"/>
              <a:buAutoNum type="arabicPeriod"/>
            </a:pPr>
            <a:r>
              <a:rPr lang="en-GB"/>
              <a:t>Online via recruitment websites, apps, email, newspapers</a:t>
            </a:r>
            <a:endParaRPr/>
          </a:p>
          <a:p>
            <a:pPr marL="514350" lvl="0" indent="-514350" algn="l" rtl="0">
              <a:lnSpc>
                <a:spcPct val="108000"/>
              </a:lnSpc>
              <a:spcBef>
                <a:spcPts val="1000"/>
              </a:spcBef>
              <a:spcAft>
                <a:spcPts val="0"/>
              </a:spcAft>
              <a:buSzPct val="100000"/>
              <a:buFont typeface="Calibri"/>
              <a:buAutoNum type="arabicPeriod"/>
            </a:pPr>
            <a:r>
              <a:rPr lang="en-GB"/>
              <a:t>Download and test apps, purchase VR and AR equipment to test, ask competitors, collect user feedback.</a:t>
            </a:r>
            <a:endParaRPr/>
          </a:p>
          <a:p>
            <a:pPr marL="514350" lvl="0" indent="-514350" algn="l" rtl="0">
              <a:lnSpc>
                <a:spcPct val="108000"/>
              </a:lnSpc>
              <a:spcBef>
                <a:spcPts val="1000"/>
              </a:spcBef>
              <a:spcAft>
                <a:spcPts val="0"/>
              </a:spcAft>
              <a:buSzPct val="100000"/>
              <a:buFont typeface="Calibri"/>
              <a:buAutoNum type="arabicPeriod"/>
            </a:pPr>
            <a:r>
              <a:rPr lang="en-GB"/>
              <a:t>It is against the law to treat someone less favourably than someone else because of a personal characteristic such as religion, sex, gender reassignment or age.</a:t>
            </a:r>
            <a:endParaRPr/>
          </a:p>
        </p:txBody>
      </p:sp>
      <p:sp>
        <p:nvSpPr>
          <p:cNvPr id="215" name="Google Shape;215;p25"/>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16" name="Google Shape;216;p2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pic>
        <p:nvPicPr>
          <p:cNvPr id="217" name="Google Shape;217;p25">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428551" y="1690688"/>
            <a:ext cx="3382443" cy="410983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Scenario 4 questions</a:t>
            </a:r>
            <a:endParaRPr/>
          </a:p>
        </p:txBody>
      </p:sp>
      <p:sp>
        <p:nvSpPr>
          <p:cNvPr id="224" name="Google Shape;224;p26"/>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fontScale="92500" lnSpcReduction="20000"/>
          </a:bodyPr>
          <a:lstStyle/>
          <a:p>
            <a:pPr marL="514350" lvl="0" indent="-514350" algn="l" rtl="0">
              <a:lnSpc>
                <a:spcPct val="108000"/>
              </a:lnSpc>
              <a:spcBef>
                <a:spcPts val="0"/>
              </a:spcBef>
              <a:spcAft>
                <a:spcPts val="0"/>
              </a:spcAft>
              <a:buSzPct val="100000"/>
              <a:buFont typeface="Calibri"/>
              <a:buAutoNum type="arabicPeriod"/>
            </a:pPr>
            <a:r>
              <a:rPr lang="en-GB"/>
              <a:t>Which two key department areas are involved in this scenario?</a:t>
            </a:r>
            <a:endParaRPr/>
          </a:p>
          <a:p>
            <a:pPr marL="514350" lvl="0" indent="-514350" algn="l" rtl="0">
              <a:lnSpc>
                <a:spcPct val="108000"/>
              </a:lnSpc>
              <a:spcBef>
                <a:spcPts val="1000"/>
              </a:spcBef>
              <a:spcAft>
                <a:spcPts val="0"/>
              </a:spcAft>
              <a:buSzPct val="100000"/>
              <a:buFont typeface="Calibri"/>
              <a:buAutoNum type="arabicPeriod"/>
            </a:pPr>
            <a:r>
              <a:rPr lang="en-GB"/>
              <a:t>Describe what is happening in this scenario.</a:t>
            </a:r>
            <a:endParaRPr/>
          </a:p>
          <a:p>
            <a:pPr marL="514350" lvl="0" indent="-514350" algn="l" rtl="0">
              <a:lnSpc>
                <a:spcPct val="108000"/>
              </a:lnSpc>
              <a:spcBef>
                <a:spcPts val="1000"/>
              </a:spcBef>
              <a:spcAft>
                <a:spcPts val="0"/>
              </a:spcAft>
              <a:buSzPct val="100000"/>
              <a:buFont typeface="Calibri"/>
              <a:buAutoNum type="arabicPeriod"/>
            </a:pPr>
            <a:r>
              <a:rPr lang="en-GB"/>
              <a:t>Could anything have been done in a different way?</a:t>
            </a:r>
            <a:endParaRPr/>
          </a:p>
          <a:p>
            <a:pPr marL="514350" lvl="0" indent="-514350" algn="l" rtl="0">
              <a:lnSpc>
                <a:spcPct val="108000"/>
              </a:lnSpc>
              <a:spcBef>
                <a:spcPts val="1000"/>
              </a:spcBef>
              <a:spcAft>
                <a:spcPts val="0"/>
              </a:spcAft>
              <a:buSzPct val="100000"/>
              <a:buFont typeface="Calibri"/>
              <a:buAutoNum type="arabicPeriod"/>
            </a:pPr>
            <a:r>
              <a:rPr lang="en-GB"/>
              <a:t>What opportunities might there be for remote working and shared online storage for the agents? </a:t>
            </a:r>
            <a:endParaRPr/>
          </a:p>
          <a:p>
            <a:pPr marL="514350" lvl="0" indent="-514350" algn="l" rtl="0">
              <a:lnSpc>
                <a:spcPct val="108000"/>
              </a:lnSpc>
              <a:spcBef>
                <a:spcPts val="1000"/>
              </a:spcBef>
              <a:spcAft>
                <a:spcPts val="0"/>
              </a:spcAft>
              <a:buSzPct val="100000"/>
              <a:buFont typeface="Calibri"/>
              <a:buAutoNum type="arabicPeriod"/>
            </a:pPr>
            <a:r>
              <a:rPr lang="en-GB"/>
              <a:t>What sort of KPIs (Key Performance Indicators) might an estate agent use?</a:t>
            </a:r>
            <a:endParaRPr/>
          </a:p>
          <a:p>
            <a:pPr marL="514350" lvl="0" indent="-514350" algn="l" rtl="0">
              <a:lnSpc>
                <a:spcPct val="108000"/>
              </a:lnSpc>
              <a:spcBef>
                <a:spcPts val="1000"/>
              </a:spcBef>
              <a:spcAft>
                <a:spcPts val="0"/>
              </a:spcAft>
              <a:buSzPct val="100000"/>
              <a:buFont typeface="Calibri"/>
              <a:buAutoNum type="arabicPeriod"/>
            </a:pPr>
            <a:r>
              <a:rPr lang="en-GB"/>
              <a:t>How might real-time monitoring be used at Peak Demand Estate Agents?</a:t>
            </a:r>
            <a:endParaRPr/>
          </a:p>
          <a:p>
            <a:pPr marL="514350" lvl="0" indent="-373380" algn="l" rtl="0">
              <a:lnSpc>
                <a:spcPct val="108000"/>
              </a:lnSpc>
              <a:spcBef>
                <a:spcPts val="1000"/>
              </a:spcBef>
              <a:spcAft>
                <a:spcPts val="0"/>
              </a:spcAft>
              <a:buSzPct val="100000"/>
              <a:buFont typeface="Calibri"/>
              <a:buNone/>
            </a:pPr>
            <a:endParaRPr/>
          </a:p>
          <a:p>
            <a:pPr marL="514350" lvl="0" indent="-373380" algn="l" rtl="0">
              <a:lnSpc>
                <a:spcPct val="108000"/>
              </a:lnSpc>
              <a:spcBef>
                <a:spcPts val="1000"/>
              </a:spcBef>
              <a:spcAft>
                <a:spcPts val="0"/>
              </a:spcAft>
              <a:buSzPct val="100000"/>
              <a:buFont typeface="Calibri"/>
              <a:buNone/>
            </a:pPr>
            <a:endParaRPr/>
          </a:p>
        </p:txBody>
      </p:sp>
      <p:sp>
        <p:nvSpPr>
          <p:cNvPr id="225" name="Google Shape;225;p2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26" name="Google Shape;226;p2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pic>
        <p:nvPicPr>
          <p:cNvPr id="227" name="Google Shape;227;p26">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113853" y="1893127"/>
            <a:ext cx="3507129" cy="405172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Scenario 4 answers</a:t>
            </a:r>
            <a:endParaRPr/>
          </a:p>
        </p:txBody>
      </p:sp>
      <p:sp>
        <p:nvSpPr>
          <p:cNvPr id="234" name="Google Shape;234;p27"/>
          <p:cNvSpPr txBox="1">
            <a:spLocks noGrp="1"/>
          </p:cNvSpPr>
          <p:nvPr>
            <p:ph type="body" idx="1"/>
          </p:nvPr>
        </p:nvSpPr>
        <p:spPr>
          <a:xfrm>
            <a:off x="838199" y="1825625"/>
            <a:ext cx="7275654" cy="4351338"/>
          </a:xfrm>
          <a:prstGeom prst="rect">
            <a:avLst/>
          </a:prstGeom>
          <a:noFill/>
          <a:ln>
            <a:noFill/>
          </a:ln>
        </p:spPr>
        <p:txBody>
          <a:bodyPr spcFirstLastPara="1" wrap="square" lIns="91425" tIns="45700" rIns="91425" bIns="45700" anchor="t" anchorCtr="0">
            <a:noAutofit/>
          </a:bodyPr>
          <a:lstStyle/>
          <a:p>
            <a:pPr marL="514350" lvl="0" indent="-514350" algn="l" rtl="0">
              <a:lnSpc>
                <a:spcPct val="108000"/>
              </a:lnSpc>
              <a:spcBef>
                <a:spcPts val="1000"/>
              </a:spcBef>
              <a:spcAft>
                <a:spcPts val="0"/>
              </a:spcAft>
              <a:buSzPts val="1800"/>
              <a:buFont typeface="Calibri"/>
              <a:buAutoNum type="arabicPeriod"/>
            </a:pPr>
            <a:r>
              <a:rPr lang="en-GB" sz="1800"/>
              <a:t>Management and Operations</a:t>
            </a:r>
            <a:endParaRPr sz="1800"/>
          </a:p>
          <a:p>
            <a:pPr marL="514350" lvl="0" indent="-514350" algn="l" rtl="0">
              <a:lnSpc>
                <a:spcPct val="108000"/>
              </a:lnSpc>
              <a:spcBef>
                <a:spcPts val="1000"/>
              </a:spcBef>
              <a:spcAft>
                <a:spcPts val="0"/>
              </a:spcAft>
              <a:buSzPts val="1800"/>
              <a:buFont typeface="Calibri"/>
              <a:buAutoNum type="arabicPeriod"/>
            </a:pPr>
            <a:r>
              <a:rPr lang="en-GB" sz="1800"/>
              <a:t>Management is asking operations about their readiness to embed two digital projects into their roles as client-facing estate agents.</a:t>
            </a:r>
            <a:endParaRPr sz="1800"/>
          </a:p>
          <a:p>
            <a:pPr marL="514350" lvl="0" indent="-514350" algn="l" rtl="0">
              <a:lnSpc>
                <a:spcPct val="108000"/>
              </a:lnSpc>
              <a:spcBef>
                <a:spcPts val="1000"/>
              </a:spcBef>
              <a:spcAft>
                <a:spcPts val="0"/>
              </a:spcAft>
              <a:buSzPts val="1800"/>
              <a:buFont typeface="Calibri"/>
              <a:buAutoNum type="arabicPeriod"/>
            </a:pPr>
            <a:r>
              <a:rPr lang="en-GB" sz="1800"/>
              <a:t>The projects could be tested with potential users before asking operations to look at potential issues.</a:t>
            </a:r>
            <a:endParaRPr sz="1800"/>
          </a:p>
          <a:p>
            <a:pPr marL="514350" lvl="0" indent="-514350" algn="l" rtl="0">
              <a:lnSpc>
                <a:spcPct val="108000"/>
              </a:lnSpc>
              <a:spcBef>
                <a:spcPts val="1000"/>
              </a:spcBef>
              <a:spcAft>
                <a:spcPts val="0"/>
              </a:spcAft>
              <a:buSzPts val="1800"/>
              <a:buFont typeface="Calibri"/>
              <a:buAutoNum type="arabicPeriod"/>
            </a:pPr>
            <a:r>
              <a:rPr lang="en-GB" sz="1800"/>
              <a:t>When working with clients, the agents could be working from home or any location via phone, messaging, video calls.</a:t>
            </a:r>
            <a:endParaRPr sz="1800"/>
          </a:p>
          <a:p>
            <a:pPr marL="514350" lvl="0" indent="-514350" algn="l" rtl="0">
              <a:lnSpc>
                <a:spcPct val="108000"/>
              </a:lnSpc>
              <a:spcBef>
                <a:spcPts val="1000"/>
              </a:spcBef>
              <a:spcAft>
                <a:spcPts val="0"/>
              </a:spcAft>
              <a:buSzPts val="1800"/>
              <a:buFont typeface="Calibri"/>
              <a:buAutoNum type="arabicPeriod"/>
            </a:pPr>
            <a:r>
              <a:rPr lang="en-GB" sz="1800"/>
              <a:t>Number of houses bought/sold, percentage of repeating clients, number of viewings per property.</a:t>
            </a:r>
            <a:endParaRPr sz="1800"/>
          </a:p>
          <a:p>
            <a:pPr marL="514350" lvl="0" indent="-514350" algn="l" rtl="0">
              <a:lnSpc>
                <a:spcPct val="108000"/>
              </a:lnSpc>
              <a:spcBef>
                <a:spcPts val="1000"/>
              </a:spcBef>
              <a:spcAft>
                <a:spcPts val="0"/>
              </a:spcAft>
              <a:buSzPts val="1800"/>
              <a:buFont typeface="Calibri"/>
              <a:buAutoNum type="arabicPeriod"/>
            </a:pPr>
            <a:r>
              <a:rPr lang="en-GB" sz="1800"/>
              <a:t>Management could also view any online documents being created or watch live streams of remote house viewings.</a:t>
            </a:r>
            <a:endParaRPr sz="1800"/>
          </a:p>
        </p:txBody>
      </p:sp>
      <p:sp>
        <p:nvSpPr>
          <p:cNvPr id="235" name="Google Shape;235;p27"/>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36" name="Google Shape;236;p2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pic>
        <p:nvPicPr>
          <p:cNvPr id="237" name="Google Shape;237;p27">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113853" y="1893127"/>
            <a:ext cx="3507129" cy="405172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In this resource, we have:</a:t>
            </a:r>
            <a:endParaRPr dirty="0"/>
          </a:p>
        </p:txBody>
      </p:sp>
      <p:sp>
        <p:nvSpPr>
          <p:cNvPr id="243" name="Google Shape;243;p28"/>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108000"/>
              </a:lnSpc>
              <a:spcBef>
                <a:spcPts val="0"/>
              </a:spcBef>
              <a:spcAft>
                <a:spcPts val="0"/>
              </a:spcAft>
              <a:buSzPts val="2400"/>
              <a:buChar char="•"/>
            </a:pPr>
            <a:r>
              <a:rPr lang="en-GB" dirty="0"/>
              <a:t>defined the key areas of an organisation;</a:t>
            </a:r>
            <a:endParaRPr dirty="0"/>
          </a:p>
          <a:p>
            <a:pPr marL="0" lvl="0" indent="0" algn="l" rtl="0">
              <a:lnSpc>
                <a:spcPct val="108000"/>
              </a:lnSpc>
              <a:spcBef>
                <a:spcPts val="0"/>
              </a:spcBef>
              <a:spcAft>
                <a:spcPts val="0"/>
              </a:spcAft>
              <a:buSzPts val="2400"/>
              <a:buNone/>
            </a:pPr>
            <a:endParaRPr dirty="0"/>
          </a:p>
          <a:p>
            <a:pPr marL="228600" lvl="0" indent="-228600" algn="l" rtl="0">
              <a:lnSpc>
                <a:spcPct val="108000"/>
              </a:lnSpc>
              <a:spcBef>
                <a:spcPts val="0"/>
              </a:spcBef>
              <a:spcAft>
                <a:spcPts val="0"/>
              </a:spcAft>
              <a:buSzPts val="2400"/>
              <a:buChar char="•"/>
            </a:pPr>
            <a:r>
              <a:rPr lang="en-GB" dirty="0"/>
              <a:t>demonstrated roles within the business environment and how IT is used to support them.</a:t>
            </a:r>
            <a:endParaRPr dirty="0"/>
          </a:p>
        </p:txBody>
      </p:sp>
      <p:sp>
        <p:nvSpPr>
          <p:cNvPr id="245" name="Google Shape;245;p28"/>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246" name="Google Shape;246;p28"/>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sp>
        <p:nvSpPr>
          <p:cNvPr id="4" name="Text Placeholder 2">
            <a:extLst>
              <a:ext uri="{FF2B5EF4-FFF2-40B4-BE49-F238E27FC236}">
                <a16:creationId xmlns:a16="http://schemas.microsoft.com/office/drawing/2014/main" id="{4240EE68-39F3-B72E-2EB3-1DB10BE64C2D}"/>
              </a:ext>
            </a:extLst>
          </p:cNvPr>
          <p:cNvSpPr>
            <a:spLocks noGrp="1"/>
          </p:cNvSpPr>
          <p:nvPr>
            <p:ph type="body" idx="2"/>
          </p:nvPr>
        </p:nvSpPr>
        <p:spPr>
          <a:xfrm>
            <a:off x="7530353" y="1216152"/>
            <a:ext cx="3823447" cy="4960811"/>
          </a:xfrm>
        </p:spPr>
        <p:txBody>
          <a:bodyPr>
            <a:noAutofit/>
          </a:bodyPr>
          <a:lstStyle/>
          <a:p>
            <a:pPr marL="0" indent="0">
              <a:lnSpc>
                <a:spcPct val="120000"/>
              </a:lnSpc>
              <a:spcBef>
                <a:spcPts val="0"/>
              </a:spcBef>
            </a:pPr>
            <a:r>
              <a:rPr lang="en-GB" sz="1100" b="1" u="sng" dirty="0"/>
              <a:t>Skills</a:t>
            </a:r>
            <a:endParaRPr lang="en-GB" sz="1100" b="1" dirty="0"/>
          </a:p>
          <a:p>
            <a:pPr marL="0" indent="0">
              <a:lnSpc>
                <a:spcPct val="120000"/>
              </a:lnSpc>
              <a:spcBef>
                <a:spcPts val="600"/>
              </a:spcBef>
            </a:pPr>
            <a:r>
              <a:rPr lang="en-GB" sz="1100" b="1" dirty="0"/>
              <a:t>1 </a:t>
            </a:r>
            <a:r>
              <a:rPr lang="en-GB" sz="1100" dirty="0"/>
              <a:t>Be able to reflectively evaluate</a:t>
            </a:r>
          </a:p>
          <a:p>
            <a:pPr marL="0" indent="0">
              <a:lnSpc>
                <a:spcPct val="120000"/>
              </a:lnSpc>
              <a:spcBef>
                <a:spcPts val="600"/>
              </a:spcBef>
            </a:pPr>
            <a:r>
              <a:rPr lang="en-GB" sz="1100" b="1" dirty="0"/>
              <a:t>2 </a:t>
            </a:r>
            <a:r>
              <a:rPr lang="en-GB" sz="1100" dirty="0"/>
              <a:t>Communicate information clearly to a technical and non-technical audience</a:t>
            </a:r>
          </a:p>
          <a:p>
            <a:pPr marL="0" indent="0">
              <a:lnSpc>
                <a:spcPct val="120000"/>
              </a:lnSpc>
              <a:spcBef>
                <a:spcPts val="600"/>
              </a:spcBef>
            </a:pPr>
            <a:r>
              <a:rPr lang="en-GB" sz="1100" b="1" dirty="0"/>
              <a:t>3 </a:t>
            </a:r>
            <a:r>
              <a:rPr lang="en-GB" sz="1100" dirty="0"/>
              <a:t>Work with others in a collaborative manner to allow for/encourage faster, better and more efficient achievement of goals</a:t>
            </a:r>
          </a:p>
          <a:p>
            <a:pPr marL="0" indent="0">
              <a:lnSpc>
                <a:spcPct val="120000"/>
              </a:lnSpc>
              <a:spcBef>
                <a:spcPts val="600"/>
              </a:spcBef>
            </a:pPr>
            <a:r>
              <a:rPr lang="en-GB" sz="1100" b="1" u="sng" dirty="0"/>
              <a:t>General competencies</a:t>
            </a:r>
            <a:endParaRPr lang="en-GB" sz="1100" b="1" dirty="0"/>
          </a:p>
          <a:p>
            <a:pPr marL="0" indent="0">
              <a:lnSpc>
                <a:spcPct val="120000"/>
              </a:lnSpc>
              <a:spcBef>
                <a:spcPts val="600"/>
              </a:spcBef>
            </a:pPr>
            <a:r>
              <a:rPr lang="en-GB" sz="1100" dirty="0"/>
              <a:t>English:</a:t>
            </a:r>
          </a:p>
          <a:p>
            <a:pPr marL="0" indent="0">
              <a:lnSpc>
                <a:spcPct val="120000"/>
              </a:lnSpc>
              <a:spcBef>
                <a:spcPts val="600"/>
              </a:spcBef>
            </a:pPr>
            <a:r>
              <a:rPr lang="en-GB" sz="1100" b="1" dirty="0"/>
              <a:t>E1</a:t>
            </a:r>
            <a:r>
              <a:rPr lang="en-GB" sz="1100" dirty="0"/>
              <a:t> Convey technical information to different audiences</a:t>
            </a:r>
          </a:p>
          <a:p>
            <a:pPr marL="0" indent="0">
              <a:lnSpc>
                <a:spcPct val="120000"/>
              </a:lnSpc>
              <a:spcBef>
                <a:spcPts val="600"/>
              </a:spcBef>
            </a:pPr>
            <a:r>
              <a:rPr lang="en-GB" sz="1100" b="1" dirty="0"/>
              <a:t>E2</a:t>
            </a:r>
            <a:r>
              <a:rPr lang="en-GB" sz="1100" dirty="0"/>
              <a:t> Present information and ideas</a:t>
            </a:r>
          </a:p>
          <a:p>
            <a:pPr marL="0" indent="0">
              <a:lnSpc>
                <a:spcPct val="120000"/>
              </a:lnSpc>
              <a:spcBef>
                <a:spcPts val="600"/>
              </a:spcBef>
            </a:pPr>
            <a:r>
              <a:rPr lang="en-GB" sz="1100" b="1" dirty="0"/>
              <a:t>E4</a:t>
            </a:r>
            <a:r>
              <a:rPr lang="en-GB" sz="1100" dirty="0"/>
              <a:t> Summarise information/ideas</a:t>
            </a:r>
          </a:p>
          <a:p>
            <a:pPr marL="0" indent="0">
              <a:lnSpc>
                <a:spcPct val="120000"/>
              </a:lnSpc>
              <a:spcBef>
                <a:spcPts val="600"/>
              </a:spcBef>
            </a:pPr>
            <a:r>
              <a:rPr lang="en-GB" sz="1100" b="1" dirty="0"/>
              <a:t>E5</a:t>
            </a:r>
            <a:r>
              <a:rPr lang="en-GB" sz="1100" dirty="0"/>
              <a:t> Synthesise information</a:t>
            </a:r>
          </a:p>
          <a:p>
            <a:pPr marL="0" indent="0">
              <a:lnSpc>
                <a:spcPct val="120000"/>
              </a:lnSpc>
              <a:spcBef>
                <a:spcPts val="600"/>
              </a:spcBef>
            </a:pPr>
            <a:r>
              <a:rPr lang="en-GB" sz="1100" b="1" dirty="0"/>
              <a:t>E6</a:t>
            </a:r>
            <a:r>
              <a:rPr lang="en-GB" sz="1100" dirty="0"/>
              <a:t> Take part in/leading discussions</a:t>
            </a:r>
          </a:p>
          <a:p>
            <a:pPr marL="0" indent="0">
              <a:lnSpc>
                <a:spcPct val="120000"/>
              </a:lnSpc>
              <a:spcBef>
                <a:spcPts val="600"/>
              </a:spcBef>
            </a:pPr>
            <a:r>
              <a:rPr lang="en-GB" sz="1100" dirty="0"/>
              <a:t>Maths:</a:t>
            </a:r>
          </a:p>
          <a:p>
            <a:pPr marL="0" indent="0">
              <a:lnSpc>
                <a:spcPct val="120000"/>
              </a:lnSpc>
              <a:spcBef>
                <a:spcPts val="600"/>
              </a:spcBef>
            </a:pPr>
            <a:r>
              <a:rPr lang="en-GB" sz="1100" b="1" dirty="0"/>
              <a:t>M9</a:t>
            </a:r>
            <a:r>
              <a:rPr lang="en-GB" sz="1100" dirty="0"/>
              <a:t> Cost a project</a:t>
            </a:r>
          </a:p>
          <a:p>
            <a:pPr marL="0" indent="0">
              <a:lnSpc>
                <a:spcPct val="120000"/>
              </a:lnSpc>
              <a:spcBef>
                <a:spcPts val="600"/>
              </a:spcBef>
            </a:pPr>
            <a:r>
              <a:rPr lang="en-GB" sz="1100" dirty="0"/>
              <a:t>Digital:</a:t>
            </a:r>
          </a:p>
          <a:p>
            <a:pPr marL="0" indent="0">
              <a:lnSpc>
                <a:spcPct val="120000"/>
              </a:lnSpc>
              <a:spcBef>
                <a:spcPts val="600"/>
              </a:spcBef>
            </a:pPr>
            <a:r>
              <a:rPr lang="en-GB" sz="1100" b="1" dirty="0"/>
              <a:t>D3</a:t>
            </a:r>
            <a:r>
              <a:rPr lang="en-GB" sz="1100" dirty="0"/>
              <a:t> Communicate and collaborate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Plenary</a:t>
            </a:r>
            <a:endParaRPr/>
          </a:p>
        </p:txBody>
      </p:sp>
      <p:sp>
        <p:nvSpPr>
          <p:cNvPr id="252" name="Google Shape;252;p29"/>
          <p:cNvSpPr txBox="1">
            <a:spLocks noGrp="1"/>
          </p:cNvSpPr>
          <p:nvPr>
            <p:ph type="body" idx="1"/>
          </p:nvPr>
        </p:nvSpPr>
        <p:spPr>
          <a:xfrm>
            <a:off x="838200" y="1825625"/>
            <a:ext cx="6356357" cy="4351338"/>
          </a:xfrm>
          <a:prstGeom prst="rect">
            <a:avLst/>
          </a:prstGeom>
          <a:noFill/>
          <a:ln>
            <a:noFill/>
          </a:ln>
        </p:spPr>
        <p:txBody>
          <a:bodyPr spcFirstLastPara="1" wrap="square" lIns="91425" tIns="45700" rIns="91425" bIns="45700" anchor="t" anchorCtr="0">
            <a:normAutofit/>
          </a:bodyPr>
          <a:lstStyle/>
          <a:p>
            <a:pPr marL="342900" lvl="0" indent="-342900" algn="l" rtl="0">
              <a:lnSpc>
                <a:spcPct val="108000"/>
              </a:lnSpc>
              <a:spcBef>
                <a:spcPts val="0"/>
              </a:spcBef>
              <a:spcAft>
                <a:spcPts val="0"/>
              </a:spcAft>
              <a:buSzPts val="2400"/>
              <a:buChar char="•"/>
            </a:pPr>
            <a:r>
              <a:rPr lang="en-GB"/>
              <a:t>Your teacher will name two departments. Discuss what common conversations might happen between the departments.</a:t>
            </a:r>
            <a:endParaRPr/>
          </a:p>
          <a:p>
            <a:pPr marL="0" lvl="0" indent="0" algn="l" rtl="0">
              <a:lnSpc>
                <a:spcPct val="108000"/>
              </a:lnSpc>
              <a:spcBef>
                <a:spcPts val="0"/>
              </a:spcBef>
              <a:spcAft>
                <a:spcPts val="0"/>
              </a:spcAft>
              <a:buSzPts val="2400"/>
              <a:buNone/>
            </a:pPr>
            <a:endParaRPr/>
          </a:p>
          <a:p>
            <a:pPr marL="342900" lvl="0" indent="-342900" algn="l" rtl="0">
              <a:lnSpc>
                <a:spcPct val="108000"/>
              </a:lnSpc>
              <a:spcBef>
                <a:spcPts val="0"/>
              </a:spcBef>
              <a:spcAft>
                <a:spcPts val="0"/>
              </a:spcAft>
              <a:buSzPts val="2400"/>
              <a:buChar char="•"/>
            </a:pPr>
            <a:r>
              <a:rPr lang="en-GB">
                <a:latin typeface="Arial"/>
                <a:ea typeface="Arial"/>
                <a:cs typeface="Arial"/>
                <a:sym typeface="Arial"/>
              </a:rPr>
              <a:t>Think about roles in small organisations. </a:t>
            </a:r>
            <a:endParaRPr/>
          </a:p>
          <a:p>
            <a:pPr marL="723900" lvl="0" indent="-368300" algn="l" rtl="0">
              <a:lnSpc>
                <a:spcPct val="108000"/>
              </a:lnSpc>
              <a:spcBef>
                <a:spcPts val="0"/>
              </a:spcBef>
              <a:spcAft>
                <a:spcPts val="0"/>
              </a:spcAft>
              <a:buSzPts val="2400"/>
              <a:buFont typeface="Courier New"/>
              <a:buChar char="o"/>
            </a:pPr>
            <a:r>
              <a:rPr lang="en-GB"/>
              <a:t>Which departments might fit well together?</a:t>
            </a:r>
            <a:endParaRPr/>
          </a:p>
          <a:p>
            <a:pPr marL="723900" lvl="0" indent="-368300" algn="l" rtl="0">
              <a:lnSpc>
                <a:spcPct val="108000"/>
              </a:lnSpc>
              <a:spcBef>
                <a:spcPts val="0"/>
              </a:spcBef>
              <a:spcAft>
                <a:spcPts val="0"/>
              </a:spcAft>
              <a:buSzPts val="2400"/>
              <a:buFont typeface="Courier New"/>
              <a:buChar char="o"/>
            </a:pPr>
            <a:r>
              <a:rPr lang="en-GB"/>
              <a:t>Are there any roles that it would be difficult for the same person to do?</a:t>
            </a:r>
            <a:endParaRPr/>
          </a:p>
        </p:txBody>
      </p:sp>
      <p:sp>
        <p:nvSpPr>
          <p:cNvPr id="253" name="Google Shape;253;p29"/>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254" name="Google Shape;254;p29"/>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pic>
        <p:nvPicPr>
          <p:cNvPr id="255" name="Google Shape;255;p29">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378750" y="1724003"/>
            <a:ext cx="4300106" cy="394404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Research</a:t>
            </a:r>
            <a:endParaRPr/>
          </a:p>
        </p:txBody>
      </p:sp>
      <p:sp>
        <p:nvSpPr>
          <p:cNvPr id="261" name="Google Shape;261;p30"/>
          <p:cNvSpPr txBox="1">
            <a:spLocks noGrp="1"/>
          </p:cNvSpPr>
          <p:nvPr>
            <p:ph type="body" idx="1"/>
          </p:nvPr>
        </p:nvSpPr>
        <p:spPr>
          <a:xfrm>
            <a:off x="838200" y="1825625"/>
            <a:ext cx="8585200" cy="4351338"/>
          </a:xfrm>
          <a:prstGeom prst="rect">
            <a:avLst/>
          </a:prstGeom>
          <a:no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2400"/>
              <a:buNone/>
            </a:pPr>
            <a:r>
              <a:rPr lang="en-GB"/>
              <a:t>Research a business that you are already familiar with. </a:t>
            </a:r>
            <a:br>
              <a:rPr lang="en-GB"/>
            </a:br>
            <a:br>
              <a:rPr lang="en-GB"/>
            </a:br>
            <a:r>
              <a:rPr lang="en-GB"/>
              <a:t>Find out how it is structured. </a:t>
            </a:r>
            <a:br>
              <a:rPr lang="en-GB"/>
            </a:br>
            <a:endParaRPr/>
          </a:p>
          <a:p>
            <a:pPr marL="228600" lvl="0" indent="-228600" algn="l" rtl="0">
              <a:lnSpc>
                <a:spcPct val="108000"/>
              </a:lnSpc>
              <a:spcBef>
                <a:spcPts val="0"/>
              </a:spcBef>
              <a:spcAft>
                <a:spcPts val="0"/>
              </a:spcAft>
              <a:buSzPts val="2400"/>
              <a:buChar char="•"/>
            </a:pPr>
            <a:r>
              <a:rPr lang="en-GB" sz="2400"/>
              <a:t>What roles do you recognise?</a:t>
            </a:r>
            <a:endParaRPr/>
          </a:p>
          <a:p>
            <a:pPr marL="228600" lvl="0" indent="-228600" algn="l" rtl="0">
              <a:lnSpc>
                <a:spcPct val="108000"/>
              </a:lnSpc>
              <a:spcBef>
                <a:spcPts val="0"/>
              </a:spcBef>
              <a:spcAft>
                <a:spcPts val="0"/>
              </a:spcAft>
              <a:buSzPts val="2400"/>
              <a:buChar char="•"/>
            </a:pPr>
            <a:r>
              <a:rPr lang="en-GB" sz="2400"/>
              <a:t>What additional roles are different to the </a:t>
            </a:r>
            <a:br>
              <a:rPr lang="en-GB" sz="2400"/>
            </a:br>
            <a:r>
              <a:rPr lang="en-GB" sz="2400"/>
              <a:t>key roles you have studied?</a:t>
            </a:r>
            <a:endParaRPr/>
          </a:p>
          <a:p>
            <a:pPr marL="228600" lvl="0" indent="-228600" algn="l" rtl="0">
              <a:lnSpc>
                <a:spcPct val="108000"/>
              </a:lnSpc>
              <a:spcBef>
                <a:spcPts val="0"/>
              </a:spcBef>
              <a:spcAft>
                <a:spcPts val="0"/>
              </a:spcAft>
              <a:buSzPts val="2400"/>
              <a:buChar char="•"/>
            </a:pPr>
            <a:r>
              <a:rPr lang="en-GB" sz="2400"/>
              <a:t>What do you think these different roles </a:t>
            </a:r>
            <a:br>
              <a:rPr lang="en-GB" sz="2400"/>
            </a:br>
            <a:r>
              <a:rPr lang="en-GB" sz="2400"/>
              <a:t>mean/include?</a:t>
            </a:r>
            <a:endParaRPr/>
          </a:p>
        </p:txBody>
      </p:sp>
      <p:sp>
        <p:nvSpPr>
          <p:cNvPr id="262" name="Google Shape;262;p30"/>
          <p:cNvSpPr>
            <a:spLocks noGrp="1"/>
          </p:cNvSpPr>
          <p:nvPr>
            <p:ph type="body" idx="3"/>
          </p:nvPr>
        </p:nvSpPr>
        <p:spPr>
          <a:xfrm>
            <a:off x="9961229" y="182562"/>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Follow-up</a:t>
            </a:r>
            <a:endParaRPr/>
          </a:p>
        </p:txBody>
      </p:sp>
      <p:sp>
        <p:nvSpPr>
          <p:cNvPr id="263" name="Google Shape;263;p30"/>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sp>
        <p:nvSpPr>
          <p:cNvPr id="264" name="Google Shape;264;p30"/>
          <p:cNvSpPr txBox="1"/>
          <p:nvPr/>
        </p:nvSpPr>
        <p:spPr>
          <a:xfrm>
            <a:off x="7918743" y="2498725"/>
            <a:ext cx="3650957" cy="3005138"/>
          </a:xfrm>
          <a:prstGeom prst="rect">
            <a:avLst/>
          </a:prstGeom>
          <a:solidFill>
            <a:srgbClr val="FFF5C4"/>
          </a:solidFill>
          <a:ln>
            <a:noFill/>
          </a:ln>
        </p:spPr>
        <p:txBody>
          <a:bodyPr spcFirstLastPara="1" wrap="square" lIns="180000" tIns="180000" rIns="180000" bIns="180000" anchor="t" anchorCtr="0">
            <a:normAutofit/>
          </a:bodyPr>
          <a:lstStyle/>
          <a:p>
            <a:pPr marL="0" marR="0" lvl="0" indent="0" algn="l" rtl="0">
              <a:lnSpc>
                <a:spcPct val="108000"/>
              </a:lnSpc>
              <a:spcBef>
                <a:spcPts val="1000"/>
              </a:spcBef>
              <a:spcAft>
                <a:spcPts val="0"/>
              </a:spcAft>
              <a:buClr>
                <a:srgbClr val="534C29"/>
              </a:buClr>
              <a:buSzPts val="2400"/>
              <a:buFont typeface="Arial"/>
              <a:buNone/>
            </a:pPr>
            <a:r>
              <a:rPr lang="en-GB" sz="2400" b="0" i="0" u="none" strike="noStrike" cap="none" dirty="0">
                <a:solidFill>
                  <a:srgbClr val="262626"/>
                </a:solidFill>
                <a:latin typeface="Arial"/>
                <a:ea typeface="Arial"/>
                <a:cs typeface="Arial"/>
                <a:sym typeface="Arial"/>
              </a:rPr>
              <a:t>There are lots of case studies online, including the management structure of companies like Amazon, Apple and McDonalds. </a:t>
            </a:r>
            <a:endParaRPr sz="2400" b="0" i="0" u="none" strike="noStrike" cap="none" dirty="0">
              <a:solidFill>
                <a:srgbClr val="262626"/>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resource, we will:</a:t>
            </a:r>
            <a:endParaRPr/>
          </a:p>
        </p:txBody>
      </p:sp>
      <p:sp>
        <p:nvSpPr>
          <p:cNvPr id="134" name="Google Shape;134;p17"/>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108000"/>
              </a:lnSpc>
              <a:spcBef>
                <a:spcPts val="0"/>
              </a:spcBef>
              <a:spcAft>
                <a:spcPts val="0"/>
              </a:spcAft>
              <a:buSzPts val="2400"/>
              <a:buChar char="•"/>
            </a:pPr>
            <a:r>
              <a:rPr lang="en-GB"/>
              <a:t>define the key areas of an organisation;</a:t>
            </a:r>
            <a:br>
              <a:rPr lang="en-GB"/>
            </a:br>
            <a:endParaRPr/>
          </a:p>
          <a:p>
            <a:pPr marL="228600" lvl="0" indent="-228600" algn="l" rtl="0">
              <a:lnSpc>
                <a:spcPct val="108000"/>
              </a:lnSpc>
              <a:spcBef>
                <a:spcPts val="0"/>
              </a:spcBef>
              <a:spcAft>
                <a:spcPts val="0"/>
              </a:spcAft>
              <a:buSzPts val="2400"/>
              <a:buChar char="•"/>
            </a:pPr>
            <a:r>
              <a:rPr lang="en-GB"/>
              <a:t>demonstrate roles within the business environment and how IT is used to support them.</a:t>
            </a:r>
            <a:endParaRPr/>
          </a:p>
          <a:p>
            <a:pPr marL="228600" lvl="0" indent="-76200" algn="l" rtl="0">
              <a:lnSpc>
                <a:spcPct val="108000"/>
              </a:lnSpc>
              <a:spcBef>
                <a:spcPts val="1000"/>
              </a:spcBef>
              <a:spcAft>
                <a:spcPts val="0"/>
              </a:spcAft>
              <a:buSzPts val="2400"/>
              <a:buNone/>
            </a:pPr>
            <a:endParaRPr/>
          </a:p>
        </p:txBody>
      </p:sp>
      <p:sp>
        <p:nvSpPr>
          <p:cNvPr id="136" name="Google Shape;136;p17"/>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37" name="Google Shape;137;p17"/>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sp>
        <p:nvSpPr>
          <p:cNvPr id="3" name="Text Placeholder 2">
            <a:extLst>
              <a:ext uri="{FF2B5EF4-FFF2-40B4-BE49-F238E27FC236}">
                <a16:creationId xmlns:a16="http://schemas.microsoft.com/office/drawing/2014/main" id="{EA447BC9-3F75-2A39-E1B4-21B5452E8B56}"/>
              </a:ext>
            </a:extLst>
          </p:cNvPr>
          <p:cNvSpPr>
            <a:spLocks noGrp="1"/>
          </p:cNvSpPr>
          <p:nvPr>
            <p:ph type="body" idx="2"/>
          </p:nvPr>
        </p:nvSpPr>
        <p:spPr>
          <a:xfrm>
            <a:off x="7530353" y="1216152"/>
            <a:ext cx="3823447" cy="4960811"/>
          </a:xfrm>
        </p:spPr>
        <p:txBody>
          <a:bodyPr>
            <a:noAutofit/>
          </a:bodyPr>
          <a:lstStyle/>
          <a:p>
            <a:pPr marL="0" indent="0">
              <a:lnSpc>
                <a:spcPct val="120000"/>
              </a:lnSpc>
              <a:spcBef>
                <a:spcPts val="0"/>
              </a:spcBef>
            </a:pPr>
            <a:r>
              <a:rPr lang="en-GB" sz="1100" b="1" u="sng" dirty="0"/>
              <a:t>Skills</a:t>
            </a:r>
            <a:endParaRPr lang="en-GB" sz="1100" b="1" dirty="0"/>
          </a:p>
          <a:p>
            <a:pPr marL="0" indent="0">
              <a:lnSpc>
                <a:spcPct val="120000"/>
              </a:lnSpc>
              <a:spcBef>
                <a:spcPts val="600"/>
              </a:spcBef>
            </a:pPr>
            <a:r>
              <a:rPr lang="en-GB" sz="1100" b="1" dirty="0"/>
              <a:t>1 </a:t>
            </a:r>
            <a:r>
              <a:rPr lang="en-GB" sz="1100" dirty="0"/>
              <a:t>Be able to reflectively evaluate</a:t>
            </a:r>
          </a:p>
          <a:p>
            <a:pPr marL="0" indent="0">
              <a:lnSpc>
                <a:spcPct val="120000"/>
              </a:lnSpc>
              <a:spcBef>
                <a:spcPts val="600"/>
              </a:spcBef>
            </a:pPr>
            <a:r>
              <a:rPr lang="en-GB" sz="1100" b="1" dirty="0"/>
              <a:t>2 </a:t>
            </a:r>
            <a:r>
              <a:rPr lang="en-GB" sz="1100" dirty="0"/>
              <a:t>Communicate information clearly to a technical and non-technical audience</a:t>
            </a:r>
          </a:p>
          <a:p>
            <a:pPr marL="0" indent="0">
              <a:lnSpc>
                <a:spcPct val="120000"/>
              </a:lnSpc>
              <a:spcBef>
                <a:spcPts val="600"/>
              </a:spcBef>
            </a:pPr>
            <a:r>
              <a:rPr lang="en-GB" sz="1100" b="1" dirty="0"/>
              <a:t>3 </a:t>
            </a:r>
            <a:r>
              <a:rPr lang="en-GB" sz="1100" dirty="0"/>
              <a:t>Work with others in a collaborative manner to allow for/encourage faster, better and more efficient achievement of goals</a:t>
            </a:r>
          </a:p>
          <a:p>
            <a:pPr marL="0" indent="0">
              <a:lnSpc>
                <a:spcPct val="120000"/>
              </a:lnSpc>
              <a:spcBef>
                <a:spcPts val="600"/>
              </a:spcBef>
            </a:pPr>
            <a:r>
              <a:rPr lang="en-GB" sz="1100" b="1" u="sng" dirty="0"/>
              <a:t>General competencies</a:t>
            </a:r>
            <a:endParaRPr lang="en-GB" sz="1100" b="1" dirty="0"/>
          </a:p>
          <a:p>
            <a:pPr marL="0" indent="0">
              <a:lnSpc>
                <a:spcPct val="120000"/>
              </a:lnSpc>
              <a:spcBef>
                <a:spcPts val="600"/>
              </a:spcBef>
            </a:pPr>
            <a:r>
              <a:rPr lang="en-GB" sz="1100" dirty="0"/>
              <a:t>English:</a:t>
            </a:r>
          </a:p>
          <a:p>
            <a:pPr marL="0" indent="0">
              <a:lnSpc>
                <a:spcPct val="120000"/>
              </a:lnSpc>
              <a:spcBef>
                <a:spcPts val="600"/>
              </a:spcBef>
            </a:pPr>
            <a:r>
              <a:rPr lang="en-GB" sz="1100" b="1" dirty="0"/>
              <a:t>E1</a:t>
            </a:r>
            <a:r>
              <a:rPr lang="en-GB" sz="1100" dirty="0"/>
              <a:t> Convey technical information to different audiences</a:t>
            </a:r>
          </a:p>
          <a:p>
            <a:pPr marL="0" indent="0">
              <a:lnSpc>
                <a:spcPct val="120000"/>
              </a:lnSpc>
              <a:spcBef>
                <a:spcPts val="600"/>
              </a:spcBef>
            </a:pPr>
            <a:r>
              <a:rPr lang="en-GB" sz="1100" b="1" dirty="0"/>
              <a:t>E2</a:t>
            </a:r>
            <a:r>
              <a:rPr lang="en-GB" sz="1100" dirty="0"/>
              <a:t> Present information and ideas</a:t>
            </a:r>
          </a:p>
          <a:p>
            <a:pPr marL="0" indent="0">
              <a:lnSpc>
                <a:spcPct val="120000"/>
              </a:lnSpc>
              <a:spcBef>
                <a:spcPts val="600"/>
              </a:spcBef>
            </a:pPr>
            <a:r>
              <a:rPr lang="en-GB" sz="1100" b="1" dirty="0"/>
              <a:t>E4</a:t>
            </a:r>
            <a:r>
              <a:rPr lang="en-GB" sz="1100" dirty="0"/>
              <a:t> Summarise information/ideas</a:t>
            </a:r>
          </a:p>
          <a:p>
            <a:pPr marL="0" indent="0">
              <a:lnSpc>
                <a:spcPct val="120000"/>
              </a:lnSpc>
              <a:spcBef>
                <a:spcPts val="600"/>
              </a:spcBef>
            </a:pPr>
            <a:r>
              <a:rPr lang="en-GB" sz="1100" b="1" dirty="0"/>
              <a:t>E5</a:t>
            </a:r>
            <a:r>
              <a:rPr lang="en-GB" sz="1100" dirty="0"/>
              <a:t> Synthesise information</a:t>
            </a:r>
          </a:p>
          <a:p>
            <a:pPr marL="0" indent="0">
              <a:lnSpc>
                <a:spcPct val="120000"/>
              </a:lnSpc>
              <a:spcBef>
                <a:spcPts val="600"/>
              </a:spcBef>
            </a:pPr>
            <a:r>
              <a:rPr lang="en-GB" sz="1100" b="1" dirty="0"/>
              <a:t>E6</a:t>
            </a:r>
            <a:r>
              <a:rPr lang="en-GB" sz="1100" dirty="0"/>
              <a:t> Take part in/leading discussions</a:t>
            </a:r>
          </a:p>
          <a:p>
            <a:pPr marL="0" indent="0">
              <a:lnSpc>
                <a:spcPct val="120000"/>
              </a:lnSpc>
              <a:spcBef>
                <a:spcPts val="600"/>
              </a:spcBef>
            </a:pPr>
            <a:r>
              <a:rPr lang="en-GB" sz="1100" dirty="0"/>
              <a:t>Maths:</a:t>
            </a:r>
          </a:p>
          <a:p>
            <a:pPr marL="0" indent="0">
              <a:lnSpc>
                <a:spcPct val="120000"/>
              </a:lnSpc>
              <a:spcBef>
                <a:spcPts val="600"/>
              </a:spcBef>
            </a:pPr>
            <a:r>
              <a:rPr lang="en-GB" sz="1100" b="1" dirty="0"/>
              <a:t>M9</a:t>
            </a:r>
            <a:r>
              <a:rPr lang="en-GB" sz="1100" dirty="0"/>
              <a:t> Cost a project</a:t>
            </a:r>
          </a:p>
          <a:p>
            <a:pPr marL="0" indent="0">
              <a:lnSpc>
                <a:spcPct val="120000"/>
              </a:lnSpc>
              <a:spcBef>
                <a:spcPts val="600"/>
              </a:spcBef>
            </a:pPr>
            <a:r>
              <a:rPr lang="en-GB" sz="1100" dirty="0"/>
              <a:t>Digital:</a:t>
            </a:r>
          </a:p>
          <a:p>
            <a:pPr marL="0" indent="0">
              <a:lnSpc>
                <a:spcPct val="120000"/>
              </a:lnSpc>
              <a:spcBef>
                <a:spcPts val="600"/>
              </a:spcBef>
            </a:pPr>
            <a:r>
              <a:rPr lang="en-GB" sz="1100" b="1" dirty="0"/>
              <a:t>D3</a:t>
            </a:r>
            <a:r>
              <a:rPr lang="en-GB" sz="1100" dirty="0"/>
              <a:t> Communicate and collaborate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‘Peak Demand’ Estate Agents – Case study</a:t>
            </a:r>
            <a:endParaRPr/>
          </a:p>
        </p:txBody>
      </p:sp>
      <p:sp>
        <p:nvSpPr>
          <p:cNvPr id="144" name="Google Shape;144;p18"/>
          <p:cNvSpPr txBox="1">
            <a:spLocks noGrp="1"/>
          </p:cNvSpPr>
          <p:nvPr>
            <p:ph type="body" idx="1"/>
          </p:nvPr>
        </p:nvSpPr>
        <p:spPr>
          <a:xfrm>
            <a:off x="838199" y="1588975"/>
            <a:ext cx="7044159" cy="4672930"/>
          </a:xfrm>
          <a:prstGeom prst="rect">
            <a:avLst/>
          </a:prstGeom>
          <a:solidFill>
            <a:srgbClr val="FFF5C4"/>
          </a:solidFill>
          <a:ln>
            <a:noFill/>
          </a:ln>
        </p:spPr>
        <p:txBody>
          <a:bodyPr spcFirstLastPara="1" wrap="square" lIns="180000" tIns="180000" rIns="180000" bIns="180000" anchor="t" anchorCtr="0">
            <a:normAutofit fontScale="70000" lnSpcReduction="20000"/>
          </a:bodyPr>
          <a:lstStyle/>
          <a:p>
            <a:pPr marL="0" lvl="0" indent="0" algn="l" rtl="0">
              <a:lnSpc>
                <a:spcPct val="108000"/>
              </a:lnSpc>
              <a:spcBef>
                <a:spcPts val="1000"/>
              </a:spcBef>
              <a:spcAft>
                <a:spcPts val="0"/>
              </a:spcAft>
              <a:buSzPct val="100000"/>
              <a:buNone/>
            </a:pPr>
            <a:r>
              <a:rPr lang="en-GB"/>
              <a:t>Peak Demand was set up in 2019 as an independent estate agent.</a:t>
            </a:r>
            <a:endParaRPr/>
          </a:p>
          <a:p>
            <a:pPr marL="0" lvl="0" indent="0" algn="l" rtl="0">
              <a:lnSpc>
                <a:spcPct val="108000"/>
              </a:lnSpc>
              <a:spcBef>
                <a:spcPts val="1000"/>
              </a:spcBef>
              <a:spcAft>
                <a:spcPts val="0"/>
              </a:spcAft>
              <a:buSzPct val="100000"/>
              <a:buNone/>
            </a:pPr>
            <a:r>
              <a:rPr lang="en-GB"/>
              <a:t>They market and sell homes to the public (B2C) and help businesses find properties (B2B) in the area around Manchester.</a:t>
            </a:r>
            <a:endParaRPr/>
          </a:p>
          <a:p>
            <a:pPr marL="0" lvl="0" indent="0" algn="l" rtl="0">
              <a:lnSpc>
                <a:spcPct val="108000"/>
              </a:lnSpc>
              <a:spcBef>
                <a:spcPts val="1000"/>
              </a:spcBef>
              <a:spcAft>
                <a:spcPts val="0"/>
              </a:spcAft>
              <a:buSzPct val="100000"/>
              <a:buNone/>
            </a:pPr>
            <a:r>
              <a:rPr lang="en-GB"/>
              <a:t>They specialise in unusual and unique properties.</a:t>
            </a:r>
            <a:endParaRPr/>
          </a:p>
          <a:p>
            <a:pPr marL="0" lvl="0" indent="0" algn="l" rtl="0">
              <a:lnSpc>
                <a:spcPct val="108000"/>
              </a:lnSpc>
              <a:spcBef>
                <a:spcPts val="1000"/>
              </a:spcBef>
              <a:spcAft>
                <a:spcPts val="0"/>
              </a:spcAft>
              <a:buSzPct val="100000"/>
              <a:buNone/>
            </a:pPr>
            <a:r>
              <a:rPr lang="en-GB"/>
              <a:t>Key departments:</a:t>
            </a:r>
            <a:endParaRPr/>
          </a:p>
          <a:p>
            <a:pPr marL="685800" lvl="1" indent="-228600" algn="l" rtl="0">
              <a:lnSpc>
                <a:spcPct val="108000"/>
              </a:lnSpc>
              <a:spcBef>
                <a:spcPts val="500"/>
              </a:spcBef>
              <a:spcAft>
                <a:spcPts val="0"/>
              </a:spcAft>
              <a:buSzPct val="100000"/>
              <a:buChar char="•"/>
            </a:pPr>
            <a:r>
              <a:rPr lang="en-GB" sz="2400"/>
              <a:t>Management</a:t>
            </a:r>
            <a:endParaRPr sz="2400"/>
          </a:p>
          <a:p>
            <a:pPr marL="685800" lvl="1" indent="-228600" algn="l" rtl="0">
              <a:lnSpc>
                <a:spcPct val="108000"/>
              </a:lnSpc>
              <a:spcBef>
                <a:spcPts val="500"/>
              </a:spcBef>
              <a:spcAft>
                <a:spcPts val="0"/>
              </a:spcAft>
              <a:buSzPct val="100000"/>
              <a:buChar char="•"/>
            </a:pPr>
            <a:r>
              <a:rPr lang="en-GB" sz="2400"/>
              <a:t>Sales and Marketing</a:t>
            </a:r>
            <a:endParaRPr sz="2400"/>
          </a:p>
          <a:p>
            <a:pPr marL="685800" lvl="1" indent="-228600" algn="l" rtl="0">
              <a:lnSpc>
                <a:spcPct val="108000"/>
              </a:lnSpc>
              <a:spcBef>
                <a:spcPts val="500"/>
              </a:spcBef>
              <a:spcAft>
                <a:spcPts val="0"/>
              </a:spcAft>
              <a:buSzPct val="100000"/>
              <a:buChar char="•"/>
            </a:pPr>
            <a:r>
              <a:rPr lang="en-GB" sz="2400"/>
              <a:t>Human Resources </a:t>
            </a:r>
            <a:endParaRPr sz="2400"/>
          </a:p>
          <a:p>
            <a:pPr marL="685800" lvl="1" indent="-228600" algn="l" rtl="0">
              <a:lnSpc>
                <a:spcPct val="108000"/>
              </a:lnSpc>
              <a:spcBef>
                <a:spcPts val="500"/>
              </a:spcBef>
              <a:spcAft>
                <a:spcPts val="0"/>
              </a:spcAft>
              <a:buSzPct val="100000"/>
              <a:buChar char="•"/>
            </a:pPr>
            <a:r>
              <a:rPr lang="en-GB" sz="2400"/>
              <a:t>Research, Design and Development </a:t>
            </a:r>
            <a:endParaRPr sz="2400"/>
          </a:p>
          <a:p>
            <a:pPr marL="685800" lvl="1" indent="-228600" algn="l" rtl="0">
              <a:lnSpc>
                <a:spcPct val="108000"/>
              </a:lnSpc>
              <a:spcBef>
                <a:spcPts val="500"/>
              </a:spcBef>
              <a:spcAft>
                <a:spcPts val="0"/>
              </a:spcAft>
              <a:buSzPct val="100000"/>
              <a:buChar char="•"/>
            </a:pPr>
            <a:r>
              <a:rPr lang="en-GB" sz="2400"/>
              <a:t>Operations</a:t>
            </a:r>
            <a:endParaRPr sz="2400"/>
          </a:p>
          <a:p>
            <a:pPr marL="685800" lvl="1" indent="-228600" algn="l" rtl="0">
              <a:lnSpc>
                <a:spcPct val="108000"/>
              </a:lnSpc>
              <a:spcBef>
                <a:spcPts val="500"/>
              </a:spcBef>
              <a:spcAft>
                <a:spcPts val="0"/>
              </a:spcAft>
              <a:buSzPct val="100000"/>
              <a:buChar char="•"/>
            </a:pPr>
            <a:r>
              <a:rPr lang="en-GB" sz="2400"/>
              <a:t>Logistics </a:t>
            </a:r>
            <a:endParaRPr sz="2400"/>
          </a:p>
          <a:p>
            <a:pPr marL="685800" lvl="1" indent="-228600" algn="l" rtl="0">
              <a:lnSpc>
                <a:spcPct val="108000"/>
              </a:lnSpc>
              <a:spcBef>
                <a:spcPts val="500"/>
              </a:spcBef>
              <a:spcAft>
                <a:spcPts val="0"/>
              </a:spcAft>
              <a:buSzPct val="100000"/>
              <a:buChar char="•"/>
            </a:pPr>
            <a:r>
              <a:rPr lang="en-GB" sz="2400"/>
              <a:t>Finance</a:t>
            </a:r>
            <a:endParaRPr sz="2400"/>
          </a:p>
          <a:p>
            <a:pPr marL="457200" lvl="1" indent="-457200" algn="l" rtl="0">
              <a:lnSpc>
                <a:spcPct val="108000"/>
              </a:lnSpc>
              <a:spcBef>
                <a:spcPts val="500"/>
              </a:spcBef>
              <a:spcAft>
                <a:spcPts val="0"/>
              </a:spcAft>
              <a:buSzPct val="100000"/>
              <a:buNone/>
            </a:pPr>
            <a:endParaRPr sz="2600"/>
          </a:p>
          <a:p>
            <a:pPr marL="457200" lvl="1" indent="-457200" algn="l" rtl="0">
              <a:lnSpc>
                <a:spcPct val="108000"/>
              </a:lnSpc>
              <a:spcBef>
                <a:spcPts val="500"/>
              </a:spcBef>
              <a:spcAft>
                <a:spcPts val="0"/>
              </a:spcAft>
              <a:buSzPct val="100000"/>
              <a:buNone/>
            </a:pPr>
            <a:r>
              <a:rPr lang="en-GB" sz="2600"/>
              <a:t>What IT/digital technology might this sort of company use?</a:t>
            </a:r>
            <a:endParaRPr/>
          </a:p>
        </p:txBody>
      </p:sp>
      <p:sp>
        <p:nvSpPr>
          <p:cNvPr id="145" name="Google Shape;145;p18"/>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46" name="Google Shape;146;p18"/>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pic>
        <p:nvPicPr>
          <p:cNvPr id="147" name="Google Shape;147;p18">
            <a:extLst>
              <a:ext uri="{C183D7F6-B498-43B3-948B-1728B52AA6E4}">
                <adec:decorative xmlns:adec="http://schemas.microsoft.com/office/drawing/2017/decorative" val="1"/>
              </a:ext>
            </a:extLst>
          </p:cNvPr>
          <p:cNvPicPr preferRelativeResize="0">
            <a:picLocks noGrp="1"/>
          </p:cNvPicPr>
          <p:nvPr>
            <p:ph type="pic" idx="3"/>
          </p:nvPr>
        </p:nvPicPr>
        <p:blipFill rotWithShape="1">
          <a:blip r:embed="rId3" cstate="screen">
            <a:alphaModFix/>
            <a:extLst>
              <a:ext uri="{28A0092B-C50C-407E-A947-70E740481C1C}">
                <a14:useLocalDpi xmlns:a14="http://schemas.microsoft.com/office/drawing/2010/main"/>
              </a:ext>
            </a:extLst>
          </a:blip>
          <a:srcRect/>
          <a:stretch/>
        </p:blipFill>
        <p:spPr>
          <a:xfrm>
            <a:off x="8056049" y="1588974"/>
            <a:ext cx="3703828" cy="453242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4">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4">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4">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4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Role play scenarios</a:t>
            </a:r>
            <a:endParaRPr/>
          </a:p>
        </p:txBody>
      </p:sp>
      <p:sp>
        <p:nvSpPr>
          <p:cNvPr id="154" name="Google Shape;154;p19"/>
          <p:cNvSpPr txBox="1">
            <a:spLocks noGrp="1"/>
          </p:cNvSpPr>
          <p:nvPr>
            <p:ph type="body" idx="1"/>
          </p:nvPr>
        </p:nvSpPr>
        <p:spPr>
          <a:xfrm>
            <a:off x="942974" y="1549400"/>
            <a:ext cx="5921829" cy="4351338"/>
          </a:xfrm>
          <a:prstGeom prst="rect">
            <a:avLst/>
          </a:prstGeom>
          <a:noFill/>
          <a:ln>
            <a:noFill/>
          </a:ln>
        </p:spPr>
        <p:txBody>
          <a:bodyPr spcFirstLastPara="1" wrap="square" lIns="180000" tIns="180000" rIns="180000" bIns="180000" anchor="t" anchorCtr="0">
            <a:noAutofit/>
          </a:bodyPr>
          <a:lstStyle/>
          <a:p>
            <a:pPr marL="228600" lvl="0" indent="-228600" algn="l" rtl="0">
              <a:lnSpc>
                <a:spcPct val="108000"/>
              </a:lnSpc>
              <a:spcBef>
                <a:spcPts val="0"/>
              </a:spcBef>
              <a:spcAft>
                <a:spcPts val="0"/>
              </a:spcAft>
              <a:buSzPts val="2400"/>
              <a:buChar char="•"/>
            </a:pPr>
            <a:r>
              <a:rPr lang="en-GB" sz="1800"/>
              <a:t>Group 1 – Scenario 1 – Company leaflets</a:t>
            </a:r>
            <a:endParaRPr sz="1800"/>
          </a:p>
          <a:p>
            <a:pPr marL="228600" lvl="0" indent="-228600" algn="l" rtl="0">
              <a:lnSpc>
                <a:spcPct val="108000"/>
              </a:lnSpc>
              <a:spcBef>
                <a:spcPts val="1000"/>
              </a:spcBef>
              <a:spcAft>
                <a:spcPts val="0"/>
              </a:spcAft>
              <a:buSzPts val="2400"/>
              <a:buChar char="•"/>
            </a:pPr>
            <a:r>
              <a:rPr lang="en-GB" sz="1800"/>
              <a:t>Group 2 – Scenario 2 – Distribution query</a:t>
            </a:r>
            <a:endParaRPr sz="1800"/>
          </a:p>
          <a:p>
            <a:pPr marL="228600" lvl="0" indent="-228600" algn="l" rtl="0">
              <a:lnSpc>
                <a:spcPct val="108000"/>
              </a:lnSpc>
              <a:spcBef>
                <a:spcPts val="1000"/>
              </a:spcBef>
              <a:spcAft>
                <a:spcPts val="0"/>
              </a:spcAft>
              <a:buSzPts val="2400"/>
              <a:buChar char="•"/>
            </a:pPr>
            <a:r>
              <a:rPr lang="en-GB" sz="1800"/>
              <a:t>Group 3 – Scenario 3 – New technology</a:t>
            </a:r>
            <a:endParaRPr sz="1800"/>
          </a:p>
          <a:p>
            <a:pPr marL="228600" lvl="0" indent="-228600" algn="l" rtl="0">
              <a:lnSpc>
                <a:spcPct val="108000"/>
              </a:lnSpc>
              <a:spcBef>
                <a:spcPts val="1000"/>
              </a:spcBef>
              <a:spcAft>
                <a:spcPts val="0"/>
              </a:spcAft>
              <a:buSzPts val="2400"/>
              <a:buChar char="•"/>
            </a:pPr>
            <a:r>
              <a:rPr lang="en-GB" sz="1800"/>
              <a:t>Group 4 – Scenario 4 – Support query</a:t>
            </a:r>
            <a:endParaRPr/>
          </a:p>
          <a:p>
            <a:pPr marL="228600" lvl="0" indent="-76200" algn="l" rtl="0">
              <a:lnSpc>
                <a:spcPct val="108000"/>
              </a:lnSpc>
              <a:spcBef>
                <a:spcPts val="1000"/>
              </a:spcBef>
              <a:spcAft>
                <a:spcPts val="0"/>
              </a:spcAft>
              <a:buSzPts val="2400"/>
              <a:buNone/>
            </a:pPr>
            <a:endParaRPr sz="1800" b="1"/>
          </a:p>
          <a:p>
            <a:pPr marL="0" lvl="0" indent="0" algn="l" rtl="0">
              <a:lnSpc>
                <a:spcPct val="108000"/>
              </a:lnSpc>
              <a:spcBef>
                <a:spcPts val="1000"/>
              </a:spcBef>
              <a:spcAft>
                <a:spcPts val="0"/>
              </a:spcAft>
              <a:buSzPts val="2400"/>
              <a:buNone/>
            </a:pPr>
            <a:r>
              <a:rPr lang="en-GB" sz="1800" b="1"/>
              <a:t>Group tasks</a:t>
            </a:r>
            <a:endParaRPr/>
          </a:p>
          <a:p>
            <a:pPr marL="0" lvl="0" indent="0" algn="l" rtl="0">
              <a:lnSpc>
                <a:spcPct val="108000"/>
              </a:lnSpc>
              <a:spcBef>
                <a:spcPts val="1000"/>
              </a:spcBef>
              <a:spcAft>
                <a:spcPts val="0"/>
              </a:spcAft>
              <a:buSzPts val="2400"/>
              <a:buNone/>
            </a:pPr>
            <a:r>
              <a:rPr lang="en-GB" sz="1800"/>
              <a:t>1. Complete any gaps in the script.</a:t>
            </a:r>
            <a:endParaRPr/>
          </a:p>
          <a:p>
            <a:pPr marL="0" lvl="0" indent="0" algn="l" rtl="0">
              <a:lnSpc>
                <a:spcPct val="108000"/>
              </a:lnSpc>
              <a:spcBef>
                <a:spcPts val="1000"/>
              </a:spcBef>
              <a:spcAft>
                <a:spcPts val="0"/>
              </a:spcAft>
              <a:buSzPts val="2400"/>
              <a:buNone/>
            </a:pPr>
            <a:r>
              <a:rPr lang="en-GB" sz="1800"/>
              <a:t>2. Practise and discuss as a group.</a:t>
            </a:r>
            <a:endParaRPr sz="1800"/>
          </a:p>
          <a:p>
            <a:pPr marL="0" lvl="0" indent="0" algn="l" rtl="0">
              <a:lnSpc>
                <a:spcPct val="108000"/>
              </a:lnSpc>
              <a:spcBef>
                <a:spcPts val="1000"/>
              </a:spcBef>
              <a:spcAft>
                <a:spcPts val="0"/>
              </a:spcAft>
              <a:buSzPts val="2400"/>
              <a:buNone/>
            </a:pPr>
            <a:r>
              <a:rPr lang="en-GB" sz="1800"/>
              <a:t>3. Role play your scene to the class.</a:t>
            </a:r>
            <a:endParaRPr sz="1800"/>
          </a:p>
          <a:p>
            <a:pPr marL="0" lvl="0" indent="0" algn="l" rtl="0">
              <a:lnSpc>
                <a:spcPct val="108000"/>
              </a:lnSpc>
              <a:spcBef>
                <a:spcPts val="1000"/>
              </a:spcBef>
              <a:spcAft>
                <a:spcPts val="0"/>
              </a:spcAft>
              <a:buSzPts val="2400"/>
              <a:buNone/>
            </a:pPr>
            <a:r>
              <a:rPr lang="en-GB" sz="1800"/>
              <a:t>4. Be prepared to discuss the questions.</a:t>
            </a:r>
            <a:endParaRPr sz="1800"/>
          </a:p>
        </p:txBody>
      </p:sp>
      <p:sp>
        <p:nvSpPr>
          <p:cNvPr id="155" name="Google Shape;155;p19"/>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156" name="Google Shape;156;p19"/>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rm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sp>
        <p:nvSpPr>
          <p:cNvPr id="157" name="Google Shape;157;p19"/>
          <p:cNvSpPr txBox="1"/>
          <p:nvPr/>
        </p:nvSpPr>
        <p:spPr>
          <a:xfrm>
            <a:off x="8020343" y="1368313"/>
            <a:ext cx="3650957" cy="4532425"/>
          </a:xfrm>
          <a:prstGeom prst="rect">
            <a:avLst/>
          </a:prstGeom>
          <a:solidFill>
            <a:srgbClr val="FFF5C4"/>
          </a:solidFill>
          <a:ln>
            <a:noFill/>
          </a:ln>
        </p:spPr>
        <p:txBody>
          <a:bodyPr spcFirstLastPara="1" wrap="square" lIns="180000" tIns="180000" rIns="180000" bIns="180000" anchor="t" anchorCtr="0">
            <a:normAutofit/>
          </a:bodyPr>
          <a:lstStyle/>
          <a:p>
            <a:pPr marL="0" marR="0" lvl="0" indent="0" algn="l" rtl="0">
              <a:lnSpc>
                <a:spcPct val="108000"/>
              </a:lnSpc>
              <a:spcBef>
                <a:spcPts val="1000"/>
              </a:spcBef>
              <a:spcAft>
                <a:spcPts val="0"/>
              </a:spcAft>
              <a:buClr>
                <a:srgbClr val="534C29"/>
              </a:buClr>
              <a:buSzPts val="2400"/>
              <a:buFont typeface="Arial"/>
              <a:buNone/>
            </a:pPr>
            <a:r>
              <a:rPr lang="en-GB" sz="2400" b="1" i="0" u="none" strike="noStrike" cap="none">
                <a:solidFill>
                  <a:srgbClr val="262626"/>
                </a:solidFill>
                <a:latin typeface="Arial"/>
                <a:ea typeface="Arial"/>
                <a:cs typeface="Arial"/>
                <a:sym typeface="Arial"/>
              </a:rPr>
              <a:t>Resources needed</a:t>
            </a:r>
            <a:endParaRPr sz="1400" b="0" i="0" u="none" strike="noStrike" cap="none">
              <a:solidFill>
                <a:srgbClr val="000000"/>
              </a:solidFill>
              <a:latin typeface="Arial"/>
              <a:ea typeface="Arial"/>
              <a:cs typeface="Arial"/>
              <a:sym typeface="Arial"/>
            </a:endParaRPr>
          </a:p>
          <a:p>
            <a:pPr marL="0" marR="0" lvl="0" indent="0" algn="l" rtl="0">
              <a:lnSpc>
                <a:spcPct val="108000"/>
              </a:lnSpc>
              <a:spcBef>
                <a:spcPts val="1000"/>
              </a:spcBef>
              <a:spcAft>
                <a:spcPts val="0"/>
              </a:spcAft>
              <a:buClr>
                <a:srgbClr val="534C29"/>
              </a:buClr>
              <a:buSzPts val="1800"/>
              <a:buFont typeface="Arial"/>
              <a:buNone/>
            </a:pPr>
            <a:r>
              <a:rPr lang="en-GB" sz="1800" b="0" i="0" u="none" strike="noStrike" cap="none">
                <a:solidFill>
                  <a:srgbClr val="262626"/>
                </a:solidFill>
                <a:latin typeface="Arial"/>
                <a:ea typeface="Arial"/>
                <a:cs typeface="Arial"/>
                <a:sym typeface="Arial"/>
              </a:rPr>
              <a:t>Activity 2: Role play scripts</a:t>
            </a:r>
            <a:endParaRPr/>
          </a:p>
          <a:p>
            <a:pPr marL="0" marR="0" lvl="0" indent="0" algn="l" rtl="0">
              <a:lnSpc>
                <a:spcPct val="108000"/>
              </a:lnSpc>
              <a:spcBef>
                <a:spcPts val="1000"/>
              </a:spcBef>
              <a:spcAft>
                <a:spcPts val="0"/>
              </a:spcAft>
              <a:buClr>
                <a:srgbClr val="534C29"/>
              </a:buClr>
              <a:buSzPts val="1800"/>
              <a:buFont typeface="Arial"/>
              <a:buNone/>
            </a:pPr>
            <a:r>
              <a:rPr lang="en-GB" sz="1800" b="0" i="0" u="none" strike="noStrike" cap="none">
                <a:solidFill>
                  <a:srgbClr val="262626"/>
                </a:solidFill>
                <a:latin typeface="Arial"/>
                <a:ea typeface="Arial"/>
                <a:cs typeface="Arial"/>
                <a:sym typeface="Arial"/>
              </a:rPr>
              <a:t>Activity 2: Scenarios Answers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Scenario 1 questions</a:t>
            </a:r>
            <a:endParaRPr/>
          </a:p>
        </p:txBody>
      </p:sp>
      <p:sp>
        <p:nvSpPr>
          <p:cNvPr id="164" name="Google Shape;164;p20"/>
          <p:cNvSpPr txBox="1">
            <a:spLocks noGrp="1"/>
          </p:cNvSpPr>
          <p:nvPr>
            <p:ph type="body" idx="1"/>
          </p:nvPr>
        </p:nvSpPr>
        <p:spPr>
          <a:xfrm>
            <a:off x="838200" y="1690688"/>
            <a:ext cx="6628521" cy="4519612"/>
          </a:xfrm>
          <a:prstGeom prst="rect">
            <a:avLst/>
          </a:prstGeom>
          <a:noFill/>
          <a:ln>
            <a:noFill/>
          </a:ln>
        </p:spPr>
        <p:txBody>
          <a:bodyPr spcFirstLastPara="1" wrap="square" lIns="91425" tIns="45700" rIns="91425" bIns="45700" anchor="t" anchorCtr="0">
            <a:normAutofit fontScale="77500" lnSpcReduction="20000"/>
          </a:bodyPr>
          <a:lstStyle/>
          <a:p>
            <a:pPr marL="514350" lvl="0" indent="-514350" algn="l" rtl="0">
              <a:lnSpc>
                <a:spcPct val="108000"/>
              </a:lnSpc>
              <a:spcBef>
                <a:spcPts val="0"/>
              </a:spcBef>
              <a:spcAft>
                <a:spcPts val="0"/>
              </a:spcAft>
              <a:buSzPct val="100000"/>
              <a:buFont typeface="Calibri"/>
              <a:buAutoNum type="arabicPeriod"/>
            </a:pPr>
            <a:r>
              <a:rPr lang="en-GB"/>
              <a:t>Which two key department areas are involved in this scenario?</a:t>
            </a:r>
            <a:endParaRPr/>
          </a:p>
          <a:p>
            <a:pPr marL="514350" lvl="0" indent="-514350" algn="l" rtl="0">
              <a:lnSpc>
                <a:spcPct val="108000"/>
              </a:lnSpc>
              <a:spcBef>
                <a:spcPts val="1000"/>
              </a:spcBef>
              <a:spcAft>
                <a:spcPts val="0"/>
              </a:spcAft>
              <a:buSzPct val="100000"/>
              <a:buFont typeface="Calibri"/>
              <a:buAutoNum type="arabicPeriod"/>
            </a:pPr>
            <a:r>
              <a:rPr lang="en-GB"/>
              <a:t>Describe what is happening in this scenario.</a:t>
            </a:r>
            <a:endParaRPr/>
          </a:p>
          <a:p>
            <a:pPr marL="514350" lvl="0" indent="-514350" algn="l" rtl="0">
              <a:lnSpc>
                <a:spcPct val="108000"/>
              </a:lnSpc>
              <a:spcBef>
                <a:spcPts val="1000"/>
              </a:spcBef>
              <a:spcAft>
                <a:spcPts val="0"/>
              </a:spcAft>
              <a:buSzPct val="100000"/>
              <a:buFont typeface="Calibri"/>
              <a:buAutoNum type="arabicPeriod"/>
            </a:pPr>
            <a:r>
              <a:rPr lang="en-GB"/>
              <a:t>Could anything have been done in a different way? What are the potential benefits and dangers of negotiating prices with a supplier?</a:t>
            </a:r>
            <a:endParaRPr/>
          </a:p>
          <a:p>
            <a:pPr marL="514350" lvl="0" indent="-514350" algn="l" rtl="0">
              <a:lnSpc>
                <a:spcPct val="108000"/>
              </a:lnSpc>
              <a:spcBef>
                <a:spcPts val="1000"/>
              </a:spcBef>
              <a:spcAft>
                <a:spcPts val="0"/>
              </a:spcAft>
              <a:buSzPct val="100000"/>
              <a:buFont typeface="Calibri"/>
              <a:buAutoNum type="arabicPeriod"/>
            </a:pPr>
            <a:r>
              <a:rPr lang="en-GB"/>
              <a:t>What are the potential risks of working with a new supplier in respect to payments made and quality issues?</a:t>
            </a:r>
            <a:endParaRPr/>
          </a:p>
          <a:p>
            <a:pPr marL="514350" lvl="0" indent="-514350" algn="l" rtl="0">
              <a:lnSpc>
                <a:spcPct val="108000"/>
              </a:lnSpc>
              <a:spcBef>
                <a:spcPts val="1000"/>
              </a:spcBef>
              <a:spcAft>
                <a:spcPts val="0"/>
              </a:spcAft>
              <a:buSzPct val="100000"/>
              <a:buFont typeface="Calibri"/>
              <a:buAutoNum type="arabicPeriod"/>
            </a:pPr>
            <a:r>
              <a:rPr lang="en-GB"/>
              <a:t>What does the term capital mean?</a:t>
            </a:r>
            <a:endParaRPr/>
          </a:p>
          <a:p>
            <a:pPr marL="514350" lvl="0" indent="-514350" algn="l" rtl="0">
              <a:lnSpc>
                <a:spcPct val="108000"/>
              </a:lnSpc>
              <a:spcBef>
                <a:spcPts val="1000"/>
              </a:spcBef>
              <a:spcAft>
                <a:spcPts val="0"/>
              </a:spcAft>
              <a:buSzPct val="100000"/>
              <a:buFont typeface="Calibri"/>
              <a:buAutoNum type="arabicPeriod"/>
            </a:pPr>
            <a:r>
              <a:rPr lang="en-GB"/>
              <a:t>Is the invoice discussed receivable or payable? Explain your choice.</a:t>
            </a:r>
            <a:endParaRPr/>
          </a:p>
          <a:p>
            <a:pPr marL="514350" lvl="0" indent="-514350" algn="l" rtl="0">
              <a:lnSpc>
                <a:spcPct val="108000"/>
              </a:lnSpc>
              <a:spcBef>
                <a:spcPts val="1000"/>
              </a:spcBef>
              <a:spcAft>
                <a:spcPts val="0"/>
              </a:spcAft>
              <a:buSzPct val="100000"/>
              <a:buFont typeface="Calibri"/>
              <a:buAutoNum type="arabicPeriod"/>
            </a:pPr>
            <a:r>
              <a:rPr lang="en-GB"/>
              <a:t>Explain the impact character C1 might have on company culture.</a:t>
            </a:r>
            <a:endParaRPr/>
          </a:p>
        </p:txBody>
      </p:sp>
      <p:sp>
        <p:nvSpPr>
          <p:cNvPr id="165" name="Google Shape;165;p2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166" name="Google Shape;166;p2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pic>
        <p:nvPicPr>
          <p:cNvPr id="167" name="Google Shape;167;p20">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696534" y="2469568"/>
            <a:ext cx="4355940" cy="326695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Scenario 1 answers</a:t>
            </a:r>
            <a:endParaRPr/>
          </a:p>
        </p:txBody>
      </p:sp>
      <p:sp>
        <p:nvSpPr>
          <p:cNvPr id="174" name="Google Shape;174;p21"/>
          <p:cNvSpPr txBox="1">
            <a:spLocks noGrp="1"/>
          </p:cNvSpPr>
          <p:nvPr>
            <p:ph type="body" idx="1"/>
          </p:nvPr>
        </p:nvSpPr>
        <p:spPr>
          <a:xfrm>
            <a:off x="838200" y="1611767"/>
            <a:ext cx="6628522" cy="4639108"/>
          </a:xfrm>
          <a:prstGeom prst="rect">
            <a:avLst/>
          </a:prstGeom>
          <a:noFill/>
          <a:ln>
            <a:noFill/>
          </a:ln>
        </p:spPr>
        <p:txBody>
          <a:bodyPr spcFirstLastPara="1" wrap="square" lIns="91425" tIns="45700" rIns="91425" bIns="45700" anchor="t" anchorCtr="0">
            <a:normAutofit fontScale="62500" lnSpcReduction="20000"/>
          </a:bodyPr>
          <a:lstStyle/>
          <a:p>
            <a:pPr marL="514350" lvl="0" indent="-514381" algn="l" rtl="0">
              <a:lnSpc>
                <a:spcPct val="120000"/>
              </a:lnSpc>
              <a:spcBef>
                <a:spcPts val="0"/>
              </a:spcBef>
              <a:spcAft>
                <a:spcPts val="0"/>
              </a:spcAft>
              <a:buClr>
                <a:schemeClr val="dk1"/>
              </a:buClr>
              <a:buSzPct val="100000"/>
              <a:buFont typeface="Arial"/>
              <a:buAutoNum type="arabicPeriod"/>
            </a:pPr>
            <a:r>
              <a:rPr lang="en-GB" sz="2900"/>
              <a:t>Finance and Management</a:t>
            </a:r>
            <a:endParaRPr sz="2900"/>
          </a:p>
          <a:p>
            <a:pPr marL="514350" lvl="0" indent="-514381" algn="l" rtl="0">
              <a:lnSpc>
                <a:spcPct val="120000"/>
              </a:lnSpc>
              <a:spcBef>
                <a:spcPts val="1000"/>
              </a:spcBef>
              <a:spcAft>
                <a:spcPts val="0"/>
              </a:spcAft>
              <a:buClr>
                <a:schemeClr val="dk1"/>
              </a:buClr>
              <a:buSzPct val="100000"/>
              <a:buFont typeface="Arial"/>
              <a:buAutoNum type="arabicPeriod"/>
            </a:pPr>
            <a:r>
              <a:rPr lang="en-GB" sz="2900"/>
              <a:t>They are discussing an invoice from a new leaflet supplier.</a:t>
            </a:r>
            <a:endParaRPr sz="2900"/>
          </a:p>
          <a:p>
            <a:pPr marL="514350" lvl="0" indent="-514381" algn="l" rtl="0">
              <a:lnSpc>
                <a:spcPct val="120000"/>
              </a:lnSpc>
              <a:spcBef>
                <a:spcPts val="1000"/>
              </a:spcBef>
              <a:spcAft>
                <a:spcPts val="0"/>
              </a:spcAft>
              <a:buClr>
                <a:schemeClr val="dk1"/>
              </a:buClr>
              <a:buSzPct val="100000"/>
              <a:buFont typeface="Arial"/>
              <a:buAutoNum type="arabicPeriod"/>
            </a:pPr>
            <a:r>
              <a:rPr lang="en-GB" sz="2900"/>
              <a:t>Students' own answers. Benefits: cheaper prices, reputation as good negotiator. Dangers: supplier may be offended, may be offered higher prices in future. </a:t>
            </a:r>
            <a:endParaRPr sz="2900"/>
          </a:p>
          <a:p>
            <a:pPr marL="514350" lvl="0" indent="-514381" algn="l" rtl="0">
              <a:lnSpc>
                <a:spcPct val="120000"/>
              </a:lnSpc>
              <a:spcBef>
                <a:spcPts val="1000"/>
              </a:spcBef>
              <a:spcAft>
                <a:spcPts val="0"/>
              </a:spcAft>
              <a:buClr>
                <a:schemeClr val="dk1"/>
              </a:buClr>
              <a:buSzPct val="100000"/>
              <a:buFont typeface="Arial"/>
              <a:buAutoNum type="arabicPeriod"/>
            </a:pPr>
            <a:r>
              <a:rPr lang="en-GB" sz="2900"/>
              <a:t>Payment risks: supplier may have short payment demands, payment delays result in later deliveries. Quality issues: standards unknown on first delivery, different suppliers have different standards.</a:t>
            </a:r>
            <a:endParaRPr/>
          </a:p>
          <a:p>
            <a:pPr marL="514350" lvl="0" indent="-514381" algn="l" rtl="0">
              <a:lnSpc>
                <a:spcPct val="120000"/>
              </a:lnSpc>
              <a:spcBef>
                <a:spcPts val="1000"/>
              </a:spcBef>
              <a:spcAft>
                <a:spcPts val="0"/>
              </a:spcAft>
              <a:buClr>
                <a:schemeClr val="dk1"/>
              </a:buClr>
              <a:buSzPct val="100000"/>
              <a:buFont typeface="Arial"/>
              <a:buAutoNum type="arabicPeriod"/>
            </a:pPr>
            <a:r>
              <a:rPr lang="en-GB" sz="2900"/>
              <a:t>Money that the business has for essential purchases.</a:t>
            </a:r>
            <a:endParaRPr/>
          </a:p>
          <a:p>
            <a:pPr marL="514350" lvl="0" indent="-514381" algn="l" rtl="0">
              <a:lnSpc>
                <a:spcPct val="120000"/>
              </a:lnSpc>
              <a:spcBef>
                <a:spcPts val="1000"/>
              </a:spcBef>
              <a:spcAft>
                <a:spcPts val="0"/>
              </a:spcAft>
              <a:buClr>
                <a:schemeClr val="dk1"/>
              </a:buClr>
              <a:buSzPct val="100000"/>
              <a:buFont typeface="Arial"/>
              <a:buAutoNum type="arabicPeriod"/>
            </a:pPr>
            <a:r>
              <a:rPr lang="en-GB" sz="2900"/>
              <a:t>Payable, as they were supplied the leaflets.</a:t>
            </a:r>
            <a:endParaRPr sz="2900"/>
          </a:p>
          <a:p>
            <a:pPr marL="514350" lvl="0" indent="-514381" algn="l" rtl="0">
              <a:lnSpc>
                <a:spcPct val="120000"/>
              </a:lnSpc>
              <a:spcBef>
                <a:spcPts val="1000"/>
              </a:spcBef>
              <a:spcAft>
                <a:spcPts val="0"/>
              </a:spcAft>
              <a:buClr>
                <a:schemeClr val="dk1"/>
              </a:buClr>
              <a:buSzPct val="100000"/>
              <a:buFont typeface="Arial"/>
              <a:buAutoNum type="arabicPeriod"/>
            </a:pPr>
            <a:r>
              <a:rPr lang="en-GB" sz="2900"/>
              <a:t>Creates a positive environment with colleagues, willingness to ask and answer questions.</a:t>
            </a:r>
            <a:endParaRPr sz="2900"/>
          </a:p>
          <a:p>
            <a:pPr marL="514350" lvl="0" indent="-361950" algn="l" rtl="0">
              <a:lnSpc>
                <a:spcPct val="108000"/>
              </a:lnSpc>
              <a:spcBef>
                <a:spcPts val="1000"/>
              </a:spcBef>
              <a:spcAft>
                <a:spcPts val="0"/>
              </a:spcAft>
              <a:buSzPct val="160000"/>
              <a:buFont typeface="Calibri"/>
              <a:buNone/>
            </a:pPr>
            <a:endParaRPr/>
          </a:p>
        </p:txBody>
      </p:sp>
      <p:sp>
        <p:nvSpPr>
          <p:cNvPr id="175" name="Google Shape;175;p2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176" name="Google Shape;176;p2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pic>
        <p:nvPicPr>
          <p:cNvPr id="177" name="Google Shape;177;p21">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795959" y="2504292"/>
            <a:ext cx="4355940" cy="326695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Scenario 2 questions</a:t>
            </a:r>
            <a:endParaRPr/>
          </a:p>
        </p:txBody>
      </p:sp>
      <p:sp>
        <p:nvSpPr>
          <p:cNvPr id="184" name="Google Shape;184;p22"/>
          <p:cNvSpPr txBox="1">
            <a:spLocks noGrp="1"/>
          </p:cNvSpPr>
          <p:nvPr>
            <p:ph type="body" idx="1"/>
          </p:nvPr>
        </p:nvSpPr>
        <p:spPr>
          <a:xfrm>
            <a:off x="838200" y="1825625"/>
            <a:ext cx="7819664" cy="4351338"/>
          </a:xfrm>
          <a:prstGeom prst="rect">
            <a:avLst/>
          </a:prstGeom>
          <a:noFill/>
          <a:ln>
            <a:noFill/>
          </a:ln>
        </p:spPr>
        <p:txBody>
          <a:bodyPr spcFirstLastPara="1" wrap="square" lIns="91425" tIns="45700" rIns="91425" bIns="45700" anchor="t" anchorCtr="0">
            <a:normAutofit fontScale="85000" lnSpcReduction="10000"/>
          </a:bodyPr>
          <a:lstStyle/>
          <a:p>
            <a:pPr marL="514350" lvl="0" indent="-514350" algn="l" rtl="0">
              <a:lnSpc>
                <a:spcPct val="108000"/>
              </a:lnSpc>
              <a:spcBef>
                <a:spcPts val="0"/>
              </a:spcBef>
              <a:spcAft>
                <a:spcPts val="0"/>
              </a:spcAft>
              <a:buSzPct val="100000"/>
              <a:buFont typeface="Calibri"/>
              <a:buAutoNum type="arabicPeriod"/>
            </a:pPr>
            <a:r>
              <a:rPr lang="en-GB"/>
              <a:t>Which two key department areas are involved in this scenario?</a:t>
            </a:r>
            <a:endParaRPr/>
          </a:p>
          <a:p>
            <a:pPr marL="514350" lvl="0" indent="-514350" algn="l" rtl="0">
              <a:lnSpc>
                <a:spcPct val="108000"/>
              </a:lnSpc>
              <a:spcBef>
                <a:spcPts val="1000"/>
              </a:spcBef>
              <a:spcAft>
                <a:spcPts val="0"/>
              </a:spcAft>
              <a:buSzPct val="100000"/>
              <a:buFont typeface="Calibri"/>
              <a:buAutoNum type="arabicPeriod"/>
            </a:pPr>
            <a:r>
              <a:rPr lang="en-GB"/>
              <a:t>Describe what is happening in this scenario.</a:t>
            </a:r>
            <a:endParaRPr/>
          </a:p>
          <a:p>
            <a:pPr marL="514350" lvl="0" indent="-514350" algn="l" rtl="0">
              <a:lnSpc>
                <a:spcPct val="108000"/>
              </a:lnSpc>
              <a:spcBef>
                <a:spcPts val="1000"/>
              </a:spcBef>
              <a:spcAft>
                <a:spcPts val="0"/>
              </a:spcAft>
              <a:buSzPct val="100000"/>
              <a:buFont typeface="Calibri"/>
              <a:buAutoNum type="arabicPeriod"/>
            </a:pPr>
            <a:r>
              <a:rPr lang="en-GB"/>
              <a:t>Explain the difference between physical and digital distribution of the leaflet content.</a:t>
            </a:r>
            <a:endParaRPr/>
          </a:p>
          <a:p>
            <a:pPr marL="514350" lvl="0" indent="-514350" algn="l" rtl="0">
              <a:lnSpc>
                <a:spcPct val="108000"/>
              </a:lnSpc>
              <a:spcBef>
                <a:spcPts val="1000"/>
              </a:spcBef>
              <a:spcAft>
                <a:spcPts val="0"/>
              </a:spcAft>
              <a:buSzPct val="100000"/>
              <a:buFont typeface="Calibri"/>
              <a:buAutoNum type="arabicPeriod"/>
            </a:pPr>
            <a:r>
              <a:rPr lang="en-GB" sz="2400">
                <a:solidFill>
                  <a:srgbClr val="0D0D0D"/>
                </a:solidFill>
                <a:latin typeface="Arial"/>
                <a:ea typeface="Arial"/>
                <a:cs typeface="Arial"/>
                <a:sym typeface="Arial"/>
              </a:rPr>
              <a:t>Explain which method is the most cost-effective.</a:t>
            </a:r>
            <a:endParaRPr/>
          </a:p>
          <a:p>
            <a:pPr marL="514350" lvl="0" indent="-514350" algn="l" rtl="0">
              <a:lnSpc>
                <a:spcPct val="108000"/>
              </a:lnSpc>
              <a:spcBef>
                <a:spcPts val="1000"/>
              </a:spcBef>
              <a:spcAft>
                <a:spcPts val="0"/>
              </a:spcAft>
              <a:buSzPct val="100000"/>
              <a:buFont typeface="Calibri"/>
              <a:buAutoNum type="arabicPeriod"/>
            </a:pPr>
            <a:r>
              <a:rPr lang="en-GB"/>
              <a:t>Describe a positive and negative implication of storing leaflets in the office.</a:t>
            </a:r>
            <a:endParaRPr/>
          </a:p>
          <a:p>
            <a:pPr marL="514350" lvl="0" indent="-514350" algn="l" rtl="0">
              <a:lnSpc>
                <a:spcPct val="108000"/>
              </a:lnSpc>
              <a:spcBef>
                <a:spcPts val="1000"/>
              </a:spcBef>
              <a:spcAft>
                <a:spcPts val="0"/>
              </a:spcAft>
              <a:buSzPct val="100000"/>
              <a:buFont typeface="Calibri"/>
              <a:buAutoNum type="arabicPeriod"/>
            </a:pPr>
            <a:r>
              <a:rPr lang="en-GB"/>
              <a:t>Explain why asking office employees is not a cost-effective way to deliver leaflets. </a:t>
            </a:r>
            <a:endParaRPr/>
          </a:p>
          <a:p>
            <a:pPr marL="514350" lvl="0" indent="-514350" algn="l" rtl="0">
              <a:lnSpc>
                <a:spcPct val="108000"/>
              </a:lnSpc>
              <a:spcBef>
                <a:spcPts val="1000"/>
              </a:spcBef>
              <a:spcAft>
                <a:spcPts val="0"/>
              </a:spcAft>
              <a:buSzPct val="100000"/>
              <a:buFont typeface="Calibri"/>
              <a:buAutoNum type="arabicPeriod"/>
            </a:pPr>
            <a:r>
              <a:rPr lang="en-GB" sz="2400">
                <a:solidFill>
                  <a:srgbClr val="0D0D0D"/>
                </a:solidFill>
                <a:latin typeface="Arial"/>
                <a:ea typeface="Arial"/>
                <a:cs typeface="Arial"/>
                <a:sym typeface="Arial"/>
              </a:rPr>
              <a:t>Other than linking to a website address, how else can QR codes be used?</a:t>
            </a:r>
            <a:endParaRPr/>
          </a:p>
        </p:txBody>
      </p:sp>
      <p:sp>
        <p:nvSpPr>
          <p:cNvPr id="185" name="Google Shape;185;p2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186" name="Google Shape;186;p2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pic>
        <p:nvPicPr>
          <p:cNvPr id="187" name="Google Shape;187;p22">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077140" y="1690688"/>
            <a:ext cx="2753318" cy="412997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Scenario 2 answers</a:t>
            </a:r>
            <a:endParaRPr/>
          </a:p>
        </p:txBody>
      </p:sp>
      <p:sp>
        <p:nvSpPr>
          <p:cNvPr id="194" name="Google Shape;194;p23"/>
          <p:cNvSpPr txBox="1">
            <a:spLocks noGrp="1"/>
          </p:cNvSpPr>
          <p:nvPr>
            <p:ph type="body" idx="1"/>
          </p:nvPr>
        </p:nvSpPr>
        <p:spPr>
          <a:xfrm>
            <a:off x="838200" y="1469328"/>
            <a:ext cx="8028010" cy="4351338"/>
          </a:xfrm>
          <a:prstGeom prst="rect">
            <a:avLst/>
          </a:prstGeom>
          <a:noFill/>
          <a:ln>
            <a:noFill/>
          </a:ln>
        </p:spPr>
        <p:txBody>
          <a:bodyPr spcFirstLastPara="1" wrap="square" lIns="91425" tIns="45700" rIns="91425" bIns="45700" anchor="t" anchorCtr="0">
            <a:noAutofit/>
          </a:bodyPr>
          <a:lstStyle/>
          <a:p>
            <a:pPr marL="514350" lvl="0" indent="-514350" algn="l" rtl="0">
              <a:lnSpc>
                <a:spcPct val="108000"/>
              </a:lnSpc>
              <a:spcBef>
                <a:spcPts val="0"/>
              </a:spcBef>
              <a:spcAft>
                <a:spcPts val="0"/>
              </a:spcAft>
              <a:buSzPts val="1650"/>
              <a:buFont typeface="Calibri"/>
              <a:buAutoNum type="arabicPeriod"/>
            </a:pPr>
            <a:r>
              <a:rPr lang="en-GB" sz="1650"/>
              <a:t>Marketing and Logistics </a:t>
            </a:r>
            <a:endParaRPr sz="1650"/>
          </a:p>
          <a:p>
            <a:pPr marL="514350" lvl="0" indent="-514350" algn="l" rtl="0">
              <a:lnSpc>
                <a:spcPct val="108000"/>
              </a:lnSpc>
              <a:spcBef>
                <a:spcPts val="1000"/>
              </a:spcBef>
              <a:spcAft>
                <a:spcPts val="0"/>
              </a:spcAft>
              <a:buSzPts val="1650"/>
              <a:buFont typeface="Calibri"/>
              <a:buAutoNum type="arabicPeriod"/>
            </a:pPr>
            <a:r>
              <a:rPr lang="en-GB" sz="1650"/>
              <a:t>Marketing is asking logistics how best to distribute a new leaflet.</a:t>
            </a:r>
            <a:endParaRPr sz="1650"/>
          </a:p>
          <a:p>
            <a:pPr marL="514350" lvl="0" indent="-514350" algn="l" rtl="0">
              <a:lnSpc>
                <a:spcPct val="108000"/>
              </a:lnSpc>
              <a:spcBef>
                <a:spcPts val="1000"/>
              </a:spcBef>
              <a:spcAft>
                <a:spcPts val="0"/>
              </a:spcAft>
              <a:buSzPts val="1650"/>
              <a:buFont typeface="Calibri"/>
              <a:buAutoNum type="arabicPeriod"/>
            </a:pPr>
            <a:r>
              <a:rPr lang="en-GB" sz="1650"/>
              <a:t>Should include: physical distribution is given directly to potential customers and needs to be printed. Digital distribution requires customers to have an internet connection and can be delivered via email, messaging and websites.</a:t>
            </a:r>
            <a:endParaRPr sz="1650"/>
          </a:p>
          <a:p>
            <a:pPr marL="514350" lvl="0" indent="-514350" algn="l" rtl="0">
              <a:lnSpc>
                <a:spcPct val="108000"/>
              </a:lnSpc>
              <a:spcBef>
                <a:spcPts val="1000"/>
              </a:spcBef>
              <a:spcAft>
                <a:spcPts val="0"/>
              </a:spcAft>
              <a:buSzPts val="1650"/>
              <a:buFont typeface="Calibri"/>
              <a:buAutoNum type="arabicPeriod"/>
            </a:pPr>
            <a:r>
              <a:rPr lang="en-GB" sz="1650"/>
              <a:t>Digital distribution is quicker, requires no physical materials and can be instantly delivered around the world, making it more cost-effective.</a:t>
            </a:r>
            <a:endParaRPr sz="1650"/>
          </a:p>
          <a:p>
            <a:pPr marL="514350" lvl="0" indent="-514350" algn="l" rtl="0">
              <a:lnSpc>
                <a:spcPct val="108000"/>
              </a:lnSpc>
              <a:spcBef>
                <a:spcPts val="1000"/>
              </a:spcBef>
              <a:spcAft>
                <a:spcPts val="0"/>
              </a:spcAft>
              <a:buSzPts val="1650"/>
              <a:buFont typeface="Calibri"/>
              <a:buAutoNum type="arabicPeriod"/>
            </a:pPr>
            <a:r>
              <a:rPr lang="en-GB" sz="1650"/>
              <a:t>Can be quickly handed out to customers when required. Uses valuable space and not generating any interest or income if not sent out.</a:t>
            </a:r>
            <a:endParaRPr sz="1650"/>
          </a:p>
          <a:p>
            <a:pPr marL="514350" lvl="0" indent="-514350" algn="l" rtl="0">
              <a:lnSpc>
                <a:spcPct val="108000"/>
              </a:lnSpc>
              <a:spcBef>
                <a:spcPts val="1000"/>
              </a:spcBef>
              <a:spcAft>
                <a:spcPts val="0"/>
              </a:spcAft>
              <a:buSzPts val="1650"/>
              <a:buFont typeface="Calibri"/>
              <a:buAutoNum type="arabicPeriod"/>
            </a:pPr>
            <a:r>
              <a:rPr lang="en-GB" sz="1650"/>
              <a:t>Their salary will be higher than hiring a delivery company and they are not able to work on their role if delivering leaflets.</a:t>
            </a:r>
            <a:endParaRPr sz="1650"/>
          </a:p>
          <a:p>
            <a:pPr marL="514350" lvl="0" indent="-514350" algn="l" rtl="0">
              <a:lnSpc>
                <a:spcPct val="108000"/>
              </a:lnSpc>
              <a:spcBef>
                <a:spcPts val="1000"/>
              </a:spcBef>
              <a:spcAft>
                <a:spcPts val="0"/>
              </a:spcAft>
              <a:buSzPts val="1650"/>
              <a:buFont typeface="Calibri"/>
              <a:buAutoNum type="arabicPeriod"/>
            </a:pPr>
            <a:r>
              <a:rPr lang="en-GB" sz="1650"/>
              <a:t>Potential uses: direct links to app store products, can be used on packaging instead of barcodes, can be used a discount codes, delivery/parcel details, as a direct link to a Wi-Fi network.</a:t>
            </a:r>
            <a:endParaRPr sz="1650"/>
          </a:p>
        </p:txBody>
      </p:sp>
      <p:sp>
        <p:nvSpPr>
          <p:cNvPr id="195" name="Google Shape;195;p2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196" name="Google Shape;196;p2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pic>
        <p:nvPicPr>
          <p:cNvPr id="197" name="Google Shape;197;p23">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077140" y="1690688"/>
            <a:ext cx="2753318" cy="412997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Scenario 3 questions</a:t>
            </a:r>
            <a:endParaRPr/>
          </a:p>
        </p:txBody>
      </p:sp>
      <p:sp>
        <p:nvSpPr>
          <p:cNvPr id="204" name="Google Shape;204;p24"/>
          <p:cNvSpPr txBox="1">
            <a:spLocks noGrp="1"/>
          </p:cNvSpPr>
          <p:nvPr>
            <p:ph type="body" idx="1"/>
          </p:nvPr>
        </p:nvSpPr>
        <p:spPr>
          <a:xfrm>
            <a:off x="838199" y="1825625"/>
            <a:ext cx="7206206" cy="4351338"/>
          </a:xfrm>
          <a:prstGeom prst="rect">
            <a:avLst/>
          </a:prstGeom>
          <a:noFill/>
          <a:ln>
            <a:noFill/>
          </a:ln>
        </p:spPr>
        <p:txBody>
          <a:bodyPr spcFirstLastPara="1" wrap="square" lIns="91425" tIns="45700" rIns="91425" bIns="45700" anchor="t" anchorCtr="0">
            <a:normAutofit fontScale="92500"/>
          </a:bodyPr>
          <a:lstStyle/>
          <a:p>
            <a:pPr marL="514350" lvl="0" indent="-514350" algn="l" rtl="0">
              <a:lnSpc>
                <a:spcPct val="108000"/>
              </a:lnSpc>
              <a:spcBef>
                <a:spcPts val="0"/>
              </a:spcBef>
              <a:spcAft>
                <a:spcPts val="0"/>
              </a:spcAft>
              <a:buSzPct val="100000"/>
              <a:buFont typeface="Calibri"/>
              <a:buAutoNum type="arabicPeriod"/>
            </a:pPr>
            <a:r>
              <a:rPr lang="en-GB"/>
              <a:t>Which two key department areas are involved in this scenario?</a:t>
            </a:r>
            <a:endParaRPr/>
          </a:p>
          <a:p>
            <a:pPr marL="514350" lvl="0" indent="-514350" algn="l" rtl="0">
              <a:lnSpc>
                <a:spcPct val="108000"/>
              </a:lnSpc>
              <a:spcBef>
                <a:spcPts val="1000"/>
              </a:spcBef>
              <a:spcAft>
                <a:spcPts val="0"/>
              </a:spcAft>
              <a:buSzPct val="100000"/>
              <a:buFont typeface="Calibri"/>
              <a:buAutoNum type="arabicPeriod"/>
            </a:pPr>
            <a:r>
              <a:rPr lang="en-GB"/>
              <a:t>Describe what is happening in this scenario.</a:t>
            </a:r>
            <a:endParaRPr/>
          </a:p>
          <a:p>
            <a:pPr marL="514350" lvl="0" indent="-514350" algn="l" rtl="0">
              <a:lnSpc>
                <a:spcPct val="108000"/>
              </a:lnSpc>
              <a:spcBef>
                <a:spcPts val="1000"/>
              </a:spcBef>
              <a:spcAft>
                <a:spcPts val="0"/>
              </a:spcAft>
              <a:buSzPct val="100000"/>
              <a:buFont typeface="Calibri"/>
              <a:buAutoNum type="arabicPeriod"/>
            </a:pPr>
            <a:r>
              <a:rPr lang="en-GB"/>
              <a:t>Could anything have been done in a different way?</a:t>
            </a:r>
            <a:endParaRPr/>
          </a:p>
          <a:p>
            <a:pPr marL="514350" lvl="0" indent="-514350" algn="l" rtl="0">
              <a:lnSpc>
                <a:spcPct val="108000"/>
              </a:lnSpc>
              <a:spcBef>
                <a:spcPts val="1000"/>
              </a:spcBef>
              <a:spcAft>
                <a:spcPts val="0"/>
              </a:spcAft>
              <a:buSzPct val="100000"/>
              <a:buFont typeface="Calibri"/>
              <a:buAutoNum type="arabicPeriod"/>
            </a:pPr>
            <a:r>
              <a:rPr lang="en-GB"/>
              <a:t>Explain how new jobs are advertised today.</a:t>
            </a:r>
            <a:endParaRPr/>
          </a:p>
          <a:p>
            <a:pPr marL="514350" lvl="0" indent="-514350" algn="l" rtl="0">
              <a:lnSpc>
                <a:spcPct val="108000"/>
              </a:lnSpc>
              <a:spcBef>
                <a:spcPts val="1000"/>
              </a:spcBef>
              <a:spcAft>
                <a:spcPts val="0"/>
              </a:spcAft>
              <a:buSzPct val="100000"/>
              <a:buFont typeface="Calibri"/>
              <a:buAutoNum type="arabicPeriod"/>
            </a:pPr>
            <a:r>
              <a:rPr lang="en-GB"/>
              <a:t>Describe how the company could potentially monitor how their competitors are using AR and VR.</a:t>
            </a:r>
            <a:endParaRPr/>
          </a:p>
          <a:p>
            <a:pPr marL="514350" lvl="0" indent="-514350" algn="l" rtl="0">
              <a:lnSpc>
                <a:spcPct val="108000"/>
              </a:lnSpc>
              <a:spcBef>
                <a:spcPts val="1000"/>
              </a:spcBef>
              <a:spcAft>
                <a:spcPts val="0"/>
              </a:spcAft>
              <a:buSzPct val="100000"/>
              <a:buFont typeface="Calibri"/>
              <a:buAutoNum type="arabicPeriod"/>
            </a:pPr>
            <a:r>
              <a:rPr lang="en-GB"/>
              <a:t>Explain, with examples, the reason for discrimination and equality rules when advertising a new role.</a:t>
            </a:r>
            <a:endParaRPr/>
          </a:p>
          <a:p>
            <a:pPr marL="514350" lvl="0" indent="-373380" algn="l" rtl="0">
              <a:lnSpc>
                <a:spcPct val="108000"/>
              </a:lnSpc>
              <a:spcBef>
                <a:spcPts val="1000"/>
              </a:spcBef>
              <a:spcAft>
                <a:spcPts val="0"/>
              </a:spcAft>
              <a:buSzPct val="100000"/>
              <a:buFont typeface="Calibri"/>
              <a:buNone/>
            </a:pPr>
            <a:endParaRPr/>
          </a:p>
          <a:p>
            <a:pPr marL="514350" lvl="0" indent="-373380" algn="l" rtl="0">
              <a:lnSpc>
                <a:spcPct val="108000"/>
              </a:lnSpc>
              <a:spcBef>
                <a:spcPts val="1000"/>
              </a:spcBef>
              <a:spcAft>
                <a:spcPts val="0"/>
              </a:spcAft>
              <a:buSzPct val="100000"/>
              <a:buFont typeface="Calibri"/>
              <a:buNone/>
            </a:pPr>
            <a:endParaRPr/>
          </a:p>
        </p:txBody>
      </p:sp>
      <p:sp>
        <p:nvSpPr>
          <p:cNvPr id="205" name="Google Shape;205;p24"/>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06" name="Google Shape;206;p2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Role play –  Key organisation areas </a:t>
            </a:r>
            <a:endParaRPr/>
          </a:p>
        </p:txBody>
      </p:sp>
      <p:pic>
        <p:nvPicPr>
          <p:cNvPr id="207" name="Google Shape;207;p24">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428551" y="1690688"/>
            <a:ext cx="3382443" cy="410983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1606</Words>
  <Application>Microsoft Office PowerPoint</Application>
  <PresentationFormat>Widescreen</PresentationFormat>
  <Paragraphs>191</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Calibri</vt:lpstr>
      <vt:lpstr>Courier New</vt:lpstr>
      <vt:lpstr>Arial Narrow</vt:lpstr>
      <vt:lpstr>Arial</vt:lpstr>
      <vt:lpstr>Office Theme</vt:lpstr>
      <vt:lpstr>Digital</vt:lpstr>
      <vt:lpstr>In this resource, we will:</vt:lpstr>
      <vt:lpstr>‘Peak Demand’ Estate Agents – Case study</vt:lpstr>
      <vt:lpstr>Role play scenarios</vt:lpstr>
      <vt:lpstr>Scenario 1 questions</vt:lpstr>
      <vt:lpstr>Scenario 1 answers</vt:lpstr>
      <vt:lpstr>Scenario 2 questions</vt:lpstr>
      <vt:lpstr>Scenario 2 answers</vt:lpstr>
      <vt:lpstr>Scenario 3 questions</vt:lpstr>
      <vt:lpstr>Scenario 3 answers</vt:lpstr>
      <vt:lpstr>Scenario 4 questions</vt:lpstr>
      <vt:lpstr>Scenario 4 answers</vt:lpstr>
      <vt:lpstr>In this resource, we have:</vt:lpstr>
      <vt:lpstr>Plenary</vt:lpstr>
      <vt:lpstr>Research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2025-06-23T15:48:28Z</dcterms:modified>
</cp:coreProperties>
</file>