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embeddedFontLst>
    <p:embeddedFont>
      <p:font typeface="Arial Narrow" panose="020B060602020203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4" autoAdjust="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5537275/40bce2126b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vimeo.com/1095536964/9601511327" TargetMode="External"/><Relationship Id="rId4" Type="http://schemas.openxmlformats.org/officeDocument/2006/relationships/hyperlink" Target="https://vimeo.com/1095537731/1367e0310d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 </a:t>
            </a:r>
            <a:r>
              <a:rPr lang="en-GB" dirty="0" err="1"/>
              <a:t>Gorodenkoff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" name="Google Shape;2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Shutterstock/kenchiro168</a:t>
            </a:r>
            <a:endParaRPr dirty="0"/>
          </a:p>
        </p:txBody>
      </p:sp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Shutterstock/Tint Media</a:t>
            </a:r>
            <a:endParaRPr dirty="0"/>
          </a:p>
        </p:txBody>
      </p:sp>
      <p:sp>
        <p:nvSpPr>
          <p:cNvPr id="147" name="Google Shape;14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Images © Gatsby Technical Education Projects</a:t>
            </a:r>
            <a:endParaRPr dirty="0"/>
          </a:p>
        </p:txBody>
      </p:sp>
      <p:sp>
        <p:nvSpPr>
          <p:cNvPr id="157" name="Google Shape;15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National Highways</a:t>
            </a:r>
            <a:endParaRPr lang="en-GB" noProof="0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Stephanie Shen: Senior Service Designer (User’s needs – collecting feedback</a:t>
            </a:r>
            <a:r>
              <a:rPr lang="en-GB" sz="1200" dirty="0"/>
              <a:t>) </a:t>
            </a:r>
            <a:r>
              <a:rPr lang="en-GB" sz="1200" dirty="0">
                <a:hlinkClick r:id="rId3"/>
              </a:rPr>
              <a:t>https://vimeo.com/1095537275/40bce2126b</a:t>
            </a:r>
            <a:r>
              <a:rPr lang="en-GB" sz="1200" dirty="0"/>
              <a:t> </a:t>
            </a:r>
            <a:endParaRPr lang="en-GB" sz="12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Seriun</a:t>
            </a:r>
            <a:endParaRPr lang="en-GB" sz="12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Wayne Fulton: Head of Cyber Security (User’s needs – training needs) </a:t>
            </a:r>
            <a:r>
              <a:rPr lang="en-GB" sz="1200" dirty="0">
                <a:solidFill>
                  <a:schemeClr val="dk1"/>
                </a:solidFill>
                <a:hlinkClick r:id="rId4"/>
              </a:rPr>
              <a:t>https://vimeo.com/1095537731/1367e0310d</a:t>
            </a:r>
            <a:r>
              <a:rPr lang="en-GB" sz="1200" dirty="0">
                <a:solidFill>
                  <a:schemeClr val="dk1"/>
                </a:solidFill>
              </a:rPr>
              <a:t> </a:t>
            </a:r>
            <a:endParaRPr lang="en-GB" sz="1200" b="0" i="0" u="none" strike="noStrike" cap="none" noProof="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Peak Demand Estate Agents (fictional)</a:t>
            </a:r>
            <a:endParaRPr lang="en-GB" noProof="0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Louise: Managing Director (User’s needs – smartphone app design) </a:t>
            </a:r>
            <a:r>
              <a:rPr lang="en-GB" sz="1200" dirty="0">
                <a:solidFill>
                  <a:schemeClr val="dk1"/>
                </a:solidFill>
                <a:hlinkClick r:id="rId5"/>
              </a:rPr>
              <a:t>https://vimeo.com</a:t>
            </a:r>
            <a:r>
              <a:rPr lang="en-GB" sz="1200">
                <a:solidFill>
                  <a:schemeClr val="dk1"/>
                </a:solidFill>
                <a:hlinkClick r:id="rId5"/>
              </a:rPr>
              <a:t>/1095536964/9601511327</a:t>
            </a:r>
            <a:endParaRPr lang="en-GB" sz="1200" dirty="0">
              <a:solidFill>
                <a:schemeClr val="dk1"/>
              </a:solidFill>
            </a:endParaRPr>
          </a:p>
        </p:txBody>
      </p:sp>
      <p:sp>
        <p:nvSpPr>
          <p:cNvPr id="177" name="Google Shape;1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86" name="Google Shape;1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person giving a workplace presentation to a group of colleague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58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42457"/>
            <a:ext cx="12192000" cy="473656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524000" y="48650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000" b="1" i="0" u="none">
                <a:solidFill>
                  <a:srgbClr val="534C2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55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87831"/>
            <a:ext cx="1811434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366011"/>
            <a:ext cx="2049637" cy="860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" descr="A computer screen with a cursor&#10;&#10;Description automatically generated with medium confidence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4212" y="2309000"/>
            <a:ext cx="1123576" cy="75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1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0" descr="A picture containing pattern, circle, screenshot, design&#10;&#10;Description automatically generated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797985" y="-232757"/>
            <a:ext cx="10869835" cy="1079813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0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0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0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0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0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0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0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0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5537275/40bce2126b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vimeo.com/1095536964/9601511327" TargetMode="External"/><Relationship Id="rId4" Type="http://schemas.openxmlformats.org/officeDocument/2006/relationships/hyperlink" Target="https://vimeo.com/1095537731/1367e0310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</a:pPr>
            <a:r>
              <a:rPr lang="en-GB" noProof="0" dirty="0"/>
              <a:t>Digital</a:t>
            </a:r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1"/>
          </p:nvPr>
        </p:nvSpPr>
        <p:spPr>
          <a:xfrm>
            <a:off x="332913" y="4865089"/>
            <a:ext cx="11527654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noProof="0" dirty="0"/>
              <a:t>Topic: The business environment and technical change management</a:t>
            </a:r>
          </a:p>
        </p:txBody>
      </p:sp>
      <p:sp>
        <p:nvSpPr>
          <p:cNvPr id="115" name="Google Shape;115;p14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Digital</a:t>
            </a:r>
          </a:p>
        </p:txBody>
      </p:sp>
      <p:sp>
        <p:nvSpPr>
          <p:cNvPr id="116" name="Google Shape;116;p14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Resource 4: Meeting the needs of the end user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Digital systems</a:t>
            </a:r>
          </a:p>
        </p:txBody>
      </p:sp>
      <p:sp>
        <p:nvSpPr>
          <p:cNvPr id="207" name="Google Shape;207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1214275" cy="45307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-GB" noProof="0" dirty="0"/>
              <a:t>Describe an important consideration of user needs or end user characteristics for any of the following digital systems:</a:t>
            </a:r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noProof="0" dirty="0"/>
              <a:t>social media app;</a:t>
            </a:r>
            <a:endParaRPr lang="en-GB" noProof="0" dirty="0"/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noProof="0" dirty="0"/>
              <a:t>company product database;</a:t>
            </a:r>
            <a:endParaRPr lang="en-GB" noProof="0" dirty="0"/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noProof="0" dirty="0"/>
              <a:t>word processor;</a:t>
            </a:r>
            <a:endParaRPr lang="en-GB" noProof="0" dirty="0"/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noProof="0" dirty="0"/>
              <a:t>instant messaging app;</a:t>
            </a:r>
            <a:endParaRPr lang="en-GB" noProof="0" dirty="0"/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noProof="0" dirty="0"/>
              <a:t>business email app;</a:t>
            </a:r>
            <a:endParaRPr lang="en-GB" noProof="0" dirty="0"/>
          </a:p>
          <a:p>
            <a:pPr marL="914400" lvl="1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noProof="0" dirty="0"/>
              <a:t>school register app.</a:t>
            </a:r>
            <a:endParaRPr lang="en-GB" noProof="0" dirty="0"/>
          </a:p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GB" sz="2400" noProof="0" dirty="0"/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-GB" noProof="0" dirty="0"/>
              <a:t>How might the considerations of user needs and end user characteristics change in the future, especially as our use of digital increases?</a:t>
            </a:r>
          </a:p>
        </p:txBody>
      </p:sp>
      <p:sp>
        <p:nvSpPr>
          <p:cNvPr id="208" name="Google Shape;208;p23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3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Consolidation</a:t>
            </a:r>
          </a:p>
        </p:txBody>
      </p:sp>
      <p:sp>
        <p:nvSpPr>
          <p:cNvPr id="215" name="Google Shape;215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62148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Font typeface="Arial"/>
              <a:buAutoNum type="arabicPeriod"/>
            </a:pPr>
            <a:r>
              <a:rPr lang="en-GB" noProof="0" dirty="0"/>
              <a:t>Consider a new digital project for your school or college.  </a:t>
            </a:r>
            <a:br>
              <a:rPr lang="en-GB" noProof="0" dirty="0"/>
            </a:br>
            <a:r>
              <a:rPr lang="en-GB" noProof="0" dirty="0"/>
              <a:t>Write a brief outline of the most important user needs (all stakeholders) and end user characteristics to consider.</a:t>
            </a:r>
          </a:p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Font typeface="Arial"/>
              <a:buAutoNum type="arabicPeriod"/>
            </a:pPr>
            <a:endParaRPr lang="en-GB" noProof="0" dirty="0"/>
          </a:p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Font typeface="Arial"/>
              <a:buAutoNum type="arabicPeriod"/>
            </a:pPr>
            <a:r>
              <a:rPr lang="en-GB" noProof="0" dirty="0"/>
              <a:t>What is important to consider with respect to user needs and end user characteristics for the following types of organisation?</a:t>
            </a:r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Char char="•"/>
            </a:pPr>
            <a:r>
              <a:rPr lang="en-GB" sz="2400" noProof="0" dirty="0"/>
              <a:t>School/college</a:t>
            </a:r>
            <a:endParaRPr lang="en-GB" noProof="0" dirty="0"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Char char="•"/>
            </a:pPr>
            <a:r>
              <a:rPr lang="en-GB" sz="2400" noProof="0" dirty="0"/>
              <a:t>Web design company</a:t>
            </a:r>
            <a:endParaRPr lang="en-GB" noProof="0" dirty="0"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Char char="•"/>
            </a:pPr>
            <a:r>
              <a:rPr lang="en-GB" sz="2400" noProof="0" dirty="0"/>
              <a:t>Electronic entry system in a doctor’s surgery</a:t>
            </a:r>
            <a:endParaRPr lang="en-GB" noProof="0" dirty="0"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30"/>
              <a:buChar char="•"/>
            </a:pPr>
            <a:r>
              <a:rPr lang="en-GB" sz="2400" noProof="0" dirty="0"/>
              <a:t>An e-bike manufacturer</a:t>
            </a: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595"/>
              <a:buNone/>
            </a:pPr>
            <a:endParaRPr lang="en-GB" noProof="0" dirty="0"/>
          </a:p>
        </p:txBody>
      </p:sp>
      <p:sp>
        <p:nvSpPr>
          <p:cNvPr id="216" name="Google Shape;216;p24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4"/>
          <p:cNvSpPr/>
          <p:nvPr/>
        </p:nvSpPr>
        <p:spPr>
          <a:xfrm>
            <a:off x="9961229" y="182562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Follow-up</a:t>
            </a:r>
            <a:endParaRPr lang="en-GB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this resource, we will:</a:t>
            </a:r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understand the importance of considering user needs and end user characteristics when developing digital projects;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watch and make notes about a case study video featuring examples of new digital project development;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discuss the key considerations and potential benefits for any organisation developing their own digital projects.</a:t>
            </a:r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</p:txBody>
      </p:sp>
      <p:sp>
        <p:nvSpPr>
          <p:cNvPr id="124" name="Google Shape;124;p1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Resource 4: Meeting the needs of the end user</a:t>
            </a:r>
          </a:p>
        </p:txBody>
      </p:sp>
      <p:sp>
        <p:nvSpPr>
          <p:cNvPr id="125" name="Google Shape;125;p15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2825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F55CC-3D4F-EAF4-D262-D9823E001E2D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499616"/>
            <a:ext cx="3823447" cy="4677347"/>
          </a:xfrm>
        </p:spPr>
        <p:txBody>
          <a:bodyPr tIns="72000">
            <a:normAutofit lnSpcReduction="1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u="sng" dirty="0"/>
              <a:t>Skills</a:t>
            </a:r>
            <a:endParaRPr lang="en-GB" sz="1200" b="1" dirty="0"/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1 </a:t>
            </a:r>
            <a:r>
              <a:rPr lang="en-GB" sz="1200" dirty="0"/>
              <a:t>Be able to reflectively evaluate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2 </a:t>
            </a:r>
            <a:r>
              <a:rPr lang="en-GB" sz="1200" dirty="0"/>
              <a:t>Communicate information clearly to a technical and non-technical audience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3 </a:t>
            </a:r>
            <a:r>
              <a:rPr lang="en-GB" sz="1200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u="sng" dirty="0"/>
              <a:t>General competencies</a:t>
            </a:r>
            <a:endParaRPr lang="en-GB" sz="1200" b="1" dirty="0"/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dirty="0"/>
              <a:t>English: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E2</a:t>
            </a:r>
            <a:r>
              <a:rPr lang="en-GB" sz="1200" dirty="0"/>
              <a:t> Present information and ideas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E4</a:t>
            </a:r>
            <a:r>
              <a:rPr lang="en-GB" sz="1200" dirty="0"/>
              <a:t> Summarise information/ideas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E5</a:t>
            </a:r>
            <a:r>
              <a:rPr lang="en-GB" sz="1200" dirty="0"/>
              <a:t> Synthesise information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E6</a:t>
            </a:r>
            <a:r>
              <a:rPr lang="en-GB" sz="1200" dirty="0"/>
              <a:t> Take part in/leading discussions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dirty="0"/>
              <a:t>Digital: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D3</a:t>
            </a:r>
            <a:r>
              <a:rPr lang="en-GB" sz="1200" dirty="0"/>
              <a:t> Communicate and collaborate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Icebreaker activity </a:t>
            </a:r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459682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In what ways is digital access limited for some people around the world?</a:t>
            </a: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Create a mind map together.</a:t>
            </a:r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</p:txBody>
      </p:sp>
      <p:sp>
        <p:nvSpPr>
          <p:cNvPr id="133" name="Google Shape;133;p1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Resource 4: Meeting the needs of the end user</a:t>
            </a:r>
          </a:p>
        </p:txBody>
      </p:sp>
      <p:sp>
        <p:nvSpPr>
          <p:cNvPr id="134" name="Google Shape;134;p16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2825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C43A408-B852-CE90-636A-268366EB2153}"/>
              </a:ext>
            </a:extLst>
          </p:cNvPr>
          <p:cNvGrpSpPr/>
          <p:nvPr/>
        </p:nvGrpSpPr>
        <p:grpSpPr>
          <a:xfrm>
            <a:off x="7516480" y="3199493"/>
            <a:ext cx="2457449" cy="840753"/>
            <a:chOff x="7105890" y="3008623"/>
            <a:chExt cx="2457449" cy="840753"/>
          </a:xfrm>
        </p:grpSpPr>
        <p:sp>
          <p:nvSpPr>
            <p:cNvPr id="130" name="Google Shape;130;p16"/>
            <p:cNvSpPr/>
            <p:nvPr/>
          </p:nvSpPr>
          <p:spPr>
            <a:xfrm>
              <a:off x="7259014" y="3008623"/>
              <a:ext cx="2151203" cy="840753"/>
            </a:xfrm>
            <a:prstGeom prst="roundRect">
              <a:avLst>
                <a:gd name="adj" fmla="val 16667"/>
              </a:avLst>
            </a:prstGeom>
            <a:solidFill>
              <a:srgbClr val="FFF5C4"/>
            </a:solidFill>
            <a:ln w="25400" cap="flat" cmpd="sng">
              <a:solidFill>
                <a:srgbClr val="1C305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6"/>
            <p:cNvSpPr txBox="1"/>
            <p:nvPr/>
          </p:nvSpPr>
          <p:spPr>
            <a:xfrm>
              <a:off x="7105890" y="3075056"/>
              <a:ext cx="2457449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en-GB" sz="20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Digital access problems 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User needs</a:t>
            </a:r>
          </a:p>
        </p:txBody>
      </p:sp>
      <p:sp>
        <p:nvSpPr>
          <p:cNvPr id="141" name="Google Shape;141;p17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987995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When developing a digital product, the following should be considered:</a:t>
            </a: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What functionality does the user need?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How can pain points be prevented?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Does it meet accessibility needs?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What compatibility is needed with other </a:t>
            </a:r>
            <a:br>
              <a:rPr lang="en-GB" noProof="0" dirty="0"/>
            </a:br>
            <a:r>
              <a:rPr lang="en-GB" noProof="0" dirty="0"/>
              <a:t>devices and systems?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Can it be easily installed and accessed?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How will users be supported once the </a:t>
            </a:r>
            <a:br>
              <a:rPr lang="en-GB" noProof="0" dirty="0"/>
            </a:br>
            <a:r>
              <a:rPr lang="en-GB" noProof="0" dirty="0"/>
              <a:t>product is released?</a:t>
            </a:r>
          </a:p>
        </p:txBody>
      </p:sp>
      <p:sp>
        <p:nvSpPr>
          <p:cNvPr id="142" name="Google Shape;142;p17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2825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1480" y="2689496"/>
            <a:ext cx="3617537" cy="3186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User characteristics</a:t>
            </a:r>
          </a:p>
        </p:txBody>
      </p:sp>
      <p:sp>
        <p:nvSpPr>
          <p:cNvPr id="150" name="Google Shape;150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74805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User characteristics have an impact on how a digital product will be used. </a:t>
            </a: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Consider: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the age of the users;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what level of digital and literacy skills </a:t>
            </a:r>
            <a:br>
              <a:rPr lang="en-GB" noProof="0" dirty="0"/>
            </a:br>
            <a:r>
              <a:rPr lang="en-GB" noProof="0" dirty="0"/>
              <a:t>they have;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whether they are internal (part of the </a:t>
            </a:r>
            <a:br>
              <a:rPr lang="en-GB" noProof="0" dirty="0"/>
            </a:br>
            <a:r>
              <a:rPr lang="en-GB" noProof="0" dirty="0"/>
              <a:t>organisation) or external (public);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cultural issues and potential bias;</a:t>
            </a:r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GB" noProof="0" dirty="0"/>
              <a:t>if there are any additional needs.</a:t>
            </a:r>
          </a:p>
        </p:txBody>
      </p:sp>
      <p:sp>
        <p:nvSpPr>
          <p:cNvPr id="151" name="Google Shape;151;p18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8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28257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5786" y="2689495"/>
            <a:ext cx="4103231" cy="3186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"/>
          <p:cNvSpPr txBox="1">
            <a:spLocks noGrp="1"/>
          </p:cNvSpPr>
          <p:nvPr>
            <p:ph type="title"/>
          </p:nvPr>
        </p:nvSpPr>
        <p:spPr>
          <a:xfrm>
            <a:off x="700643" y="230345"/>
            <a:ext cx="6996273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Case study contributors </a:t>
            </a:r>
          </a:p>
        </p:txBody>
      </p:sp>
      <p:sp>
        <p:nvSpPr>
          <p:cNvPr id="160" name="Google Shape;160;p19"/>
          <p:cNvSpPr txBox="1"/>
          <p:nvPr/>
        </p:nvSpPr>
        <p:spPr>
          <a:xfrm>
            <a:off x="8333972" y="5439408"/>
            <a:ext cx="3459464" cy="78291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Peak Demand</a:t>
            </a:r>
            <a:b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Small independent </a:t>
            </a:r>
            <a:r>
              <a:rPr lang="en-GB" sz="1200" noProof="0" dirty="0">
                <a:solidFill>
                  <a:srgbClr val="262626"/>
                </a:solidFill>
              </a:rPr>
              <a:t>e</a:t>
            </a:r>
            <a:r>
              <a:rPr lang="en-GB" sz="1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state </a:t>
            </a:r>
            <a:r>
              <a:rPr lang="en-GB" sz="1200" noProof="0" dirty="0">
                <a:solidFill>
                  <a:srgbClr val="262626"/>
                </a:solidFill>
              </a:rPr>
              <a:t>a</a:t>
            </a:r>
            <a:r>
              <a:rPr lang="en-GB" sz="1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gents (fictional)</a:t>
            </a:r>
            <a:endParaRPr lang="en-GB" sz="18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8333972" y="4605677"/>
            <a:ext cx="3459464" cy="68919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Managing Director</a:t>
            </a:r>
            <a:endParaRPr lang="en-GB" noProof="0" dirty="0"/>
          </a:p>
        </p:txBody>
      </p:sp>
      <p:sp>
        <p:nvSpPr>
          <p:cNvPr id="162" name="Google Shape;162;p19"/>
          <p:cNvSpPr txBox="1"/>
          <p:nvPr/>
        </p:nvSpPr>
        <p:spPr>
          <a:xfrm>
            <a:off x="8333972" y="4038668"/>
            <a:ext cx="3459464" cy="454143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Louise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4576439" y="5439408"/>
            <a:ext cx="3459465" cy="78291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noProof="0" dirty="0" err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Seriun</a:t>
            </a:r>
            <a:b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Managed IT services provider</a:t>
            </a:r>
            <a:endParaRPr lang="en-GB" noProof="0" dirty="0"/>
          </a:p>
        </p:txBody>
      </p:sp>
      <p:sp>
        <p:nvSpPr>
          <p:cNvPr id="164" name="Google Shape;164;p19"/>
          <p:cNvSpPr txBox="1"/>
          <p:nvPr/>
        </p:nvSpPr>
        <p:spPr>
          <a:xfrm>
            <a:off x="4576439" y="4621510"/>
            <a:ext cx="3459465" cy="68919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Head of Cyber Security</a:t>
            </a:r>
            <a:endParaRPr lang="en-GB" noProof="0" dirty="0"/>
          </a:p>
        </p:txBody>
      </p:sp>
      <p:sp>
        <p:nvSpPr>
          <p:cNvPr id="165" name="Google Shape;165;p19"/>
          <p:cNvSpPr txBox="1"/>
          <p:nvPr/>
        </p:nvSpPr>
        <p:spPr>
          <a:xfrm>
            <a:off x="4576439" y="4038668"/>
            <a:ext cx="3459465" cy="454143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Wayne 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9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9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365125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818905" y="5439408"/>
            <a:ext cx="3459465" cy="78291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National Highways</a:t>
            </a:r>
            <a:b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Government road network management</a:t>
            </a:r>
            <a:endParaRPr lang="en-GB" sz="18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9"/>
          <p:cNvSpPr txBox="1"/>
          <p:nvPr/>
        </p:nvSpPr>
        <p:spPr>
          <a:xfrm>
            <a:off x="818905" y="4616178"/>
            <a:ext cx="3459465" cy="68919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Senior Service Designer</a:t>
            </a:r>
            <a:endParaRPr lang="en-GB" noProof="0" dirty="0"/>
          </a:p>
        </p:txBody>
      </p:sp>
      <p:sp>
        <p:nvSpPr>
          <p:cNvPr id="170" name="Google Shape;170;p19"/>
          <p:cNvSpPr txBox="1"/>
          <p:nvPr/>
        </p:nvSpPr>
        <p:spPr>
          <a:xfrm>
            <a:off x="818906" y="4022043"/>
            <a:ext cx="3459465" cy="454143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Stefanie 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7942" y="1373073"/>
            <a:ext cx="2291523" cy="252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6595" y="1360988"/>
            <a:ext cx="2524083" cy="2521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6880" y="1383574"/>
            <a:ext cx="3449023" cy="2521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Case study videos</a:t>
            </a:r>
          </a:p>
        </p:txBody>
      </p:sp>
      <p:sp>
        <p:nvSpPr>
          <p:cNvPr id="180" name="Google Shape;180;p20"/>
          <p:cNvSpPr>
            <a:spLocks noGrp="1"/>
          </p:cNvSpPr>
          <p:nvPr>
            <p:ph type="media" idx="2"/>
          </p:nvPr>
        </p:nvSpPr>
        <p:spPr>
          <a:xfrm>
            <a:off x="765048" y="1691855"/>
            <a:ext cx="6456392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Each video describes the importance of considering the end user when developing digital projects. </a:t>
            </a:r>
            <a:endParaRPr lang="en-GB" sz="2200" b="1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endParaRPr lang="en-GB" sz="2200" b="0" i="0" u="none" strike="noStrike" cap="none" noProof="0" dirty="0">
              <a:solidFill>
                <a:srgbClr val="262626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Use Activity 1 Worksheet to help you make notes on: </a:t>
            </a:r>
            <a:endParaRPr lang="en-GB" sz="1400" b="1" i="0" u="none" strike="noStrike" cap="none" noProof="0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the digital project involved;</a:t>
            </a:r>
            <a:endParaRPr lang="en-GB" sz="1400" b="1" i="0" u="none" strike="noStrike" cap="none" noProof="0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examples of considering users’ needs;</a:t>
            </a:r>
            <a:endParaRPr lang="en-GB" sz="1400" b="1" i="0" u="none" strike="noStrike" cap="none" noProof="0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else they could have done;</a:t>
            </a:r>
            <a:endParaRPr lang="en-GB" sz="1400" b="1" i="0" u="none" strike="noStrike" cap="none" noProof="0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any evaluative comments.</a:t>
            </a:r>
            <a:endParaRPr lang="en-GB" noProof="0" dirty="0"/>
          </a:p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endParaRPr lang="en-GB" sz="22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Also note any keywords mentioned that you are not familiar with, to discuss afterwards.</a:t>
            </a:r>
            <a:endParaRPr lang="en-GB" noProof="0" dirty="0"/>
          </a:p>
        </p:txBody>
      </p:sp>
      <p:sp>
        <p:nvSpPr>
          <p:cNvPr id="181" name="Google Shape;181;p20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0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7920114" y="1821119"/>
            <a:ext cx="4132360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Available videos:</a:t>
            </a:r>
            <a:endParaRPr lang="en-GB" noProof="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6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6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National Highways</a:t>
            </a:r>
            <a:endParaRPr lang="en-GB" noProof="0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6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Stephanie Shen: Senior Service Designer (User’s needs – collecting feedback</a:t>
            </a:r>
            <a:r>
              <a:rPr lang="en-GB" sz="1600" dirty="0"/>
              <a:t>) </a:t>
            </a:r>
            <a:r>
              <a:rPr lang="en-GB" sz="1600" dirty="0">
                <a:hlinkClick r:id="rId3"/>
              </a:rPr>
              <a:t>https://vimeo.com/1095537275/40bce2126b</a:t>
            </a:r>
            <a:r>
              <a:rPr lang="en-GB" sz="1600" dirty="0"/>
              <a:t> </a:t>
            </a:r>
            <a:endParaRPr lang="en-GB" sz="16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Seriun</a:t>
            </a:r>
            <a:endParaRPr lang="en-GB" sz="1600" b="1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Wayne Fulton: Head of Cyber Security (User’s needs – training needs) </a:t>
            </a:r>
            <a:r>
              <a:rPr lang="en-GB" sz="1600" dirty="0">
                <a:solidFill>
                  <a:schemeClr val="dk1"/>
                </a:solidFill>
                <a:hlinkClick r:id="rId4"/>
              </a:rPr>
              <a:t>https://vimeo.com/1095537731/1367e0310d</a:t>
            </a:r>
            <a:r>
              <a:rPr lang="en-GB" sz="1600" dirty="0">
                <a:solidFill>
                  <a:schemeClr val="dk1"/>
                </a:solidFill>
              </a:rPr>
              <a:t> </a:t>
            </a:r>
            <a:endParaRPr lang="en-GB" sz="1600" b="0" i="0" u="none" strike="noStrike" cap="none" noProof="0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Peak Demand Estate Agents (fictional)</a:t>
            </a:r>
            <a:endParaRPr lang="en-GB" noProof="0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Louise: Managing Director (User’s needs – smartphone app design) </a:t>
            </a:r>
            <a:r>
              <a:rPr lang="en-GB" sz="1600" dirty="0">
                <a:solidFill>
                  <a:schemeClr val="dk1"/>
                </a:solidFill>
                <a:hlinkClick r:id="rId5"/>
              </a:rPr>
              <a:t>https://vimeo.com/1095536964/9601511327</a:t>
            </a:r>
            <a:r>
              <a:rPr lang="en-GB" sz="1600" dirty="0">
                <a:solidFill>
                  <a:schemeClr val="dk1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Case study discussion</a:t>
            </a:r>
          </a:p>
        </p:txBody>
      </p:sp>
      <p:sp>
        <p:nvSpPr>
          <p:cNvPr id="190" name="Google Shape;190;p21"/>
          <p:cNvSpPr txBox="1">
            <a:spLocks noGrp="1"/>
          </p:cNvSpPr>
          <p:nvPr>
            <p:ph type="body" idx="2"/>
          </p:nvPr>
        </p:nvSpPr>
        <p:spPr>
          <a:xfrm>
            <a:off x="838800" y="1825625"/>
            <a:ext cx="2934547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200" b="1" noProof="0" dirty="0"/>
              <a:t>You should have notes on:</a:t>
            </a:r>
            <a:endParaRPr lang="en-GB" sz="2200" noProof="0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sz="2200" noProof="0" dirty="0"/>
              <a:t>the digital project;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sz="2200" noProof="0" dirty="0"/>
              <a:t>user needs;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sz="2200" noProof="0" dirty="0"/>
              <a:t>suggestions;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sz="2200" noProof="0" dirty="0"/>
              <a:t>evaluative comments.</a:t>
            </a:r>
          </a:p>
        </p:txBody>
      </p:sp>
      <p:sp>
        <p:nvSpPr>
          <p:cNvPr id="191" name="Google Shape;191;p21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1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150;p18">
            <a:extLst>
              <a:ext uri="{FF2B5EF4-FFF2-40B4-BE49-F238E27FC236}">
                <a16:creationId xmlns:a16="http://schemas.microsoft.com/office/drawing/2014/main" id="{15970029-79F3-582C-AC25-AD0F5DAAF1C0}"/>
              </a:ext>
            </a:extLst>
          </p:cNvPr>
          <p:cNvSpPr txBox="1">
            <a:spLocks/>
          </p:cNvSpPr>
          <p:nvPr/>
        </p:nvSpPr>
        <p:spPr>
          <a:xfrm>
            <a:off x="4057272" y="1825625"/>
            <a:ext cx="752898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SzPts val="2400"/>
              <a:buNone/>
            </a:pPr>
            <a:r>
              <a:rPr lang="en-GB" sz="2000" b="1" noProof="0" dirty="0"/>
              <a:t>Class discussion points:</a:t>
            </a:r>
          </a:p>
          <a:p>
            <a:pPr marL="3429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GB" sz="2000" noProof="0" dirty="0"/>
              <a:t>Describe three ways the organisation considers the needs of the user.</a:t>
            </a:r>
          </a:p>
          <a:p>
            <a:pPr marL="3429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GB" sz="2000" noProof="0" dirty="0"/>
              <a:t>Explain two further ways they could think about user needs.</a:t>
            </a:r>
          </a:p>
          <a:p>
            <a:pPr marL="3429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GB" sz="2000" noProof="0" dirty="0"/>
              <a:t>Evaluate how well they achieved their goal of meeting user needs in the form of success, failure and improvements.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SzPts val="2400"/>
              <a:buNone/>
            </a:pPr>
            <a:r>
              <a:rPr lang="en-GB" sz="2000" noProof="0" dirty="0"/>
              <a:t>Close the discussion with these questions:</a:t>
            </a:r>
          </a:p>
          <a:p>
            <a:pPr marL="3429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GB" sz="2000" noProof="0" dirty="0"/>
              <a:t>What value does considering user needs and user characteristics add to any organisation?</a:t>
            </a:r>
          </a:p>
          <a:p>
            <a:pPr marL="3429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GB" sz="2000" noProof="0" dirty="0"/>
              <a:t>How can we improve digital access for all?</a:t>
            </a:r>
          </a:p>
          <a:p>
            <a:pPr marL="342900">
              <a:spcBef>
                <a:spcPts val="0"/>
              </a:spcBef>
              <a:spcAft>
                <a:spcPts val="600"/>
              </a:spcAft>
              <a:buSzPts val="2400"/>
            </a:pPr>
            <a:endParaRPr lang="en-GB" sz="2000" noProof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this resource, we have:</a:t>
            </a:r>
          </a:p>
        </p:txBody>
      </p:sp>
      <p:sp>
        <p:nvSpPr>
          <p:cNvPr id="198" name="Google Shape;198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understood the importance of considering user needs and end user characteristics when developing digital projects;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watched and made notes about a case study video featuring examples of new digital project development;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noProof="0" dirty="0"/>
              <a:t>discussed the key considerations and potential benefits for any organisation developing their own digital projects.</a:t>
            </a:r>
          </a:p>
        </p:txBody>
      </p:sp>
      <p:sp>
        <p:nvSpPr>
          <p:cNvPr id="200" name="Google Shape;200;p22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 noProof="0" dirty="0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4: Meeting the needs of the end user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2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1B425FA-7FD2-1B4C-3CD2-17C3423D8E4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499616"/>
            <a:ext cx="3823447" cy="4677347"/>
          </a:xfrm>
        </p:spPr>
        <p:txBody>
          <a:bodyPr tIns="72000">
            <a:normAutofit lnSpcReduction="1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u="sng" dirty="0"/>
              <a:t>Skills</a:t>
            </a:r>
            <a:endParaRPr lang="en-GB" sz="1200" b="1" dirty="0"/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1 </a:t>
            </a:r>
            <a:r>
              <a:rPr lang="en-GB" sz="1200" dirty="0"/>
              <a:t>Be able to reflectively evaluate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2 </a:t>
            </a:r>
            <a:r>
              <a:rPr lang="en-GB" sz="1200" dirty="0"/>
              <a:t>Communicate information clearly to a technical and non-technical audience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3 </a:t>
            </a:r>
            <a:r>
              <a:rPr lang="en-GB" sz="1200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u="sng" dirty="0"/>
              <a:t>General competencies</a:t>
            </a:r>
            <a:endParaRPr lang="en-GB" sz="1200" b="1" dirty="0"/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dirty="0"/>
              <a:t>English: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E2</a:t>
            </a:r>
            <a:r>
              <a:rPr lang="en-GB" sz="1200" dirty="0"/>
              <a:t> Present information and ideas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E4</a:t>
            </a:r>
            <a:r>
              <a:rPr lang="en-GB" sz="1200" dirty="0"/>
              <a:t> Summarise information/ideas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E5</a:t>
            </a:r>
            <a:r>
              <a:rPr lang="en-GB" sz="1200" dirty="0"/>
              <a:t> Synthesise information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E6</a:t>
            </a:r>
            <a:r>
              <a:rPr lang="en-GB" sz="1200" dirty="0"/>
              <a:t> Take part in/leading discussions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dirty="0"/>
              <a:t>Digital: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en-GB" sz="1200" b="1" dirty="0"/>
              <a:t>D3</a:t>
            </a:r>
            <a:r>
              <a:rPr lang="en-GB" sz="1200" dirty="0"/>
              <a:t> Communicate and collaborate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1052</Words>
  <Application>Microsoft Office PowerPoint</Application>
  <PresentationFormat>Widescreen</PresentationFormat>
  <Paragraphs>150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Arial Narrow</vt:lpstr>
      <vt:lpstr>Office Theme</vt:lpstr>
      <vt:lpstr>Digital</vt:lpstr>
      <vt:lpstr>In this resource, we will:</vt:lpstr>
      <vt:lpstr>Icebreaker activity </vt:lpstr>
      <vt:lpstr>User needs</vt:lpstr>
      <vt:lpstr>User characteristics</vt:lpstr>
      <vt:lpstr>Case study contributors </vt:lpstr>
      <vt:lpstr>Case study videos</vt:lpstr>
      <vt:lpstr>Case study discussion</vt:lpstr>
      <vt:lpstr>In this resource, we have:</vt:lpstr>
      <vt:lpstr>Digital systems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2025-06-23T15:55:12Z</dcterms:modified>
</cp:coreProperties>
</file>