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6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embeddedFontLst>
    <p:embeddedFont>
      <p:font typeface="Arial Narrow" panose="020B060602020203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vimeo.com/1095533559/7597fbc568" TargetMode="External"/><Relationship Id="rId3" Type="http://schemas.openxmlformats.org/officeDocument/2006/relationships/hyperlink" Target="https://vimeo.com/1095534214/049a724100" TargetMode="External"/><Relationship Id="rId7" Type="http://schemas.openxmlformats.org/officeDocument/2006/relationships/hyperlink" Target="https://vimeo.com/1095533935/4f3e7b79a2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vimeo.com/1095535166/6647a1d5ad" TargetMode="External"/><Relationship Id="rId11" Type="http://schemas.openxmlformats.org/officeDocument/2006/relationships/hyperlink" Target="https://vimeo.com/1095529720/2fc824f0fa" TargetMode="External"/><Relationship Id="rId5" Type="http://schemas.openxmlformats.org/officeDocument/2006/relationships/hyperlink" Target="https://vimeo.com/1094669540/ed6b28a62c" TargetMode="External"/><Relationship Id="rId10" Type="http://schemas.openxmlformats.org/officeDocument/2006/relationships/hyperlink" Target="https://vimeo.com/1095535654/6e6245ce1d" TargetMode="External"/><Relationship Id="rId4" Type="http://schemas.openxmlformats.org/officeDocument/2006/relationships/hyperlink" Target="https://vimeo.com/1095528654/cefa676a0f" TargetMode="External"/><Relationship Id="rId9" Type="http://schemas.openxmlformats.org/officeDocument/2006/relationships/hyperlink" Target="https://vimeo.com/1095533674/625bd6b1ae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© Shutterstock </a:t>
            </a:r>
            <a:r>
              <a:rPr lang="en-GB" dirty="0" err="1"/>
              <a:t>Gorodenkoff</a:t>
            </a:r>
            <a:endParaRPr dirty="0"/>
          </a:p>
        </p:txBody>
      </p:sp>
      <p:sp>
        <p:nvSpPr>
          <p:cNvPr id="136" name="Google Shape;13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2" name="Google Shape;23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4" name="Google Shape;1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left © </a:t>
            </a:r>
            <a:r>
              <a:rPr lang="en-GB" dirty="0"/>
              <a:t>Shutterstock/</a:t>
            </a:r>
            <a:r>
              <a:rPr lang="en-GB" dirty="0" err="1"/>
              <a:t>RerF_Studio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centre © Shutterstock/</a:t>
            </a:r>
            <a:r>
              <a:rPr lang="en-GB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Pro.Sto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right © Shutterstock/</a:t>
            </a:r>
            <a:r>
              <a:rPr lang="en-GB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Akarawut</a:t>
            </a:r>
            <a:endParaRPr dirty="0"/>
          </a:p>
        </p:txBody>
      </p:sp>
      <p:sp>
        <p:nvSpPr>
          <p:cNvPr id="154" name="Google Shape;154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6" name="Google Shape;16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5" name="Google Shape;17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left © Shutterstock/DC Studio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centre © Shutterstock/Summit Art Creations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right © Shutterstock/PeopleImages.com - Yuri A</a:t>
            </a:r>
            <a:endParaRPr dirty="0"/>
          </a:p>
        </p:txBody>
      </p:sp>
      <p:sp>
        <p:nvSpPr>
          <p:cNvPr id="176" name="Google Shape;176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left © Shutterstock/</a:t>
            </a:r>
            <a:r>
              <a:rPr lang="en-GB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Gorondenkoff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centre left © Shutterstock/PeopleImages.com - Yuri A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centre right © Shutterstock/</a:t>
            </a:r>
            <a:r>
              <a:rPr lang="en-GB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Doidam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10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right © Shutterstock/</a:t>
            </a:r>
            <a:r>
              <a:rPr lang="en-GB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insta_photos</a:t>
            </a:r>
            <a:endParaRPr dirty="0"/>
          </a:p>
        </p:txBody>
      </p:sp>
      <p:sp>
        <p:nvSpPr>
          <p:cNvPr id="190" name="Google Shape;190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200" dirty="0"/>
              <a:t>Kate: Service Designer, National Highways: </a:t>
            </a:r>
            <a:r>
              <a:rPr lang="en-GB" sz="1200" dirty="0">
                <a:effectLst/>
                <a:latin typeface="Arial" panose="020B0604020202020204" pitchFamily="34" charset="0"/>
                <a:ea typeface="Arimo"/>
              </a:rPr>
              <a:t>(</a:t>
            </a:r>
            <a:r>
              <a:rPr lang="en-GB" sz="1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mo"/>
                <a:hlinkClick r:id="rId3"/>
              </a:rPr>
              <a:t>https://vimeo.com/1095534214/049a724100</a:t>
            </a:r>
            <a:r>
              <a:rPr lang="en-GB" sz="1200" dirty="0">
                <a:effectLst/>
                <a:latin typeface="Arial" panose="020B0604020202020204" pitchFamily="34" charset="0"/>
                <a:ea typeface="Arimo"/>
              </a:rPr>
              <a:t>)</a:t>
            </a:r>
            <a:endParaRPr lang="en-US" sz="1200" dirty="0">
              <a:solidFill>
                <a:srgbClr val="FF0000"/>
              </a:solidFill>
            </a:endParaRPr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200" dirty="0"/>
              <a:t>Gergely: Data Product Owner, National Highways: </a:t>
            </a:r>
            <a:r>
              <a:rPr lang="en-GB" sz="1200" dirty="0">
                <a:effectLst/>
                <a:latin typeface="Arial" panose="020B0604020202020204" pitchFamily="34" charset="0"/>
                <a:ea typeface="Arial Unicode MS"/>
              </a:rPr>
              <a:t>(</a:t>
            </a:r>
            <a:r>
              <a:rPr lang="en-GB" sz="1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 Unicode MS"/>
                <a:hlinkClick r:id="rId4"/>
              </a:rPr>
              <a:t>https://vimeo.com/1095528654/cefa676a0f</a:t>
            </a:r>
            <a:r>
              <a:rPr lang="en-GB" sz="1200" dirty="0">
                <a:effectLst/>
                <a:latin typeface="Arial" panose="020B0604020202020204" pitchFamily="34" charset="0"/>
                <a:ea typeface="Arial Unicode MS"/>
              </a:rPr>
              <a:t>)</a:t>
            </a:r>
            <a:endParaRPr lang="en-US" sz="1200" dirty="0">
              <a:solidFill>
                <a:srgbClr val="FF0000"/>
              </a:solidFill>
            </a:endParaRPr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200" dirty="0"/>
              <a:t>Mark: Operations Director/HR, </a:t>
            </a:r>
            <a:r>
              <a:rPr lang="en-US" sz="1200" dirty="0" err="1"/>
              <a:t>Seriun</a:t>
            </a:r>
            <a:r>
              <a:rPr lang="en-US" sz="1200" dirty="0"/>
              <a:t> Managed IT services: </a:t>
            </a:r>
            <a:r>
              <a:rPr lang="en-GB" sz="1200" dirty="0">
                <a:effectLst/>
                <a:latin typeface="Arial" panose="020B0604020202020204" pitchFamily="34" charset="0"/>
                <a:ea typeface="Arimo"/>
              </a:rPr>
              <a:t>(</a:t>
            </a:r>
            <a:r>
              <a:rPr lang="en-GB" sz="1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mo"/>
                <a:hlinkClick r:id="rId5"/>
              </a:rPr>
              <a:t>https://vimeo.com/1094669540/ed6b28a62c</a:t>
            </a:r>
            <a:r>
              <a:rPr lang="en-GB" sz="1200" dirty="0">
                <a:effectLst/>
                <a:latin typeface="Arial" panose="020B0604020202020204" pitchFamily="34" charset="0"/>
                <a:ea typeface="Arimo"/>
              </a:rPr>
              <a:t>)</a:t>
            </a:r>
            <a:endParaRPr lang="en-US" sz="1200" dirty="0"/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200" dirty="0"/>
              <a:t>Jordan: Service Desk Team Leader, </a:t>
            </a:r>
            <a:r>
              <a:rPr lang="en-US" sz="1200" dirty="0" err="1"/>
              <a:t>Seriun</a:t>
            </a:r>
            <a:r>
              <a:rPr lang="en-US" sz="1200" dirty="0"/>
              <a:t> Managed IT services: </a:t>
            </a:r>
            <a:r>
              <a:rPr lang="en-GB" sz="1200" dirty="0">
                <a:effectLst/>
                <a:latin typeface="Arial" panose="020B0604020202020204" pitchFamily="34" charset="0"/>
                <a:ea typeface="Arimo"/>
              </a:rPr>
              <a:t>(</a:t>
            </a:r>
            <a:r>
              <a:rPr lang="en-GB" sz="1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mo"/>
                <a:hlinkClick r:id="rId6"/>
              </a:rPr>
              <a:t>https://vimeo.com/1095535166/6647a1d5ad</a:t>
            </a:r>
            <a:r>
              <a:rPr lang="en-GB" sz="1200" dirty="0">
                <a:effectLst/>
                <a:latin typeface="Arial" panose="020B0604020202020204" pitchFamily="34" charset="0"/>
                <a:ea typeface="Arimo"/>
              </a:rPr>
              <a:t>)</a:t>
            </a:r>
            <a:endParaRPr lang="en-US" sz="1200" dirty="0">
              <a:solidFill>
                <a:srgbClr val="FF0000"/>
              </a:solidFill>
            </a:endParaRPr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200" dirty="0"/>
              <a:t>James: Senior Service Desk Engineer, </a:t>
            </a:r>
            <a:r>
              <a:rPr lang="en-US" sz="1200" dirty="0" err="1"/>
              <a:t>Seriun</a:t>
            </a:r>
            <a:r>
              <a:rPr lang="en-US" sz="1200" dirty="0"/>
              <a:t> Managed IT services: </a:t>
            </a:r>
            <a:r>
              <a:rPr lang="en-GB" sz="1200" dirty="0">
                <a:effectLst/>
                <a:latin typeface="Arial" panose="020B0604020202020204" pitchFamily="34" charset="0"/>
                <a:ea typeface="Arimo"/>
              </a:rPr>
              <a:t>(</a:t>
            </a:r>
            <a:r>
              <a:rPr lang="en-GB" sz="1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mo"/>
                <a:hlinkClick r:id="rId7"/>
              </a:rPr>
              <a:t>https://vimeo.com/1095533935/4f3e7b79a2</a:t>
            </a:r>
            <a:r>
              <a:rPr lang="en-GB" sz="1200" dirty="0">
                <a:effectLst/>
                <a:latin typeface="Arial" panose="020B0604020202020204" pitchFamily="34" charset="0"/>
                <a:ea typeface="Arimo"/>
              </a:rPr>
              <a:t>)</a:t>
            </a:r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200" dirty="0"/>
              <a:t>Laura: Marketing Manager, </a:t>
            </a:r>
            <a:r>
              <a:rPr lang="en-US" sz="1200" dirty="0" err="1"/>
              <a:t>Seriun</a:t>
            </a:r>
            <a:r>
              <a:rPr lang="en-US" sz="1200" dirty="0"/>
              <a:t> Managed IT services: </a:t>
            </a:r>
            <a:r>
              <a:rPr lang="en-GB" sz="1200" dirty="0">
                <a:effectLst/>
                <a:latin typeface="Arial" panose="020B0604020202020204" pitchFamily="34" charset="0"/>
                <a:ea typeface="Arimo"/>
              </a:rPr>
              <a:t>(</a:t>
            </a:r>
            <a:r>
              <a:rPr lang="en-GB" sz="1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mo"/>
                <a:hlinkClick r:id="rId8"/>
              </a:rPr>
              <a:t>https://vimeo.com/1095533559/7597fbc568</a:t>
            </a:r>
            <a:r>
              <a:rPr lang="en-GB" sz="1200" dirty="0">
                <a:effectLst/>
                <a:latin typeface="Arial" panose="020B0604020202020204" pitchFamily="34" charset="0"/>
                <a:ea typeface="Arimo"/>
              </a:rPr>
              <a:t>)</a:t>
            </a:r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200" dirty="0"/>
              <a:t>Lara: Sales Apprentice, </a:t>
            </a:r>
            <a:r>
              <a:rPr lang="en-US" sz="1200" dirty="0" err="1"/>
              <a:t>Seriun</a:t>
            </a:r>
            <a:r>
              <a:rPr lang="en-US" sz="1200" dirty="0"/>
              <a:t> Managed IT services: </a:t>
            </a:r>
            <a:r>
              <a:rPr lang="en-GB" sz="1200" dirty="0">
                <a:effectLst/>
                <a:latin typeface="Arial" panose="020B0604020202020204" pitchFamily="34" charset="0"/>
                <a:ea typeface="Arimo"/>
              </a:rPr>
              <a:t>(</a:t>
            </a:r>
            <a:r>
              <a:rPr lang="en-GB" sz="1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mo"/>
                <a:hlinkClick r:id="rId9"/>
              </a:rPr>
              <a:t>https://vimeo.com/1095533674/625bd6b1ae</a:t>
            </a:r>
            <a:r>
              <a:rPr lang="en-GB" sz="1200" dirty="0">
                <a:effectLst/>
                <a:latin typeface="Arial" panose="020B0604020202020204" pitchFamily="34" charset="0"/>
                <a:ea typeface="Arimo"/>
              </a:rPr>
              <a:t>)</a:t>
            </a:r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200" dirty="0"/>
              <a:t>Zack: Senior Learning Design Engineer, Google: </a:t>
            </a:r>
            <a:r>
              <a:rPr lang="en-GB" sz="1200" dirty="0">
                <a:effectLst/>
                <a:latin typeface="Arial" panose="020B0604020202020204" pitchFamily="34" charset="0"/>
                <a:ea typeface="Arimo"/>
              </a:rPr>
              <a:t>(</a:t>
            </a:r>
            <a:r>
              <a:rPr lang="en-GB" sz="1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mo"/>
                <a:hlinkClick r:id="rId10"/>
              </a:rPr>
              <a:t>https://vimeo.com/1095535654/6e6245ce1d</a:t>
            </a:r>
            <a:r>
              <a:rPr lang="en-GB" sz="1200" dirty="0">
                <a:effectLst/>
                <a:latin typeface="Arial" panose="020B0604020202020204" pitchFamily="34" charset="0"/>
                <a:ea typeface="Arimo"/>
              </a:rPr>
              <a:t>)</a:t>
            </a:r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200" dirty="0"/>
              <a:t>Sasha: Research, Design and Development Manager, Peak Demand Estate Agents (fictional): </a:t>
            </a:r>
            <a:r>
              <a:rPr lang="en-GB" sz="1200" dirty="0">
                <a:effectLst/>
                <a:latin typeface="Arial" panose="020B0604020202020204" pitchFamily="34" charset="0"/>
                <a:ea typeface="Arimo"/>
              </a:rPr>
              <a:t>(</a:t>
            </a:r>
            <a:r>
              <a:rPr lang="en-GB" sz="1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mo"/>
                <a:hlinkClick r:id="rId11"/>
              </a:rPr>
              <a:t>https://vimeo.com/1095529720/2fc824f0fa</a:t>
            </a:r>
            <a:r>
              <a:rPr lang="en-GB" sz="1200" dirty="0">
                <a:effectLst/>
                <a:latin typeface="Arial" panose="020B0604020202020204" pitchFamily="34" charset="0"/>
                <a:ea typeface="Arimo"/>
              </a:rPr>
              <a:t>)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06" name="Google Shape;20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4" name="Google Shape;21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Image © Shutterstock/</a:t>
            </a:r>
            <a:r>
              <a:rPr lang="en-GB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Andrey_Popov</a:t>
            </a:r>
            <a:endParaRPr dirty="0"/>
          </a:p>
        </p:txBody>
      </p:sp>
      <p:sp>
        <p:nvSpPr>
          <p:cNvPr id="223" name="Google Shape;22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" descr="A person giving a workplace presentation to a group of colleagues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583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142457"/>
            <a:ext cx="12192000" cy="473656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1276349" y="3768092"/>
            <a:ext cx="9572625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5200"/>
              <a:buFont typeface="Arial"/>
              <a:buNone/>
              <a:defRPr sz="5200" b="1">
                <a:solidFill>
                  <a:srgbClr val="534C2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1524000" y="4865089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" name="Google Shape;17;p2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>
            <a:off x="6096000" y="2981210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 i="0" u="none">
                <a:solidFill>
                  <a:srgbClr val="534C2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3"/>
          </p:nvPr>
        </p:nvSpPr>
        <p:spPr>
          <a:xfrm>
            <a:off x="1524000" y="5587763"/>
            <a:ext cx="9144000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262626"/>
                </a:solidFill>
              </a:defRPr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0" name="Google Shape;20;p2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90283" y="1787831"/>
            <a:ext cx="1811434" cy="1799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2" descr="A picture containing screenshot, graphics, pattern, circle&#10;&#10;Description automatically generated"/>
          <p:cNvPicPr preferRelativeResize="0"/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3163" y="2366011"/>
            <a:ext cx="2049637" cy="860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 descr="A computer screen with a cursor&#10;&#10;Description automatically generated with medium confidence"/>
          <p:cNvPicPr preferRelativeResize="0"/>
          <p:nvPr/>
        </p:nvPicPr>
        <p:blipFill rotWithShape="1">
          <a:blip r:embed="rId6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34212" y="2309000"/>
            <a:ext cx="1123576" cy="7576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video">
  <p:cSld name="Activity_video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1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>
            <a:spLocks noGrp="1"/>
          </p:cNvSpPr>
          <p:nvPr>
            <p:ph type="media" idx="2"/>
          </p:nvPr>
        </p:nvSpPr>
        <p:spPr>
          <a:xfrm>
            <a:off x="1345277" y="1825625"/>
            <a:ext cx="2863468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>
            <a:spLocks noGrp="1"/>
          </p:cNvSpPr>
          <p:nvPr>
            <p:ph type="media" idx="4"/>
          </p:nvPr>
        </p:nvSpPr>
        <p:spPr>
          <a:xfrm>
            <a:off x="4913252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1"/>
          <p:cNvSpPr>
            <a:spLocks noGrp="1"/>
          </p:cNvSpPr>
          <p:nvPr>
            <p:ph type="media" idx="5"/>
          </p:nvPr>
        </p:nvSpPr>
        <p:spPr>
          <a:xfrm>
            <a:off x="8485779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1"/>
          <p:cNvSpPr>
            <a:spLocks noGrp="1"/>
          </p:cNvSpPr>
          <p:nvPr>
            <p:ph type="media" idx="6"/>
          </p:nvPr>
        </p:nvSpPr>
        <p:spPr>
          <a:xfrm>
            <a:off x="3128522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1"/>
          <p:cNvSpPr>
            <a:spLocks noGrp="1"/>
          </p:cNvSpPr>
          <p:nvPr>
            <p:ph type="media" idx="7"/>
          </p:nvPr>
        </p:nvSpPr>
        <p:spPr>
          <a:xfrm>
            <a:off x="6701049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1"/>
          <p:cNvSpPr/>
          <p:nvPr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1"/>
          <p:cNvSpPr/>
          <p:nvPr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1"/>
          <p:cNvSpPr/>
          <p:nvPr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1"/>
          <p:cNvSpPr/>
          <p:nvPr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1"/>
          <p:cNvSpPr/>
          <p:nvPr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534C2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1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Activity_video+caption">
  <p:cSld name="1_Activity_video+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2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2"/>
          <p:cNvSpPr>
            <a:spLocks noGrp="1"/>
          </p:cNvSpPr>
          <p:nvPr>
            <p:ph type="media" idx="2"/>
          </p:nvPr>
        </p:nvSpPr>
        <p:spPr>
          <a:xfrm>
            <a:off x="838200" y="1825625"/>
            <a:ext cx="10515600" cy="371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body" idx="4"/>
          </p:nvPr>
        </p:nvSpPr>
        <p:spPr>
          <a:xfrm>
            <a:off x="838199" y="5744095"/>
            <a:ext cx="10515599" cy="432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answers">
  <p:cSld name="Activity_answers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3" descr="A picture containing screenshot, design&#10;&#10;Description automatically generated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"/>
          <a:stretch/>
        </p:blipFill>
        <p:spPr>
          <a:xfrm>
            <a:off x="7556311" y="1610867"/>
            <a:ext cx="4635689" cy="5247132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13"/>
          <p:cNvSpPr txBox="1">
            <a:spLocks noGrp="1"/>
          </p:cNvSpPr>
          <p:nvPr>
            <p:ph type="body" idx="2"/>
          </p:nvPr>
        </p:nvSpPr>
        <p:spPr>
          <a:xfrm>
            <a:off x="8175008" y="2892829"/>
            <a:ext cx="3507474" cy="3284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13"/>
          <p:cNvSpPr txBox="1">
            <a:spLocks noGrp="1"/>
          </p:cNvSpPr>
          <p:nvPr>
            <p:ph type="body" idx="3"/>
          </p:nvPr>
        </p:nvSpPr>
        <p:spPr>
          <a:xfrm>
            <a:off x="8175008" y="2055812"/>
            <a:ext cx="2689727" cy="620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 b="1">
                <a:solidFill>
                  <a:srgbClr val="10283A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13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body" idx="5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image">
  <p:cSld name="Activity_text+image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 txBox="1">
            <a:spLocks noGrp="1"/>
          </p:cNvSpPr>
          <p:nvPr>
            <p:ph type="body" idx="1"/>
          </p:nvPr>
        </p:nvSpPr>
        <p:spPr>
          <a:xfrm>
            <a:off x="839788" y="1872343"/>
            <a:ext cx="3932238" cy="3988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4"/>
          <p:cNvSpPr>
            <a:spLocks noGrp="1"/>
          </p:cNvSpPr>
          <p:nvPr>
            <p:ph type="pic" idx="2"/>
          </p:nvPr>
        </p:nvSpPr>
        <p:spPr>
          <a:xfrm>
            <a:off x="5183188" y="1284514"/>
            <a:ext cx="5762398" cy="4576536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Google Shape;110;p14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14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14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wo box">
  <p:cSld name="Activity_two box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5"/>
          <p:cNvSpPr txBox="1">
            <a:spLocks noGrp="1"/>
          </p:cNvSpPr>
          <p:nvPr>
            <p:ph type="body" idx="1"/>
          </p:nvPr>
        </p:nvSpPr>
        <p:spPr>
          <a:xfrm>
            <a:off x="838200" y="1978025"/>
            <a:ext cx="5196840" cy="4351338"/>
          </a:xfrm>
          <a:prstGeom prst="rect">
            <a:avLst/>
          </a:prstGeom>
          <a:noFill/>
          <a:ln w="28575" cap="flat" cmpd="sng">
            <a:solidFill>
              <a:srgbClr val="FFF5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15"/>
          <p:cNvSpPr txBox="1">
            <a:spLocks noGrp="1"/>
          </p:cNvSpPr>
          <p:nvPr>
            <p:ph type="body" idx="2"/>
          </p:nvPr>
        </p:nvSpPr>
        <p:spPr>
          <a:xfrm>
            <a:off x="6168046" y="1978025"/>
            <a:ext cx="5196840" cy="4351338"/>
          </a:xfrm>
          <a:prstGeom prst="rect">
            <a:avLst/>
          </a:prstGeom>
          <a:noFill/>
          <a:ln w="28575" cap="flat" cmpd="sng">
            <a:solidFill>
              <a:srgbClr val="FFF5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15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15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15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box">
  <p:cSld name="Activity_text+box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7083829" cy="43513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" name="Google Shape;123;p16"/>
          <p:cNvSpPr txBox="1">
            <a:spLocks noGrp="1"/>
          </p:cNvSpPr>
          <p:nvPr>
            <p:ph type="body" idx="2"/>
          </p:nvPr>
        </p:nvSpPr>
        <p:spPr>
          <a:xfrm>
            <a:off x="8179724" y="1825625"/>
            <a:ext cx="3174076" cy="4351338"/>
          </a:xfrm>
          <a:prstGeom prst="rect">
            <a:avLst/>
          </a:prstGeom>
          <a:solidFill>
            <a:srgbClr val="FFF5C4"/>
          </a:solidFill>
          <a:ln w="19050" cap="sq" cmpd="sng">
            <a:solidFill>
              <a:srgbClr val="534C2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" name="Google Shape;125;p16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16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solidation">
  <p:cSld name="Consolida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7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" name="Google Shape;130;p17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17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" name="Google Shape;132;p17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1">
  <p:cSld name="Intro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2"/>
          </p:nvPr>
        </p:nvSpPr>
        <p:spPr>
          <a:xfrm>
            <a:off x="7530353" y="1825625"/>
            <a:ext cx="3823447" cy="4351338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questions">
  <p:cSld name="1_Activity_questio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image2">
  <p:cSld name="Activity_text+image2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5921829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>
            <a:spLocks noGrp="1"/>
          </p:cNvSpPr>
          <p:nvPr>
            <p:ph type="pic" idx="3"/>
          </p:nvPr>
        </p:nvSpPr>
        <p:spPr>
          <a:xfrm>
            <a:off x="6989083" y="1825625"/>
            <a:ext cx="4364717" cy="4351338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Google Shape;41;p5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questions">
  <p:cSld name="Activity_question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6" descr="A picture containing screenshot, design&#10;&#10;Description automatically generated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"/>
          <a:stretch/>
        </p:blipFill>
        <p:spPr>
          <a:xfrm>
            <a:off x="7556311" y="1610867"/>
            <a:ext cx="4635689" cy="5247132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sson pause">
  <p:cSld name="Lesson paus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7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10869"/>
            <a:ext cx="12192000" cy="5247131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7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5200"/>
              <a:buFont typeface="Arial"/>
              <a:buNone/>
              <a:defRPr sz="5200" b="1">
                <a:solidFill>
                  <a:srgbClr val="534C2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54" name="Google Shape;54;p7" descr="A picture containing screenshot, graphics, pattern, circle&#10;&#10;Description automatically generated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83453" y="491318"/>
            <a:ext cx="2178305" cy="9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7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2">
  <p:cSld name="Intro_2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3">
  <p:cSld name="Intro_3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5921829" cy="4351338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>
            <a:spLocks noGrp="1"/>
          </p:cNvSpPr>
          <p:nvPr>
            <p:ph type="pic" idx="3"/>
          </p:nvPr>
        </p:nvSpPr>
        <p:spPr>
          <a:xfrm>
            <a:off x="6989083" y="1825625"/>
            <a:ext cx="4364717" cy="4351338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Google Shape;67;p9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4">
  <p:cSld name="Intro_4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28575" cap="flat" cmpd="sng">
            <a:solidFill>
              <a:srgbClr val="FFF5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vimeo.com/1095533559/7597fbc568" TargetMode="External"/><Relationship Id="rId3" Type="http://schemas.openxmlformats.org/officeDocument/2006/relationships/hyperlink" Target="https://vimeo.com/1095534214/049a724100" TargetMode="External"/><Relationship Id="rId7" Type="http://schemas.openxmlformats.org/officeDocument/2006/relationships/hyperlink" Target="https://vimeo.com/1095533935/4f3e7b79a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vimeo.com/1095535166/6647a1d5ad" TargetMode="External"/><Relationship Id="rId11" Type="http://schemas.openxmlformats.org/officeDocument/2006/relationships/hyperlink" Target="https://vimeo.com/1095529720/2fc824f0fa" TargetMode="External"/><Relationship Id="rId5" Type="http://schemas.openxmlformats.org/officeDocument/2006/relationships/hyperlink" Target="https://vimeo.com/1094669540/ed6b28a62c" TargetMode="External"/><Relationship Id="rId10" Type="http://schemas.openxmlformats.org/officeDocument/2006/relationships/hyperlink" Target="https://vimeo.com/1095535654/6e6245ce1d" TargetMode="External"/><Relationship Id="rId4" Type="http://schemas.openxmlformats.org/officeDocument/2006/relationships/hyperlink" Target="https://vimeo.com/1095528654/cefa676a0f" TargetMode="External"/><Relationship Id="rId9" Type="http://schemas.openxmlformats.org/officeDocument/2006/relationships/hyperlink" Target="https://vimeo.com/1095533674/625bd6b1ae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8"/>
          <p:cNvSpPr txBox="1">
            <a:spLocks noGrp="1"/>
          </p:cNvSpPr>
          <p:nvPr>
            <p:ph type="ctrTitle"/>
          </p:nvPr>
        </p:nvSpPr>
        <p:spPr>
          <a:xfrm>
            <a:off x="1276349" y="3768092"/>
            <a:ext cx="9572625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5200"/>
              <a:buFont typeface="Arial"/>
              <a:buNone/>
            </a:pPr>
            <a:r>
              <a:rPr lang="en-GB"/>
              <a:t>Digital</a:t>
            </a:r>
            <a:endParaRPr/>
          </a:p>
        </p:txBody>
      </p:sp>
      <p:sp>
        <p:nvSpPr>
          <p:cNvPr id="139" name="Google Shape;139;p18"/>
          <p:cNvSpPr txBox="1">
            <a:spLocks noGrp="1"/>
          </p:cNvSpPr>
          <p:nvPr>
            <p:ph type="subTitle" idx="1"/>
          </p:nvPr>
        </p:nvSpPr>
        <p:spPr>
          <a:xfrm>
            <a:off x="304799" y="4860796"/>
            <a:ext cx="11586693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 dirty="0"/>
              <a:t>Topic: </a:t>
            </a:r>
            <a:r>
              <a:rPr lang="en-US" dirty="0"/>
              <a:t>The business environment and technical change management</a:t>
            </a:r>
            <a:endParaRPr dirty="0"/>
          </a:p>
        </p:txBody>
      </p:sp>
      <p:sp>
        <p:nvSpPr>
          <p:cNvPr id="140" name="Google Shape;140;p18"/>
          <p:cNvSpPr txBox="1">
            <a:spLocks noGrp="1"/>
          </p:cNvSpPr>
          <p:nvPr>
            <p:ph type="body" idx="2"/>
          </p:nvPr>
        </p:nvSpPr>
        <p:spPr>
          <a:xfrm>
            <a:off x="6096000" y="2981210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GB"/>
              <a:t>Route: Digital</a:t>
            </a:r>
            <a:endParaRPr/>
          </a:p>
        </p:txBody>
      </p:sp>
      <p:sp>
        <p:nvSpPr>
          <p:cNvPr id="141" name="Google Shape;141;p18"/>
          <p:cNvSpPr txBox="1">
            <a:spLocks noGrp="1"/>
          </p:cNvSpPr>
          <p:nvPr>
            <p:ph type="body" idx="3"/>
          </p:nvPr>
        </p:nvSpPr>
        <p:spPr>
          <a:xfrm>
            <a:off x="1524000" y="5587763"/>
            <a:ext cx="9144000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/>
              <a:t>Resource 1: Key organisation areas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Consolidation</a:t>
            </a:r>
            <a:endParaRPr/>
          </a:p>
        </p:txBody>
      </p:sp>
      <p:sp>
        <p:nvSpPr>
          <p:cNvPr id="235" name="Google Shape;235;p27"/>
          <p:cNvSpPr txBox="1">
            <a:spLocks noGrp="1"/>
          </p:cNvSpPr>
          <p:nvPr>
            <p:ph type="body" idx="1"/>
          </p:nvPr>
        </p:nvSpPr>
        <p:spPr>
          <a:xfrm>
            <a:off x="838200" y="1543203"/>
            <a:ext cx="10258778" cy="461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99895"/>
              <a:buChar char="•"/>
            </a:pPr>
            <a:r>
              <a:rPr lang="en-GB" sz="3100"/>
              <a:t>Build an organisational diagram that shows the key role structure and responsibilities for each of the key organisational areas covered in this lesson, including:</a:t>
            </a:r>
            <a:endParaRPr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99895"/>
              <a:buNone/>
            </a:pPr>
            <a:endParaRPr sz="3100"/>
          </a:p>
          <a:p>
            <a:pPr marL="914400" lvl="1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99895"/>
              <a:buChar char="•"/>
            </a:pPr>
            <a:r>
              <a:rPr lang="en-GB" sz="3100"/>
              <a:t>Sales and Marketing</a:t>
            </a:r>
            <a:endParaRPr/>
          </a:p>
          <a:p>
            <a:pPr marL="914400" lvl="1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99895"/>
              <a:buChar char="•"/>
            </a:pPr>
            <a:r>
              <a:rPr lang="en-GB" sz="3100"/>
              <a:t>Research Design and Development</a:t>
            </a:r>
            <a:endParaRPr/>
          </a:p>
          <a:p>
            <a:pPr marL="914400" lvl="1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99895"/>
              <a:buChar char="•"/>
            </a:pPr>
            <a:r>
              <a:rPr lang="en-GB" sz="3100"/>
              <a:t>Human Resources</a:t>
            </a:r>
            <a:endParaRPr/>
          </a:p>
          <a:p>
            <a:pPr marL="914400" lvl="1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99895"/>
              <a:buChar char="•"/>
            </a:pPr>
            <a:r>
              <a:rPr lang="en-GB" sz="3100"/>
              <a:t>Operations</a:t>
            </a:r>
            <a:endParaRPr/>
          </a:p>
          <a:p>
            <a:pPr marL="914400" lvl="1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99895"/>
              <a:buChar char="•"/>
            </a:pPr>
            <a:r>
              <a:rPr lang="en-GB" sz="3100"/>
              <a:t>Management</a:t>
            </a:r>
            <a:endParaRPr/>
          </a:p>
          <a:p>
            <a:pPr marL="914400" lvl="1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99895"/>
              <a:buChar char="•"/>
            </a:pPr>
            <a:r>
              <a:rPr lang="en-GB" sz="3100"/>
              <a:t>Logistics</a:t>
            </a:r>
            <a:endParaRPr/>
          </a:p>
          <a:p>
            <a:pPr marL="914400" lvl="1" indent="-4572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99895"/>
              <a:buChar char="•"/>
            </a:pPr>
            <a:r>
              <a:rPr lang="en-GB" sz="3100"/>
              <a:t>Finance.</a:t>
            </a:r>
            <a:endParaRPr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99895"/>
              <a:buNone/>
            </a:pPr>
            <a:endParaRPr sz="3100"/>
          </a:p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99895"/>
              <a:buChar char="•"/>
            </a:pPr>
            <a:r>
              <a:rPr lang="en-GB" sz="3100"/>
              <a:t>If appropriate, also create a similar diagram for your industry placement.</a:t>
            </a:r>
            <a:endParaRPr sz="3100"/>
          </a:p>
          <a:p>
            <a:pPr marL="228600" lvl="0" indent="-76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29032"/>
              <a:buNone/>
            </a:pPr>
            <a:endParaRPr/>
          </a:p>
        </p:txBody>
      </p:sp>
      <p:sp>
        <p:nvSpPr>
          <p:cNvPr id="236" name="Google Shape;236;p27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Follow-up</a:t>
            </a:r>
            <a:endParaRPr/>
          </a:p>
        </p:txBody>
      </p:sp>
      <p:sp>
        <p:nvSpPr>
          <p:cNvPr id="237" name="Google Shape;237;p27"/>
          <p:cNvSpPr txBox="1"/>
          <p:nvPr/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Resource 1: Key organisation areas </a:t>
            </a:r>
            <a:endParaRPr sz="12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In this resource, we will:</a:t>
            </a:r>
            <a:endParaRPr/>
          </a:p>
        </p:txBody>
      </p:sp>
      <p:sp>
        <p:nvSpPr>
          <p:cNvPr id="147" name="Google Shape;14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define the purpose and sectors of different types of organisation;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link how digital systems are used to support key organisation areas and roles within a business.</a:t>
            </a:r>
            <a:endParaRPr dirty="0"/>
          </a:p>
        </p:txBody>
      </p:sp>
      <p:sp>
        <p:nvSpPr>
          <p:cNvPr id="149" name="Google Shape;149;p19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Introduction</a:t>
            </a:r>
            <a:endParaRPr/>
          </a:p>
        </p:txBody>
      </p:sp>
      <p:sp>
        <p:nvSpPr>
          <p:cNvPr id="150" name="Google Shape;150;p19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/>
              <a:t>Resource 1: Key organisation areas 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E22A2B-CB5E-EA1E-8063-E7EAA151053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7530353" y="1825625"/>
            <a:ext cx="382344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u="sng" dirty="0"/>
              <a:t>Skills</a:t>
            </a:r>
            <a:endParaRPr lang="en-GB" sz="1200" b="1" dirty="0"/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dirty="0"/>
              <a:t>1 </a:t>
            </a:r>
            <a:r>
              <a:rPr lang="en-GB" sz="1200" dirty="0"/>
              <a:t>Be able to reflectively evaluate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dirty="0"/>
              <a:t>2 </a:t>
            </a:r>
            <a:r>
              <a:rPr lang="en-GB" sz="1200" dirty="0"/>
              <a:t>Communicate information clearly to a technical and non-technical audience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dirty="0"/>
              <a:t>3 </a:t>
            </a:r>
            <a:r>
              <a:rPr lang="en-GB" sz="1200" dirty="0"/>
              <a:t>Work with others in a collaborative manner to allow for/encourage faster, better and more efficient achievement of goals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u="sng" dirty="0"/>
              <a:t>General competencies</a:t>
            </a:r>
            <a:endParaRPr lang="en-GB" sz="1200" b="1" dirty="0"/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dirty="0"/>
              <a:t>English: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dirty="0"/>
              <a:t>E4</a:t>
            </a:r>
            <a:r>
              <a:rPr lang="en-GB" sz="1200" dirty="0"/>
              <a:t> Summarise information/ideas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dirty="0"/>
              <a:t>E5</a:t>
            </a:r>
            <a:r>
              <a:rPr lang="en-GB" sz="1200" dirty="0"/>
              <a:t> Synthesise information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dirty="0"/>
              <a:t>E6</a:t>
            </a:r>
            <a:r>
              <a:rPr lang="en-GB" sz="1200" dirty="0"/>
              <a:t> Take part in/leading discussions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dirty="0"/>
              <a:t>Digital: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dirty="0"/>
              <a:t>D1</a:t>
            </a:r>
            <a:r>
              <a:rPr lang="en-GB" sz="1200" dirty="0"/>
              <a:t> Use digital technology and media effectively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dirty="0"/>
              <a:t>D3</a:t>
            </a:r>
            <a:r>
              <a:rPr lang="en-GB" sz="1200" dirty="0"/>
              <a:t> Communicate and collaborate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dirty="0"/>
              <a:t>Types of organisation</a:t>
            </a:r>
            <a:endParaRPr dirty="0"/>
          </a:p>
        </p:txBody>
      </p:sp>
      <p:sp>
        <p:nvSpPr>
          <p:cNvPr id="157" name="Google Shape;157;p20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53755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99099"/>
              <a:buNone/>
            </a:pPr>
            <a:r>
              <a:rPr lang="en-GB" dirty="0"/>
              <a:t>Every organisation can be placed into </a:t>
            </a:r>
            <a:br>
              <a:rPr lang="en-GB" dirty="0"/>
            </a:br>
            <a:r>
              <a:rPr lang="en-GB" dirty="0"/>
              <a:t>one of these sectors:</a:t>
            </a:r>
            <a:endParaRPr dirty="0"/>
          </a:p>
          <a:p>
            <a:pPr marL="742950" lvl="1" indent="-285749" algn="l" rtl="0">
              <a:lnSpc>
                <a:spcPct val="108000"/>
              </a:lnSpc>
              <a:spcBef>
                <a:spcPts val="800"/>
              </a:spcBef>
              <a:spcAft>
                <a:spcPts val="0"/>
              </a:spcAft>
              <a:buSzPct val="99099"/>
              <a:buFont typeface="Courier New"/>
              <a:buChar char="o"/>
            </a:pPr>
            <a:r>
              <a:rPr lang="en-GB" sz="2400" b="1" dirty="0"/>
              <a:t>Private sector </a:t>
            </a:r>
            <a:r>
              <a:rPr lang="en-GB" sz="2400" dirty="0"/>
              <a:t>– driven by profit </a:t>
            </a:r>
            <a:br>
              <a:rPr lang="en-GB" sz="2400" dirty="0"/>
            </a:br>
            <a:r>
              <a:rPr lang="en-GB" sz="2400" dirty="0"/>
              <a:t>and owned by individuals</a:t>
            </a:r>
            <a:endParaRPr dirty="0"/>
          </a:p>
          <a:p>
            <a:pPr marL="742950" lvl="1" indent="-285749" algn="l" rtl="0">
              <a:lnSpc>
                <a:spcPct val="108000"/>
              </a:lnSpc>
              <a:spcBef>
                <a:spcPts val="800"/>
              </a:spcBef>
              <a:spcAft>
                <a:spcPts val="0"/>
              </a:spcAft>
              <a:buSzPct val="99099"/>
              <a:buFont typeface="Courier New"/>
              <a:buChar char="o"/>
            </a:pPr>
            <a:r>
              <a:rPr lang="en-GB" sz="2400" b="1" dirty="0"/>
              <a:t>Public sector </a:t>
            </a:r>
            <a:r>
              <a:rPr lang="en-GB" sz="2400" dirty="0"/>
              <a:t>– owned by the </a:t>
            </a:r>
            <a:br>
              <a:rPr lang="en-GB" sz="2400" dirty="0"/>
            </a:br>
            <a:r>
              <a:rPr lang="en-GB" sz="2400" dirty="0"/>
              <a:t>Government and created to serve</a:t>
            </a:r>
            <a:endParaRPr dirty="0"/>
          </a:p>
          <a:p>
            <a:pPr marL="742950" lvl="1" indent="-285749" algn="l" rtl="0">
              <a:lnSpc>
                <a:spcPct val="108000"/>
              </a:lnSpc>
              <a:spcBef>
                <a:spcPts val="800"/>
              </a:spcBef>
              <a:spcAft>
                <a:spcPts val="0"/>
              </a:spcAft>
              <a:buSzPct val="99099"/>
              <a:buFont typeface="Courier New"/>
              <a:buChar char="o"/>
            </a:pPr>
            <a:r>
              <a:rPr lang="en-GB" sz="2400" b="1" dirty="0"/>
              <a:t>Voluntary/Charity (not for profit) </a:t>
            </a:r>
            <a:br>
              <a:rPr lang="en-GB" sz="2400" b="1" dirty="0"/>
            </a:br>
            <a:r>
              <a:rPr lang="en-GB" sz="2400" dirty="0"/>
              <a:t>– focused on social impact rather than profit</a:t>
            </a:r>
            <a:endParaRPr dirty="0"/>
          </a:p>
          <a:p>
            <a:pPr marL="0" lvl="1" indent="0" algn="l" rtl="0">
              <a:lnSpc>
                <a:spcPct val="108000"/>
              </a:lnSpc>
              <a:spcBef>
                <a:spcPts val="800"/>
              </a:spcBef>
              <a:spcAft>
                <a:spcPts val="0"/>
              </a:spcAft>
              <a:buSzPct val="99099"/>
              <a:buNone/>
            </a:pPr>
            <a:r>
              <a:rPr lang="en-GB" sz="2400" dirty="0"/>
              <a:t>Students to provide examples of the types of organisations in each sector. </a:t>
            </a:r>
            <a:endParaRPr dirty="0"/>
          </a:p>
          <a:p>
            <a:pPr marL="0" lvl="1" indent="0" algn="l" rtl="0">
              <a:lnSpc>
                <a:spcPct val="108000"/>
              </a:lnSpc>
              <a:spcBef>
                <a:spcPts val="800"/>
              </a:spcBef>
              <a:spcAft>
                <a:spcPts val="0"/>
              </a:spcAft>
              <a:buSzPct val="99099"/>
              <a:buNone/>
            </a:pPr>
            <a:r>
              <a:rPr lang="en-GB" sz="2400" dirty="0"/>
              <a:t>Do they offer a product or a service?</a:t>
            </a:r>
            <a:endParaRPr dirty="0"/>
          </a:p>
          <a:p>
            <a:pPr marL="742950" lvl="1" indent="-146050" algn="l" rtl="0">
              <a:lnSpc>
                <a:spcPct val="108000"/>
              </a:lnSpc>
              <a:spcBef>
                <a:spcPts val="800"/>
              </a:spcBef>
              <a:spcAft>
                <a:spcPts val="0"/>
              </a:spcAft>
              <a:buSzPct val="99099"/>
              <a:buFont typeface="Courier New"/>
              <a:buNone/>
            </a:pPr>
            <a:endParaRPr sz="2400" dirty="0"/>
          </a:p>
        </p:txBody>
      </p:sp>
      <p:sp>
        <p:nvSpPr>
          <p:cNvPr id="158" name="Google Shape;158;p20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Introduction</a:t>
            </a:r>
            <a:endParaRPr/>
          </a:p>
        </p:txBody>
      </p:sp>
      <p:sp>
        <p:nvSpPr>
          <p:cNvPr id="159" name="Google Shape;159;p20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GB"/>
              <a:t>Resource 1: Key organisation areas </a:t>
            </a:r>
            <a:endParaRPr/>
          </a:p>
        </p:txBody>
      </p:sp>
      <p:pic>
        <p:nvPicPr>
          <p:cNvPr id="160" name="Google Shape;160;p20" descr="A person wearing a virtual reality headset with a robotic arm in front.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79358" y="725125"/>
            <a:ext cx="1933427" cy="27979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0" descr="A doctor in a white coat with a stethoscope around her neck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04185" y="3179507"/>
            <a:ext cx="2381429" cy="29231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20" descr="Two people wearing hi-vis jackets picking up rubbish in the woods."/>
          <p:cNvPicPr preferRelativeResize="0"/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24384" y="1483143"/>
            <a:ext cx="2242812" cy="24454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Key areas of an organisation</a:t>
            </a:r>
            <a:endParaRPr/>
          </a:p>
        </p:txBody>
      </p:sp>
      <p:sp>
        <p:nvSpPr>
          <p:cNvPr id="169" name="Google Shape;169;p21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964692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dirty="0"/>
              <a:t>Provide an overview of the purpose and key information relating to each of the organisation areas of a business.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dirty="0">
                <a:latin typeface="Arial"/>
                <a:ea typeface="Arial"/>
                <a:cs typeface="Arial"/>
                <a:sym typeface="Arial"/>
              </a:rPr>
              <a:t>Sales and Marketing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dirty="0">
                <a:latin typeface="Arial"/>
                <a:ea typeface="Arial"/>
                <a:cs typeface="Arial"/>
                <a:sym typeface="Arial"/>
              </a:rPr>
              <a:t>Research, Design and Development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dirty="0">
                <a:latin typeface="Arial"/>
                <a:ea typeface="Arial"/>
                <a:cs typeface="Arial"/>
                <a:sym typeface="Arial"/>
              </a:rPr>
              <a:t>Human Resources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Operations</a:t>
            </a:r>
            <a:br>
              <a:rPr lang="en-GB" dirty="0"/>
            </a:br>
            <a:endParaRPr dirty="0"/>
          </a:p>
          <a:p>
            <a:pPr marL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GB" dirty="0"/>
              <a:t>Use Introduction Worksheet </a:t>
            </a:r>
            <a:endParaRPr dirty="0"/>
          </a:p>
        </p:txBody>
      </p:sp>
      <p:sp>
        <p:nvSpPr>
          <p:cNvPr id="170" name="Google Shape;170;p21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Introduction</a:t>
            </a:r>
            <a:endParaRPr/>
          </a:p>
        </p:txBody>
      </p:sp>
      <p:sp>
        <p:nvSpPr>
          <p:cNvPr id="172" name="Google Shape;172;p21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/>
              <a:t>Resource 1: Key organisation areas </a:t>
            </a:r>
            <a:endParaRPr/>
          </a:p>
        </p:txBody>
      </p:sp>
      <p:sp>
        <p:nvSpPr>
          <p:cNvPr id="2" name="Google Shape;169;p21">
            <a:extLst>
              <a:ext uri="{FF2B5EF4-FFF2-40B4-BE49-F238E27FC236}">
                <a16:creationId xmlns:a16="http://schemas.microsoft.com/office/drawing/2014/main" id="{23EE3869-68BF-F4C9-07F2-AA270DCFF7ED}"/>
              </a:ext>
            </a:extLst>
          </p:cNvPr>
          <p:cNvSpPr txBox="1">
            <a:spLocks/>
          </p:cNvSpPr>
          <p:nvPr/>
        </p:nvSpPr>
        <p:spPr>
          <a:xfrm>
            <a:off x="6795336" y="2612006"/>
            <a:ext cx="4656435" cy="2245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228600" indent="-228600">
              <a:buSzPts val="2400"/>
            </a:pPr>
            <a:r>
              <a:rPr lang="en-US" dirty="0"/>
              <a:t>Management</a:t>
            </a:r>
          </a:p>
          <a:p>
            <a:pPr marL="228600" indent="-228600">
              <a:buSzPts val="2400"/>
            </a:pPr>
            <a:r>
              <a:rPr lang="en-US" dirty="0"/>
              <a:t>Logistics </a:t>
            </a:r>
          </a:p>
          <a:p>
            <a:pPr marL="228600" indent="-228600">
              <a:buSzPts val="2400"/>
            </a:pPr>
            <a:r>
              <a:rPr lang="en-US" dirty="0"/>
              <a:t>Finance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Key areas of an organisation</a:t>
            </a:r>
            <a:endParaRPr/>
          </a:p>
        </p:txBody>
      </p:sp>
      <p:sp>
        <p:nvSpPr>
          <p:cNvPr id="179" name="Google Shape;179;p22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3364772" cy="1603375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118918"/>
              <a:buNone/>
            </a:pPr>
            <a:r>
              <a:rPr lang="en-GB" sz="1600" b="1" dirty="0"/>
              <a:t>Human Resources</a:t>
            </a:r>
            <a:endParaRPr sz="1600" dirty="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132132"/>
              <a:buNone/>
            </a:pPr>
            <a:r>
              <a:rPr lang="en-GB" sz="1600" dirty="0"/>
              <a:t>Responsible for staff hiring, training, conflict resolution, situation awareness and data security</a:t>
            </a:r>
            <a:endParaRPr sz="1600" dirty="0"/>
          </a:p>
        </p:txBody>
      </p:sp>
      <p:sp>
        <p:nvSpPr>
          <p:cNvPr id="180" name="Google Shape;180;p22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Introduction</a:t>
            </a:r>
            <a:endParaRPr/>
          </a:p>
        </p:txBody>
      </p:sp>
      <p:sp>
        <p:nvSpPr>
          <p:cNvPr id="181" name="Google Shape;181;p22"/>
          <p:cNvSpPr txBox="1"/>
          <p:nvPr/>
        </p:nvSpPr>
        <p:spPr>
          <a:xfrm>
            <a:off x="4483099" y="1825625"/>
            <a:ext cx="3352801" cy="1603375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2200"/>
              <a:buFont typeface="Arial"/>
              <a:buNone/>
            </a:pPr>
            <a:r>
              <a:rPr lang="en-GB" sz="1600" b="1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Research, Design and Development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22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Responsible for the life cycle of products and services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2"/>
          <p:cNvSpPr txBox="1"/>
          <p:nvPr/>
        </p:nvSpPr>
        <p:spPr>
          <a:xfrm>
            <a:off x="8127999" y="1825625"/>
            <a:ext cx="3352801" cy="1603375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2200"/>
              <a:buFont typeface="Arial"/>
              <a:buNone/>
            </a:pPr>
            <a:r>
              <a:rPr lang="en-GB" sz="1600" b="1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Logistics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22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Responsible for the management of materials, information and services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2"/>
          <p:cNvSpPr txBox="1">
            <a:spLocks noGrp="1"/>
          </p:cNvSpPr>
          <p:nvPr>
            <p:ph type="body" idx="4"/>
          </p:nvPr>
        </p:nvSpPr>
        <p:spPr>
          <a:xfrm>
            <a:off x="838200" y="6356350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/>
              <a:t>Resource 1: Key organisation areas </a:t>
            </a:r>
            <a:endParaRPr/>
          </a:p>
        </p:txBody>
      </p:sp>
      <p:pic>
        <p:nvPicPr>
          <p:cNvPr id="184" name="Google Shape;184;p22" descr="A person at a desk with several job applications.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000" y="3725067"/>
            <a:ext cx="3364006" cy="17414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2" descr="A group of colleagues discussing images on a computer screen and on a table.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3099" y="3725067"/>
            <a:ext cx="3352801" cy="17680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22" descr="A person in a safety vest and hard hat in a large warehouse looking at a tablet."/>
          <p:cNvPicPr preferRelativeResize="0"/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27999" y="3725067"/>
            <a:ext cx="3352801" cy="17680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Key areas of an organisation</a:t>
            </a:r>
            <a:endParaRPr/>
          </a:p>
        </p:txBody>
      </p:sp>
      <p:sp>
        <p:nvSpPr>
          <p:cNvPr id="193" name="Google Shape;193;p23"/>
          <p:cNvSpPr txBox="1">
            <a:spLocks noGrp="1"/>
          </p:cNvSpPr>
          <p:nvPr>
            <p:ph type="body" idx="1"/>
          </p:nvPr>
        </p:nvSpPr>
        <p:spPr>
          <a:xfrm>
            <a:off x="643198" y="1843089"/>
            <a:ext cx="2639308" cy="1738311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GB" sz="1600" b="1" dirty="0">
                <a:latin typeface="Arial"/>
                <a:ea typeface="Arial"/>
                <a:cs typeface="Arial"/>
                <a:sym typeface="Arial"/>
              </a:rPr>
              <a:t>Operations</a:t>
            </a:r>
            <a:endParaRPr sz="16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n-GB" sz="1600" dirty="0"/>
              <a:t>Responsible for the designing and making of a product or service </a:t>
            </a:r>
            <a:endParaRPr sz="1600" dirty="0"/>
          </a:p>
        </p:txBody>
      </p:sp>
      <p:sp>
        <p:nvSpPr>
          <p:cNvPr id="194" name="Google Shape;194;p23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Introduction</a:t>
            </a:r>
            <a:endParaRPr/>
          </a:p>
        </p:txBody>
      </p:sp>
      <p:sp>
        <p:nvSpPr>
          <p:cNvPr id="197" name="Google Shape;197;p23"/>
          <p:cNvSpPr txBox="1"/>
          <p:nvPr/>
        </p:nvSpPr>
        <p:spPr>
          <a:xfrm>
            <a:off x="9020001" y="1843088"/>
            <a:ext cx="2623459" cy="1748844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2200"/>
              <a:buFont typeface="Arial"/>
              <a:buNone/>
            </a:pPr>
            <a:r>
              <a:rPr lang="en-GB" sz="1600" b="1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Management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2200"/>
              <a:buFont typeface="Arial"/>
              <a:buNone/>
            </a:pPr>
            <a:r>
              <a:rPr lang="en-GB" sz="16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Responsible for planning, leadership and performance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23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/>
              <a:t>Resource 1: Key organisation areas </a:t>
            </a:r>
            <a:endParaRPr/>
          </a:p>
        </p:txBody>
      </p:sp>
      <p:pic>
        <p:nvPicPr>
          <p:cNvPr id="199" name="Google Shape;199;p23" descr="A group of marketing specialists making a team presentation in a creative office space.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3198" y="3764477"/>
            <a:ext cx="2639308" cy="1771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23" descr="A smiling person wearing a headset and sitting at a computer.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22206" y="3764478"/>
            <a:ext cx="2663170" cy="174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3" descr="A person using a calculator with a laptop and financial paperwork."/>
          <p:cNvPicPr preferRelativeResize="0"/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25075" y="3764477"/>
            <a:ext cx="2655227" cy="1771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23" descr="Two smiling colleagues standing back to back in an office."/>
          <p:cNvPicPr preferRelativeResize="0"/>
          <p:nvPr/>
        </p:nvPicPr>
        <p:blipFill rotWithShape="1">
          <a:blip r:embed="rId6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20001" y="3764477"/>
            <a:ext cx="2623459" cy="174884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93;p23">
            <a:extLst>
              <a:ext uri="{FF2B5EF4-FFF2-40B4-BE49-F238E27FC236}">
                <a16:creationId xmlns:a16="http://schemas.microsoft.com/office/drawing/2014/main" id="{4F9BB262-8D3C-731C-E4C9-2215AF4A1B6D}"/>
              </a:ext>
            </a:extLst>
          </p:cNvPr>
          <p:cNvSpPr txBox="1">
            <a:spLocks/>
          </p:cNvSpPr>
          <p:nvPr/>
        </p:nvSpPr>
        <p:spPr>
          <a:xfrm>
            <a:off x="3422204" y="1843088"/>
            <a:ext cx="2663171" cy="1738311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SzPts val="2200"/>
              <a:buFont typeface="Arial"/>
              <a:buNone/>
            </a:pPr>
            <a:r>
              <a:rPr lang="en-US" sz="1600" b="1" dirty="0"/>
              <a:t>Sales and Marketing</a:t>
            </a: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2200"/>
              <a:buFont typeface="Arial"/>
              <a:buNone/>
            </a:pPr>
            <a:r>
              <a:rPr lang="en-US" sz="1600" dirty="0"/>
              <a:t>Responsible for processing sales and creating new business</a:t>
            </a:r>
          </a:p>
        </p:txBody>
      </p:sp>
      <p:sp>
        <p:nvSpPr>
          <p:cNvPr id="3" name="Google Shape;193;p23">
            <a:extLst>
              <a:ext uri="{FF2B5EF4-FFF2-40B4-BE49-F238E27FC236}">
                <a16:creationId xmlns:a16="http://schemas.microsoft.com/office/drawing/2014/main" id="{961FF765-21E2-4EA6-9CDF-7E9E337ED71C}"/>
              </a:ext>
            </a:extLst>
          </p:cNvPr>
          <p:cNvSpPr txBox="1">
            <a:spLocks/>
          </p:cNvSpPr>
          <p:nvPr/>
        </p:nvSpPr>
        <p:spPr>
          <a:xfrm>
            <a:off x="6225073" y="1843087"/>
            <a:ext cx="2663171" cy="1738311"/>
          </a:xfrm>
          <a:prstGeom prst="rect">
            <a:avLst/>
          </a:prstGeom>
          <a:solidFill>
            <a:srgbClr val="FFF5C4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buSzPts val="2200"/>
              <a:buFont typeface="Arial"/>
              <a:buNone/>
            </a:pPr>
            <a:r>
              <a:rPr lang="en-US" sz="1600" b="1" dirty="0"/>
              <a:t>Finance</a:t>
            </a:r>
            <a:endParaRPr lang="en-US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2200"/>
              <a:buFont typeface="Arial"/>
              <a:buNone/>
            </a:pPr>
            <a:r>
              <a:rPr lang="en-US" sz="1600" dirty="0"/>
              <a:t>Responsible for processing accounts received (in) and payable (out)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US"/>
              <a:t>Case study videos – Key roles</a:t>
            </a:r>
          </a:p>
        </p:txBody>
      </p:sp>
      <p:sp>
        <p:nvSpPr>
          <p:cNvPr id="210" name="Google Shape;210;p24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Activity 1</a:t>
            </a:r>
          </a:p>
        </p:txBody>
      </p:sp>
      <p:sp>
        <p:nvSpPr>
          <p:cNvPr id="211" name="Google Shape;211;p24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US">
                <a:solidFill>
                  <a:srgbClr val="7F7F7F"/>
                </a:solidFill>
              </a:rPr>
              <a:t>Resource 1: Key organisation areas </a:t>
            </a:r>
            <a:endParaRPr lang="en-US"/>
          </a:p>
        </p:txBody>
      </p:sp>
      <p:sp>
        <p:nvSpPr>
          <p:cNvPr id="6" name="Google Shape;217;p25">
            <a:extLst>
              <a:ext uri="{FF2B5EF4-FFF2-40B4-BE49-F238E27FC236}">
                <a16:creationId xmlns:a16="http://schemas.microsoft.com/office/drawing/2014/main" id="{8C4A60BC-09AC-E0B6-91A9-ACF8BA750A3D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74724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SzPts val="2400"/>
              <a:buNone/>
            </a:pPr>
            <a:r>
              <a:rPr lang="en-US" sz="2000" dirty="0"/>
              <a:t>While watching 3–4 of these short films, make notes using the Activity 1 Worksheet.</a:t>
            </a:r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800" dirty="0"/>
              <a:t>Kate: Service Designer, National Highways: </a:t>
            </a:r>
            <a:r>
              <a:rPr lang="en-GB" sz="1800" dirty="0">
                <a:effectLst/>
                <a:latin typeface="Arial" panose="020B0604020202020204" pitchFamily="34" charset="0"/>
                <a:ea typeface="Arimo"/>
              </a:rPr>
              <a:t>(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mo"/>
                <a:hlinkClick r:id="rId3"/>
              </a:rPr>
              <a:t>https://vimeo.com/1095534214/049a724100</a:t>
            </a:r>
            <a:r>
              <a:rPr lang="en-GB" sz="1800" dirty="0">
                <a:effectLst/>
                <a:latin typeface="Arial" panose="020B0604020202020204" pitchFamily="34" charset="0"/>
                <a:ea typeface="Arimo"/>
              </a:rPr>
              <a:t>)</a:t>
            </a:r>
            <a:endParaRPr lang="en-US" sz="1800" dirty="0">
              <a:solidFill>
                <a:srgbClr val="FF0000"/>
              </a:solidFill>
            </a:endParaRPr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800" dirty="0"/>
              <a:t>Gergely: Data Product Owner, National Highways: </a:t>
            </a:r>
            <a:r>
              <a:rPr lang="en-GB" sz="1800" dirty="0">
                <a:effectLst/>
                <a:latin typeface="Arial" panose="020B0604020202020204" pitchFamily="34" charset="0"/>
                <a:ea typeface="Arial Unicode MS"/>
              </a:rPr>
              <a:t>(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 Unicode MS"/>
                <a:hlinkClick r:id="rId4"/>
              </a:rPr>
              <a:t>https://vimeo.com/1095528654/cefa676a0f</a:t>
            </a:r>
            <a:r>
              <a:rPr lang="en-GB" sz="1800" dirty="0">
                <a:effectLst/>
                <a:latin typeface="Arial" panose="020B0604020202020204" pitchFamily="34" charset="0"/>
                <a:ea typeface="Arial Unicode MS"/>
              </a:rPr>
              <a:t>)</a:t>
            </a:r>
            <a:endParaRPr lang="en-US" sz="1800" dirty="0">
              <a:solidFill>
                <a:srgbClr val="FF0000"/>
              </a:solidFill>
            </a:endParaRPr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800" dirty="0"/>
              <a:t>Mark: Operations Director/HR, </a:t>
            </a:r>
            <a:r>
              <a:rPr lang="en-US" sz="1800" dirty="0" err="1"/>
              <a:t>Seriun</a:t>
            </a:r>
            <a:r>
              <a:rPr lang="en-US" sz="1800" dirty="0"/>
              <a:t> Managed IT services: </a:t>
            </a:r>
            <a:r>
              <a:rPr lang="en-GB" sz="1800" dirty="0">
                <a:effectLst/>
                <a:latin typeface="Arial" panose="020B0604020202020204" pitchFamily="34" charset="0"/>
                <a:ea typeface="Arimo"/>
              </a:rPr>
              <a:t>(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mo"/>
                <a:hlinkClick r:id="rId5"/>
              </a:rPr>
              <a:t>https://vimeo.com/1094669540/ed6b28a62c</a:t>
            </a:r>
            <a:r>
              <a:rPr lang="en-GB" sz="1800" dirty="0">
                <a:effectLst/>
                <a:latin typeface="Arial" panose="020B0604020202020204" pitchFamily="34" charset="0"/>
                <a:ea typeface="Arimo"/>
              </a:rPr>
              <a:t>)</a:t>
            </a:r>
            <a:endParaRPr lang="en-US" sz="1800" dirty="0"/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800" dirty="0"/>
              <a:t>Jordan: Service Desk Team Leader, </a:t>
            </a:r>
            <a:r>
              <a:rPr lang="en-US" sz="1800" dirty="0" err="1"/>
              <a:t>Seriun</a:t>
            </a:r>
            <a:r>
              <a:rPr lang="en-US" sz="1800" dirty="0"/>
              <a:t> Managed IT services: </a:t>
            </a:r>
            <a:r>
              <a:rPr lang="en-GB" sz="1800" dirty="0">
                <a:effectLst/>
                <a:latin typeface="Arial" panose="020B0604020202020204" pitchFamily="34" charset="0"/>
                <a:ea typeface="Arimo"/>
              </a:rPr>
              <a:t>(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mo"/>
                <a:hlinkClick r:id="rId6"/>
              </a:rPr>
              <a:t>https://vimeo.com/1095535166/6647a1d5ad</a:t>
            </a:r>
            <a:r>
              <a:rPr lang="en-GB" sz="1800" dirty="0">
                <a:effectLst/>
                <a:latin typeface="Arial" panose="020B0604020202020204" pitchFamily="34" charset="0"/>
                <a:ea typeface="Arimo"/>
              </a:rPr>
              <a:t>)</a:t>
            </a:r>
            <a:endParaRPr lang="en-US" sz="1800" dirty="0">
              <a:solidFill>
                <a:srgbClr val="FF0000"/>
              </a:solidFill>
            </a:endParaRPr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800" dirty="0"/>
              <a:t>James: Senior Service Desk Engineer, </a:t>
            </a:r>
            <a:r>
              <a:rPr lang="en-US" sz="1800" dirty="0" err="1"/>
              <a:t>Seriun</a:t>
            </a:r>
            <a:r>
              <a:rPr lang="en-US" sz="1800" dirty="0"/>
              <a:t> Managed IT services: </a:t>
            </a:r>
            <a:r>
              <a:rPr lang="en-GB" sz="1800" dirty="0">
                <a:effectLst/>
                <a:latin typeface="Arial" panose="020B0604020202020204" pitchFamily="34" charset="0"/>
                <a:ea typeface="Arimo"/>
              </a:rPr>
              <a:t>(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mo"/>
                <a:hlinkClick r:id="rId7"/>
              </a:rPr>
              <a:t>https://vimeo.com/1095533935/4f3e7b79a2</a:t>
            </a:r>
            <a:r>
              <a:rPr lang="en-GB" sz="1800" dirty="0">
                <a:effectLst/>
                <a:latin typeface="Arial" panose="020B0604020202020204" pitchFamily="34" charset="0"/>
                <a:ea typeface="Arimo"/>
              </a:rPr>
              <a:t>)</a:t>
            </a:r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800" dirty="0"/>
              <a:t>Laura: Marketing Manager, </a:t>
            </a:r>
            <a:r>
              <a:rPr lang="en-US" sz="1800" dirty="0" err="1"/>
              <a:t>Seriun</a:t>
            </a:r>
            <a:r>
              <a:rPr lang="en-US" sz="1800" dirty="0"/>
              <a:t> Managed IT services: </a:t>
            </a:r>
            <a:r>
              <a:rPr lang="en-GB" sz="1800" dirty="0">
                <a:effectLst/>
                <a:latin typeface="Arial" panose="020B0604020202020204" pitchFamily="34" charset="0"/>
                <a:ea typeface="Arimo"/>
              </a:rPr>
              <a:t>(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mo"/>
                <a:hlinkClick r:id="rId8"/>
              </a:rPr>
              <a:t>https://vimeo.com/1095533559/7597fbc568</a:t>
            </a:r>
            <a:r>
              <a:rPr lang="en-GB" sz="1800" dirty="0">
                <a:effectLst/>
                <a:latin typeface="Arial" panose="020B0604020202020204" pitchFamily="34" charset="0"/>
                <a:ea typeface="Arimo"/>
              </a:rPr>
              <a:t>)</a:t>
            </a:r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800" dirty="0"/>
              <a:t>Lara: Sales Apprentice, </a:t>
            </a:r>
            <a:r>
              <a:rPr lang="en-US" sz="1800" dirty="0" err="1"/>
              <a:t>Seriun</a:t>
            </a:r>
            <a:r>
              <a:rPr lang="en-US" sz="1800" dirty="0"/>
              <a:t> Managed IT services: </a:t>
            </a:r>
            <a:r>
              <a:rPr lang="en-GB" sz="1800" dirty="0">
                <a:effectLst/>
                <a:latin typeface="Arial" panose="020B0604020202020204" pitchFamily="34" charset="0"/>
                <a:ea typeface="Arimo"/>
              </a:rPr>
              <a:t>(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mo"/>
                <a:hlinkClick r:id="rId9"/>
              </a:rPr>
              <a:t>https://vimeo.com/1095533674/625bd6b1ae</a:t>
            </a:r>
            <a:r>
              <a:rPr lang="en-GB" sz="1800" dirty="0">
                <a:effectLst/>
                <a:latin typeface="Arial" panose="020B0604020202020204" pitchFamily="34" charset="0"/>
                <a:ea typeface="Arimo"/>
              </a:rPr>
              <a:t>)</a:t>
            </a:r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800" dirty="0"/>
              <a:t>Zack: Senior Learning Design Engineer, Google: </a:t>
            </a:r>
            <a:r>
              <a:rPr lang="en-GB" sz="1800" dirty="0">
                <a:effectLst/>
                <a:latin typeface="Arial" panose="020B0604020202020204" pitchFamily="34" charset="0"/>
                <a:ea typeface="Arimo"/>
              </a:rPr>
              <a:t>(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mo"/>
                <a:hlinkClick r:id="rId10"/>
              </a:rPr>
              <a:t>https://vimeo.com/1095535654/6e6245ce1d</a:t>
            </a:r>
            <a:r>
              <a:rPr lang="en-GB" sz="1800" dirty="0">
                <a:effectLst/>
                <a:latin typeface="Arial" panose="020B0604020202020204" pitchFamily="34" charset="0"/>
                <a:ea typeface="Arimo"/>
              </a:rPr>
              <a:t>)</a:t>
            </a:r>
          </a:p>
          <a:p>
            <a:pPr marL="228600" indent="-228600">
              <a:spcBef>
                <a:spcPts val="0"/>
              </a:spcBef>
              <a:spcAft>
                <a:spcPts val="600"/>
              </a:spcAft>
              <a:buSzPts val="2400"/>
            </a:pPr>
            <a:r>
              <a:rPr lang="en-US" sz="1800" dirty="0"/>
              <a:t>Sasha: Research, Design and Development Manager, Peak Demand Estate Agents (fictional): </a:t>
            </a:r>
            <a:r>
              <a:rPr lang="en-GB" sz="1800" dirty="0">
                <a:effectLst/>
                <a:latin typeface="Arial" panose="020B0604020202020204" pitchFamily="34" charset="0"/>
                <a:ea typeface="Arimo"/>
              </a:rPr>
              <a:t>(</a:t>
            </a:r>
            <a:r>
              <a:rPr lang="en-GB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mo"/>
                <a:hlinkClick r:id="rId11"/>
              </a:rPr>
              <a:t>https://vimeo.com/1095529720/2fc824f0fa</a:t>
            </a:r>
            <a:r>
              <a:rPr lang="en-GB" sz="1800" dirty="0">
                <a:effectLst/>
                <a:latin typeface="Arial" panose="020B0604020202020204" pitchFamily="34" charset="0"/>
                <a:ea typeface="Arimo"/>
              </a:rPr>
              <a:t>)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dirty="0"/>
              <a:t>In this resource, we have:</a:t>
            </a:r>
            <a:endParaRPr dirty="0"/>
          </a:p>
        </p:txBody>
      </p:sp>
      <p:sp>
        <p:nvSpPr>
          <p:cNvPr id="217" name="Google Shape;217;p2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defined the purpose and sectors of different types of organisations;</a:t>
            </a:r>
            <a:endParaRPr dirty="0"/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GB" dirty="0"/>
              <a:t>linked how digital systems are used to support key organisation areas and roles within a business.</a:t>
            </a:r>
            <a:endParaRPr dirty="0"/>
          </a:p>
          <a:p>
            <a:pPr marL="228600" lvl="0" indent="-76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dirty="0"/>
          </a:p>
        </p:txBody>
      </p:sp>
      <p:sp>
        <p:nvSpPr>
          <p:cNvPr id="219" name="Google Shape;219;p25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Plenary</a:t>
            </a:r>
            <a:endParaRPr/>
          </a:p>
        </p:txBody>
      </p:sp>
      <p:sp>
        <p:nvSpPr>
          <p:cNvPr id="220" name="Google Shape;220;p25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GB"/>
              <a:t>Resource 1: Key organisation areas </a:t>
            </a:r>
            <a:endParaRPr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C5CE9A2-DF0A-6E68-48E9-86161EA86862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7530353" y="1825625"/>
            <a:ext cx="382344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u="sng" dirty="0"/>
              <a:t>Skills</a:t>
            </a:r>
            <a:endParaRPr lang="en-GB" sz="1200" b="1" dirty="0"/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dirty="0"/>
              <a:t>1 </a:t>
            </a:r>
            <a:r>
              <a:rPr lang="en-GB" sz="1200" dirty="0"/>
              <a:t>Be able to reflectively evaluate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dirty="0"/>
              <a:t>2 </a:t>
            </a:r>
            <a:r>
              <a:rPr lang="en-GB" sz="1200" dirty="0"/>
              <a:t>Communicate information clearly to a technical and non-technical audience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dirty="0"/>
              <a:t>3 </a:t>
            </a:r>
            <a:r>
              <a:rPr lang="en-GB" sz="1200" dirty="0"/>
              <a:t>Work with others in a collaborative manner to allow for/encourage faster, better and more efficient achievement of goals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u="sng" dirty="0"/>
              <a:t>General competencies</a:t>
            </a:r>
            <a:endParaRPr lang="en-GB" sz="1200" b="1" dirty="0"/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dirty="0"/>
              <a:t>English: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dirty="0"/>
              <a:t>E4</a:t>
            </a:r>
            <a:r>
              <a:rPr lang="en-GB" sz="1200" dirty="0"/>
              <a:t> Summarise information/ideas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dirty="0"/>
              <a:t>E5</a:t>
            </a:r>
            <a:r>
              <a:rPr lang="en-GB" sz="1200" dirty="0"/>
              <a:t> Synthesise information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dirty="0"/>
              <a:t>E6</a:t>
            </a:r>
            <a:r>
              <a:rPr lang="en-GB" sz="1200" dirty="0"/>
              <a:t> Take part in/leading discussions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dirty="0"/>
              <a:t>Digital: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dirty="0"/>
              <a:t>D1</a:t>
            </a:r>
            <a:r>
              <a:rPr lang="en-GB" sz="1200" dirty="0"/>
              <a:t> Use digital technology and media effectively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GB" sz="1200" b="1" dirty="0"/>
              <a:t>D3</a:t>
            </a:r>
            <a:r>
              <a:rPr lang="en-GB" sz="1200" dirty="0"/>
              <a:t> Communicate and collaborate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 dirty="0"/>
              <a:t>Plenary</a:t>
            </a:r>
            <a:endParaRPr dirty="0"/>
          </a:p>
        </p:txBody>
      </p:sp>
      <p:sp>
        <p:nvSpPr>
          <p:cNvPr id="226" name="Google Shape;226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57388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sz="2600"/>
              <a:t>Your teacher will name a key role in an organisation. </a:t>
            </a:r>
            <a:endParaRPr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600"/>
          </a:p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sz="2600"/>
              <a:t>Outline:</a:t>
            </a:r>
            <a:endParaRPr/>
          </a:p>
          <a:p>
            <a:pPr marL="631825" lvl="0" indent="-360363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the purpose of the role;</a:t>
            </a:r>
            <a:endParaRPr/>
          </a:p>
          <a:p>
            <a:pPr marL="631825" lvl="0" indent="-360363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key areas of work in the role;</a:t>
            </a:r>
            <a:endParaRPr/>
          </a:p>
          <a:p>
            <a:pPr marL="631825" lvl="0" indent="-360363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whether it offers a product or service;</a:t>
            </a:r>
            <a:endParaRPr/>
          </a:p>
          <a:p>
            <a:pPr marL="631825" lvl="0" indent="-360363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GB" sz="2600"/>
              <a:t>how digital systems might support the role.</a:t>
            </a:r>
            <a:endParaRPr/>
          </a:p>
          <a:p>
            <a:pPr marL="228600" lvl="0" indent="-762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  <p:sp>
        <p:nvSpPr>
          <p:cNvPr id="227" name="Google Shape;227;p26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Plenary</a:t>
            </a:r>
            <a:endParaRPr/>
          </a:p>
        </p:txBody>
      </p:sp>
      <p:sp>
        <p:nvSpPr>
          <p:cNvPr id="228" name="Google Shape;228;p26"/>
          <p:cNvSpPr txBox="1"/>
          <p:nvPr/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Resource 1: Key organisation areas </a:t>
            </a:r>
            <a:endParaRPr sz="1200" b="0" i="0" u="none" strike="noStrike" cap="none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9" name="Google Shape;229;p2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21621" y="2014419"/>
            <a:ext cx="5039965" cy="35925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68EE0AD-7A44-4BE2-8A06-ED15B0EE8AD5}"/>
</file>

<file path=customXml/itemProps2.xml><?xml version="1.0" encoding="utf-8"?>
<ds:datastoreItem xmlns:ds="http://schemas.openxmlformats.org/officeDocument/2006/customXml" ds:itemID="{1B5D657F-63EF-4FC5-8829-6A55C1B2D4E8}"/>
</file>

<file path=customXml/itemProps3.xml><?xml version="1.0" encoding="utf-8"?>
<ds:datastoreItem xmlns:ds="http://schemas.openxmlformats.org/officeDocument/2006/customXml" ds:itemID="{964B2946-16FC-4543-A1D1-C1ED90ADA34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1097</Words>
  <Application>Microsoft Office PowerPoint</Application>
  <PresentationFormat>Widescreen</PresentationFormat>
  <Paragraphs>143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Narrow</vt:lpstr>
      <vt:lpstr>Arial</vt:lpstr>
      <vt:lpstr>Calibri</vt:lpstr>
      <vt:lpstr>Courier New</vt:lpstr>
      <vt:lpstr>Office Theme</vt:lpstr>
      <vt:lpstr>Digital</vt:lpstr>
      <vt:lpstr>In this resource, we will:</vt:lpstr>
      <vt:lpstr>Types of organisation</vt:lpstr>
      <vt:lpstr>Key areas of an organisation</vt:lpstr>
      <vt:lpstr>Key areas of an organisation</vt:lpstr>
      <vt:lpstr>Key areas of an organisation</vt:lpstr>
      <vt:lpstr>Case study videos – Key roles</vt:lpstr>
      <vt:lpstr>In this resource, we have:</vt:lpstr>
      <vt:lpstr>Plenary</vt:lpstr>
      <vt:lpstr>Consolidation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modified xsi:type="dcterms:W3CDTF">2025-06-23T15:43:43Z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