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Arial Narrow" panose="020B060602020203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3A927A-C5A3-4B82-A743-FF1F4D0CBCD4}">
  <a:tblStyle styleId="{263A927A-C5A3-4B82-A743-FF1F4D0CBCD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Shutterstock/</a:t>
            </a:r>
            <a:r>
              <a:rPr lang="en-US" dirty="0" err="1"/>
              <a:t>Gorodenkoff</a:t>
            </a:r>
            <a:endParaRPr dirty="0"/>
          </a:p>
        </p:txBody>
      </p:sp>
      <p:sp>
        <p:nvSpPr>
          <p:cNvPr id="123" name="Google Shape;123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</a:t>
            </a:r>
            <a:r>
              <a:rPr lang="en-US" dirty="0"/>
              <a:t>Shutterstock/Tima Miroshnichenko</a:t>
            </a:r>
            <a:endParaRPr dirty="0"/>
          </a:p>
        </p:txBody>
      </p:sp>
      <p:sp>
        <p:nvSpPr>
          <p:cNvPr id="141" name="Google Shape;14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Shutterstock/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Mameraman</a:t>
            </a:r>
            <a:endParaRPr dirty="0"/>
          </a:p>
        </p:txBody>
      </p:sp>
      <p:sp>
        <p:nvSpPr>
          <p:cNvPr id="151" name="Google Shape;15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0" name="Google Shape;16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Pexels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/Liza Summer</a:t>
            </a:r>
            <a:endParaRPr dirty="0"/>
          </a:p>
        </p:txBody>
      </p:sp>
      <p:sp>
        <p:nvSpPr>
          <p:cNvPr id="179" name="Google Shape;17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A person giving a workplace presentation to a group of colleagues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583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142457"/>
            <a:ext cx="12192000" cy="473656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76349" y="3768092"/>
            <a:ext cx="9572625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  <a:defRPr sz="5200" b="1">
                <a:solidFill>
                  <a:srgbClr val="534C2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524000" y="48650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6096000" y="2981210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534C2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1524000" y="55877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787831"/>
            <a:ext cx="1811434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" descr="A picture containing screenshot, graphics, pattern, circle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366011"/>
            <a:ext cx="2049637" cy="860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A computer screen with a cursor&#10;&#10;Description automatically generated with medium confidence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34212" y="2309000"/>
            <a:ext cx="1123576" cy="757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1" descr="A picture containing screenshot, design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2" descr="A picture containing screenshot, design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1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box">
  <p:cSld name="Activity_text+box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FFF5C4"/>
          </a:solidFill>
          <a:ln w="19050" cap="sq" cmpd="sng">
            <a:solidFill>
              <a:srgbClr val="534C2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solidation">
  <p:cSld name="Consolidation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4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wo box">
  <p:cSld name="Activity_two box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838200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2"/>
          </p:nvPr>
        </p:nvSpPr>
        <p:spPr>
          <a:xfrm>
            <a:off x="6168046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6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9"/>
            <a:ext cx="12192000" cy="5247131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6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6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  <a:defRPr sz="5200" b="1">
                <a:solidFill>
                  <a:srgbClr val="534C2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49" name="Google Shape;49;p6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83453" y="491318"/>
            <a:ext cx="2178305" cy="9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2">
  <p:cSld name="Intro_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9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9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9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9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9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9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9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0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>
            <a:spLocks noGrp="1"/>
          </p:cNvSpPr>
          <p:nvPr>
            <p:ph type="ctrTitle"/>
          </p:nvPr>
        </p:nvSpPr>
        <p:spPr>
          <a:xfrm>
            <a:off x="1276349" y="3768092"/>
            <a:ext cx="9572625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</a:pPr>
            <a:r>
              <a:rPr lang="en-US" dirty="0"/>
              <a:t>Digital</a:t>
            </a:r>
            <a:endParaRPr dirty="0"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1"/>
          </p:nvPr>
        </p:nvSpPr>
        <p:spPr>
          <a:xfrm>
            <a:off x="329953" y="4865089"/>
            <a:ext cx="11532093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dirty="0"/>
              <a:t>Topic: The business environment and technical change management</a:t>
            </a:r>
            <a:endParaRPr dirty="0"/>
          </a:p>
        </p:txBody>
      </p:sp>
      <p:sp>
        <p:nvSpPr>
          <p:cNvPr id="127" name="Google Shape;127;p16"/>
          <p:cNvSpPr txBox="1">
            <a:spLocks noGrp="1"/>
          </p:cNvSpPr>
          <p:nvPr>
            <p:ph type="body" idx="2"/>
          </p:nvPr>
        </p:nvSpPr>
        <p:spPr>
          <a:xfrm>
            <a:off x="6096000" y="2981210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Route: Digital</a:t>
            </a:r>
            <a:endParaRPr/>
          </a:p>
        </p:txBody>
      </p:sp>
      <p:sp>
        <p:nvSpPr>
          <p:cNvPr id="128" name="Google Shape;128;p16"/>
          <p:cNvSpPr txBox="1">
            <a:spLocks noGrp="1"/>
          </p:cNvSpPr>
          <p:nvPr>
            <p:ph type="body" idx="3"/>
          </p:nvPr>
        </p:nvSpPr>
        <p:spPr>
          <a:xfrm>
            <a:off x="1524000" y="55877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Resource: Glossary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/>
              <a:t>In this resource, we will:</a:t>
            </a:r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develop understanding of correct terminology and processes through the building of a knowledge bank glossary;</a:t>
            </a:r>
            <a:endParaRPr dirty="0"/>
          </a:p>
          <a:p>
            <a:pPr marL="34290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access and retrieve knowledge from the glossary as and when required.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09054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u="sng" dirty="0"/>
              <a:t>Skills</a:t>
            </a:r>
            <a:endParaRPr lang="en-GB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1 </a:t>
            </a:r>
            <a:r>
              <a:rPr lang="en-GB" dirty="0"/>
              <a:t>Be able to reflectively evaluate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2 </a:t>
            </a:r>
            <a:r>
              <a:rPr lang="en-GB" dirty="0"/>
              <a:t>Communicate information clearly to a technical and non-technical audience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3 </a:t>
            </a:r>
            <a:r>
              <a:rPr lang="en-GB" dirty="0"/>
              <a:t>Work with others in a collaborative manner to allow for/encourage faster, better and more efficient achievement of goals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u="sng" dirty="0"/>
              <a:t>General competencies</a:t>
            </a:r>
            <a:endParaRPr lang="en-GB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dirty="0"/>
              <a:t>English: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E4</a:t>
            </a:r>
            <a:r>
              <a:rPr lang="en-GB" dirty="0"/>
              <a:t> Summarise information/ideas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E5</a:t>
            </a:r>
            <a:r>
              <a:rPr lang="en-GB" dirty="0"/>
              <a:t> Synthesise information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dirty="0"/>
              <a:t>Digital: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D1</a:t>
            </a:r>
            <a:r>
              <a:rPr lang="en-GB" dirty="0"/>
              <a:t> Use digital technology and media effectively</a:t>
            </a:r>
            <a:endParaRPr dirty="0"/>
          </a:p>
        </p:txBody>
      </p:sp>
      <p:sp>
        <p:nvSpPr>
          <p:cNvPr id="136" name="Google Shape;136;p17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Resource: Glossary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/>
              <a:t>How will this glossary help?</a:t>
            </a:r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lnSpcReduction="1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Learning and using the correct business and digital terminology will help to: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understand exam questions and write answers;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increase confidence when writing about organisations;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understand terminology used on your placement;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increase confidence in writing future job applications and covering letters.</a:t>
            </a:r>
            <a:endParaRPr/>
          </a:p>
          <a:p>
            <a:pPr marL="228600" lvl="0" indent="-76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sp>
        <p:nvSpPr>
          <p:cNvPr id="145" name="Google Shape;145;p1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Activity 1</a:t>
            </a:r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Resource: Glossary</a:t>
            </a:r>
            <a:endParaRPr/>
          </a:p>
        </p:txBody>
      </p:sp>
      <p:pic>
        <p:nvPicPr>
          <p:cNvPr id="147" name="Google Shape;147;p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>
            <a:picLocks noGrp="1"/>
          </p:cNvPicPr>
          <p:nvPr>
            <p:ph type="pic" idx="3"/>
          </p:nvPr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/>
              <a:t>When should I fill in the glossary?</a:t>
            </a:r>
            <a:endParaRPr/>
          </a:p>
        </p:txBody>
      </p:sp>
      <p:sp>
        <p:nvSpPr>
          <p:cNvPr id="154" name="Google Shape;154;p1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At the end of lessons when directed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During research activities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In between activities if you have finished a set task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In your own time when studying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When on industrial placement</a:t>
            </a:r>
            <a:endParaRPr/>
          </a:p>
        </p:txBody>
      </p:sp>
      <p:sp>
        <p:nvSpPr>
          <p:cNvPr id="155" name="Google Shape;155;p19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Activity 1</a:t>
            </a:r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Resource: Glossary</a:t>
            </a:r>
            <a:endParaRPr/>
          </a:p>
        </p:txBody>
      </p:sp>
      <p:pic>
        <p:nvPicPr>
          <p:cNvPr id="157" name="Google Shape;157;p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>
            <a:picLocks noGrp="1"/>
          </p:cNvPicPr>
          <p:nvPr>
            <p:ph type="pic" idx="3"/>
          </p:nvPr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/>
              <a:t>Add your first examples</a:t>
            </a:r>
            <a:endParaRPr/>
          </a:p>
        </p:txBody>
      </p:sp>
      <p:graphicFrame>
        <p:nvGraphicFramePr>
          <p:cNvPr id="163" name="Google Shape;163;p20"/>
          <p:cNvGraphicFramePr/>
          <p:nvPr/>
        </p:nvGraphicFramePr>
        <p:xfrm>
          <a:off x="838200" y="1572768"/>
          <a:ext cx="10854700" cy="4350290"/>
        </p:xfrm>
        <a:graphic>
          <a:graphicData uri="http://schemas.openxmlformats.org/drawingml/2006/table">
            <a:tbl>
              <a:tblPr firstRow="1" bandRow="1">
                <a:noFill/>
                <a:tableStyleId>{263A927A-C5A3-4B82-A743-FF1F4D0CBCD4}</a:tableStyleId>
              </a:tblPr>
              <a:tblGrid>
                <a:gridCol w="143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6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Term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Definition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Real-life example or where it might be used</a:t>
                      </a:r>
                      <a:endParaRPr sz="18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Source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5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Pain point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 specific concern, problem or issue that customers or businesses face. If not resolved, a business can lose customers.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Online orders made by customers are not arriving on time. The contracted delivery company is letting the business down and needs to improve or be replaced.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Stakeholder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Anyone who has an impact, link or influence on an organisation. This includes owners, employees and customers.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Stakeholders for a newly-built car manufacturing plant include the owners, investors, employees and residents living nearby. </a:t>
                      </a: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534C2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" name="Google Shape;164;p2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Resource: Glossary</a:t>
            </a:r>
            <a:endParaRPr/>
          </a:p>
        </p:txBody>
      </p:sp>
      <p:sp>
        <p:nvSpPr>
          <p:cNvPr id="165" name="Google Shape;165;p20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Activity 1</a:t>
            </a:r>
            <a:endParaRPr/>
          </a:p>
        </p:txBody>
      </p:sp>
      <p:sp>
        <p:nvSpPr>
          <p:cNvPr id="166" name="Google Shape;166;p20"/>
          <p:cNvSpPr/>
          <p:nvPr/>
        </p:nvSpPr>
        <p:spPr>
          <a:xfrm>
            <a:off x="9106898" y="2369883"/>
            <a:ext cx="1913272" cy="895795"/>
          </a:xfrm>
          <a:prstGeom prst="wedgeRoundRectCallout">
            <a:avLst>
              <a:gd name="adj1" fmla="val -70120"/>
              <a:gd name="adj2" fmla="val 43837"/>
              <a:gd name="adj3" fmla="val 16667"/>
            </a:avLst>
          </a:prstGeom>
          <a:solidFill>
            <a:srgbClr val="FFF5C4"/>
          </a:solidFill>
          <a:ln w="12700" cap="flat" cmpd="sng">
            <a:solidFill>
              <a:srgbClr val="534C2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to section 5.2: Digital value to organisations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0"/>
          <p:cNvSpPr/>
          <p:nvPr/>
        </p:nvSpPr>
        <p:spPr>
          <a:xfrm>
            <a:off x="9336180" y="4500372"/>
            <a:ext cx="1683990" cy="895796"/>
          </a:xfrm>
          <a:prstGeom prst="wedgeRoundRectCallout">
            <a:avLst>
              <a:gd name="adj1" fmla="val -76811"/>
              <a:gd name="adj2" fmla="val -40281"/>
              <a:gd name="adj3" fmla="val 16667"/>
            </a:avLst>
          </a:prstGeom>
          <a:solidFill>
            <a:srgbClr val="FFF5C4"/>
          </a:solidFill>
          <a:ln w="12700" cap="flat" cmpd="sng">
            <a:solidFill>
              <a:srgbClr val="534C2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to section 5.1: Business environment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/>
              <a:t>In this resource, we have:</a:t>
            </a:r>
            <a:endParaRPr/>
          </a:p>
        </p:txBody>
      </p:sp>
      <p:sp>
        <p:nvSpPr>
          <p:cNvPr id="173" name="Google Shape;173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developed understanding of correct terminology and processes through the building of a knowledge bank glossary;</a:t>
            </a:r>
            <a:endParaRPr dirty="0"/>
          </a:p>
          <a:p>
            <a:pPr marL="34290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accessed and retrieved knowledge from the glossary as and when required.</a:t>
            </a:r>
            <a:endParaRPr dirty="0"/>
          </a:p>
        </p:txBody>
      </p:sp>
      <p:sp>
        <p:nvSpPr>
          <p:cNvPr id="175" name="Google Shape;175;p21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Plenary</a:t>
            </a:r>
            <a:endParaRPr/>
          </a:p>
        </p:txBody>
      </p:sp>
      <p:sp>
        <p:nvSpPr>
          <p:cNvPr id="176" name="Google Shape;176;p21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Resource: Glossary</a:t>
            </a:r>
            <a:endParaRPr/>
          </a:p>
        </p:txBody>
      </p:sp>
      <p:sp>
        <p:nvSpPr>
          <p:cNvPr id="4" name="Google Shape;135;p17">
            <a:extLst>
              <a:ext uri="{FF2B5EF4-FFF2-40B4-BE49-F238E27FC236}">
                <a16:creationId xmlns:a16="http://schemas.microsoft.com/office/drawing/2014/main" id="{BF783DF6-D918-3561-6F15-B9251F9EE24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081399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u="sng" dirty="0"/>
              <a:t>Skills</a:t>
            </a:r>
            <a:endParaRPr lang="en-GB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1 </a:t>
            </a:r>
            <a:r>
              <a:rPr lang="en-GB" dirty="0"/>
              <a:t>Be able to reflectively evaluate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2 </a:t>
            </a:r>
            <a:r>
              <a:rPr lang="en-GB" dirty="0"/>
              <a:t>Communicate information clearly to a technical and non-technical audience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3 </a:t>
            </a:r>
            <a:r>
              <a:rPr lang="en-GB" dirty="0"/>
              <a:t>Work with others in a collaborative manner to allow for/encourage faster, better and more efficient achievement of goals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u="sng" dirty="0"/>
              <a:t>General competencies</a:t>
            </a:r>
            <a:endParaRPr lang="en-GB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dirty="0"/>
              <a:t>English: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E4</a:t>
            </a:r>
            <a:r>
              <a:rPr lang="en-GB" dirty="0"/>
              <a:t> Summarise information/ideas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E5</a:t>
            </a:r>
            <a:r>
              <a:rPr lang="en-GB" dirty="0"/>
              <a:t> Synthesise information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dirty="0"/>
              <a:t>Digital: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GB" b="1" dirty="0"/>
              <a:t>D1</a:t>
            </a:r>
            <a:r>
              <a:rPr lang="en-GB" dirty="0"/>
              <a:t> Use digital technology and media effectively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/>
              <a:t>Using the glossary effectively</a:t>
            </a:r>
          </a:p>
        </p:txBody>
      </p:sp>
      <p:sp>
        <p:nvSpPr>
          <p:cNvPr id="182" name="Google Shape;182;p22"/>
          <p:cNvSpPr txBox="1">
            <a:spLocks noGrp="1"/>
          </p:cNvSpPr>
          <p:nvPr>
            <p:ph type="body" idx="1"/>
          </p:nvPr>
        </p:nvSpPr>
        <p:spPr>
          <a:xfrm>
            <a:off x="838200" y="1825626"/>
            <a:ext cx="6659880" cy="3039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600"/>
              </a:spcAft>
              <a:buSzPts val="2400"/>
              <a:buChar char="•"/>
            </a:pPr>
            <a:r>
              <a:rPr lang="en-US" dirty="0"/>
              <a:t>When is it appropriate to add to the glossary?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600"/>
              </a:spcAft>
              <a:buSzPts val="2400"/>
              <a:buChar char="•"/>
            </a:pPr>
            <a:r>
              <a:rPr lang="en-US" dirty="0"/>
              <a:t>When is it a good idea to look through the glossary? 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600"/>
              </a:spcAft>
              <a:buSzPts val="2400"/>
              <a:buChar char="•"/>
            </a:pPr>
            <a:r>
              <a:rPr lang="en-US" dirty="0"/>
              <a:t>How often should it be added to? </a:t>
            </a:r>
          </a:p>
        </p:txBody>
      </p:sp>
      <p:sp>
        <p:nvSpPr>
          <p:cNvPr id="183" name="Google Shape;183;p22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Plenary</a:t>
            </a:r>
          </a:p>
        </p:txBody>
      </p:sp>
      <p:sp>
        <p:nvSpPr>
          <p:cNvPr id="184" name="Google Shape;184;p22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Resource: Glossary</a:t>
            </a:r>
          </a:p>
        </p:txBody>
      </p:sp>
      <p:pic>
        <p:nvPicPr>
          <p:cNvPr id="185" name="Google Shape;185;p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89903" y="1825626"/>
            <a:ext cx="3363897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07FA82-DF44-46F5-B3C7-67D4FE581A6F}"/>
</file>

<file path=customXml/itemProps2.xml><?xml version="1.0" encoding="utf-8"?>
<ds:datastoreItem xmlns:ds="http://schemas.openxmlformats.org/officeDocument/2006/customXml" ds:itemID="{BDAD847D-F296-40A3-AC65-08554BB60E23}"/>
</file>

<file path=customXml/itemProps3.xml><?xml version="1.0" encoding="utf-8"?>
<ds:datastoreItem xmlns:ds="http://schemas.openxmlformats.org/officeDocument/2006/customXml" ds:itemID="{46BF7BEA-42A1-4D82-A8DB-5A6C45495C6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Microsoft Office PowerPoint</Application>
  <PresentationFormat>Widescreen</PresentationFormat>
  <Paragraphs>78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 Narrow</vt:lpstr>
      <vt:lpstr>Arial</vt:lpstr>
      <vt:lpstr>Calibri</vt:lpstr>
      <vt:lpstr>Office Theme</vt:lpstr>
      <vt:lpstr>Digital</vt:lpstr>
      <vt:lpstr>In this resource, we will:</vt:lpstr>
      <vt:lpstr>How will this glossary help?</vt:lpstr>
      <vt:lpstr>When should I fill in the glossary?</vt:lpstr>
      <vt:lpstr>Add your first examples</vt:lpstr>
      <vt:lpstr>In this resource, we have:</vt:lpstr>
      <vt:lpstr>Using the glossary effectively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2025-06-23T15:42:22Z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