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rial Narrow" panose="020B06060202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39">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113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onstructionnews.co.uk/"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bctoday.co.uk/ne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800" b="0" i="0">
                <a:solidFill>
                  <a:srgbClr val="000000"/>
                </a:solidFill>
                <a:latin typeface="Calibri"/>
                <a:ea typeface="Calibri"/>
                <a:cs typeface="Calibri"/>
                <a:sym typeface="Calibri"/>
              </a:rPr>
              <a:t>Image © Shutterstock/CrizzyStudio</a:t>
            </a:r>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a:solidFill>
                  <a:srgbClr val="000000"/>
                </a:solidFill>
                <a:latin typeface="Calibri"/>
                <a:ea typeface="Calibri"/>
                <a:cs typeface="Calibri"/>
                <a:sym typeface="Calibri"/>
              </a:rPr>
              <a:t>Image © Pexels/</a:t>
            </a:r>
            <a:r>
              <a:rPr lang="en-GB" sz="1200" b="0" i="0" u="none" strike="noStrike" cap="none">
                <a:solidFill>
                  <a:schemeClr val="dk1"/>
                </a:solidFill>
                <a:latin typeface="Calibri"/>
                <a:ea typeface="Calibri"/>
                <a:cs typeface="Calibri"/>
                <a:sym typeface="Calibri"/>
              </a:rPr>
              <a:t>Mikael Blomkvist</a:t>
            </a:r>
            <a:endParaRPr/>
          </a:p>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u="sng">
                <a:solidFill>
                  <a:schemeClr val="hlink"/>
                </a:solidFill>
                <a:latin typeface="Arial"/>
                <a:ea typeface="Arial"/>
                <a:cs typeface="Arial"/>
                <a:sym typeface="Arial"/>
                <a:hlinkClick r:id="rId3"/>
              </a:rPr>
              <a:t>www.constructionnews.co.uk</a:t>
            </a:r>
            <a:endParaRPr sz="1200" u="sng">
              <a:solidFill>
                <a:schemeClr val="hlink"/>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GB" sz="1200" u="sng">
                <a:solidFill>
                  <a:schemeClr val="hlink"/>
                </a:solidFill>
                <a:hlinkClick r:id="rId4"/>
              </a:rPr>
              <a:t>https://www.pbctoday.co.uk/news/</a:t>
            </a:r>
            <a:r>
              <a:rPr lang="en-GB" sz="1200"/>
              <a:t> </a:t>
            </a:r>
            <a:endParaRPr/>
          </a:p>
        </p:txBody>
      </p:sp>
      <p:sp>
        <p:nvSpPr>
          <p:cNvPr id="261" name="Google Shape;2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0" i="0">
                <a:solidFill>
                  <a:srgbClr val="000000"/>
                </a:solidFill>
                <a:latin typeface="Calibri"/>
                <a:ea typeface="Calibri"/>
                <a:cs typeface="Calibri"/>
                <a:sym typeface="Calibri"/>
              </a:rPr>
              <a:t>Image © Pexels/</a:t>
            </a:r>
            <a:r>
              <a:rPr lang="en-GB" sz="1200" b="0" i="0" u="none" strike="noStrike" cap="none">
                <a:solidFill>
                  <a:schemeClr val="dk1"/>
                </a:solidFill>
                <a:latin typeface="Calibri"/>
                <a:ea typeface="Calibri"/>
                <a:cs typeface="Calibri"/>
                <a:sym typeface="Calibri"/>
              </a:rPr>
              <a:t>Yan Krukau</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Unsplash/Nick Fewings</a:t>
            </a: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a:solidFill>
                  <a:srgbClr val="000000"/>
                </a:solidFill>
                <a:latin typeface="Calibri"/>
                <a:ea typeface="Calibri"/>
                <a:cs typeface="Calibri"/>
                <a:sym typeface="Calibri"/>
              </a:rPr>
              <a:t>Image © Pexels/Pixabay</a:t>
            </a:r>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Standard contracts video: https://vimeo.com/1095621465/cd37fbcdfb</a:t>
            </a: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2" descr="A person signing a contract agreement with the signature being witnessed by another person"/>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0" y="0"/>
            <a:ext cx="12192475" cy="3505530"/>
          </a:xfrm>
          <a:prstGeom prst="rect">
            <a:avLst/>
          </a:prstGeom>
          <a:noFill/>
          <a:ln>
            <a:noFill/>
          </a:ln>
        </p:spPr>
      </p:pic>
      <p:pic>
        <p:nvPicPr>
          <p:cNvPr id="14" name="Google Shape;14;p2"/>
          <p:cNvPicPr preferRelativeResize="0"/>
          <p:nvPr/>
        </p:nvPicPr>
        <p:blipFill rotWithShape="1">
          <a:blip r:embed="rId3">
            <a:alphaModFix/>
          </a:blip>
          <a:srcRect/>
          <a:stretch/>
        </p:blipFill>
        <p:spPr>
          <a:xfrm>
            <a:off x="-475" y="514392"/>
            <a:ext cx="12192000" cy="6343608"/>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702445"/>
            <a:ext cx="1811433" cy="1799998"/>
          </a:xfrm>
          <a:prstGeom prst="rect">
            <a:avLst/>
          </a:prstGeom>
          <a:noFill/>
          <a:ln>
            <a:noFill/>
          </a:ln>
        </p:spPr>
      </p:pic>
      <p:pic>
        <p:nvPicPr>
          <p:cNvPr id="16" name="Google Shape;16;p2" descr="A purple line art of a hammer and screwdriver&#10;&#10;Description automatically generated"/>
          <p:cNvPicPr preferRelativeResize="0"/>
          <p:nvPr/>
        </p:nvPicPr>
        <p:blipFill rotWithShape="1">
          <a:blip r:embed="rId5">
            <a:alphaModFix/>
          </a:blip>
          <a:srcRect/>
          <a:stretch/>
        </p:blipFill>
        <p:spPr>
          <a:xfrm>
            <a:off x="5607738" y="2124272"/>
            <a:ext cx="975575" cy="949577"/>
          </a:xfrm>
          <a:prstGeom prst="rect">
            <a:avLst/>
          </a:prstGeom>
          <a:noFill/>
          <a:ln>
            <a:noFill/>
          </a:ln>
        </p:spPr>
      </p:pic>
      <p:sp>
        <p:nvSpPr>
          <p:cNvPr id="17" name="Google Shape;17;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
        <p:nvSpPr>
          <p:cNvPr id="20" name="Google Shape;20;p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 descr="A picture containing screenshot, graphics, pattern, circle&#10;&#10;Description automatically generated"/>
          <p:cNvPicPr preferRelativeResize="0"/>
          <p:nvPr/>
        </p:nvPicPr>
        <p:blipFill rotWithShape="1">
          <a:blip r:embed="rId6">
            <a:alphaModFix/>
          </a:blip>
          <a:srcRect/>
          <a:stretch/>
        </p:blipFill>
        <p:spPr>
          <a:xfrm>
            <a:off x="703163" y="2280625"/>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91"/>
        <p:cNvGrpSpPr/>
        <p:nvPr/>
      </p:nvGrpSpPr>
      <p:grpSpPr>
        <a:xfrm>
          <a:off x="0" y="0"/>
          <a:ext cx="0" cy="0"/>
          <a:chOff x="0" y="0"/>
          <a:chExt cx="0" cy="0"/>
        </a:xfrm>
      </p:grpSpPr>
      <p:pic>
        <p:nvPicPr>
          <p:cNvPr id="92" name="Google Shape;92;p11"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93" name="Google Shape;9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36"/>
        <p:cNvGrpSpPr/>
        <p:nvPr/>
      </p:nvGrpSpPr>
      <p:grpSpPr>
        <a:xfrm>
          <a:off x="0" y="0"/>
          <a:ext cx="0" cy="0"/>
          <a:chOff x="0" y="0"/>
          <a:chExt cx="0" cy="0"/>
        </a:xfrm>
      </p:grpSpPr>
      <p:sp>
        <p:nvSpPr>
          <p:cNvPr id="37" name="Google Shape;37;p5"/>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5"/>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43"/>
        <p:cNvGrpSpPr/>
        <p:nvPr/>
      </p:nvGrpSpPr>
      <p:grpSpPr>
        <a:xfrm>
          <a:off x="0" y="0"/>
          <a:ext cx="0" cy="0"/>
          <a:chOff x="0" y="0"/>
          <a:chExt cx="0" cy="0"/>
        </a:xfrm>
      </p:grpSpPr>
      <p:sp>
        <p:nvSpPr>
          <p:cNvPr id="44" name="Google Shape;44;p6"/>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a:spLocks noGrp="1"/>
          </p:cNvSpPr>
          <p:nvPr>
            <p:ph type="pic" idx="2"/>
          </p:nvPr>
        </p:nvSpPr>
        <p:spPr>
          <a:xfrm>
            <a:off x="5183188" y="1284514"/>
            <a:ext cx="5762398" cy="4576536"/>
          </a:xfrm>
          <a:prstGeom prst="rect">
            <a:avLst/>
          </a:prstGeom>
          <a:noFill/>
          <a:ln>
            <a:noFill/>
          </a:ln>
        </p:spPr>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a:alphaModFix/>
          </a:blip>
          <a:srcRect/>
          <a:stretch/>
        </p:blipFill>
        <p:spPr>
          <a:xfrm>
            <a:off x="0" y="0"/>
            <a:ext cx="12192000" cy="5572125"/>
          </a:xfrm>
          <a:prstGeom prst="rect">
            <a:avLst/>
          </a:prstGeom>
          <a:noFill/>
          <a:ln>
            <a:noFill/>
          </a:ln>
        </p:spPr>
      </p:pic>
      <p:pic>
        <p:nvPicPr>
          <p:cNvPr id="52" name="Google Shape;52;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12192000" cy="6858001"/>
          </a:xfrm>
          <a:prstGeom prst="rect">
            <a:avLst/>
          </a:prstGeom>
          <a:noFill/>
          <a:ln>
            <a:noFill/>
          </a:ln>
        </p:spPr>
      </p:pic>
      <p:pic>
        <p:nvPicPr>
          <p:cNvPr id="53" name="Google Shape;53;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90283" y="1283345"/>
            <a:ext cx="1811433" cy="1799998"/>
          </a:xfrm>
          <a:prstGeom prst="rect">
            <a:avLst/>
          </a:prstGeom>
          <a:noFill/>
          <a:ln>
            <a:noFill/>
          </a:ln>
        </p:spPr>
      </p:pic>
      <p:pic>
        <p:nvPicPr>
          <p:cNvPr id="54" name="Google Shape;54;p7" descr="A purple line art of a hammer and screwdriver&#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07738" y="1705172"/>
            <a:ext cx="975575" cy="949577"/>
          </a:xfrm>
          <a:prstGeom prst="rect">
            <a:avLst/>
          </a:prstGeom>
          <a:noFill/>
          <a:ln>
            <a:noFill/>
          </a:ln>
        </p:spPr>
      </p:pic>
      <p:sp>
        <p:nvSpPr>
          <p:cNvPr id="55" name="Google Shape;55;p7"/>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200" b="0" i="0" u="none" strike="noStrike" cap="none">
              <a:solidFill>
                <a:srgbClr val="888888"/>
              </a:solidFill>
              <a:latin typeface="Arial"/>
              <a:ea typeface="Arial"/>
              <a:cs typeface="Arial"/>
              <a:sym typeface="Arial"/>
            </a:endParaRPr>
          </a:p>
        </p:txBody>
      </p:sp>
      <p:sp>
        <p:nvSpPr>
          <p:cNvPr id="58" name="Google Shape;58;p7"/>
          <p:cNvSpPr txBox="1">
            <a:spLocks noGrp="1"/>
          </p:cNvSpPr>
          <p:nvPr>
            <p:ph type="body" idx="2"/>
          </p:nvPr>
        </p:nvSpPr>
        <p:spPr>
          <a:xfrm>
            <a:off x="6096000" y="24767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7"/>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7" descr="A picture containing screenshot, graphics, pattern, circle&#10;&#10;Description automatically generated"/>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03163" y="1861525"/>
            <a:ext cx="2049637" cy="86048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61"/>
        <p:cNvGrpSpPr/>
        <p:nvPr/>
      </p:nvGrpSpPr>
      <p:grpSpPr>
        <a:xfrm>
          <a:off x="0" y="0"/>
          <a:ext cx="0" cy="0"/>
          <a:chOff x="0" y="0"/>
          <a:chExt cx="0" cy="0"/>
        </a:xfrm>
      </p:grpSpPr>
      <p:pic>
        <p:nvPicPr>
          <p:cNvPr id="62" name="Google Shape;62;p8"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63" name="Google Shape;6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8"/>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838200" y="1825625"/>
            <a:ext cx="1051560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9"/>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9"/>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76"/>
        <p:cNvGrpSpPr/>
        <p:nvPr/>
      </p:nvGrpSpPr>
      <p:grpSpPr>
        <a:xfrm>
          <a:off x="0" y="0"/>
          <a:ext cx="0" cy="0"/>
          <a:chOff x="0" y="0"/>
          <a:chExt cx="0" cy="0"/>
        </a:xfrm>
      </p:grpSpPr>
      <p:sp>
        <p:nvSpPr>
          <p:cNvPr id="77" name="Google Shape;77;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0"/>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0"/>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0"/>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0"/>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6" name="Google Shape;86;p10"/>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7" name="Google Shape;87;p10"/>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8" name="Google Shape;88;p10"/>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89" name="Google Shape;89;p10"/>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90" name="Google Shape;90;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 Gatsby Technical Education Projects 2025</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888888"/>
                </a:solidFill>
                <a:latin typeface="Arial"/>
                <a:ea typeface="Arial"/>
                <a:cs typeface="Arial"/>
                <a:sym typeface="Arial"/>
              </a:rPr>
              <a:t>Version 1, June 2025</a:t>
            </a: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nstructionnews.co.uk/"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pbctoday.co.uk/n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player.vimeo.com/video/1095621465?h=cd37fbcdfb&amp;amp;app_id=122963"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32673"/>
              </a:buClr>
              <a:buSzPts val="5200"/>
              <a:buFont typeface="Arial"/>
              <a:buNone/>
            </a:pPr>
            <a:r>
              <a:rPr lang="en-GB"/>
              <a:t>Construction</a:t>
            </a:r>
            <a:endParaRPr/>
          </a:p>
        </p:txBody>
      </p:sp>
      <p:sp>
        <p:nvSpPr>
          <p:cNvPr id="104" name="Google Shape;104;p1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rmAutofit/>
          </a:bodyPr>
          <a:lstStyle/>
          <a:p>
            <a:pPr marL="0" lvl="0" indent="0" algn="ctr" rtl="0">
              <a:lnSpc>
                <a:spcPct val="108000"/>
              </a:lnSpc>
              <a:spcBef>
                <a:spcPts val="0"/>
              </a:spcBef>
              <a:spcAft>
                <a:spcPts val="0"/>
              </a:spcAft>
              <a:buSzPts val="2800"/>
              <a:buNone/>
            </a:pPr>
            <a:r>
              <a:rPr lang="en-GB"/>
              <a:t>Topic: Law and contracts in construction</a:t>
            </a:r>
            <a:endParaRPr/>
          </a:p>
        </p:txBody>
      </p:sp>
      <p:sp>
        <p:nvSpPr>
          <p:cNvPr id="105" name="Google Shape;105;p1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Construction</a:t>
            </a:r>
            <a:endParaRPr/>
          </a:p>
          <a:p>
            <a:pPr marL="457200" lvl="0" indent="-228600" algn="r" rtl="0">
              <a:lnSpc>
                <a:spcPct val="108000"/>
              </a:lnSpc>
              <a:spcBef>
                <a:spcPts val="1000"/>
              </a:spcBef>
              <a:spcAft>
                <a:spcPts val="0"/>
              </a:spcAft>
              <a:buSzPts val="2000"/>
              <a:buNone/>
            </a:pPr>
            <a:endParaRPr/>
          </a:p>
        </p:txBody>
      </p:sp>
      <p:sp>
        <p:nvSpPr>
          <p:cNvPr id="106" name="Google Shape;106;p12"/>
          <p:cNvSpPr txBox="1">
            <a:spLocks noGrp="1"/>
          </p:cNvSpPr>
          <p:nvPr>
            <p:ph type="body" idx="3"/>
          </p:nvPr>
        </p:nvSpPr>
        <p:spPr>
          <a:xfrm>
            <a:off x="1523999" y="5625863"/>
            <a:ext cx="9877063" cy="458004"/>
          </a:xfrm>
          <a:prstGeom prst="rect">
            <a:avLst/>
          </a:prstGeom>
          <a:noFill/>
          <a:ln>
            <a:noFill/>
          </a:ln>
        </p:spPr>
        <p:txBody>
          <a:bodyPr spcFirstLastPara="1" wrap="square" lIns="91425" tIns="45700" rIns="91425" bIns="45700" anchor="t" anchorCtr="0">
            <a:noAutofit/>
          </a:bodyPr>
          <a:lstStyle/>
          <a:p>
            <a:pPr marL="0" lvl="0" indent="0" algn="ctr" rtl="0">
              <a:lnSpc>
                <a:spcPct val="108000"/>
              </a:lnSpc>
              <a:spcBef>
                <a:spcPts val="0"/>
              </a:spcBef>
              <a:spcAft>
                <a:spcPts val="0"/>
              </a:spcAft>
              <a:buSzPts val="2400"/>
              <a:buNone/>
            </a:pPr>
            <a:r>
              <a:rPr lang="en-GB"/>
              <a:t>Lesson </a:t>
            </a:r>
            <a:r>
              <a:rPr lang="en-GB">
                <a:solidFill>
                  <a:schemeClr val="dk1"/>
                </a:solidFill>
              </a:rPr>
              <a:t>5</a:t>
            </a:r>
            <a:r>
              <a:rPr lang="en-GB"/>
              <a:t>: Why are standard forms of contract used in construction?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180" name="Google Shape;18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Case study analysis</a:t>
            </a:r>
            <a:endParaRPr/>
          </a:p>
        </p:txBody>
      </p:sp>
      <p:sp>
        <p:nvSpPr>
          <p:cNvPr id="181" name="Google Shape;181;p21"/>
          <p:cNvSpPr>
            <a:spLocks noGrp="1"/>
          </p:cNvSpPr>
          <p:nvPr>
            <p:ph type="media" idx="2"/>
          </p:nvPr>
        </p:nvSpPr>
        <p:spPr>
          <a:xfrm>
            <a:off x="745602" y="1893126"/>
            <a:ext cx="10912997" cy="3951413"/>
          </a:xfrm>
          <a:prstGeom prst="rect">
            <a:avLst/>
          </a:prstGeom>
          <a:noFill/>
          <a:ln>
            <a:noFill/>
          </a:ln>
        </p:spPr>
        <p:txBody>
          <a:bodyPr spcFirstLastPara="1" wrap="square" lIns="91425" tIns="45700" rIns="91425" bIns="45700" anchor="t" anchorCtr="0">
            <a:noAutofit/>
          </a:bodyPr>
          <a:lstStyle/>
          <a:p>
            <a:pPr marL="342900" indent="-342900">
              <a:spcBef>
                <a:spcPts val="600"/>
              </a:spcBef>
              <a:buClr>
                <a:srgbClr val="432673"/>
              </a:buClr>
            </a:pPr>
            <a:r>
              <a:rPr lang="en-GB" sz="2400" b="0" i="0" u="none" strike="noStrike" cap="none" dirty="0">
                <a:solidFill>
                  <a:srgbClr val="262626"/>
                </a:solidFill>
                <a:latin typeface="Arial"/>
                <a:ea typeface="Arial"/>
                <a:cs typeface="Arial"/>
                <a:sym typeface="Arial"/>
              </a:rPr>
              <a:t>You will be placed in small groups and assigned one of four case studies on </a:t>
            </a:r>
            <a:r>
              <a:rPr lang="en-GB" sz="2400" b="0" i="1" u="none" strike="noStrike" cap="none" dirty="0">
                <a:solidFill>
                  <a:srgbClr val="262626"/>
                </a:solidFill>
                <a:latin typeface="Arial"/>
                <a:ea typeface="Arial"/>
                <a:cs typeface="Arial"/>
                <a:sym typeface="Arial"/>
              </a:rPr>
              <a:t>either </a:t>
            </a:r>
            <a:r>
              <a:rPr lang="en-GB" sz="2400" b="0" i="0" u="none" strike="noStrike" cap="none" dirty="0">
                <a:solidFill>
                  <a:srgbClr val="262626"/>
                </a:solidFill>
                <a:latin typeface="Arial"/>
                <a:ea typeface="Arial"/>
                <a:cs typeface="Arial"/>
                <a:sym typeface="Arial"/>
              </a:rPr>
              <a:t>an NEC or a JCT contract.</a:t>
            </a:r>
            <a:endParaRPr sz="2400" b="0" i="0" u="none" strike="noStrike" cap="none" dirty="0">
              <a:solidFill>
                <a:srgbClr val="262626"/>
              </a:solidFill>
              <a:latin typeface="Arial"/>
              <a:ea typeface="Arial"/>
              <a:cs typeface="Arial"/>
              <a:sym typeface="Arial"/>
            </a:endParaRPr>
          </a:p>
          <a:p>
            <a:pPr marL="342900" indent="-342900">
              <a:spcBef>
                <a:spcPts val="600"/>
              </a:spcBef>
              <a:buClr>
                <a:srgbClr val="432673"/>
              </a:buClr>
            </a:pPr>
            <a:r>
              <a:rPr lang="en-GB" sz="2400" b="0" i="0" u="none" strike="noStrike" cap="none" dirty="0">
                <a:solidFill>
                  <a:srgbClr val="262626"/>
                </a:solidFill>
                <a:latin typeface="Arial"/>
                <a:ea typeface="Arial"/>
                <a:cs typeface="Arial"/>
                <a:sym typeface="Arial"/>
              </a:rPr>
              <a:t>Your group will research how either an NEC or a JCT contract is used in your assigned project, focusing on its benefits and challenges. </a:t>
            </a:r>
            <a:endParaRPr sz="2400" b="0" i="0" u="none" strike="noStrike" cap="none" dirty="0">
              <a:solidFill>
                <a:srgbClr val="262626"/>
              </a:solidFill>
              <a:latin typeface="Arial"/>
              <a:ea typeface="Arial"/>
              <a:cs typeface="Arial"/>
              <a:sym typeface="Arial"/>
            </a:endParaRPr>
          </a:p>
          <a:p>
            <a:pPr marL="342900" indent="-342900">
              <a:spcBef>
                <a:spcPts val="600"/>
              </a:spcBef>
              <a:buClr>
                <a:srgbClr val="432673"/>
              </a:buClr>
            </a:pPr>
            <a:r>
              <a:rPr lang="en-GB" sz="2400" b="0" i="0" u="none" strike="noStrike" cap="none" dirty="0">
                <a:solidFill>
                  <a:srgbClr val="262626"/>
                </a:solidFill>
                <a:latin typeface="Arial"/>
                <a:ea typeface="Arial"/>
                <a:cs typeface="Arial"/>
                <a:sym typeface="Arial"/>
              </a:rPr>
              <a:t>Answer the questions in Activity 2 Worksheet.</a:t>
            </a:r>
            <a:endParaRPr sz="2400" b="0" i="0" u="none" strike="noStrike" cap="none" dirty="0">
              <a:solidFill>
                <a:srgbClr val="262626"/>
              </a:solidFill>
              <a:latin typeface="Arial"/>
              <a:ea typeface="Arial"/>
              <a:cs typeface="Arial"/>
              <a:sym typeface="Arial"/>
            </a:endParaRPr>
          </a:p>
          <a:p>
            <a:pPr marL="342900" indent="-342900">
              <a:spcBef>
                <a:spcPts val="600"/>
              </a:spcBef>
              <a:buClr>
                <a:srgbClr val="432673"/>
              </a:buClr>
            </a:pPr>
            <a:r>
              <a:rPr lang="en-GB" sz="2400" b="0" i="0" u="none" strike="noStrike" cap="none" dirty="0">
                <a:solidFill>
                  <a:srgbClr val="262626"/>
                </a:solidFill>
                <a:latin typeface="Arial"/>
                <a:ea typeface="Arial"/>
                <a:cs typeface="Arial"/>
                <a:sym typeface="Arial"/>
              </a:rPr>
              <a:t>Once you have completed your research, your group will present your findings to the class.</a:t>
            </a:r>
            <a:endParaRPr sz="2400" b="0" i="0" u="none" strike="noStrike" cap="none" dirty="0">
              <a:solidFill>
                <a:srgbClr val="262626"/>
              </a:solidFill>
              <a:latin typeface="Arial"/>
              <a:ea typeface="Arial"/>
              <a:cs typeface="Arial"/>
              <a:sym typeface="Arial"/>
            </a:endParaRPr>
          </a:p>
          <a:p>
            <a:pPr marL="228600" marR="0" lvl="0" indent="-114300" algn="l" rtl="0">
              <a:lnSpc>
                <a:spcPct val="108000"/>
              </a:lnSpc>
              <a:spcBef>
                <a:spcPts val="0"/>
              </a:spcBef>
              <a:spcAft>
                <a:spcPts val="0"/>
              </a:spcAft>
              <a:buClr>
                <a:srgbClr val="534C29"/>
              </a:buClr>
              <a:buSzPts val="1800"/>
              <a:buFont typeface="Arial"/>
              <a:buNone/>
            </a:pPr>
            <a:endParaRPr sz="2400" b="0" i="0" u="none" strike="noStrike" cap="none" dirty="0">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p:txBody>
      </p:sp>
      <p:sp>
        <p:nvSpPr>
          <p:cNvPr id="182" name="Google Shape;182;p21"/>
          <p:cNvSpPr txBox="1">
            <a:spLocks noGrp="1"/>
          </p:cNvSpPr>
          <p:nvPr>
            <p:ph type="body" idx="3"/>
          </p:nvPr>
        </p:nvSpPr>
        <p:spPr>
          <a:xfrm>
            <a:off x="838200" y="6356350"/>
            <a:ext cx="48127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2"/>
          <p:cNvSpPr txBox="1">
            <a:spLocks noGrp="1"/>
          </p:cNvSpPr>
          <p:nvPr>
            <p:ph type="body" idx="4"/>
          </p:nvPr>
        </p:nvSpPr>
        <p:spPr>
          <a:xfrm>
            <a:off x="632459" y="1625255"/>
            <a:ext cx="10515600" cy="4487153"/>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457200" lvl="0" indent="-342900" algn="l" rtl="0">
              <a:lnSpc>
                <a:spcPct val="115000"/>
              </a:lnSpc>
              <a:spcBef>
                <a:spcPts val="0"/>
              </a:spcBef>
              <a:spcAft>
                <a:spcPts val="0"/>
              </a:spcAft>
              <a:buClr>
                <a:srgbClr val="432673"/>
              </a:buClr>
              <a:buSzPts val="2400"/>
              <a:buFont typeface="Arial"/>
              <a:buChar char="•"/>
            </a:pPr>
            <a:r>
              <a:rPr lang="en-GB" sz="2400" dirty="0">
                <a:solidFill>
                  <a:schemeClr val="dk1"/>
                </a:solidFill>
                <a:highlight>
                  <a:srgbClr val="FFFFFF"/>
                </a:highlight>
              </a:rPr>
              <a:t>Variations, or changes to the project scope, can impact costs and timelines, so need to be managed effectively. For example, the Crossrail project in London faced significant delays and cost overruns due to frequent scope changes. </a:t>
            </a:r>
            <a:endParaRPr dirty="0"/>
          </a:p>
          <a:p>
            <a:pPr marL="457200" lvl="0" indent="-342900" algn="l" rtl="0">
              <a:lnSpc>
                <a:spcPct val="115000"/>
              </a:lnSpc>
              <a:spcBef>
                <a:spcPts val="0"/>
              </a:spcBef>
              <a:spcAft>
                <a:spcPts val="0"/>
              </a:spcAft>
              <a:buClr>
                <a:srgbClr val="432673"/>
              </a:buClr>
              <a:buSzPts val="2400"/>
              <a:buFont typeface="Arial"/>
              <a:buChar char="•"/>
            </a:pPr>
            <a:r>
              <a:rPr lang="en-GB" sz="2400" dirty="0">
                <a:solidFill>
                  <a:schemeClr val="dk1"/>
                </a:solidFill>
                <a:highlight>
                  <a:srgbClr val="FFFFFF"/>
                </a:highlight>
              </a:rPr>
              <a:t>JCT requires strict documentation of all changes.</a:t>
            </a:r>
            <a:endParaRPr dirty="0"/>
          </a:p>
          <a:p>
            <a:pPr marL="457200" lvl="0" indent="-342900" algn="l" rtl="0">
              <a:lnSpc>
                <a:spcPct val="115000"/>
              </a:lnSpc>
              <a:spcBef>
                <a:spcPts val="0"/>
              </a:spcBef>
              <a:spcAft>
                <a:spcPts val="0"/>
              </a:spcAft>
              <a:buClr>
                <a:srgbClr val="432673"/>
              </a:buClr>
              <a:buSzPts val="2400"/>
              <a:buFont typeface="Arial"/>
              <a:buChar char="•"/>
            </a:pPr>
            <a:r>
              <a:rPr lang="en-GB" sz="2400" dirty="0">
                <a:solidFill>
                  <a:schemeClr val="dk1"/>
                </a:solidFill>
                <a:highlight>
                  <a:srgbClr val="FFFFFF"/>
                </a:highlight>
              </a:rPr>
              <a:t>NEC’s collaborative framework encourages ongoing dialogue to adapt to changes smoothly. </a:t>
            </a:r>
            <a:endParaRPr dirty="0"/>
          </a:p>
          <a:p>
            <a:pPr marL="457200" lvl="0" indent="-342900" algn="l" rtl="0">
              <a:lnSpc>
                <a:spcPct val="115000"/>
              </a:lnSpc>
              <a:spcBef>
                <a:spcPts val="0"/>
              </a:spcBef>
              <a:spcAft>
                <a:spcPts val="0"/>
              </a:spcAft>
              <a:buClr>
                <a:srgbClr val="432673"/>
              </a:buClr>
              <a:buSzPts val="2400"/>
              <a:buFont typeface="Arial"/>
              <a:buChar char="•"/>
            </a:pPr>
            <a:r>
              <a:rPr lang="en-GB" sz="2400" dirty="0">
                <a:solidFill>
                  <a:schemeClr val="dk1"/>
                </a:solidFill>
                <a:highlight>
                  <a:srgbClr val="FFFFFF"/>
                </a:highlight>
              </a:rPr>
              <a:t>Contract choice should align with a project’s complexity and need for adaptability.</a:t>
            </a:r>
            <a:endParaRPr b="1" dirty="0">
              <a:solidFill>
                <a:srgbClr val="FF0000"/>
              </a:solidFill>
            </a:endParaRPr>
          </a:p>
        </p:txBody>
      </p:sp>
      <p:sp>
        <p:nvSpPr>
          <p:cNvPr id="187" name="Google Shape;187;p22"/>
          <p:cNvSpPr txBox="1">
            <a:spLocks noGrp="1"/>
          </p:cNvSpPr>
          <p:nvPr>
            <p:ph type="title"/>
          </p:nvPr>
        </p:nvSpPr>
        <p:spPr>
          <a:xfrm>
            <a:off x="838199" y="44600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a:t>Variations</a:t>
            </a:r>
            <a:r>
              <a:rPr lang="en-GB" sz="3000" b="1">
                <a:solidFill>
                  <a:schemeClr val="dk1"/>
                </a:solidFill>
              </a:rPr>
              <a:t> </a:t>
            </a:r>
            <a:r>
              <a:rPr lang="en-GB"/>
              <a:t>in construction contracts</a:t>
            </a:r>
            <a:endParaRPr/>
          </a:p>
        </p:txBody>
      </p:sp>
      <p:sp>
        <p:nvSpPr>
          <p:cNvPr id="189" name="Google Shape;189;p22"/>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190" name="Google Shape;190;p22"/>
          <p:cNvSpPr txBox="1">
            <a:spLocks noGrp="1"/>
          </p:cNvSpPr>
          <p:nvPr>
            <p:ph type="body" idx="3"/>
          </p:nvPr>
        </p:nvSpPr>
        <p:spPr>
          <a:xfrm>
            <a:off x="838200" y="6356350"/>
            <a:ext cx="49225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Questions</a:t>
            </a:r>
            <a:endParaRPr/>
          </a:p>
        </p:txBody>
      </p:sp>
      <p:sp>
        <p:nvSpPr>
          <p:cNvPr id="196" name="Google Shape;196;p23"/>
          <p:cNvSpPr txBox="1">
            <a:spLocks noGrp="1"/>
          </p:cNvSpPr>
          <p:nvPr>
            <p:ph type="body" idx="1"/>
          </p:nvPr>
        </p:nvSpPr>
        <p:spPr>
          <a:xfrm>
            <a:off x="838200" y="1825625"/>
            <a:ext cx="6823754" cy="4351338"/>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7000"/>
              </a:lnSpc>
              <a:spcBef>
                <a:spcPts val="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are the main differences between NEC and JCT contracts?</a:t>
            </a:r>
            <a:endParaRPr/>
          </a:p>
          <a:p>
            <a:pPr marL="457200" lvl="0" indent="-4572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How do standard contracts help prevent misunderstandings in construction projects?</a:t>
            </a:r>
            <a:endParaRPr/>
          </a:p>
          <a:p>
            <a:pPr marL="457200" lvl="0" indent="-4572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Why is risk management a crucial element in construction contracts like NEC?</a:t>
            </a:r>
            <a:endParaRPr/>
          </a:p>
          <a:p>
            <a:pPr marL="457200" lvl="0" indent="-457200" algn="l" rtl="0">
              <a:lnSpc>
                <a:spcPct val="107000"/>
              </a:lnSpc>
              <a:spcBef>
                <a:spcPts val="800"/>
              </a:spcBef>
              <a:spcAft>
                <a:spcPts val="0"/>
              </a:spcAft>
              <a:buClr>
                <a:srgbClr val="432673"/>
              </a:buClr>
              <a:buSzPts val="2400"/>
              <a:buFont typeface="Arial"/>
              <a:buAutoNum type="arabicPeriod"/>
            </a:pPr>
            <a:r>
              <a:rPr lang="en-GB">
                <a:solidFill>
                  <a:srgbClr val="0D0D0D"/>
                </a:solidFill>
                <a:latin typeface="Arial"/>
                <a:ea typeface="Arial"/>
                <a:cs typeface="Arial"/>
                <a:sym typeface="Arial"/>
              </a:rPr>
              <a:t>What benefits do JCT contracts offer in terms of defining roles and responsibilities?</a:t>
            </a:r>
            <a:endParaRPr/>
          </a:p>
          <a:p>
            <a:pPr marL="457200" lvl="0" indent="-457200" algn="l" rtl="0">
              <a:lnSpc>
                <a:spcPct val="107000"/>
              </a:lnSpc>
              <a:spcBef>
                <a:spcPts val="800"/>
              </a:spcBef>
              <a:spcAft>
                <a:spcPts val="0"/>
              </a:spcAft>
              <a:buClr>
                <a:srgbClr val="432673"/>
              </a:buClr>
              <a:buSzPts val="2400"/>
              <a:buFont typeface="Arial"/>
              <a:buAutoNum type="arabicPeriod"/>
            </a:pPr>
            <a:r>
              <a:rPr lang="en-GB">
                <a:solidFill>
                  <a:srgbClr val="0D0D0D"/>
                </a:solidFill>
              </a:rPr>
              <a:t>Why is the type of contract important when making variations to the contract?</a:t>
            </a:r>
            <a:endParaRPr/>
          </a:p>
          <a:p>
            <a:pPr marL="0" lvl="0" indent="0" algn="l" rtl="0">
              <a:lnSpc>
                <a:spcPct val="108000"/>
              </a:lnSpc>
              <a:spcBef>
                <a:spcPts val="1400"/>
              </a:spcBef>
              <a:spcAft>
                <a:spcPts val="0"/>
              </a:spcAft>
              <a:buSzPts val="2595"/>
              <a:buNone/>
            </a:pPr>
            <a:endParaRPr/>
          </a:p>
        </p:txBody>
      </p:sp>
      <p:sp>
        <p:nvSpPr>
          <p:cNvPr id="197" name="Google Shape;197;p23"/>
          <p:cNvSpPr txBox="1">
            <a:spLocks noGrp="1"/>
          </p:cNvSpPr>
          <p:nvPr>
            <p:ph type="body" idx="3"/>
          </p:nvPr>
        </p:nvSpPr>
        <p:spPr>
          <a:xfrm>
            <a:off x="9973929" y="162686"/>
            <a:ext cx="2078545"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198" name="Google Shape;198;p23"/>
          <p:cNvSpPr txBox="1">
            <a:spLocks noGrp="1"/>
          </p:cNvSpPr>
          <p:nvPr>
            <p:ph type="body" idx="4"/>
          </p:nvPr>
        </p:nvSpPr>
        <p:spPr>
          <a:xfrm>
            <a:off x="838200" y="6356349"/>
            <a:ext cx="502310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199" name="Google Shape;199;p23"/>
          <p:cNvSpPr/>
          <p:nvPr/>
        </p:nvSpPr>
        <p:spPr>
          <a:xfrm>
            <a:off x="9973928" y="162685"/>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pic>
        <p:nvPicPr>
          <p:cNvPr id="200" name="Google Shape;200;p23">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92306" y="1825625"/>
            <a:ext cx="3307798" cy="4220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838199" y="221200"/>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a:t>Answers</a:t>
            </a:r>
            <a:endParaRPr/>
          </a:p>
        </p:txBody>
      </p:sp>
      <p:sp>
        <p:nvSpPr>
          <p:cNvPr id="206" name="Google Shape;206;p24"/>
          <p:cNvSpPr txBox="1">
            <a:spLocks noGrp="1"/>
          </p:cNvSpPr>
          <p:nvPr>
            <p:ph type="body" idx="4"/>
          </p:nvPr>
        </p:nvSpPr>
        <p:spPr>
          <a:xfrm>
            <a:off x="838199" y="1428175"/>
            <a:ext cx="10515600" cy="5046900"/>
          </a:xfrm>
          <a:prstGeom prst="rect">
            <a:avLst/>
          </a:prstGeom>
          <a:noFill/>
          <a:ln>
            <a:noFill/>
          </a:ln>
        </p:spPr>
        <p:txBody>
          <a:bodyPr spcFirstLastPara="1" wrap="square" lIns="91425" tIns="45700" rIns="91425" bIns="45700" anchor="t" anchorCtr="0">
            <a:normAutofit/>
          </a:bodyPr>
          <a:lstStyle/>
          <a:p>
            <a:pPr marL="457200" lvl="0" indent="-228600" algn="l" rtl="0">
              <a:lnSpc>
                <a:spcPct val="108000"/>
              </a:lnSpc>
              <a:spcBef>
                <a:spcPts val="1000"/>
              </a:spcBef>
              <a:spcAft>
                <a:spcPts val="0"/>
              </a:spcAft>
              <a:buSzPts val="2588"/>
              <a:buNone/>
            </a:pPr>
            <a:r>
              <a:rPr lang="en-GB" sz="2200" b="1"/>
              <a:t>1. What are the main differences between NEC and JCT contracts?</a:t>
            </a:r>
            <a:endParaRPr sz="2200"/>
          </a:p>
          <a:p>
            <a:pPr marL="457200" lvl="0" indent="-228600" algn="l" rtl="0">
              <a:lnSpc>
                <a:spcPct val="108000"/>
              </a:lnSpc>
              <a:spcBef>
                <a:spcPts val="1000"/>
              </a:spcBef>
              <a:spcAft>
                <a:spcPts val="0"/>
              </a:spcAft>
              <a:buSzPts val="2588"/>
              <a:buNone/>
            </a:pPr>
            <a:r>
              <a:rPr lang="en-GB" sz="2200" b="1"/>
              <a:t>JCT contracts</a:t>
            </a:r>
            <a:r>
              <a:rPr lang="en-GB" sz="2200"/>
              <a:t>:</a:t>
            </a:r>
            <a:endParaRPr sz="2200"/>
          </a:p>
          <a:p>
            <a:pPr marL="914400" lvl="1" indent="-342900" algn="l" rtl="0">
              <a:lnSpc>
                <a:spcPct val="108000"/>
              </a:lnSpc>
              <a:spcBef>
                <a:spcPts val="500"/>
              </a:spcBef>
              <a:spcAft>
                <a:spcPts val="0"/>
              </a:spcAft>
              <a:buClr>
                <a:srgbClr val="432673"/>
              </a:buClr>
              <a:buSzPts val="2200"/>
              <a:buChar char="•"/>
            </a:pPr>
            <a:r>
              <a:rPr lang="en-GB" sz="2200"/>
              <a:t>Focus on </a:t>
            </a:r>
            <a:r>
              <a:rPr lang="en-GB" sz="2200" b="1"/>
              <a:t>clearly defining risks and responsibilities</a:t>
            </a:r>
            <a:r>
              <a:rPr lang="en-GB" sz="2200"/>
              <a:t> between employer and contractor.</a:t>
            </a:r>
            <a:endParaRPr sz="2200"/>
          </a:p>
          <a:p>
            <a:pPr marL="914400" lvl="1" indent="-342900" algn="l" rtl="0">
              <a:lnSpc>
                <a:spcPct val="108000"/>
              </a:lnSpc>
              <a:spcBef>
                <a:spcPts val="500"/>
              </a:spcBef>
              <a:spcAft>
                <a:spcPts val="0"/>
              </a:spcAft>
              <a:buClr>
                <a:srgbClr val="432673"/>
              </a:buClr>
              <a:buSzPts val="2200"/>
              <a:buChar char="•"/>
            </a:pPr>
            <a:r>
              <a:rPr lang="en-GB" sz="2200"/>
              <a:t>Best suited for </a:t>
            </a:r>
            <a:r>
              <a:rPr lang="en-GB" sz="2200" b="1"/>
              <a:t>well-defined projects</a:t>
            </a:r>
            <a:r>
              <a:rPr lang="en-GB" sz="2200"/>
              <a:t> with minimal expected changes, such as office complexes.</a:t>
            </a:r>
            <a:endParaRPr sz="2200"/>
          </a:p>
          <a:p>
            <a:pPr marL="914400" lvl="1" indent="-342900" algn="l" rtl="0">
              <a:lnSpc>
                <a:spcPct val="108000"/>
              </a:lnSpc>
              <a:spcBef>
                <a:spcPts val="500"/>
              </a:spcBef>
              <a:spcAft>
                <a:spcPts val="0"/>
              </a:spcAft>
              <a:buClr>
                <a:srgbClr val="432673"/>
              </a:buClr>
              <a:buSzPts val="2200"/>
              <a:buChar char="•"/>
            </a:pPr>
            <a:r>
              <a:rPr lang="en-GB" sz="2200"/>
              <a:t>Emphasise a </a:t>
            </a:r>
            <a:r>
              <a:rPr lang="en-GB" sz="2200" b="1"/>
              <a:t>structured framework</a:t>
            </a:r>
            <a:r>
              <a:rPr lang="en-GB" sz="2200"/>
              <a:t> to ensure clarity for all parties, especially when multiple subcontractors are involved.</a:t>
            </a:r>
            <a:endParaRPr sz="2200"/>
          </a:p>
          <a:p>
            <a:pPr marL="914400" lvl="1" indent="-342900" algn="l" rtl="0">
              <a:lnSpc>
                <a:spcPct val="108000"/>
              </a:lnSpc>
              <a:spcBef>
                <a:spcPts val="500"/>
              </a:spcBef>
              <a:spcAft>
                <a:spcPts val="0"/>
              </a:spcAft>
              <a:buClr>
                <a:srgbClr val="432673"/>
              </a:buClr>
              <a:buSzPts val="2200"/>
              <a:buChar char="•"/>
            </a:pPr>
            <a:r>
              <a:rPr lang="en-GB" sz="2200"/>
              <a:t>Strictly require </a:t>
            </a:r>
            <a:r>
              <a:rPr lang="en-GB" sz="2200" b="1"/>
              <a:t>documentation of all changes</a:t>
            </a:r>
            <a:r>
              <a:rPr lang="en-GB" sz="2200"/>
              <a:t>, making it less adaptable to unforeseen circumstances.</a:t>
            </a:r>
            <a:endParaRPr sz="2200"/>
          </a:p>
        </p:txBody>
      </p:sp>
      <p:sp>
        <p:nvSpPr>
          <p:cNvPr id="207" name="Google Shape;207;p24"/>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08" name="Google Shape;208;p24"/>
          <p:cNvSpPr txBox="1">
            <a:spLocks noGrp="1"/>
          </p:cNvSpPr>
          <p:nvPr>
            <p:ph type="body" idx="3"/>
          </p:nvPr>
        </p:nvSpPr>
        <p:spPr>
          <a:xfrm>
            <a:off x="838200" y="6356350"/>
            <a:ext cx="56083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body" idx="4"/>
          </p:nvPr>
        </p:nvSpPr>
        <p:spPr>
          <a:xfrm>
            <a:off x="838200" y="1492012"/>
            <a:ext cx="10515600" cy="5046900"/>
          </a:xfrm>
          <a:prstGeom prst="rect">
            <a:avLst/>
          </a:prstGeom>
          <a:noFill/>
          <a:ln>
            <a:noFill/>
          </a:ln>
        </p:spPr>
        <p:txBody>
          <a:bodyPr spcFirstLastPara="1" wrap="square" lIns="91425" tIns="45700" rIns="91425" bIns="45700" anchor="t" anchorCtr="0">
            <a:normAutofit/>
          </a:bodyPr>
          <a:lstStyle/>
          <a:p>
            <a:pPr marL="457200" lvl="0" indent="-228600" algn="l" rtl="0">
              <a:lnSpc>
                <a:spcPct val="108000"/>
              </a:lnSpc>
              <a:spcBef>
                <a:spcPts val="1000"/>
              </a:spcBef>
              <a:spcAft>
                <a:spcPts val="0"/>
              </a:spcAft>
              <a:buSzPts val="2588"/>
              <a:buNone/>
            </a:pPr>
            <a:r>
              <a:rPr lang="en-GB" sz="2200" b="1" dirty="0"/>
              <a:t>1. What are the main differences between NEC and JCT contracts?</a:t>
            </a:r>
            <a:endParaRPr sz="2200" dirty="0"/>
          </a:p>
          <a:p>
            <a:pPr marL="457200" lvl="0" indent="-228600" algn="l" rtl="0">
              <a:lnSpc>
                <a:spcPct val="108000"/>
              </a:lnSpc>
              <a:spcBef>
                <a:spcPts val="1000"/>
              </a:spcBef>
              <a:spcAft>
                <a:spcPts val="0"/>
              </a:spcAft>
              <a:buSzPts val="2588"/>
              <a:buNone/>
            </a:pPr>
            <a:r>
              <a:rPr lang="en-GB" sz="2200" b="1" dirty="0"/>
              <a:t>NEC contracts</a:t>
            </a:r>
            <a:r>
              <a:rPr lang="en-GB" sz="2200" dirty="0"/>
              <a:t>:</a:t>
            </a:r>
            <a:endParaRPr sz="2200" dirty="0"/>
          </a:p>
          <a:p>
            <a:pPr marL="914400" lvl="1" indent="-342900" algn="l" rtl="0">
              <a:lnSpc>
                <a:spcPct val="108000"/>
              </a:lnSpc>
              <a:spcBef>
                <a:spcPts val="500"/>
              </a:spcBef>
              <a:spcAft>
                <a:spcPts val="0"/>
              </a:spcAft>
              <a:buClr>
                <a:srgbClr val="432673"/>
              </a:buClr>
              <a:buSzPts val="2200"/>
              <a:buChar char="•"/>
            </a:pPr>
            <a:r>
              <a:rPr lang="en-GB" sz="2200" dirty="0"/>
              <a:t>Promote </a:t>
            </a:r>
            <a:r>
              <a:rPr lang="en-GB" sz="2200" b="1" dirty="0"/>
              <a:t>collaboration and adaptability</a:t>
            </a:r>
            <a:r>
              <a:rPr lang="en-GB" sz="2200" dirty="0"/>
              <a:t>, making them ideal for large-scale, complex infrastructure projects.</a:t>
            </a:r>
            <a:endParaRPr sz="2200" dirty="0"/>
          </a:p>
          <a:p>
            <a:pPr marL="914400" lvl="1" indent="-342900" algn="l" rtl="0">
              <a:lnSpc>
                <a:spcPct val="108000"/>
              </a:lnSpc>
              <a:spcBef>
                <a:spcPts val="500"/>
              </a:spcBef>
              <a:spcAft>
                <a:spcPts val="0"/>
              </a:spcAft>
              <a:buClr>
                <a:srgbClr val="432673"/>
              </a:buClr>
              <a:buSzPts val="2200"/>
              <a:buChar char="•"/>
            </a:pPr>
            <a:r>
              <a:rPr lang="en-GB" sz="2200" dirty="0"/>
              <a:t>Emphasise </a:t>
            </a:r>
            <a:r>
              <a:rPr lang="en-GB" sz="2200" b="1" dirty="0"/>
              <a:t>flexibility and proactive problem-solving</a:t>
            </a:r>
            <a:r>
              <a:rPr lang="en-GB" sz="2200" dirty="0"/>
              <a:t>, allowing for smoother handling of unforeseen changes.</a:t>
            </a:r>
            <a:endParaRPr sz="2200" dirty="0"/>
          </a:p>
          <a:p>
            <a:pPr marL="914400" lvl="1" indent="-342900" algn="l" rtl="0">
              <a:lnSpc>
                <a:spcPct val="108000"/>
              </a:lnSpc>
              <a:spcBef>
                <a:spcPts val="500"/>
              </a:spcBef>
              <a:spcAft>
                <a:spcPts val="0"/>
              </a:spcAft>
              <a:buClr>
                <a:srgbClr val="432673"/>
              </a:buClr>
              <a:buSzPts val="2200"/>
              <a:buChar char="•"/>
            </a:pPr>
            <a:r>
              <a:rPr lang="en-GB" sz="2200" dirty="0"/>
              <a:t>Encourage </a:t>
            </a:r>
            <a:r>
              <a:rPr lang="en-GB" sz="2200" b="1" dirty="0"/>
              <a:t>ongoing dialogue</a:t>
            </a:r>
            <a:r>
              <a:rPr lang="en-GB" sz="2200" dirty="0"/>
              <a:t> between parties to address variations effectively, as demonstrated in the London 2012 Olympics infrastructure projects.</a:t>
            </a:r>
            <a:endParaRPr sz="2200" dirty="0"/>
          </a:p>
          <a:p>
            <a:pPr marL="228600" lvl="0" indent="0" algn="l" rtl="0">
              <a:lnSpc>
                <a:spcPct val="108000"/>
              </a:lnSpc>
              <a:spcBef>
                <a:spcPts val="1000"/>
              </a:spcBef>
              <a:spcAft>
                <a:spcPts val="0"/>
              </a:spcAft>
              <a:buSzPts val="3045"/>
              <a:buNone/>
            </a:pPr>
            <a:endParaRPr sz="2200" b="1" dirty="0">
              <a:solidFill>
                <a:srgbClr val="FF0000"/>
              </a:solidFill>
            </a:endParaRPr>
          </a:p>
        </p:txBody>
      </p:sp>
      <p:sp>
        <p:nvSpPr>
          <p:cNvPr id="214" name="Google Shape;214;p25"/>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15" name="Google Shape;215;p25"/>
          <p:cNvSpPr txBox="1">
            <a:spLocks noGrp="1"/>
          </p:cNvSpPr>
          <p:nvPr>
            <p:ph type="body" idx="3"/>
          </p:nvPr>
        </p:nvSpPr>
        <p:spPr>
          <a:xfrm>
            <a:off x="838200" y="6356350"/>
            <a:ext cx="56083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16" name="Google Shape;21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dirty="0"/>
              <a:t>Answers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6"/>
          <p:cNvSpPr txBox="1">
            <a:spLocks noGrp="1"/>
          </p:cNvSpPr>
          <p:nvPr>
            <p:ph type="body" idx="4"/>
          </p:nvPr>
        </p:nvSpPr>
        <p:spPr>
          <a:xfrm>
            <a:off x="838198" y="1492012"/>
            <a:ext cx="10582657" cy="4687808"/>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108000"/>
              </a:lnSpc>
              <a:spcBef>
                <a:spcPts val="1000"/>
              </a:spcBef>
              <a:spcAft>
                <a:spcPts val="0"/>
              </a:spcAft>
              <a:buSzPts val="1800"/>
              <a:buNone/>
            </a:pPr>
            <a:r>
              <a:rPr lang="en-GB" sz="2200" b="1" dirty="0"/>
              <a:t>2. How do standard contracts help prevent misunderstandings in construction projects?</a:t>
            </a:r>
            <a:endParaRPr sz="2200" dirty="0"/>
          </a:p>
          <a:p>
            <a:pPr marL="971550" lvl="1" indent="-285750" algn="l" rtl="0">
              <a:lnSpc>
                <a:spcPct val="108000"/>
              </a:lnSpc>
              <a:spcBef>
                <a:spcPts val="500"/>
              </a:spcBef>
              <a:spcAft>
                <a:spcPts val="0"/>
              </a:spcAft>
              <a:buClr>
                <a:srgbClr val="432673"/>
              </a:buClr>
              <a:buSzPts val="2200"/>
              <a:buFont typeface="Arial"/>
              <a:buChar char="•"/>
            </a:pPr>
            <a:r>
              <a:rPr lang="en-GB" sz="2200" dirty="0"/>
              <a:t>Provide a </a:t>
            </a:r>
            <a:r>
              <a:rPr lang="en-GB" sz="2200" b="1" dirty="0"/>
              <a:t>clear framework</a:t>
            </a:r>
            <a:r>
              <a:rPr lang="en-GB" sz="2200" dirty="0"/>
              <a:t> for project scope, timelines, financial details and responsibilities, reducing ambiguity.</a:t>
            </a:r>
            <a:endParaRPr sz="2200" dirty="0"/>
          </a:p>
          <a:p>
            <a:pPr marL="971550" lvl="1" indent="-285750" algn="l" rtl="0">
              <a:lnSpc>
                <a:spcPct val="108000"/>
              </a:lnSpc>
              <a:spcBef>
                <a:spcPts val="500"/>
              </a:spcBef>
              <a:spcAft>
                <a:spcPts val="0"/>
              </a:spcAft>
              <a:buClr>
                <a:srgbClr val="432673"/>
              </a:buClr>
              <a:buSzPts val="2200"/>
              <a:buFont typeface="Arial"/>
              <a:buChar char="•"/>
            </a:pPr>
            <a:r>
              <a:rPr lang="en-GB" sz="2200" dirty="0"/>
              <a:t>Set widely understood and </a:t>
            </a:r>
            <a:r>
              <a:rPr lang="en-GB" sz="2200" b="1" dirty="0"/>
              <a:t>industry-standard terms</a:t>
            </a:r>
            <a:r>
              <a:rPr lang="en-GB" sz="2200" dirty="0"/>
              <a:t>, ensuring familiarity and agreement between parties.</a:t>
            </a:r>
            <a:endParaRPr sz="2200" dirty="0"/>
          </a:p>
          <a:p>
            <a:pPr marL="971550" lvl="1" indent="-285750" algn="l" rtl="0">
              <a:lnSpc>
                <a:spcPct val="108000"/>
              </a:lnSpc>
              <a:spcBef>
                <a:spcPts val="500"/>
              </a:spcBef>
              <a:spcAft>
                <a:spcPts val="0"/>
              </a:spcAft>
              <a:buClr>
                <a:srgbClr val="432673"/>
              </a:buClr>
              <a:buSzPts val="2200"/>
              <a:buFont typeface="Arial"/>
              <a:buChar char="•"/>
            </a:pPr>
            <a:r>
              <a:rPr lang="en-GB" sz="2200" dirty="0"/>
              <a:t>Outline </a:t>
            </a:r>
            <a:r>
              <a:rPr lang="en-GB" sz="2200" b="1" dirty="0"/>
              <a:t>risk allocation</a:t>
            </a:r>
            <a:r>
              <a:rPr lang="en-GB" sz="2200" dirty="0"/>
              <a:t> clearly, minimising disputes over unexpected costs or responsibilities.</a:t>
            </a:r>
            <a:endParaRPr sz="2200" dirty="0"/>
          </a:p>
          <a:p>
            <a:pPr marL="971550" lvl="1" indent="-285750" algn="l" rtl="0">
              <a:lnSpc>
                <a:spcPct val="108000"/>
              </a:lnSpc>
              <a:spcBef>
                <a:spcPts val="500"/>
              </a:spcBef>
              <a:spcAft>
                <a:spcPts val="0"/>
              </a:spcAft>
              <a:buClr>
                <a:srgbClr val="432673"/>
              </a:buClr>
              <a:buSzPts val="2200"/>
              <a:buFont typeface="Arial"/>
              <a:buChar char="•"/>
            </a:pPr>
            <a:r>
              <a:rPr lang="en-GB" sz="2200" dirty="0"/>
              <a:t>Include </a:t>
            </a:r>
            <a:r>
              <a:rPr lang="en-GB" sz="2200" b="1" dirty="0"/>
              <a:t>dispute resolution procedures</a:t>
            </a:r>
            <a:r>
              <a:rPr lang="en-GB" sz="2200" dirty="0"/>
              <a:t>, helping resolve conflicts efficiently without lengthy legal battles.</a:t>
            </a:r>
            <a:endParaRPr sz="2200" dirty="0"/>
          </a:p>
          <a:p>
            <a:pPr marL="971550" lvl="1" indent="-285750" algn="l" rtl="0">
              <a:lnSpc>
                <a:spcPct val="108000"/>
              </a:lnSpc>
              <a:spcBef>
                <a:spcPts val="500"/>
              </a:spcBef>
              <a:spcAft>
                <a:spcPts val="0"/>
              </a:spcAft>
              <a:buClr>
                <a:srgbClr val="432673"/>
              </a:buClr>
              <a:buSzPts val="2200"/>
              <a:buFont typeface="Arial"/>
              <a:buChar char="•"/>
            </a:pPr>
            <a:r>
              <a:rPr lang="en-GB" sz="2200" dirty="0"/>
              <a:t>Save </a:t>
            </a:r>
            <a:r>
              <a:rPr lang="en-GB" sz="2200" b="1" dirty="0"/>
              <a:t>time and money</a:t>
            </a:r>
            <a:r>
              <a:rPr lang="en-GB" sz="2200" dirty="0"/>
              <a:t> by avoiding the need to draft new agreements for every project, streamlining the process.</a:t>
            </a:r>
            <a:endParaRPr sz="2200" dirty="0"/>
          </a:p>
          <a:p>
            <a:pPr marL="457200" lvl="0" indent="-228600" algn="l" rtl="0">
              <a:lnSpc>
                <a:spcPct val="108000"/>
              </a:lnSpc>
              <a:spcBef>
                <a:spcPts val="1000"/>
              </a:spcBef>
              <a:spcAft>
                <a:spcPts val="0"/>
              </a:spcAft>
              <a:buSzPts val="1800"/>
              <a:buNone/>
            </a:pPr>
            <a:endParaRPr sz="2200" b="1" dirty="0">
              <a:solidFill>
                <a:srgbClr val="FF0000"/>
              </a:solidFill>
            </a:endParaRPr>
          </a:p>
        </p:txBody>
      </p:sp>
      <p:sp>
        <p:nvSpPr>
          <p:cNvPr id="222" name="Google Shape;222;p26"/>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23" name="Google Shape;223;p26"/>
          <p:cNvSpPr txBox="1">
            <a:spLocks noGrp="1"/>
          </p:cNvSpPr>
          <p:nvPr>
            <p:ph type="body" idx="3"/>
          </p:nvPr>
        </p:nvSpPr>
        <p:spPr>
          <a:xfrm>
            <a:off x="838200" y="6356350"/>
            <a:ext cx="501396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24" name="Google Shape;224;p26"/>
          <p:cNvSpPr txBox="1">
            <a:spLocks noGrp="1"/>
          </p:cNvSpPr>
          <p:nvPr>
            <p:ph type="title"/>
          </p:nvPr>
        </p:nvSpPr>
        <p:spPr>
          <a:xfrm>
            <a:off x="838198" y="28808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dirty="0"/>
              <a:t>Answers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txBox="1">
            <a:spLocks noGrp="1"/>
          </p:cNvSpPr>
          <p:nvPr>
            <p:ph type="body" idx="4"/>
          </p:nvPr>
        </p:nvSpPr>
        <p:spPr>
          <a:xfrm>
            <a:off x="838199" y="1461548"/>
            <a:ext cx="10515600" cy="5046900"/>
          </a:xfrm>
          <a:prstGeom prst="rect">
            <a:avLst/>
          </a:prstGeom>
          <a:noFill/>
          <a:ln>
            <a:noFill/>
          </a:ln>
        </p:spPr>
        <p:txBody>
          <a:bodyPr spcFirstLastPara="1" wrap="square" lIns="91425" tIns="45700" rIns="91425" bIns="45700" anchor="t" anchorCtr="0">
            <a:normAutofit/>
          </a:bodyPr>
          <a:lstStyle/>
          <a:p>
            <a:pPr marL="457200" lvl="0" indent="-228600" algn="l" rtl="0">
              <a:lnSpc>
                <a:spcPct val="108000"/>
              </a:lnSpc>
              <a:spcBef>
                <a:spcPts val="1000"/>
              </a:spcBef>
              <a:spcAft>
                <a:spcPts val="0"/>
              </a:spcAft>
              <a:buSzPts val="2378"/>
              <a:buNone/>
            </a:pPr>
            <a:r>
              <a:rPr lang="en-GB" sz="2200" b="1"/>
              <a:t>3. Why is risk management a crucial element in construction contracts like NEC?</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NEC contracts emphasise </a:t>
            </a:r>
            <a:r>
              <a:rPr lang="en-GB" sz="2200" b="1"/>
              <a:t>collaboration and adaptability</a:t>
            </a:r>
            <a:r>
              <a:rPr lang="en-GB" sz="2200"/>
              <a:t>, enabling effective </a:t>
            </a:r>
            <a:r>
              <a:rPr lang="en-GB" sz="2200" b="1"/>
              <a:t>risk-sharing</a:t>
            </a:r>
            <a:r>
              <a:rPr lang="en-GB" sz="2200"/>
              <a:t>.</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By encouraging </a:t>
            </a:r>
            <a:r>
              <a:rPr lang="en-GB" sz="2200" b="1"/>
              <a:t>ongoing dialogue</a:t>
            </a:r>
            <a:r>
              <a:rPr lang="en-GB" sz="2200"/>
              <a:t>, NEC contracts help anticipate and manage risks as they arise, reducing potential delays or cost overruns.</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For large-scale projects like the London 2012 Olympics, NEC contracts demonstrated their ability to accommodate </a:t>
            </a:r>
            <a:r>
              <a:rPr lang="en-GB" sz="2200" b="1"/>
              <a:t>unforeseen changes</a:t>
            </a:r>
            <a:r>
              <a:rPr lang="en-GB" sz="2200"/>
              <a:t> without derailing project timelines or budgets.</a:t>
            </a:r>
            <a:endParaRPr/>
          </a:p>
        </p:txBody>
      </p:sp>
      <p:sp>
        <p:nvSpPr>
          <p:cNvPr id="230" name="Google Shape;230;p2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31" name="Google Shape;231;p27"/>
          <p:cNvSpPr txBox="1">
            <a:spLocks noGrp="1"/>
          </p:cNvSpPr>
          <p:nvPr>
            <p:ph type="body" idx="3"/>
          </p:nvPr>
        </p:nvSpPr>
        <p:spPr>
          <a:xfrm>
            <a:off x="838200" y="6356350"/>
            <a:ext cx="488594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32" name="Google Shape;232;p27"/>
          <p:cNvSpPr txBox="1">
            <a:spLocks noGrp="1"/>
          </p:cNvSpPr>
          <p:nvPr>
            <p:ph type="title"/>
          </p:nvPr>
        </p:nvSpPr>
        <p:spPr>
          <a:xfrm>
            <a:off x="838199" y="28808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a:t>Answers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body" idx="4"/>
          </p:nvPr>
        </p:nvSpPr>
        <p:spPr>
          <a:xfrm>
            <a:off x="838199" y="1461548"/>
            <a:ext cx="10515600" cy="5046900"/>
          </a:xfrm>
          <a:prstGeom prst="rect">
            <a:avLst/>
          </a:prstGeom>
          <a:noFill/>
          <a:ln>
            <a:noFill/>
          </a:ln>
        </p:spPr>
        <p:txBody>
          <a:bodyPr spcFirstLastPara="1" wrap="square" lIns="91425" tIns="45700" rIns="91425" bIns="45700" anchor="t" anchorCtr="0">
            <a:normAutofit/>
          </a:bodyPr>
          <a:lstStyle/>
          <a:p>
            <a:pPr marL="457200" lvl="0" indent="-228600" algn="l" rtl="0">
              <a:lnSpc>
                <a:spcPct val="108000"/>
              </a:lnSpc>
              <a:spcBef>
                <a:spcPts val="1000"/>
              </a:spcBef>
              <a:spcAft>
                <a:spcPts val="0"/>
              </a:spcAft>
              <a:buSzPts val="2378"/>
              <a:buNone/>
            </a:pPr>
            <a:r>
              <a:rPr lang="en-GB" sz="2200" b="1"/>
              <a:t>4. What benefits do JCT contracts offer in terms of defining roles and responsibilities?</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Clearly allocate </a:t>
            </a:r>
            <a:r>
              <a:rPr lang="en-GB" sz="2200" b="1"/>
              <a:t>risks and responsibilities</a:t>
            </a:r>
            <a:r>
              <a:rPr lang="en-GB" sz="2200"/>
              <a:t> between employer and contractor, ensuring all parties understand their duties.</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Use a </a:t>
            </a:r>
            <a:r>
              <a:rPr lang="en-GB" sz="2200" b="1"/>
              <a:t>structured framework</a:t>
            </a:r>
            <a:r>
              <a:rPr lang="en-GB" sz="2200"/>
              <a:t>, making it easier to manage projects with </a:t>
            </a:r>
            <a:r>
              <a:rPr lang="en-GB" sz="2200" b="1"/>
              <a:t>multiple subcontractors</a:t>
            </a:r>
            <a:r>
              <a:rPr lang="en-GB" sz="2200"/>
              <a:t>.</a:t>
            </a:r>
            <a:endParaRPr sz="2200"/>
          </a:p>
          <a:p>
            <a:pPr marL="971550" lvl="1" indent="-285750" algn="l" rtl="0">
              <a:lnSpc>
                <a:spcPct val="108000"/>
              </a:lnSpc>
              <a:spcBef>
                <a:spcPts val="500"/>
              </a:spcBef>
              <a:spcAft>
                <a:spcPts val="0"/>
              </a:spcAft>
              <a:buClr>
                <a:srgbClr val="432673"/>
              </a:buClr>
              <a:buSzPts val="2200"/>
              <a:buFont typeface="Arial"/>
              <a:buChar char="•"/>
            </a:pPr>
            <a:r>
              <a:rPr lang="en-GB" sz="2200"/>
              <a:t>Their focus on </a:t>
            </a:r>
            <a:r>
              <a:rPr lang="en-GB" sz="2200" b="1"/>
              <a:t>clarity and definition</a:t>
            </a:r>
            <a:r>
              <a:rPr lang="en-GB" sz="2200"/>
              <a:t> makes them suitable for projects with </a:t>
            </a:r>
            <a:r>
              <a:rPr lang="en-GB" sz="2200" b="1"/>
              <a:t>fixed budgets and timelines</a:t>
            </a:r>
            <a:r>
              <a:rPr lang="en-GB" sz="2200"/>
              <a:t>, ensuring smooth co-ordination and accountability.</a:t>
            </a:r>
            <a:endParaRPr sz="2200"/>
          </a:p>
          <a:p>
            <a:pPr marL="457200" lvl="0" indent="-228600" algn="l" rtl="0">
              <a:lnSpc>
                <a:spcPct val="108000"/>
              </a:lnSpc>
              <a:spcBef>
                <a:spcPts val="1000"/>
              </a:spcBef>
              <a:spcAft>
                <a:spcPts val="0"/>
              </a:spcAft>
              <a:buSzPts val="2378"/>
              <a:buNone/>
            </a:pPr>
            <a:endParaRPr sz="2200" b="1">
              <a:solidFill>
                <a:srgbClr val="FF0000"/>
              </a:solidFill>
            </a:endParaRPr>
          </a:p>
        </p:txBody>
      </p:sp>
      <p:sp>
        <p:nvSpPr>
          <p:cNvPr id="238" name="Google Shape;238;p2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39" name="Google Shape;239;p28"/>
          <p:cNvSpPr txBox="1">
            <a:spLocks noGrp="1"/>
          </p:cNvSpPr>
          <p:nvPr>
            <p:ph type="body" idx="3"/>
          </p:nvPr>
        </p:nvSpPr>
        <p:spPr>
          <a:xfrm>
            <a:off x="838200" y="6356350"/>
            <a:ext cx="488594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40" name="Google Shape;240;p28"/>
          <p:cNvSpPr txBox="1">
            <a:spLocks noGrp="1"/>
          </p:cNvSpPr>
          <p:nvPr>
            <p:ph type="title"/>
          </p:nvPr>
        </p:nvSpPr>
        <p:spPr>
          <a:xfrm>
            <a:off x="838199" y="28808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a:t>Answers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body" idx="4"/>
          </p:nvPr>
        </p:nvSpPr>
        <p:spPr>
          <a:xfrm>
            <a:off x="838198" y="1523018"/>
            <a:ext cx="10856977" cy="4580602"/>
          </a:xfrm>
          <a:prstGeom prst="rect">
            <a:avLst/>
          </a:prstGeom>
          <a:noFill/>
          <a:ln>
            <a:noFill/>
          </a:ln>
        </p:spPr>
        <p:txBody>
          <a:bodyPr spcFirstLastPara="1" wrap="square" lIns="91425" tIns="45700" rIns="91425" bIns="45700" anchor="t" anchorCtr="0">
            <a:normAutofit fontScale="92500"/>
          </a:bodyPr>
          <a:lstStyle/>
          <a:p>
            <a:pPr marL="457200" lvl="0" indent="-228600" algn="l" rtl="0">
              <a:lnSpc>
                <a:spcPct val="108000"/>
              </a:lnSpc>
              <a:spcBef>
                <a:spcPts val="1000"/>
              </a:spcBef>
              <a:spcAft>
                <a:spcPts val="0"/>
              </a:spcAft>
              <a:buSzPts val="1800"/>
              <a:buNone/>
            </a:pPr>
            <a:r>
              <a:rPr lang="en-GB" sz="2400" b="1" dirty="0"/>
              <a:t>5. Why is the type of contract important when making variations to the contract?</a:t>
            </a:r>
            <a:endParaRPr sz="2400" dirty="0"/>
          </a:p>
          <a:p>
            <a:pPr marL="514350" lvl="0" indent="-285750" algn="l" rtl="0">
              <a:lnSpc>
                <a:spcPct val="108000"/>
              </a:lnSpc>
              <a:spcBef>
                <a:spcPts val="1000"/>
              </a:spcBef>
              <a:spcAft>
                <a:spcPts val="0"/>
              </a:spcAft>
              <a:buClr>
                <a:srgbClr val="432673"/>
              </a:buClr>
              <a:buSzPts val="2400"/>
              <a:buFont typeface="Arial"/>
              <a:buChar char="•"/>
            </a:pPr>
            <a:r>
              <a:rPr lang="en-GB" sz="2400" dirty="0"/>
              <a:t>Variations (scope changes) can significantly impact project costs and timelines, as seen in the Crossrail project.</a:t>
            </a:r>
            <a:endParaRPr dirty="0"/>
          </a:p>
          <a:p>
            <a:pPr marL="514350" lvl="0" indent="-285750" algn="l" rtl="0">
              <a:lnSpc>
                <a:spcPct val="108000"/>
              </a:lnSpc>
              <a:spcBef>
                <a:spcPts val="1000"/>
              </a:spcBef>
              <a:spcAft>
                <a:spcPts val="0"/>
              </a:spcAft>
              <a:buClr>
                <a:srgbClr val="432673"/>
              </a:buClr>
              <a:buSzPts val="2400"/>
              <a:buFont typeface="Arial"/>
              <a:buChar char="•"/>
            </a:pPr>
            <a:r>
              <a:rPr lang="en-GB" sz="2400" b="1" dirty="0"/>
              <a:t>JCT contracts </a:t>
            </a:r>
            <a:r>
              <a:rPr lang="en-GB" sz="2400" dirty="0"/>
              <a:t>require </a:t>
            </a:r>
            <a:r>
              <a:rPr lang="en-GB" sz="2400" b="1" dirty="0"/>
              <a:t>strict documentation</a:t>
            </a:r>
            <a:r>
              <a:rPr lang="en-GB" sz="2400" dirty="0"/>
              <a:t> for all changes, ensuring accountability but making the process rigid.</a:t>
            </a:r>
            <a:endParaRPr dirty="0"/>
          </a:p>
          <a:p>
            <a:pPr marL="514350" lvl="0" indent="-285750" algn="l" rtl="0">
              <a:lnSpc>
                <a:spcPct val="108000"/>
              </a:lnSpc>
              <a:spcBef>
                <a:spcPts val="1000"/>
              </a:spcBef>
              <a:spcAft>
                <a:spcPts val="0"/>
              </a:spcAft>
              <a:buClr>
                <a:srgbClr val="432673"/>
              </a:buClr>
              <a:buSzPts val="2400"/>
              <a:buFont typeface="Arial"/>
              <a:buChar char="•"/>
            </a:pPr>
            <a:r>
              <a:rPr lang="en-GB" sz="2400" b="1" dirty="0"/>
              <a:t>NEC contracts </a:t>
            </a:r>
            <a:r>
              <a:rPr lang="en-GB" sz="2400" dirty="0"/>
              <a:t>use a </a:t>
            </a:r>
            <a:r>
              <a:rPr lang="en-GB" sz="2400" b="1" dirty="0"/>
              <a:t>collaborative framework</a:t>
            </a:r>
            <a:r>
              <a:rPr lang="en-GB" sz="2400" dirty="0"/>
              <a:t> that encourages continuous dialogue, making it easier to adapt to changes smoothly.</a:t>
            </a:r>
            <a:endParaRPr dirty="0"/>
          </a:p>
          <a:p>
            <a:pPr marL="514350" lvl="0" indent="-285750" algn="l" rtl="0">
              <a:lnSpc>
                <a:spcPct val="108000"/>
              </a:lnSpc>
              <a:spcBef>
                <a:spcPts val="1000"/>
              </a:spcBef>
              <a:spcAft>
                <a:spcPts val="0"/>
              </a:spcAft>
              <a:buClr>
                <a:srgbClr val="432673"/>
              </a:buClr>
              <a:buSzPts val="2400"/>
              <a:buFont typeface="Arial"/>
              <a:buChar char="•"/>
            </a:pPr>
            <a:r>
              <a:rPr lang="en-GB" sz="2400" dirty="0"/>
              <a:t>Choosing the right contract is critical for aligning with a project’s </a:t>
            </a:r>
            <a:r>
              <a:rPr lang="en-GB" sz="2400" b="1" dirty="0"/>
              <a:t>complexity and adaptability needs</a:t>
            </a:r>
            <a:r>
              <a:rPr lang="en-GB" sz="2400" dirty="0"/>
              <a:t>, ensuring effective management of changes.</a:t>
            </a:r>
            <a:endParaRPr dirty="0"/>
          </a:p>
          <a:p>
            <a:pPr marL="914400" lvl="1" indent="-190500" algn="l" rtl="0">
              <a:lnSpc>
                <a:spcPct val="108000"/>
              </a:lnSpc>
              <a:spcBef>
                <a:spcPts val="500"/>
              </a:spcBef>
              <a:spcAft>
                <a:spcPts val="0"/>
              </a:spcAft>
              <a:buClr>
                <a:srgbClr val="432673"/>
              </a:buClr>
              <a:buSzPts val="2400"/>
              <a:buNone/>
            </a:pPr>
            <a:endParaRPr sz="2400" dirty="0"/>
          </a:p>
          <a:p>
            <a:pPr marL="457200" lvl="0" indent="-228600" algn="l" rtl="0">
              <a:lnSpc>
                <a:spcPct val="108000"/>
              </a:lnSpc>
              <a:spcBef>
                <a:spcPts val="1000"/>
              </a:spcBef>
              <a:spcAft>
                <a:spcPts val="0"/>
              </a:spcAft>
              <a:buSzPts val="1800"/>
              <a:buNone/>
            </a:pPr>
            <a:endParaRPr sz="2400" b="1" dirty="0">
              <a:solidFill>
                <a:srgbClr val="FF0000"/>
              </a:solidFill>
            </a:endParaRPr>
          </a:p>
        </p:txBody>
      </p:sp>
      <p:sp>
        <p:nvSpPr>
          <p:cNvPr id="246" name="Google Shape;246;p2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247" name="Google Shape;247;p29"/>
          <p:cNvSpPr txBox="1">
            <a:spLocks noGrp="1"/>
          </p:cNvSpPr>
          <p:nvPr>
            <p:ph type="body" idx="3"/>
          </p:nvPr>
        </p:nvSpPr>
        <p:spPr>
          <a:xfrm>
            <a:off x="838200" y="6356350"/>
            <a:ext cx="51054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48" name="Google Shape;248;p29"/>
          <p:cNvSpPr txBox="1">
            <a:spLocks noGrp="1"/>
          </p:cNvSpPr>
          <p:nvPr>
            <p:ph type="title"/>
          </p:nvPr>
        </p:nvSpPr>
        <p:spPr>
          <a:xfrm>
            <a:off x="838200" y="288082"/>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800"/>
              <a:buNone/>
            </a:pPr>
            <a:r>
              <a:rPr lang="en-GB" dirty="0"/>
              <a:t>Answers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have:</a:t>
            </a:r>
            <a:endParaRPr/>
          </a:p>
        </p:txBody>
      </p:sp>
      <p:sp>
        <p:nvSpPr>
          <p:cNvPr id="254" name="Google Shape;254;p30"/>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7000"/>
              </a:lnSpc>
              <a:spcBef>
                <a:spcPts val="0"/>
              </a:spcBef>
              <a:spcAft>
                <a:spcPts val="0"/>
              </a:spcAft>
              <a:buClr>
                <a:srgbClr val="432673"/>
              </a:buClr>
              <a:buSzPts val="2400"/>
              <a:buChar char="•"/>
            </a:pPr>
            <a:r>
              <a:rPr lang="en-GB">
                <a:solidFill>
                  <a:srgbClr val="0D0D0D"/>
                </a:solidFill>
              </a:rPr>
              <a:t>e</a:t>
            </a:r>
            <a:r>
              <a:rPr lang="en-GB">
                <a:solidFill>
                  <a:srgbClr val="0D0D0D"/>
                </a:solidFill>
                <a:latin typeface="Arial"/>
                <a:ea typeface="Arial"/>
                <a:cs typeface="Arial"/>
                <a:sym typeface="Arial"/>
              </a:rPr>
              <a:t>xplained why standard contracts are used in construction;</a:t>
            </a:r>
            <a:endParaRPr/>
          </a:p>
          <a:p>
            <a:pPr marL="285750" lvl="0" indent="-285750" algn="l" rtl="0">
              <a:lnSpc>
                <a:spcPct val="107000"/>
              </a:lnSpc>
              <a:spcBef>
                <a:spcPts val="0"/>
              </a:spcBef>
              <a:spcAft>
                <a:spcPts val="0"/>
              </a:spcAft>
              <a:buClr>
                <a:srgbClr val="432673"/>
              </a:buClr>
              <a:buSzPts val="2400"/>
              <a:buChar char="•"/>
            </a:pPr>
            <a:r>
              <a:rPr lang="en-GB"/>
              <a:t>compared</a:t>
            </a:r>
            <a:r>
              <a:rPr lang="en-GB">
                <a:solidFill>
                  <a:srgbClr val="0D0D0D"/>
                </a:solidFill>
                <a:latin typeface="Arial"/>
                <a:ea typeface="Arial"/>
                <a:cs typeface="Arial"/>
                <a:sym typeface="Arial"/>
              </a:rPr>
              <a:t> and contrasted JCT and NEC contracts.</a:t>
            </a:r>
            <a:endParaRPr/>
          </a:p>
          <a:p>
            <a:pPr marL="0" lvl="0" indent="0" algn="l" rtl="0">
              <a:lnSpc>
                <a:spcPct val="108000"/>
              </a:lnSpc>
              <a:spcBef>
                <a:spcPts val="1400"/>
              </a:spcBef>
              <a:spcAft>
                <a:spcPts val="0"/>
              </a:spcAft>
              <a:buSzPts val="1800"/>
              <a:buNone/>
            </a:pPr>
            <a:endParaRPr>
              <a:solidFill>
                <a:srgbClr val="0D0D0D"/>
              </a:solidFill>
              <a:latin typeface="Arial"/>
              <a:ea typeface="Arial"/>
              <a:cs typeface="Arial"/>
              <a:sym typeface="Arial"/>
            </a:endParaRPr>
          </a:p>
          <a:p>
            <a:pPr marL="228600" lvl="0" indent="-114300" algn="l" rtl="0">
              <a:lnSpc>
                <a:spcPct val="108000"/>
              </a:lnSpc>
              <a:spcBef>
                <a:spcPts val="1800"/>
              </a:spcBef>
              <a:spcAft>
                <a:spcPts val="0"/>
              </a:spcAft>
              <a:buSzPts val="1800"/>
              <a:buNone/>
            </a:pPr>
            <a:endParaRPr>
              <a:solidFill>
                <a:srgbClr val="0D0D0D"/>
              </a:solidFill>
            </a:endParaRPr>
          </a:p>
        </p:txBody>
      </p:sp>
      <p:sp>
        <p:nvSpPr>
          <p:cNvPr id="255" name="Google Shape;255;p30"/>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Plenary</a:t>
            </a:r>
            <a:endParaRPr/>
          </a:p>
        </p:txBody>
      </p:sp>
      <p:sp>
        <p:nvSpPr>
          <p:cNvPr id="256" name="Google Shape;256;p30"/>
          <p:cNvSpPr txBox="1">
            <a:spLocks noGrp="1"/>
          </p:cNvSpPr>
          <p:nvPr>
            <p:ph type="body" idx="4"/>
          </p:nvPr>
        </p:nvSpPr>
        <p:spPr>
          <a:xfrm>
            <a:off x="838200" y="6356350"/>
            <a:ext cx="49403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57" name="Google Shape;257;p30"/>
          <p:cNvSpPr txBox="1">
            <a:spLocks noGrp="1"/>
          </p:cNvSpPr>
          <p:nvPr>
            <p:ph type="body" idx="2"/>
          </p:nvPr>
        </p:nvSpPr>
        <p:spPr>
          <a:xfrm>
            <a:off x="7530353" y="1351723"/>
            <a:ext cx="4064239" cy="4628454"/>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Skills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Develop ability to appraise and form valid arguments from information given in a case study.</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Improve communication skills by creating reports and presentations for different audiences.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Build teamwork and discussion skills by participating in group and class discussion to explore ideas.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General competencies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English:</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E2</a:t>
            </a:r>
            <a:r>
              <a:rPr lang="en-GB" sz="1400">
                <a:solidFill>
                  <a:srgbClr val="0D0D0D"/>
                </a:solidFill>
              </a:rPr>
              <a:t> Present information and ideas.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E5</a:t>
            </a:r>
            <a:r>
              <a:rPr lang="en-GB" sz="1400">
                <a:solidFill>
                  <a:srgbClr val="0D0D0D"/>
                </a:solidFill>
              </a:rPr>
              <a:t> Synthesise information.</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Digital:</a:t>
            </a:r>
            <a:endParaRPr sz="1400">
              <a:solidFill>
                <a:srgbClr val="0D0D0D"/>
              </a:solidFill>
            </a:endParaRPr>
          </a:p>
          <a:p>
            <a:pPr marL="0" lvl="0" indent="0" algn="l" rtl="0">
              <a:lnSpc>
                <a:spcPct val="107916"/>
              </a:lnSpc>
              <a:spcBef>
                <a:spcPts val="400"/>
              </a:spcBef>
              <a:spcAft>
                <a:spcPts val="400"/>
              </a:spcAft>
              <a:buClr>
                <a:schemeClr val="dk1"/>
              </a:buClr>
              <a:buSzPts val="1100"/>
              <a:buFont typeface="Arial"/>
              <a:buNone/>
            </a:pPr>
            <a:r>
              <a:rPr lang="en-GB" sz="1400" b="1">
                <a:solidFill>
                  <a:srgbClr val="0D0D0D"/>
                </a:solidFill>
              </a:rPr>
              <a:t>D3</a:t>
            </a:r>
            <a:r>
              <a:rPr lang="en-GB" sz="1400">
                <a:solidFill>
                  <a:srgbClr val="0D0D0D"/>
                </a:solidFill>
              </a:rPr>
              <a:t> Communicate and collaborate.</a:t>
            </a:r>
            <a:endParaRPr sz="1400" u="sng">
              <a:solidFill>
                <a:srgbClr val="0D0D0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In this lesson, we will:</a:t>
            </a:r>
            <a:endParaRPr/>
          </a:p>
        </p:txBody>
      </p:sp>
      <p:sp>
        <p:nvSpPr>
          <p:cNvPr id="112" name="Google Shape;112;p1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285750" lvl="0" indent="-285750" algn="l" rtl="0">
              <a:lnSpc>
                <a:spcPct val="107000"/>
              </a:lnSpc>
              <a:spcBef>
                <a:spcPts val="0"/>
              </a:spcBef>
              <a:spcAft>
                <a:spcPts val="0"/>
              </a:spcAft>
              <a:buClr>
                <a:srgbClr val="432673"/>
              </a:buClr>
              <a:buSzPts val="2200"/>
              <a:buChar char="•"/>
            </a:pPr>
            <a:r>
              <a:rPr lang="en-GB" sz="2200" dirty="0">
                <a:solidFill>
                  <a:srgbClr val="0D0D0D"/>
                </a:solidFill>
              </a:rPr>
              <a:t>e</a:t>
            </a:r>
            <a:r>
              <a:rPr lang="en-GB" sz="2200" dirty="0">
                <a:solidFill>
                  <a:srgbClr val="0D0D0D"/>
                </a:solidFill>
                <a:latin typeface="Arial"/>
                <a:ea typeface="Arial"/>
                <a:cs typeface="Arial"/>
                <a:sym typeface="Arial"/>
              </a:rPr>
              <a:t>xplain why standard contracts are used in construction;</a:t>
            </a:r>
            <a:endParaRPr sz="2200" dirty="0"/>
          </a:p>
          <a:p>
            <a:pPr marL="285750" lvl="0" indent="-285750" algn="l" rtl="0">
              <a:lnSpc>
                <a:spcPct val="107000"/>
              </a:lnSpc>
              <a:spcBef>
                <a:spcPts val="0"/>
              </a:spcBef>
              <a:spcAft>
                <a:spcPts val="0"/>
              </a:spcAft>
              <a:buClr>
                <a:srgbClr val="432673"/>
              </a:buClr>
              <a:buSzPts val="2200"/>
              <a:buChar char="•"/>
            </a:pPr>
            <a:r>
              <a:rPr lang="en-GB" sz="2200" dirty="0">
                <a:solidFill>
                  <a:srgbClr val="0D0D0D"/>
                </a:solidFill>
              </a:rPr>
              <a:t>c</a:t>
            </a:r>
            <a:r>
              <a:rPr lang="en-GB" sz="2200" dirty="0">
                <a:solidFill>
                  <a:srgbClr val="0D0D0D"/>
                </a:solidFill>
                <a:latin typeface="Arial"/>
                <a:ea typeface="Arial"/>
                <a:cs typeface="Arial"/>
                <a:sym typeface="Arial"/>
              </a:rPr>
              <a:t>ompare and contrast JCT and NEC contracts.</a:t>
            </a:r>
            <a:endParaRPr sz="2200" dirty="0"/>
          </a:p>
          <a:p>
            <a:pPr marL="0" lvl="0" indent="0" algn="l" rtl="0">
              <a:lnSpc>
                <a:spcPct val="108000"/>
              </a:lnSpc>
              <a:spcBef>
                <a:spcPts val="1400"/>
              </a:spcBef>
              <a:spcAft>
                <a:spcPts val="0"/>
              </a:spcAft>
              <a:buSzPts val="1800"/>
              <a:buNone/>
            </a:pPr>
            <a:endParaRPr sz="2200" dirty="0">
              <a:solidFill>
                <a:srgbClr val="0D0D0D"/>
              </a:solidFill>
              <a:latin typeface="Arial"/>
              <a:ea typeface="Arial"/>
              <a:cs typeface="Arial"/>
              <a:sym typeface="Arial"/>
            </a:endParaRPr>
          </a:p>
          <a:p>
            <a:pPr marL="228600" lvl="0" indent="-114300" algn="l" rtl="0">
              <a:lnSpc>
                <a:spcPct val="108000"/>
              </a:lnSpc>
              <a:spcBef>
                <a:spcPts val="1800"/>
              </a:spcBef>
              <a:spcAft>
                <a:spcPts val="0"/>
              </a:spcAft>
              <a:buSzPts val="1800"/>
              <a:buNone/>
            </a:pPr>
            <a:endParaRPr sz="1800" dirty="0">
              <a:solidFill>
                <a:srgbClr val="0D0D0D"/>
              </a:solidFill>
            </a:endParaRPr>
          </a:p>
        </p:txBody>
      </p:sp>
      <p:sp>
        <p:nvSpPr>
          <p:cNvPr id="113" name="Google Shape;113;p13"/>
          <p:cNvSpPr txBox="1">
            <a:spLocks noGrp="1"/>
          </p:cNvSpPr>
          <p:nvPr>
            <p:ph type="body" idx="2"/>
          </p:nvPr>
        </p:nvSpPr>
        <p:spPr>
          <a:xfrm>
            <a:off x="7530353" y="1351723"/>
            <a:ext cx="4064239" cy="4628454"/>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Skills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Develop ability to appraise and form valid arguments from information given in a case study.</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Improve communication skills by creating reports and presentations for different audiences.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Build teamwork and discussion skills by participating in group and class discussion to explore ideas.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General competencies</a:t>
            </a:r>
            <a:endParaRPr sz="1400" b="1">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English:</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E2</a:t>
            </a:r>
            <a:r>
              <a:rPr lang="en-GB" sz="1400">
                <a:solidFill>
                  <a:srgbClr val="0D0D0D"/>
                </a:solidFill>
              </a:rPr>
              <a:t> Present information and ideas.</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b="1">
                <a:solidFill>
                  <a:srgbClr val="0D0D0D"/>
                </a:solidFill>
              </a:rPr>
              <a:t>E5</a:t>
            </a:r>
            <a:r>
              <a:rPr lang="en-GB" sz="1400">
                <a:solidFill>
                  <a:srgbClr val="0D0D0D"/>
                </a:solidFill>
              </a:rPr>
              <a:t> Synthesise information.</a:t>
            </a:r>
            <a:endParaRPr sz="1400">
              <a:solidFill>
                <a:srgbClr val="0D0D0D"/>
              </a:solidFill>
            </a:endParaRPr>
          </a:p>
          <a:p>
            <a:pPr marL="0" lvl="0" indent="0" algn="l" rtl="0">
              <a:lnSpc>
                <a:spcPct val="107916"/>
              </a:lnSpc>
              <a:spcBef>
                <a:spcPts val="400"/>
              </a:spcBef>
              <a:spcAft>
                <a:spcPts val="0"/>
              </a:spcAft>
              <a:buClr>
                <a:schemeClr val="dk1"/>
              </a:buClr>
              <a:buSzPts val="1100"/>
              <a:buFont typeface="Arial"/>
              <a:buNone/>
            </a:pPr>
            <a:r>
              <a:rPr lang="en-GB" sz="1400">
                <a:solidFill>
                  <a:srgbClr val="0D0D0D"/>
                </a:solidFill>
              </a:rPr>
              <a:t>Digital:</a:t>
            </a:r>
            <a:endParaRPr sz="1400">
              <a:solidFill>
                <a:srgbClr val="0D0D0D"/>
              </a:solidFill>
            </a:endParaRPr>
          </a:p>
          <a:p>
            <a:pPr marL="0" lvl="0" indent="0" algn="l" rtl="0">
              <a:lnSpc>
                <a:spcPct val="107916"/>
              </a:lnSpc>
              <a:spcBef>
                <a:spcPts val="400"/>
              </a:spcBef>
              <a:spcAft>
                <a:spcPts val="400"/>
              </a:spcAft>
              <a:buClr>
                <a:schemeClr val="dk1"/>
              </a:buClr>
              <a:buSzPts val="1100"/>
              <a:buFont typeface="Arial"/>
              <a:buNone/>
            </a:pPr>
            <a:r>
              <a:rPr lang="en-GB" sz="1400" b="1">
                <a:solidFill>
                  <a:srgbClr val="0D0D0D"/>
                </a:solidFill>
              </a:rPr>
              <a:t>D3</a:t>
            </a:r>
            <a:r>
              <a:rPr lang="en-GB" sz="1400">
                <a:solidFill>
                  <a:srgbClr val="0D0D0D"/>
                </a:solidFill>
              </a:rPr>
              <a:t> Communicate and collaborate.</a:t>
            </a:r>
            <a:endParaRPr sz="1400" u="sng">
              <a:solidFill>
                <a:srgbClr val="0D0D0D"/>
              </a:solidFill>
            </a:endParaRPr>
          </a:p>
        </p:txBody>
      </p:sp>
      <p:sp>
        <p:nvSpPr>
          <p:cNvPr id="114" name="Google Shape;114;p1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
        <p:nvSpPr>
          <p:cNvPr id="115" name="Google Shape;115;p13"/>
          <p:cNvSpPr txBox="1">
            <a:spLocks noGrp="1"/>
          </p:cNvSpPr>
          <p:nvPr>
            <p:ph type="body" idx="4"/>
          </p:nvPr>
        </p:nvSpPr>
        <p:spPr>
          <a:xfrm>
            <a:off x="838200" y="6356349"/>
            <a:ext cx="4939748"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1"/>
          <p:cNvSpPr txBox="1">
            <a:spLocks noGrp="1"/>
          </p:cNvSpPr>
          <p:nvPr>
            <p:ph type="body" idx="1"/>
          </p:nvPr>
        </p:nvSpPr>
        <p:spPr>
          <a:xfrm>
            <a:off x="839787" y="1527858"/>
            <a:ext cx="10480485" cy="4606723"/>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432673"/>
              </a:buClr>
              <a:buSzPct val="108000"/>
              <a:buChar char="•"/>
            </a:pPr>
            <a:r>
              <a:rPr lang="en-GB" sz="2100" dirty="0">
                <a:solidFill>
                  <a:srgbClr val="0D0D0D"/>
                </a:solidFill>
              </a:rPr>
              <a:t>Find a real-life example (news article, case or personal story) related to the use of NEC or JCT contracts in construction projects, focusing on issues such as risk management, disputes, project delays or contract interpretation. </a:t>
            </a:r>
            <a:endParaRPr sz="2100" dirty="0"/>
          </a:p>
          <a:p>
            <a:pPr marL="342900" lvl="0" indent="-342900" algn="l" rtl="0">
              <a:lnSpc>
                <a:spcPct val="107000"/>
              </a:lnSpc>
              <a:spcBef>
                <a:spcPts val="800"/>
              </a:spcBef>
              <a:spcAft>
                <a:spcPts val="0"/>
              </a:spcAft>
              <a:buClr>
                <a:srgbClr val="432673"/>
              </a:buClr>
              <a:buSzPct val="108000"/>
              <a:buChar char="•"/>
            </a:pPr>
            <a:r>
              <a:rPr lang="en-GB" sz="2100" dirty="0">
                <a:solidFill>
                  <a:srgbClr val="0D0D0D"/>
                </a:solidFill>
              </a:rPr>
              <a:t>Prepare a two- or three-paragraph summary. Make sure you include:</a:t>
            </a:r>
            <a:endParaRPr sz="2100" dirty="0"/>
          </a:p>
          <a:p>
            <a:pPr marL="800100" lvl="1" indent="-342900" algn="l" rtl="0">
              <a:lnSpc>
                <a:spcPct val="107000"/>
              </a:lnSpc>
              <a:spcBef>
                <a:spcPts val="800"/>
              </a:spcBef>
              <a:spcAft>
                <a:spcPts val="0"/>
              </a:spcAft>
              <a:buClr>
                <a:srgbClr val="432673"/>
              </a:buClr>
              <a:buSzPct val="108000"/>
              <a:buChar char="•"/>
            </a:pPr>
            <a:r>
              <a:rPr lang="en-GB" sz="2100" dirty="0">
                <a:solidFill>
                  <a:srgbClr val="0D0D0D"/>
                </a:solidFill>
              </a:rPr>
              <a:t>what the contract-related issue or challenge was about;</a:t>
            </a:r>
            <a:endParaRPr sz="2100" dirty="0"/>
          </a:p>
          <a:p>
            <a:pPr marL="800100" lvl="1" indent="-342900" algn="l" rtl="0">
              <a:lnSpc>
                <a:spcPct val="107000"/>
              </a:lnSpc>
              <a:spcBef>
                <a:spcPts val="800"/>
              </a:spcBef>
              <a:spcAft>
                <a:spcPts val="0"/>
              </a:spcAft>
              <a:buClr>
                <a:srgbClr val="432673"/>
              </a:buClr>
              <a:buSzPct val="108000"/>
              <a:buChar char="•"/>
            </a:pPr>
            <a:r>
              <a:rPr lang="en-GB" sz="2100" dirty="0">
                <a:solidFill>
                  <a:srgbClr val="0D0D0D"/>
                </a:solidFill>
              </a:rPr>
              <a:t>the key details of the situation (e.g. the type of contract, the parties involved);</a:t>
            </a:r>
            <a:endParaRPr sz="2100" dirty="0"/>
          </a:p>
          <a:p>
            <a:pPr marL="800100" lvl="1" indent="-342900" algn="l" rtl="0">
              <a:lnSpc>
                <a:spcPct val="107000"/>
              </a:lnSpc>
              <a:spcBef>
                <a:spcPts val="800"/>
              </a:spcBef>
              <a:spcAft>
                <a:spcPts val="0"/>
              </a:spcAft>
              <a:buClr>
                <a:srgbClr val="432673"/>
              </a:buClr>
              <a:buSzPct val="108000"/>
              <a:buChar char="•"/>
            </a:pPr>
            <a:r>
              <a:rPr lang="en-GB" sz="2100" dirty="0">
                <a:solidFill>
                  <a:srgbClr val="0D0D0D"/>
                </a:solidFill>
              </a:rPr>
              <a:t>any important legal, financial or project-related issues;</a:t>
            </a:r>
            <a:endParaRPr sz="2100" dirty="0"/>
          </a:p>
          <a:p>
            <a:pPr marL="800100" lvl="1" indent="-342900" algn="l" rtl="0">
              <a:lnSpc>
                <a:spcPct val="107000"/>
              </a:lnSpc>
              <a:spcBef>
                <a:spcPts val="800"/>
              </a:spcBef>
              <a:spcAft>
                <a:spcPts val="0"/>
              </a:spcAft>
              <a:buClr>
                <a:srgbClr val="432673"/>
              </a:buClr>
              <a:buSzPct val="108000"/>
              <a:buChar char="•"/>
            </a:pPr>
            <a:r>
              <a:rPr lang="en-GB" sz="2100" dirty="0">
                <a:solidFill>
                  <a:srgbClr val="0D0D0D"/>
                </a:solidFill>
              </a:rPr>
              <a:t>the outcome of the issue (if known), and how it was resolved using the contract.</a:t>
            </a:r>
            <a:endParaRPr sz="2100" dirty="0"/>
          </a:p>
          <a:p>
            <a:pPr marL="228600" lvl="0" indent="-228600" algn="l" rtl="0">
              <a:lnSpc>
                <a:spcPct val="108000"/>
              </a:lnSpc>
              <a:spcBef>
                <a:spcPts val="1400"/>
              </a:spcBef>
              <a:spcAft>
                <a:spcPts val="0"/>
              </a:spcAft>
              <a:buClr>
                <a:srgbClr val="432673"/>
              </a:buClr>
              <a:buSzPct val="108000"/>
              <a:buChar char="•"/>
            </a:pPr>
            <a:r>
              <a:rPr lang="en-GB" sz="2100" dirty="0">
                <a:solidFill>
                  <a:srgbClr val="0D0D0D"/>
                </a:solidFill>
              </a:rPr>
              <a:t>Visit </a:t>
            </a:r>
            <a:r>
              <a:rPr lang="en-GB" sz="2100" u="sng" dirty="0">
                <a:solidFill>
                  <a:schemeClr val="hlink"/>
                </a:solidFill>
                <a:hlinkClick r:id="rId3"/>
              </a:rPr>
              <a:t>www.constructionnews.co.uk</a:t>
            </a:r>
            <a:r>
              <a:rPr lang="en-GB" sz="2100" dirty="0"/>
              <a:t> or </a:t>
            </a:r>
            <a:r>
              <a:rPr lang="en-GB" sz="2100" u="sng" dirty="0">
                <a:solidFill>
                  <a:schemeClr val="hlink"/>
                </a:solidFill>
                <a:hlinkClick r:id="rId4"/>
              </a:rPr>
              <a:t>https://www.pbctoday.co.uk/news/</a:t>
            </a:r>
            <a:r>
              <a:rPr lang="en-GB" sz="2100" dirty="0"/>
              <a:t> as a starting point to find your example.</a:t>
            </a:r>
            <a:endParaRPr sz="2100" dirty="0">
              <a:solidFill>
                <a:srgbClr val="0D0D0D"/>
              </a:solidFill>
            </a:endParaRPr>
          </a:p>
          <a:p>
            <a:pPr marL="0" lvl="0" indent="0" algn="l" rtl="0">
              <a:lnSpc>
                <a:spcPct val="108000"/>
              </a:lnSpc>
              <a:spcBef>
                <a:spcPts val="1000"/>
              </a:spcBef>
              <a:spcAft>
                <a:spcPts val="0"/>
              </a:spcAft>
              <a:buSzPts val="2400"/>
              <a:buNone/>
            </a:pPr>
            <a:endParaRPr sz="2000" dirty="0"/>
          </a:p>
        </p:txBody>
      </p:sp>
      <p:sp>
        <p:nvSpPr>
          <p:cNvPr id="264" name="Google Shape;264;p31"/>
          <p:cNvSpPr/>
          <p:nvPr/>
        </p:nvSpPr>
        <p:spPr>
          <a:xfrm>
            <a:off x="9973929" y="162686"/>
            <a:ext cx="2078545" cy="365125"/>
          </a:xfrm>
          <a:prstGeom prst="flowChartAlternateProcess">
            <a:avLst/>
          </a:prstGeom>
          <a:solidFill>
            <a:srgbClr val="8E53E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Follow-up</a:t>
            </a:r>
            <a:endParaRPr sz="1400" b="0" i="0" u="none" strike="noStrike" cap="none">
              <a:solidFill>
                <a:srgbClr val="000000"/>
              </a:solidFill>
              <a:latin typeface="Arial"/>
              <a:ea typeface="Arial"/>
              <a:cs typeface="Arial"/>
              <a:sym typeface="Arial"/>
            </a:endParaRPr>
          </a:p>
        </p:txBody>
      </p:sp>
      <p:sp>
        <p:nvSpPr>
          <p:cNvPr id="265" name="Google Shape;265;p31"/>
          <p:cNvSpPr txBox="1">
            <a:spLocks noGrp="1"/>
          </p:cNvSpPr>
          <p:nvPr>
            <p:ph type="body" idx="3"/>
          </p:nvPr>
        </p:nvSpPr>
        <p:spPr>
          <a:xfrm>
            <a:off x="838200" y="6356350"/>
            <a:ext cx="49403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266" name="Google Shape;266;p31"/>
          <p:cNvSpPr txBox="1">
            <a:spLocks noGrp="1"/>
          </p:cNvSpPr>
          <p:nvPr>
            <p:ph type="title"/>
          </p:nvPr>
        </p:nvSpPr>
        <p:spPr>
          <a:xfrm>
            <a:off x="839788" y="457200"/>
            <a:ext cx="3932237" cy="6771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62626"/>
              </a:buClr>
              <a:buSzPts val="3600"/>
              <a:buFont typeface="Arial"/>
              <a:buNone/>
            </a:pPr>
            <a:r>
              <a:rPr lang="en-GB"/>
              <a:t>Follow-up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Knowledge recap</a:t>
            </a:r>
            <a:endParaRPr/>
          </a:p>
        </p:txBody>
      </p:sp>
      <p:sp>
        <p:nvSpPr>
          <p:cNvPr id="121" name="Google Shape;121;p14"/>
          <p:cNvSpPr txBox="1">
            <a:spLocks noGrp="1"/>
          </p:cNvSpPr>
          <p:nvPr>
            <p:ph type="body" idx="1"/>
          </p:nvPr>
        </p:nvSpPr>
        <p:spPr>
          <a:xfrm>
            <a:off x="838200" y="1825625"/>
            <a:ext cx="6275832" cy="4117975"/>
          </a:xfrm>
          <a:prstGeom prst="rect">
            <a:avLst/>
          </a:prstGeom>
          <a:solidFill>
            <a:srgbClr val="EBDDF4"/>
          </a:solid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ct val="100000"/>
              <a:buChar char="•"/>
            </a:pPr>
            <a:r>
              <a:rPr lang="en-GB" dirty="0"/>
              <a:t>What are the stages in the planning process?</a:t>
            </a:r>
            <a:endParaRPr dirty="0"/>
          </a:p>
          <a:p>
            <a:pPr marL="457200" lvl="0" indent="-342900" algn="l" rtl="0">
              <a:lnSpc>
                <a:spcPct val="108000"/>
              </a:lnSpc>
              <a:spcBef>
                <a:spcPts val="1000"/>
              </a:spcBef>
              <a:spcAft>
                <a:spcPts val="0"/>
              </a:spcAft>
              <a:buClr>
                <a:srgbClr val="432673"/>
              </a:buClr>
              <a:buSzPct val="100000"/>
              <a:buChar char="•"/>
            </a:pPr>
            <a:r>
              <a:rPr lang="en-GB" dirty="0"/>
              <a:t>What are some of the consequences </a:t>
            </a:r>
            <a:br>
              <a:rPr lang="en-GB" dirty="0"/>
            </a:br>
            <a:r>
              <a:rPr lang="en-GB" dirty="0"/>
              <a:t>if plans are not adhered to?</a:t>
            </a:r>
            <a:endParaRPr dirty="0"/>
          </a:p>
          <a:p>
            <a:pPr marL="457200" lvl="0" indent="-228600" algn="l" rtl="0">
              <a:lnSpc>
                <a:spcPct val="108000"/>
              </a:lnSpc>
              <a:spcBef>
                <a:spcPts val="1000"/>
              </a:spcBef>
              <a:spcAft>
                <a:spcPts val="0"/>
              </a:spcAft>
              <a:buSzPts val="1800"/>
              <a:buNone/>
            </a:pPr>
            <a:endParaRPr dirty="0"/>
          </a:p>
        </p:txBody>
      </p:sp>
      <p:sp>
        <p:nvSpPr>
          <p:cNvPr id="122" name="Google Shape;122;p14"/>
          <p:cNvSpPr txBox="1">
            <a:spLocks noGrp="1"/>
          </p:cNvSpPr>
          <p:nvPr>
            <p:ph type="body" idx="3"/>
          </p:nvPr>
        </p:nvSpPr>
        <p:spPr>
          <a:xfrm>
            <a:off x="838200" y="6356349"/>
            <a:ext cx="508711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123" name="Google Shape;123;p14"/>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pic>
        <p:nvPicPr>
          <p:cNvPr id="124" name="Google Shape;124;p14" descr="Colleagues examining construction planning drawing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27265" y="1825624"/>
            <a:ext cx="4117975" cy="411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Think, pair, share</a:t>
            </a:r>
            <a:endParaRPr/>
          </a:p>
        </p:txBody>
      </p:sp>
      <p:sp>
        <p:nvSpPr>
          <p:cNvPr id="130" name="Google Shape;130;p15"/>
          <p:cNvSpPr>
            <a:spLocks noGrp="1"/>
          </p:cNvSpPr>
          <p:nvPr>
            <p:ph type="media" idx="2"/>
          </p:nvPr>
        </p:nvSpPr>
        <p:spPr>
          <a:xfrm>
            <a:off x="838200" y="2170271"/>
            <a:ext cx="5727192" cy="3706495"/>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2800"/>
              <a:buFont typeface="Arial"/>
              <a:buNone/>
            </a:pPr>
            <a:r>
              <a:rPr lang="en-GB" sz="2800" b="0" i="0" u="none" strike="noStrike" cap="none">
                <a:solidFill>
                  <a:srgbClr val="262626"/>
                </a:solidFill>
                <a:latin typeface="Arial"/>
                <a:ea typeface="Arial"/>
                <a:cs typeface="Arial"/>
                <a:sym typeface="Arial"/>
              </a:rPr>
              <a:t>Can you think of an example where clear instructions or agreement helped avoid confusion or problems in your daily life?</a:t>
            </a:r>
            <a:endParaRPr sz="2800" b="0" i="0" u="none" strike="noStrike" cap="none">
              <a:solidFill>
                <a:srgbClr val="262626"/>
              </a:solidFill>
              <a:latin typeface="Arial"/>
              <a:ea typeface="Arial"/>
              <a:cs typeface="Arial"/>
              <a:sym typeface="Arial"/>
            </a:endParaRPr>
          </a:p>
        </p:txBody>
      </p:sp>
      <p:sp>
        <p:nvSpPr>
          <p:cNvPr id="131" name="Google Shape;131;p15"/>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32" name="Google Shape;132;p15"/>
          <p:cNvSpPr txBox="1">
            <a:spLocks noGrp="1"/>
          </p:cNvSpPr>
          <p:nvPr>
            <p:ph type="body" idx="3"/>
          </p:nvPr>
        </p:nvSpPr>
        <p:spPr>
          <a:xfrm>
            <a:off x="838200" y="6356350"/>
            <a:ext cx="48127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pic>
        <p:nvPicPr>
          <p:cNvPr id="133" name="Google Shape;133;p15">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73239" y="2170271"/>
            <a:ext cx="4829897" cy="32199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What are standard contracts?</a:t>
            </a:r>
            <a:endParaRPr/>
          </a:p>
        </p:txBody>
      </p:sp>
      <p:sp>
        <p:nvSpPr>
          <p:cNvPr id="139" name="Google Shape;139;p16"/>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8000"/>
              </a:lnSpc>
              <a:spcBef>
                <a:spcPts val="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Standard contracts are pre-drafted ‘off the shelf’ legal agreements commonly used in the construction industry.</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They are provided in a well-understood format that covers the main terms and conditions necessary for a project.</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These contracts are created by industry professionals.</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a:solidFill>
                  <a:srgbClr val="262626"/>
                </a:solidFill>
                <a:latin typeface="Arial"/>
                <a:ea typeface="Arial"/>
                <a:cs typeface="Arial"/>
                <a:sym typeface="Arial"/>
              </a:rPr>
              <a:t>They help define and standardise roles, responsibilities and expectations for everyone involved in a construction project.</a:t>
            </a:r>
            <a:endParaRPr sz="2400" b="0" i="0" u="none" strike="noStrike" cap="none">
              <a:solidFill>
                <a:srgbClr val="262626"/>
              </a:solidFill>
              <a:latin typeface="Arial"/>
              <a:ea typeface="Arial"/>
              <a:cs typeface="Arial"/>
              <a:sym typeface="Arial"/>
            </a:endParaRPr>
          </a:p>
        </p:txBody>
      </p:sp>
      <p:sp>
        <p:nvSpPr>
          <p:cNvPr id="140" name="Google Shape;140;p16"/>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41" name="Google Shape;141;p16"/>
          <p:cNvSpPr txBox="1">
            <a:spLocks noGrp="1"/>
          </p:cNvSpPr>
          <p:nvPr>
            <p:ph type="body" idx="3"/>
          </p:nvPr>
        </p:nvSpPr>
        <p:spPr>
          <a:xfrm>
            <a:off x="838200" y="6356350"/>
            <a:ext cx="4840224"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The role of standard contracts</a:t>
            </a:r>
            <a:endParaRPr/>
          </a:p>
        </p:txBody>
      </p:sp>
      <p:sp>
        <p:nvSpPr>
          <p:cNvPr id="147" name="Google Shape;147;p17"/>
          <p:cNvSpPr>
            <a:spLocks noGrp="1"/>
          </p:cNvSpPr>
          <p:nvPr>
            <p:ph type="media" idx="2"/>
          </p:nvPr>
        </p:nvSpPr>
        <p:spPr>
          <a:xfrm>
            <a:off x="838200" y="1825624"/>
            <a:ext cx="5855208" cy="4163695"/>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108000"/>
              </a:lnSpc>
              <a:spcBef>
                <a:spcPts val="0"/>
              </a:spcBef>
              <a:spcAft>
                <a:spcPts val="0"/>
              </a:spcAft>
              <a:buClr>
                <a:srgbClr val="432673"/>
              </a:buClr>
              <a:buSzPts val="2400"/>
              <a:buFont typeface="Arial"/>
              <a:buChar char="•"/>
            </a:pPr>
            <a:r>
              <a:rPr lang="en-GB" sz="2400" b="0" i="0" u="none" strike="noStrike" cap="none" dirty="0">
                <a:solidFill>
                  <a:srgbClr val="262626"/>
                </a:solidFill>
                <a:latin typeface="Arial"/>
                <a:ea typeface="Arial"/>
                <a:cs typeface="Arial"/>
                <a:sym typeface="Arial"/>
              </a:rPr>
              <a:t>Standard contracts establish a formal agreement between parties in a construction project. </a:t>
            </a:r>
            <a:endParaRPr sz="2400" b="0" i="0" u="none" strike="noStrike" cap="none" dirty="0">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dirty="0">
                <a:solidFill>
                  <a:srgbClr val="262626"/>
                </a:solidFill>
                <a:latin typeface="Arial"/>
                <a:ea typeface="Arial"/>
                <a:cs typeface="Arial"/>
                <a:sym typeface="Arial"/>
              </a:rPr>
              <a:t>They set out the project scope, timeline, financial details and responsibilities for each party. </a:t>
            </a:r>
            <a:endParaRPr sz="2400" b="0" i="0" u="none" strike="noStrike" cap="none" dirty="0">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400"/>
              <a:buFont typeface="Arial"/>
              <a:buChar char="•"/>
            </a:pPr>
            <a:r>
              <a:rPr lang="en-GB" sz="2400" b="0" i="0" u="none" strike="noStrike" cap="none" dirty="0">
                <a:solidFill>
                  <a:srgbClr val="262626"/>
                </a:solidFill>
                <a:latin typeface="Arial"/>
                <a:ea typeface="Arial"/>
                <a:cs typeface="Arial"/>
                <a:sym typeface="Arial"/>
              </a:rPr>
              <a:t>By providing a clear framework, these contracts guide how the project should be managed from start to finish and help resolve disputes when they arise.</a:t>
            </a:r>
            <a:endParaRPr sz="2400" b="0" i="0" u="none" strike="noStrike" cap="none" dirty="0">
              <a:solidFill>
                <a:srgbClr val="262626"/>
              </a:solidFill>
              <a:latin typeface="Arial"/>
              <a:ea typeface="Arial"/>
              <a:cs typeface="Arial"/>
              <a:sym typeface="Arial"/>
            </a:endParaRPr>
          </a:p>
        </p:txBody>
      </p:sp>
      <p:sp>
        <p:nvSpPr>
          <p:cNvPr id="148" name="Google Shape;148;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49" name="Google Shape;149;p17"/>
          <p:cNvSpPr txBox="1">
            <a:spLocks noGrp="1"/>
          </p:cNvSpPr>
          <p:nvPr>
            <p:ph type="body" idx="3"/>
          </p:nvPr>
        </p:nvSpPr>
        <p:spPr>
          <a:xfrm>
            <a:off x="838200" y="6356350"/>
            <a:ext cx="492252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pic>
        <p:nvPicPr>
          <p:cNvPr id="150" name="Google Shape;150;p17">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938581" y="1893127"/>
            <a:ext cx="4760976" cy="35707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838198" y="345248"/>
            <a:ext cx="898870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Benefits of standard contracts</a:t>
            </a:r>
            <a:endParaRPr/>
          </a:p>
        </p:txBody>
      </p:sp>
      <p:sp>
        <p:nvSpPr>
          <p:cNvPr id="156" name="Google Shape;156;p18"/>
          <p:cNvSpPr>
            <a:spLocks noGrp="1"/>
          </p:cNvSpPr>
          <p:nvPr>
            <p:ph type="media" idx="2"/>
          </p:nvPr>
        </p:nvSpPr>
        <p:spPr>
          <a:xfrm>
            <a:off x="838202" y="1216374"/>
            <a:ext cx="10515600" cy="4632260"/>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2220"/>
              <a:buFont typeface="Arial"/>
              <a:buNone/>
            </a:pPr>
            <a:endParaRPr sz="222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220"/>
              <a:buFont typeface="Arial"/>
              <a:buChar char="•"/>
            </a:pPr>
            <a:r>
              <a:rPr lang="en-GB" sz="2220" b="0" i="0" u="none" strike="noStrike" cap="none">
                <a:solidFill>
                  <a:srgbClr val="262626"/>
                </a:solidFill>
                <a:latin typeface="Arial"/>
                <a:ea typeface="Arial"/>
                <a:cs typeface="Arial"/>
                <a:sym typeface="Arial"/>
              </a:rPr>
              <a:t>Since standard contracts are widely used and understood across the industry, all parties involved are familiar with the terms, reducing the chances of misunderstandings.</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220"/>
              <a:buFont typeface="Arial"/>
              <a:buChar char="•"/>
            </a:pPr>
            <a:r>
              <a:rPr lang="en-GB" sz="2220" b="0" i="0" u="none" strike="noStrike" cap="none">
                <a:solidFill>
                  <a:srgbClr val="262626"/>
                </a:solidFill>
                <a:latin typeface="Arial"/>
                <a:ea typeface="Arial"/>
                <a:cs typeface="Arial"/>
                <a:sym typeface="Arial"/>
              </a:rPr>
              <a:t>They save time and money by streamlining the contract negotiation process. Instead of drafting new terms for every project, parties can rely on an established framework.</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220"/>
              <a:buFont typeface="Arial"/>
              <a:buChar char="•"/>
            </a:pPr>
            <a:r>
              <a:rPr lang="en-GB" sz="2220" b="0" i="0" u="none" strike="noStrike" cap="none">
                <a:solidFill>
                  <a:srgbClr val="262626"/>
                </a:solidFill>
                <a:latin typeface="Arial"/>
                <a:ea typeface="Arial"/>
                <a:cs typeface="Arial"/>
                <a:sym typeface="Arial"/>
              </a:rPr>
              <a:t>Standard contracts clearly outline how risks are allocated between parties. This makes it easier to manage commercial risks and avoid unexpected costs.</a:t>
            </a:r>
            <a:endParaRPr sz="2400" b="0" i="0" u="none" strike="noStrike" cap="none">
              <a:solidFill>
                <a:srgbClr val="262626"/>
              </a:solidFill>
              <a:latin typeface="Arial"/>
              <a:ea typeface="Arial"/>
              <a:cs typeface="Arial"/>
              <a:sym typeface="Arial"/>
            </a:endParaRPr>
          </a:p>
          <a:p>
            <a:pPr marL="228600" marR="0" lvl="0" indent="-228600" algn="l" rtl="0">
              <a:lnSpc>
                <a:spcPct val="108000"/>
              </a:lnSpc>
              <a:spcBef>
                <a:spcPts val="1000"/>
              </a:spcBef>
              <a:spcAft>
                <a:spcPts val="0"/>
              </a:spcAft>
              <a:buClr>
                <a:srgbClr val="432673"/>
              </a:buClr>
              <a:buSzPts val="2220"/>
              <a:buFont typeface="Arial"/>
              <a:buChar char="•"/>
            </a:pPr>
            <a:r>
              <a:rPr lang="en-GB" sz="2220" b="0" i="0" u="none" strike="noStrike" cap="none">
                <a:solidFill>
                  <a:srgbClr val="262626"/>
                </a:solidFill>
                <a:latin typeface="Arial"/>
                <a:ea typeface="Arial"/>
                <a:cs typeface="Arial"/>
                <a:sym typeface="Arial"/>
              </a:rPr>
              <a:t>Standard contracts provide clear procedures for resolving disputes. This helps avoid lengthy legal battles, saving both time and resources.</a:t>
            </a:r>
            <a:endParaRPr sz="2400" b="0" i="0" u="none" strike="noStrike" cap="none">
              <a:solidFill>
                <a:srgbClr val="262626"/>
              </a:solidFill>
              <a:latin typeface="Arial"/>
              <a:ea typeface="Arial"/>
              <a:cs typeface="Arial"/>
              <a:sym typeface="Arial"/>
            </a:endParaRPr>
          </a:p>
        </p:txBody>
      </p:sp>
      <p:sp>
        <p:nvSpPr>
          <p:cNvPr id="157" name="Google Shape;157;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58" name="Google Shape;158;p18"/>
          <p:cNvSpPr txBox="1"/>
          <p:nvPr/>
        </p:nvSpPr>
        <p:spPr>
          <a:xfrm>
            <a:off x="838200" y="6356350"/>
            <a:ext cx="492252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8000"/>
              </a:lnSpc>
              <a:spcBef>
                <a:spcPts val="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5: Why are standard forms of contract used in construction?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body" idx="4"/>
          </p:nvPr>
        </p:nvSpPr>
        <p:spPr>
          <a:xfrm>
            <a:off x="838198" y="1771189"/>
            <a:ext cx="10515600" cy="3624723"/>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2500">
                <a:solidFill>
                  <a:schemeClr val="dk1"/>
                </a:solidFill>
              </a:rPr>
              <a:t>Contract selection is important – it should align with project needs and stakeholder relationships. There are five main contract types:</a:t>
            </a:r>
            <a:endParaRPr sz="2500">
              <a:solidFill>
                <a:schemeClr val="dk1"/>
              </a:solidFill>
            </a:endParaRPr>
          </a:p>
          <a:p>
            <a:pPr marL="342900" lvl="0" indent="-342900" algn="l" rtl="0">
              <a:lnSpc>
                <a:spcPct val="107916"/>
              </a:lnSpc>
              <a:spcBef>
                <a:spcPts val="0"/>
              </a:spcBef>
              <a:spcAft>
                <a:spcPts val="0"/>
              </a:spcAft>
              <a:buClr>
                <a:srgbClr val="432673"/>
              </a:buClr>
              <a:buSzPts val="2500"/>
              <a:buFont typeface="Arial"/>
              <a:buChar char="•"/>
            </a:pPr>
            <a:r>
              <a:rPr lang="en-GB" sz="2500">
                <a:solidFill>
                  <a:schemeClr val="dk1"/>
                </a:solidFill>
              </a:rPr>
              <a:t>Joint Contracts Tribunal (JCT)</a:t>
            </a:r>
            <a:endParaRPr/>
          </a:p>
          <a:p>
            <a:pPr marL="342900" lvl="0" indent="-342900" algn="l" rtl="0">
              <a:lnSpc>
                <a:spcPct val="107916"/>
              </a:lnSpc>
              <a:spcBef>
                <a:spcPts val="0"/>
              </a:spcBef>
              <a:spcAft>
                <a:spcPts val="0"/>
              </a:spcAft>
              <a:buClr>
                <a:srgbClr val="432673"/>
              </a:buClr>
              <a:buSzPts val="2500"/>
              <a:buFont typeface="Arial"/>
              <a:buChar char="•"/>
            </a:pPr>
            <a:r>
              <a:rPr lang="en-GB" sz="2500">
                <a:solidFill>
                  <a:schemeClr val="dk1"/>
                </a:solidFill>
              </a:rPr>
              <a:t>Association of Consultant Architects (ACA) Building Agreement</a:t>
            </a:r>
            <a:endParaRPr/>
          </a:p>
          <a:p>
            <a:pPr marL="342900" lvl="0" indent="-342900" algn="l" rtl="0">
              <a:lnSpc>
                <a:spcPct val="107916"/>
              </a:lnSpc>
              <a:spcBef>
                <a:spcPts val="0"/>
              </a:spcBef>
              <a:spcAft>
                <a:spcPts val="0"/>
              </a:spcAft>
              <a:buClr>
                <a:srgbClr val="432673"/>
              </a:buClr>
              <a:buSzPts val="2500"/>
              <a:buFont typeface="Arial"/>
              <a:buChar char="•"/>
            </a:pPr>
            <a:r>
              <a:rPr lang="en-GB" sz="2500">
                <a:solidFill>
                  <a:schemeClr val="dk1"/>
                </a:solidFill>
              </a:rPr>
              <a:t>ICE conditions of contract</a:t>
            </a:r>
            <a:endParaRPr/>
          </a:p>
          <a:p>
            <a:pPr marL="342900" lvl="0" indent="-342900" algn="l" rtl="0">
              <a:lnSpc>
                <a:spcPct val="107916"/>
              </a:lnSpc>
              <a:spcBef>
                <a:spcPts val="0"/>
              </a:spcBef>
              <a:spcAft>
                <a:spcPts val="0"/>
              </a:spcAft>
              <a:buClr>
                <a:srgbClr val="432673"/>
              </a:buClr>
              <a:buSzPts val="2500"/>
              <a:buFont typeface="Arial"/>
              <a:buChar char="•"/>
            </a:pPr>
            <a:r>
              <a:rPr lang="en-GB" sz="2500">
                <a:solidFill>
                  <a:schemeClr val="dk1"/>
                </a:solidFill>
              </a:rPr>
              <a:t>International Federation of Consulting Engineers (FIDIC)</a:t>
            </a:r>
            <a:endParaRPr/>
          </a:p>
          <a:p>
            <a:pPr marL="342900" lvl="0" indent="-342900" algn="l" rtl="0">
              <a:lnSpc>
                <a:spcPct val="107916"/>
              </a:lnSpc>
              <a:spcBef>
                <a:spcPts val="0"/>
              </a:spcBef>
              <a:spcAft>
                <a:spcPts val="0"/>
              </a:spcAft>
              <a:buClr>
                <a:srgbClr val="432673"/>
              </a:buClr>
              <a:buSzPts val="2500"/>
              <a:buFont typeface="Arial"/>
              <a:buChar char="•"/>
            </a:pPr>
            <a:r>
              <a:rPr lang="en-GB" sz="2500">
                <a:solidFill>
                  <a:schemeClr val="dk1"/>
                </a:solidFill>
              </a:rPr>
              <a:t>New Engineering Contract (NEC).</a:t>
            </a:r>
            <a:endParaRPr/>
          </a:p>
          <a:p>
            <a:pPr marL="342900" lvl="0" indent="-184150" algn="l" rtl="0">
              <a:lnSpc>
                <a:spcPct val="107916"/>
              </a:lnSpc>
              <a:spcBef>
                <a:spcPts val="0"/>
              </a:spcBef>
              <a:spcAft>
                <a:spcPts val="0"/>
              </a:spcAft>
              <a:buClr>
                <a:srgbClr val="432673"/>
              </a:buClr>
              <a:buSzPts val="2500"/>
              <a:buFont typeface="Arial"/>
              <a:buNone/>
            </a:pPr>
            <a:endParaRPr sz="2500">
              <a:solidFill>
                <a:schemeClr val="dk1"/>
              </a:solidFill>
            </a:endParaRPr>
          </a:p>
          <a:p>
            <a:pPr marL="0" lvl="0" indent="0" algn="l" rtl="0">
              <a:lnSpc>
                <a:spcPct val="107916"/>
              </a:lnSpc>
              <a:spcBef>
                <a:spcPts val="0"/>
              </a:spcBef>
              <a:spcAft>
                <a:spcPts val="0"/>
              </a:spcAft>
              <a:buClr>
                <a:srgbClr val="432673"/>
              </a:buClr>
              <a:buSzPts val="2500"/>
              <a:buNone/>
            </a:pPr>
            <a:r>
              <a:rPr lang="en-GB" sz="2500">
                <a:solidFill>
                  <a:schemeClr val="dk1"/>
                </a:solidFill>
              </a:rPr>
              <a:t>Lesson 5 Introduction Worksheet contains information on each contract type. Read through each type.</a:t>
            </a:r>
            <a:endParaRPr sz="2500">
              <a:solidFill>
                <a:schemeClr val="dk1"/>
              </a:solidFill>
            </a:endParaRPr>
          </a:p>
          <a:p>
            <a:pPr marL="0" lvl="0" indent="0" algn="l" rtl="0">
              <a:lnSpc>
                <a:spcPct val="107916"/>
              </a:lnSpc>
              <a:spcBef>
                <a:spcPts val="0"/>
              </a:spcBef>
              <a:spcAft>
                <a:spcPts val="0"/>
              </a:spcAft>
              <a:buClr>
                <a:schemeClr val="dk1"/>
              </a:buClr>
              <a:buSzPts val="1100"/>
              <a:buFont typeface="Arial"/>
              <a:buNone/>
            </a:pPr>
            <a:r>
              <a:rPr lang="en-GB" sz="2500">
                <a:solidFill>
                  <a:schemeClr val="dk1"/>
                </a:solidFill>
              </a:rPr>
              <a:t> </a:t>
            </a:r>
            <a:endParaRPr sz="2500">
              <a:solidFill>
                <a:schemeClr val="dk1"/>
              </a:solidFill>
            </a:endParaRPr>
          </a:p>
        </p:txBody>
      </p:sp>
      <p:sp>
        <p:nvSpPr>
          <p:cNvPr id="164" name="Google Shape;164;p1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65" name="Google Shape;165;p19"/>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sp>
        <p:nvSpPr>
          <p:cNvPr id="166" name="Google Shape;166;p19"/>
          <p:cNvSpPr txBox="1"/>
          <p:nvPr/>
        </p:nvSpPr>
        <p:spPr>
          <a:xfrm>
            <a:off x="838198" y="345248"/>
            <a:ext cx="898870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262626"/>
              </a:buClr>
              <a:buSzPts val="4000"/>
              <a:buFont typeface="Arial"/>
              <a:buNone/>
            </a:pPr>
            <a:r>
              <a:rPr lang="en-GB" sz="4000" b="0" i="0" u="none" strike="noStrike" cap="none">
                <a:solidFill>
                  <a:srgbClr val="262626"/>
                </a:solidFill>
                <a:latin typeface="Arial"/>
                <a:ea typeface="Arial"/>
                <a:cs typeface="Arial"/>
                <a:sym typeface="Arial"/>
              </a:rPr>
              <a:t>Main construction contract types</a:t>
            </a:r>
            <a:endParaRPr sz="4000" b="0" i="0" u="none" strike="noStrike" cap="none">
              <a:solidFill>
                <a:srgbClr val="262626"/>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38200" y="3452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4000"/>
              <a:buFont typeface="Arial"/>
              <a:buNone/>
            </a:pPr>
            <a:r>
              <a:rPr lang="en-GB" sz="3200" dirty="0">
                <a:solidFill>
                  <a:srgbClr val="0D0D0D"/>
                </a:solidFill>
                <a:latin typeface="Arial"/>
                <a:ea typeface="Arial"/>
                <a:cs typeface="Arial"/>
                <a:sym typeface="Arial"/>
              </a:rPr>
              <a:t>Why are standard forms of contract used in construction?</a:t>
            </a:r>
            <a:endParaRPr sz="3200" dirty="0"/>
          </a:p>
        </p:txBody>
      </p:sp>
      <p:sp>
        <p:nvSpPr>
          <p:cNvPr id="172" name="Google Shape;172;p20"/>
          <p:cNvSpPr txBox="1">
            <a:spLocks noGrp="1"/>
          </p:cNvSpPr>
          <p:nvPr>
            <p:ph type="body" idx="1"/>
          </p:nvPr>
        </p:nvSpPr>
        <p:spPr>
          <a:xfrm>
            <a:off x="838200" y="1690688"/>
            <a:ext cx="3176016" cy="4161472"/>
          </a:xfrm>
          <a:prstGeom prst="rect">
            <a:avLst/>
          </a:prstGeom>
          <a:solidFill>
            <a:srgbClr val="EBDDF4"/>
          </a:solidFill>
          <a:ln>
            <a:noFill/>
          </a:ln>
        </p:spPr>
        <p:txBody>
          <a:bodyPr spcFirstLastPara="1" wrap="square" lIns="180000" tIns="180000" rIns="180000" bIns="180000" anchor="t" anchorCtr="0">
            <a:normAutofit/>
          </a:bodyPr>
          <a:lstStyle/>
          <a:p>
            <a:pPr marL="228600" lvl="0" indent="-228600" algn="l" rtl="0">
              <a:lnSpc>
                <a:spcPct val="108000"/>
              </a:lnSpc>
              <a:spcBef>
                <a:spcPts val="0"/>
              </a:spcBef>
              <a:spcAft>
                <a:spcPts val="0"/>
              </a:spcAft>
              <a:buClr>
                <a:srgbClr val="432673"/>
              </a:buClr>
              <a:buSzPts val="2400"/>
              <a:buChar char="•"/>
            </a:pPr>
            <a:r>
              <a:rPr lang="en-GB" dirty="0"/>
              <a:t>Think about the questions in Activity 1 Worksheet while you watch the video. Take notes.</a:t>
            </a:r>
            <a:endParaRPr dirty="0"/>
          </a:p>
          <a:p>
            <a:pPr marL="228600" lvl="0" indent="-228600" algn="l" rtl="0">
              <a:lnSpc>
                <a:spcPct val="108000"/>
              </a:lnSpc>
              <a:spcBef>
                <a:spcPts val="0"/>
              </a:spcBef>
              <a:spcAft>
                <a:spcPts val="0"/>
              </a:spcAft>
              <a:buClr>
                <a:srgbClr val="432673"/>
              </a:buClr>
              <a:buSzPts val="2400"/>
              <a:buChar char="•"/>
            </a:pPr>
            <a:r>
              <a:rPr lang="en-GB" dirty="0"/>
              <a:t>Check your answers in the answer sheet.</a:t>
            </a:r>
            <a:endParaRPr dirty="0"/>
          </a:p>
          <a:p>
            <a:pPr marL="228600" lvl="0" indent="-76200" algn="l" rtl="0">
              <a:lnSpc>
                <a:spcPct val="108000"/>
              </a:lnSpc>
              <a:spcBef>
                <a:spcPts val="0"/>
              </a:spcBef>
              <a:spcAft>
                <a:spcPts val="0"/>
              </a:spcAft>
              <a:buSzPts val="2400"/>
              <a:buNone/>
            </a:pPr>
            <a:endParaRPr dirty="0"/>
          </a:p>
          <a:p>
            <a:pPr marL="228600" lvl="0" indent="-76200" algn="l" rtl="0">
              <a:lnSpc>
                <a:spcPct val="108000"/>
              </a:lnSpc>
              <a:spcBef>
                <a:spcPts val="1000"/>
              </a:spcBef>
              <a:spcAft>
                <a:spcPts val="0"/>
              </a:spcAft>
              <a:buSzPts val="2400"/>
              <a:buNone/>
            </a:pPr>
            <a:endParaRPr dirty="0"/>
          </a:p>
          <a:p>
            <a:pPr marL="0" lvl="0" indent="0" algn="l" rtl="0">
              <a:lnSpc>
                <a:spcPct val="108000"/>
              </a:lnSpc>
              <a:spcBef>
                <a:spcPts val="1000"/>
              </a:spcBef>
              <a:spcAft>
                <a:spcPts val="0"/>
              </a:spcAft>
              <a:buSzPts val="2400"/>
              <a:buNone/>
            </a:pPr>
            <a:endParaRPr dirty="0"/>
          </a:p>
        </p:txBody>
      </p:sp>
      <p:sp>
        <p:nvSpPr>
          <p:cNvPr id="173" name="Google Shape;173;p20"/>
          <p:cNvSpPr/>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174" name="Google Shape;174;p20"/>
          <p:cNvSpPr txBox="1">
            <a:spLocks noGrp="1"/>
          </p:cNvSpPr>
          <p:nvPr>
            <p:ph type="body" idx="3"/>
          </p:nvPr>
        </p:nvSpPr>
        <p:spPr>
          <a:xfrm>
            <a:off x="838200" y="6356350"/>
            <a:ext cx="5041392" cy="365125"/>
          </a:xfrm>
          <a:prstGeom prst="rect">
            <a:avLst/>
          </a:prstGeom>
          <a:noFill/>
          <a:ln>
            <a:noFill/>
          </a:ln>
        </p:spPr>
        <p:txBody>
          <a:bodyPr spcFirstLastPara="1" wrap="square" lIns="91425" tIns="45700" rIns="91425" bIns="45700" anchor="ctr" anchorCtr="0">
            <a:noAutofit/>
          </a:bodyPr>
          <a:lstStyle/>
          <a:p>
            <a:pPr marL="0" lvl="0" indent="0" algn="l" rtl="0">
              <a:lnSpc>
                <a:spcPct val="108000"/>
              </a:lnSpc>
              <a:spcBef>
                <a:spcPts val="0"/>
              </a:spcBef>
              <a:spcAft>
                <a:spcPts val="0"/>
              </a:spcAft>
              <a:buSzPts val="1200"/>
              <a:buNone/>
            </a:pPr>
            <a:r>
              <a:rPr lang="en-GB"/>
              <a:t>Lesson 5: Why are standard forms of contract used in construction?</a:t>
            </a:r>
            <a:endParaRPr/>
          </a:p>
        </p:txBody>
      </p:sp>
      <p:pic>
        <p:nvPicPr>
          <p:cNvPr id="2" name="Online Media 1" title="Gatsby TEN 2025 Construction Law Standard contracts V2">
            <a:hlinkClick r:id="" action="ppaction://media"/>
            <a:extLst>
              <a:ext uri="{FF2B5EF4-FFF2-40B4-BE49-F238E27FC236}">
                <a16:creationId xmlns:a16="http://schemas.microsoft.com/office/drawing/2014/main" id="{ABEF6041-11A3-D83C-BE2B-D56D15716C37}"/>
              </a:ext>
            </a:extLst>
          </p:cNvPr>
          <p:cNvPicPr>
            <a:picLocks noRot="1" noChangeAspect="1"/>
          </p:cNvPicPr>
          <p:nvPr>
            <a:videoFile r:link="rId1"/>
          </p:nvPr>
        </p:nvPicPr>
        <p:blipFill>
          <a:blip r:embed="rId4"/>
          <a:stretch>
            <a:fillRect/>
          </a:stretch>
        </p:blipFill>
        <p:spPr>
          <a:xfrm>
            <a:off x="4150941" y="1608392"/>
            <a:ext cx="7716523" cy="4347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13DEB4-43CB-4CBB-84C0-731B54951F77}"/>
</file>

<file path=customXml/itemProps2.xml><?xml version="1.0" encoding="utf-8"?>
<ds:datastoreItem xmlns:ds="http://schemas.openxmlformats.org/officeDocument/2006/customXml" ds:itemID="{76E5B409-FD36-41C8-A0E9-5A6D5EC938C4}"/>
</file>

<file path=customXml/itemProps3.xml><?xml version="1.0" encoding="utf-8"?>
<ds:datastoreItem xmlns:ds="http://schemas.openxmlformats.org/officeDocument/2006/customXml" ds:itemID="{729034EC-166D-420F-AC54-9AB58505A640}"/>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Widescreen</PresentationFormat>
  <Paragraphs>174</Paragraphs>
  <Slides>20</Slides>
  <Notes>20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 Narrow</vt:lpstr>
      <vt:lpstr>Arial</vt:lpstr>
      <vt:lpstr>Calibri</vt:lpstr>
      <vt:lpstr>Office Theme</vt:lpstr>
      <vt:lpstr>Construction</vt:lpstr>
      <vt:lpstr>In this lesson, we will:</vt:lpstr>
      <vt:lpstr>Knowledge recap</vt:lpstr>
      <vt:lpstr>Think, pair, share</vt:lpstr>
      <vt:lpstr>What are standard contracts?</vt:lpstr>
      <vt:lpstr>The role of standard contracts</vt:lpstr>
      <vt:lpstr>Benefits of standard contracts</vt:lpstr>
      <vt:lpstr>PowerPoint Presentation</vt:lpstr>
      <vt:lpstr>Why are standard forms of contract used in construction?</vt:lpstr>
      <vt:lpstr>Case study analysis</vt:lpstr>
      <vt:lpstr>Variations in construction contracts</vt:lpstr>
      <vt:lpstr>Questions</vt:lpstr>
      <vt:lpstr>Answers</vt:lpstr>
      <vt:lpstr>Answers</vt:lpstr>
      <vt:lpstr>Answers</vt:lpstr>
      <vt:lpstr>Answers</vt:lpstr>
      <vt:lpstr>Answers</vt:lpstr>
      <vt:lpstr>Answers</vt:lpstr>
      <vt:lpstr>In this lesson, we have:</vt:lpstr>
      <vt:lpstr>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2025-06-24T13:42:53Z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