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embeddedFontLst>
    <p:embeddedFont>
      <p:font typeface="Arial Narrow" panose="020B060602020203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113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Ty-RqIs-ac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Shutterstock/CrizzyStudio</a:t>
            </a:r>
            <a:endParaRPr/>
          </a:p>
        </p:txBody>
      </p:sp>
      <p:sp>
        <p:nvSpPr>
          <p:cNvPr id="118" name="Google Shape;11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1" name="Google Shape;22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1" name="Google Shape;23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0" name="Google Shape;24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Pexels/Suzy Hazelwood</a:t>
            </a:r>
            <a:endParaRPr/>
          </a:p>
        </p:txBody>
      </p:sp>
      <p:sp>
        <p:nvSpPr>
          <p:cNvPr id="248" name="Google Shape;24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Unsplash/Randy Fath</a:t>
            </a:r>
            <a:endParaRPr/>
          </a:p>
        </p:txBody>
      </p:sp>
      <p:sp>
        <p:nvSpPr>
          <p:cNvPr id="135" name="Google Shape;1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Pexels/Antoni Shkraba Studio</a:t>
            </a:r>
            <a:endParaRPr/>
          </a:p>
        </p:txBody>
      </p:sp>
      <p:sp>
        <p:nvSpPr>
          <p:cNvPr id="144" name="Google Shape;1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400"/>
              <a:buNone/>
            </a:pPr>
            <a:r>
              <a:rPr lang="en-GB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Video can be found here: </a:t>
            </a:r>
            <a:r>
              <a:rPr lang="en-GB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www.youtube.com/watch?v=LTy-RqIs-ac</a:t>
            </a:r>
            <a:endParaRPr sz="180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Unsplash/Barb McMahon</a:t>
            </a:r>
            <a:endParaRPr/>
          </a:p>
        </p:txBody>
      </p:sp>
      <p:sp>
        <p:nvSpPr>
          <p:cNvPr id="186" name="Google Shape;18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50" y="0"/>
            <a:ext cx="12192475" cy="3505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erson signing a contract agreement with the signature being witnessed by another pers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5" y="514392"/>
            <a:ext cx="12192000" cy="6343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90283" y="1702445"/>
            <a:ext cx="1811433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 descr="A purple line art of a hammer and screwdriver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07738" y="2124272"/>
            <a:ext cx="975575" cy="94957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5200"/>
              <a:buFont typeface="Arial"/>
              <a:buNone/>
              <a:defRPr sz="5200" b="1">
                <a:solidFill>
                  <a:srgbClr val="43267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6096000" y="289582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432673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2" descr="A picture containing screenshot, graphics, pattern, circle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3163" y="2280625"/>
            <a:ext cx="2049637" cy="860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1" descr="A purple and black file folder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6311" y="1610866"/>
            <a:ext cx="4635689" cy="524713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wo box">
  <p:cSld name="Activity_two box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body" idx="1"/>
          </p:nvPr>
        </p:nvSpPr>
        <p:spPr>
          <a:xfrm>
            <a:off x="838200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EBDD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2"/>
          </p:nvPr>
        </p:nvSpPr>
        <p:spPr>
          <a:xfrm>
            <a:off x="6168046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EBDD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solidation">
  <p:cSld name="Consolidation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2">
  <p:cSld name="Intro_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box">
  <p:cSld name="Activity_text+bo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EBDDF4"/>
          </a:solidFill>
          <a:ln w="19050" cap="sq" cmpd="sng">
            <a:solidFill>
              <a:srgbClr val="43267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6" descr="A purple and black file folder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6311" y="1610866"/>
            <a:ext cx="4635689" cy="5247133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7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EBDD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9" descr="A picture containing pattern, circle, screenshot, design&#10;&#10;Description automatically generated"/>
          <p:cNvPicPr preferRelativeResize="0"/>
          <p:nvPr/>
        </p:nvPicPr>
        <p:blipFill rotWithShape="1">
          <a:blip r:embed="rId2">
            <a:alphaModFix amt="5000"/>
          </a:blip>
          <a:srcRect/>
          <a:stretch/>
        </p:blipFill>
        <p:spPr>
          <a:xfrm>
            <a:off x="1797985" y="-232757"/>
            <a:ext cx="10869835" cy="1079813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9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9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9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9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9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9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9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9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0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business-5645367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Ty-RqIs-a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5200"/>
              <a:buFont typeface="Arial"/>
              <a:buNone/>
            </a:pPr>
            <a:r>
              <a:rPr lang="en-GB" noProof="0" dirty="0"/>
              <a:t>Construction</a:t>
            </a:r>
          </a:p>
        </p:txBody>
      </p:sp>
      <p:sp>
        <p:nvSpPr>
          <p:cNvPr id="121" name="Google Shape;121;p15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noProof="0" dirty="0"/>
              <a:t>Topic: Law and contracts in construction</a:t>
            </a:r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2"/>
          </p:nvPr>
        </p:nvSpPr>
        <p:spPr>
          <a:xfrm>
            <a:off x="6096000" y="289582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GB" noProof="0" dirty="0"/>
              <a:t>Route: Construction</a:t>
            </a:r>
          </a:p>
          <a:p>
            <a:pPr marL="457200" lvl="0" indent="-22860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lang="en-GB" noProof="0" dirty="0"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GB" noProof="0" dirty="0">
                <a:solidFill>
                  <a:schemeClr val="dk1"/>
                </a:solidFill>
              </a:rPr>
              <a:t>Answers</a:t>
            </a:r>
          </a:p>
        </p:txBody>
      </p:sp>
      <p:sp>
        <p:nvSpPr>
          <p:cNvPr id="198" name="Google Shape;198;p24"/>
          <p:cNvSpPr txBox="1">
            <a:spLocks noGrp="1"/>
          </p:cNvSpPr>
          <p:nvPr>
            <p:ph type="body" idx="1"/>
          </p:nvPr>
        </p:nvSpPr>
        <p:spPr>
          <a:xfrm>
            <a:off x="838200" y="1811396"/>
            <a:ext cx="10683124" cy="4242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100"/>
              <a:buFont typeface="Arial"/>
              <a:buAutoNum type="arabicPeriod" startAt="9"/>
            </a:pPr>
            <a:r>
              <a:rPr lang="en-GB" sz="2000" noProof="0" dirty="0"/>
              <a:t>She would have full ownership and control over the property and the land it is on. She would not face issues like escalating ground rents, restrictive permissions from a freeholder or high service charges imposed by a landlord. Additionally, she would have more freedom to make decisions about the property without needing approval, and selling the property would probably be more straightforward.</a:t>
            </a:r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100"/>
              <a:buFont typeface="Calibri"/>
              <a:buAutoNum type="arabicPeriod" startAt="9"/>
            </a:pPr>
            <a:r>
              <a:rPr lang="en-GB" sz="2000" noProof="0" dirty="0"/>
              <a:t>Freehold ownership of flats can create problems with managing shared areas, like roofs and staircases, as there is no central authority (e.g. a landlord) responsible for maintenance. Disputes between owners may arise over costs or responsibilities.</a:t>
            </a:r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100"/>
              <a:buFont typeface="Calibri"/>
              <a:buAutoNum type="arabicPeriod" startAt="9"/>
            </a:pPr>
            <a:r>
              <a:rPr lang="en-GB" sz="2000" noProof="0" dirty="0"/>
              <a:t>Freehold flats may lack a formal management structure, making it hard to coordinate repairs and maintenance. This can lead to disagreements or neglect of shared spaces, impacting the building’s condition.</a:t>
            </a:r>
            <a:endParaRPr lang="en-GB" sz="2000" noProof="0" dirty="0">
              <a:solidFill>
                <a:schemeClr val="dk1"/>
              </a:solidFill>
            </a:endParaRPr>
          </a:p>
          <a:p>
            <a:pPr marL="457200" lvl="0" indent="-37338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endParaRPr lang="en-GB" sz="2000" noProof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</a:pPr>
            <a:endParaRPr lang="en-GB" sz="2000" noProof="0" dirty="0">
              <a:solidFill>
                <a:srgbClr val="FF0000"/>
              </a:solidFill>
            </a:endParaRPr>
          </a:p>
        </p:txBody>
      </p:sp>
      <p:sp>
        <p:nvSpPr>
          <p:cNvPr id="199" name="Google Shape;199;p2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200" name="Google Shape;200;p24"/>
          <p:cNvSpPr/>
          <p:nvPr/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noProof="0" dirty="0"/>
              <a:t>Instructions for group presentations</a:t>
            </a:r>
          </a:p>
        </p:txBody>
      </p:sp>
      <p:sp>
        <p:nvSpPr>
          <p:cNvPr id="206" name="Google Shape;206;p25"/>
          <p:cNvSpPr txBox="1">
            <a:spLocks noGrp="1"/>
          </p:cNvSpPr>
          <p:nvPr>
            <p:ph type="body" idx="1"/>
          </p:nvPr>
        </p:nvSpPr>
        <p:spPr>
          <a:xfrm>
            <a:off x="838200" y="1690687"/>
            <a:ext cx="5955792" cy="439623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85000" lnSpcReduction="10000"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1081"/>
              <a:buNone/>
            </a:pPr>
            <a:r>
              <a:rPr lang="en-GB" noProof="0" dirty="0"/>
              <a:t>In small groups, prepare a presentation on: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ct val="108108"/>
              <a:buChar char="•"/>
            </a:pPr>
            <a:r>
              <a:rPr lang="en-GB" noProof="0" dirty="0"/>
              <a:t>the problems faced by leaseholders;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ct val="108108"/>
              <a:buChar char="•"/>
            </a:pPr>
            <a:r>
              <a:rPr lang="en-GB" noProof="0" dirty="0"/>
              <a:t>the advantages and disadvantages of leasehold properties;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ct val="108108"/>
              <a:buChar char="•"/>
            </a:pPr>
            <a:r>
              <a:rPr lang="en-GB" noProof="0" dirty="0"/>
              <a:t>how the Leasehold and Freehold Reform Act 2024 might help. </a:t>
            </a:r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1081"/>
              <a:buNone/>
            </a:pPr>
            <a:r>
              <a:rPr lang="en-GB" noProof="0" dirty="0"/>
              <a:t>Assign roles: notetaker, spokesperson and timekeeper. You have 15 minutes to prepare your presentations. Use the questions in </a:t>
            </a:r>
            <a:br>
              <a:rPr lang="en-GB" noProof="0" dirty="0"/>
            </a:br>
            <a:r>
              <a:rPr lang="en-GB" noProof="0" dirty="0"/>
              <a:t>Activity 2 Worksheet to guide you. Each group presentation should last 2–3 minutes.</a:t>
            </a:r>
          </a:p>
        </p:txBody>
      </p:sp>
      <p:sp>
        <p:nvSpPr>
          <p:cNvPr id="207" name="Google Shape;207;p25"/>
          <p:cNvSpPr txBox="1">
            <a:spLocks noGrp="1"/>
          </p:cNvSpPr>
          <p:nvPr>
            <p:ph type="body" idx="2"/>
          </p:nvPr>
        </p:nvSpPr>
        <p:spPr>
          <a:xfrm>
            <a:off x="7314998" y="1690687"/>
            <a:ext cx="4316170" cy="4513707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935"/>
              <a:buChar char="•"/>
            </a:pPr>
            <a:r>
              <a:rPr lang="en-GB" sz="2000" noProof="0" dirty="0"/>
              <a:t>Notetaker – this student is responsible for writing down the group’s ideas on the worksheet.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935"/>
              <a:buChar char="•"/>
            </a:pPr>
            <a:r>
              <a:rPr lang="en-GB" sz="2000" noProof="0" dirty="0"/>
              <a:t>Spokesperson – this student will present the group’s findings to the class. 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935"/>
              <a:buChar char="•"/>
            </a:pPr>
            <a:r>
              <a:rPr lang="en-GB" sz="2000" noProof="0" dirty="0"/>
              <a:t>Timekeeper – this student ensure the group stays on track and finishes within the given time.</a:t>
            </a:r>
          </a:p>
        </p:txBody>
      </p:sp>
      <p:sp>
        <p:nvSpPr>
          <p:cNvPr id="208" name="Google Shape;208;p2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209" name="Google Shape;209;p25"/>
          <p:cNvSpPr/>
          <p:nvPr/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GB" noProof="0" dirty="0">
                <a:solidFill>
                  <a:schemeClr val="dk1"/>
                </a:solidFill>
              </a:rPr>
              <a:t>Ground rent clauses</a:t>
            </a:r>
          </a:p>
        </p:txBody>
      </p:sp>
      <p:sp>
        <p:nvSpPr>
          <p:cNvPr id="215" name="Google Shape;215;p26"/>
          <p:cNvSpPr txBox="1">
            <a:spLocks noGrp="1"/>
          </p:cNvSpPr>
          <p:nvPr>
            <p:ph type="body" idx="1"/>
          </p:nvPr>
        </p:nvSpPr>
        <p:spPr>
          <a:xfrm>
            <a:off x="838200" y="1533352"/>
            <a:ext cx="9706337" cy="3869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lvl="0" indent="0" algn="l" rtl="0">
              <a:lnSpc>
                <a:spcPct val="118000"/>
              </a:lnSpc>
              <a:spcBef>
                <a:spcPts val="1000"/>
              </a:spcBef>
              <a:spcAft>
                <a:spcPts val="0"/>
              </a:spcAft>
              <a:buSzPts val="1935"/>
              <a:buNone/>
            </a:pPr>
            <a:r>
              <a:rPr lang="en-GB" sz="2000" noProof="0" dirty="0"/>
              <a:t>A ground rent clause is a provision in a lease agreement that requires the leaseholder to make regular payments, known as ground rent, to the freeholder. </a:t>
            </a:r>
            <a:br>
              <a:rPr lang="en-GB" sz="2000" noProof="0" dirty="0"/>
            </a:br>
            <a:r>
              <a:rPr lang="en-GB" sz="2000" noProof="0" dirty="0"/>
              <a:t>This payment is for the use of the land on which the leasehold property sits. </a:t>
            </a:r>
          </a:p>
          <a:p>
            <a:pPr marL="114300" lvl="0" indent="0" algn="l" rtl="0">
              <a:lnSpc>
                <a:spcPct val="118000"/>
              </a:lnSpc>
              <a:spcBef>
                <a:spcPts val="1000"/>
              </a:spcBef>
              <a:spcAft>
                <a:spcPts val="0"/>
              </a:spcAft>
              <a:buSzPts val="1935"/>
              <a:buNone/>
            </a:pPr>
            <a:r>
              <a:rPr lang="en-GB" sz="2000" noProof="0" dirty="0"/>
              <a:t>The clause will typically specify:</a:t>
            </a:r>
          </a:p>
          <a:p>
            <a:pPr marL="800100" lvl="1" indent="-3429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2400"/>
              <a:buChar char="•"/>
            </a:pPr>
            <a:r>
              <a:rPr lang="en-GB" noProof="0" dirty="0">
                <a:solidFill>
                  <a:schemeClr val="dk1"/>
                </a:solidFill>
              </a:rPr>
              <a:t>the amount to be paid;</a:t>
            </a:r>
            <a:endParaRPr lang="en-GB" noProof="0" dirty="0"/>
          </a:p>
          <a:p>
            <a:pPr marL="800100" lvl="1" indent="-3429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2400"/>
              <a:buChar char="•"/>
            </a:pPr>
            <a:r>
              <a:rPr lang="en-GB" noProof="0" dirty="0">
                <a:solidFill>
                  <a:schemeClr val="dk1"/>
                </a:solidFill>
              </a:rPr>
              <a:t>the frequency of payments (e.g. quarterly, annually);</a:t>
            </a:r>
            <a:endParaRPr lang="en-GB" noProof="0" dirty="0"/>
          </a:p>
          <a:p>
            <a:pPr marL="800100" lvl="1" indent="-3429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2400"/>
              <a:buChar char="•"/>
            </a:pPr>
            <a:r>
              <a:rPr lang="en-GB" noProof="0" dirty="0">
                <a:solidFill>
                  <a:schemeClr val="dk1"/>
                </a:solidFill>
              </a:rPr>
              <a:t>any conditions for potential increases in the rent during the term of the lease (e.g. linked to RPI or a fixed percentage increase);</a:t>
            </a:r>
            <a:endParaRPr lang="en-GB" noProof="0" dirty="0"/>
          </a:p>
          <a:p>
            <a:pPr marL="800100" lvl="1" indent="-3429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2400"/>
              <a:buChar char="•"/>
            </a:pPr>
            <a:r>
              <a:rPr lang="en-GB" noProof="0" dirty="0">
                <a:solidFill>
                  <a:schemeClr val="dk1"/>
                </a:solidFill>
              </a:rPr>
              <a:t>penalties for late payments, typically expressed as interest rates added to the Bank of England base rate. </a:t>
            </a:r>
            <a:endParaRPr lang="en-GB" noProof="0" dirty="0"/>
          </a:p>
        </p:txBody>
      </p:sp>
      <p:sp>
        <p:nvSpPr>
          <p:cNvPr id="216" name="Google Shape;216;p2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217" name="Google Shape;217;p26"/>
          <p:cNvSpPr/>
          <p:nvPr/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3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6"/>
          <p:cNvSpPr txBox="1"/>
          <p:nvPr/>
        </p:nvSpPr>
        <p:spPr>
          <a:xfrm>
            <a:off x="1192194" y="5694744"/>
            <a:ext cx="5660020" cy="369332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Activity 3 Worksheet and answer the questions.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GB" noProof="0" dirty="0">
                <a:solidFill>
                  <a:schemeClr val="dk1"/>
                </a:solidFill>
              </a:rPr>
              <a:t>Ground rent clauses – Answers</a:t>
            </a:r>
          </a:p>
        </p:txBody>
      </p:sp>
      <p:sp>
        <p:nvSpPr>
          <p:cNvPr id="224" name="Google Shape;224;p2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r>
              <a:rPr lang="en-GB" b="1" noProof="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Ground rent clause 1</a:t>
            </a:r>
            <a:endParaRPr lang="en-GB" noProof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r>
              <a:rPr lang="en-GB" noProof="0" dirty="0">
                <a:solidFill>
                  <a:schemeClr val="dk1"/>
                </a:solidFill>
              </a:rPr>
              <a:t>£300 x 1.05 = £315</a:t>
            </a:r>
            <a:endParaRPr lang="en-GB" noProof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5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r>
              <a:rPr lang="en-GB" b="1" noProof="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Ground rent clause 2</a:t>
            </a:r>
            <a:endParaRPr lang="en-GB" noProof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r>
              <a:rPr lang="en-GB" noProof="0" dirty="0">
                <a:solidFill>
                  <a:schemeClr val="dk1"/>
                </a:solidFill>
              </a:rPr>
              <a:t>£200 ÷ 4 = £50 per quarter</a:t>
            </a:r>
            <a:endParaRPr lang="en-GB" b="1" noProof="0" dirty="0">
              <a:solidFill>
                <a:srgbClr val="0D0D0D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endParaRPr lang="en-GB" b="1" noProof="0" dirty="0">
              <a:solidFill>
                <a:srgbClr val="0D0D0D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r>
              <a:rPr lang="en-GB" b="1" noProof="0" dirty="0">
                <a:solidFill>
                  <a:srgbClr val="0D0D0D"/>
                </a:solidFill>
              </a:rPr>
              <a:t>Ground</a:t>
            </a:r>
            <a:r>
              <a:rPr lang="en-GB" b="1" noProof="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rent clause 3</a:t>
            </a:r>
            <a:endParaRPr lang="en-GB" noProof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5"/>
              <a:buNone/>
            </a:pPr>
            <a:r>
              <a:rPr lang="en-GB" noProof="0" dirty="0">
                <a:solidFill>
                  <a:schemeClr val="dk1"/>
                </a:solidFill>
              </a:rPr>
              <a:t>£400 x 1.07 = £428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5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r>
              <a:rPr lang="en-GB" b="1" noProof="0" dirty="0">
                <a:solidFill>
                  <a:srgbClr val="0D0D0D"/>
                </a:solidFill>
              </a:rPr>
              <a:t>Ground</a:t>
            </a:r>
            <a:r>
              <a:rPr lang="en-GB" b="1" noProof="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rent clause 4</a:t>
            </a:r>
            <a:endParaRPr lang="en-GB" noProof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9"/>
              <a:buNone/>
            </a:pPr>
            <a:r>
              <a:rPr lang="en-GB" noProof="0" dirty="0">
                <a:solidFill>
                  <a:schemeClr val="dk1"/>
                </a:solidFill>
              </a:rPr>
              <a:t>£275 x 1.20 = £330</a:t>
            </a:r>
          </a:p>
        </p:txBody>
      </p:sp>
      <p:sp>
        <p:nvSpPr>
          <p:cNvPr id="225" name="Google Shape;225;p27"/>
          <p:cNvSpPr txBox="1">
            <a:spLocks noGrp="1"/>
          </p:cNvSpPr>
          <p:nvPr>
            <p:ph type="body" idx="2"/>
          </p:nvPr>
        </p:nvSpPr>
        <p:spPr>
          <a:xfrm>
            <a:off x="8175008" y="2676323"/>
            <a:ext cx="3507474" cy="1075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sz="1800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Lesson 3 Activity 3 Worksheet</a:t>
            </a:r>
            <a:endParaRPr lang="en-GB" noProof="0" dirty="0">
              <a:solidFill>
                <a:schemeClr val="dk1"/>
              </a:solidFill>
            </a:endParaRPr>
          </a:p>
        </p:txBody>
      </p:sp>
      <p:sp>
        <p:nvSpPr>
          <p:cNvPr id="226" name="Google Shape;226;p27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noProof="0" dirty="0"/>
              <a:t>Resources</a:t>
            </a:r>
          </a:p>
        </p:txBody>
      </p:sp>
      <p:sp>
        <p:nvSpPr>
          <p:cNvPr id="227" name="Google Shape;227;p27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Activity 3</a:t>
            </a:r>
          </a:p>
        </p:txBody>
      </p:sp>
      <p:sp>
        <p:nvSpPr>
          <p:cNvPr id="228" name="Google Shape;228;p27"/>
          <p:cNvSpPr txBox="1"/>
          <p:nvPr/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r>
              <a:rPr lang="en-GB" sz="1200" b="0" i="0" u="none" strike="noStrike" cap="none" noProof="0" dirty="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Lesson 3: Leasehold versus freehold property ownership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In this lesson, we have:</a:t>
            </a:r>
          </a:p>
        </p:txBody>
      </p:sp>
      <p:sp>
        <p:nvSpPr>
          <p:cNvPr id="234" name="Google Shape;234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rgbClr val="432673"/>
              </a:buClr>
              <a:buSzPts val="2400"/>
              <a:buChar char="•"/>
            </a:pPr>
            <a:r>
              <a:rPr lang="en-GB" sz="2800" noProof="0" dirty="0">
                <a:solidFill>
                  <a:srgbClr val="0D0D0D"/>
                </a:solidFill>
              </a:rPr>
              <a:t>described common problems between leaseholders and freeholders;</a:t>
            </a:r>
            <a:endParaRPr lang="en-GB" noProof="0" dirty="0"/>
          </a:p>
          <a:p>
            <a:pPr marL="342900" lvl="0" indent="-34290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rgbClr val="432673"/>
              </a:buClr>
              <a:buSzPts val="2400"/>
              <a:buChar char="•"/>
            </a:pPr>
            <a:r>
              <a:rPr lang="en-GB" sz="2800" noProof="0" dirty="0">
                <a:solidFill>
                  <a:srgbClr val="0D0D0D"/>
                </a:solidFill>
              </a:rPr>
              <a:t>defined how ground rent is calculated and what happens if it is not paid.</a:t>
            </a:r>
            <a:endParaRPr lang="en-GB" noProof="0" dirty="0"/>
          </a:p>
        </p:txBody>
      </p:sp>
      <p:sp>
        <p:nvSpPr>
          <p:cNvPr id="235" name="Google Shape;235;p28"/>
          <p:cNvSpPr txBox="1">
            <a:spLocks noGrp="1"/>
          </p:cNvSpPr>
          <p:nvPr>
            <p:ph type="body" idx="2"/>
          </p:nvPr>
        </p:nvSpPr>
        <p:spPr>
          <a:xfrm>
            <a:off x="7329185" y="1116805"/>
            <a:ext cx="4420855" cy="47627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Skills: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Develop ability to appraise and form valid arguments from information given in a case study.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Improve communication skills by creating reports and presentations for different audiences.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Build teamwork and discussion skills by participating in group and class discussion to explore ideas.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General competencies: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English: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E2</a:t>
            </a:r>
            <a:r>
              <a:rPr lang="en-GB" sz="1300" noProof="0" dirty="0">
                <a:solidFill>
                  <a:srgbClr val="0D0D0D"/>
                </a:solidFill>
              </a:rPr>
              <a:t> Present information and ideas.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E3</a:t>
            </a:r>
            <a:r>
              <a:rPr lang="en-GB" sz="1300" noProof="0" dirty="0">
                <a:solidFill>
                  <a:srgbClr val="0D0D0D"/>
                </a:solidFill>
              </a:rPr>
              <a:t> Create texts for different purposes and audiences.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E5</a:t>
            </a:r>
            <a:r>
              <a:rPr lang="en-GB" sz="1300" noProof="0" dirty="0">
                <a:solidFill>
                  <a:srgbClr val="0D0D0D"/>
                </a:solidFill>
              </a:rPr>
              <a:t> Synthesise information.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Digital: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D1</a:t>
            </a:r>
            <a:r>
              <a:rPr lang="en-GB" sz="1300" noProof="0" dirty="0">
                <a:solidFill>
                  <a:srgbClr val="0D0D0D"/>
                </a:solidFill>
              </a:rPr>
              <a:t> Use digital technology and media effectively.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D3</a:t>
            </a:r>
            <a:r>
              <a:rPr lang="en-GB" sz="1300" noProof="0" dirty="0">
                <a:solidFill>
                  <a:srgbClr val="0D0D0D"/>
                </a:solidFill>
              </a:rPr>
              <a:t> Communicate and collaborate.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Maths:</a:t>
            </a:r>
            <a:endParaRPr lang="en-GB" noProof="0" dirty="0"/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M5</a:t>
            </a:r>
            <a:r>
              <a:rPr lang="en-GB" sz="1300" noProof="0" dirty="0">
                <a:solidFill>
                  <a:srgbClr val="0D0D0D"/>
                </a:solidFill>
              </a:rPr>
              <a:t> Process data.</a:t>
            </a:r>
            <a:endParaRPr lang="en-GB" sz="1300" b="1" noProof="0" dirty="0"/>
          </a:p>
        </p:txBody>
      </p:sp>
      <p:sp>
        <p:nvSpPr>
          <p:cNvPr id="236" name="Google Shape;236;p28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Plenary</a:t>
            </a:r>
          </a:p>
        </p:txBody>
      </p:sp>
      <p:sp>
        <p:nvSpPr>
          <p:cNvPr id="237" name="Google Shape;237;p28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noProof="0" dirty="0"/>
              <a:t>Questions</a:t>
            </a:r>
          </a:p>
        </p:txBody>
      </p:sp>
      <p:sp>
        <p:nvSpPr>
          <p:cNvPr id="243" name="Google Shape;243;p29"/>
          <p:cNvSpPr txBox="1">
            <a:spLocks noGrp="1"/>
          </p:cNvSpPr>
          <p:nvPr>
            <p:ph type="body" idx="1"/>
          </p:nvPr>
        </p:nvSpPr>
        <p:spPr>
          <a:xfrm>
            <a:off x="683794" y="1847849"/>
            <a:ext cx="10824411" cy="410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noProof="0" dirty="0"/>
              <a:t>1. What are some of the main benefits of leasehold compared with freehold?</a:t>
            </a:r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noProof="0" dirty="0"/>
              <a:t>2. What are some of the main drawbacks?</a:t>
            </a:r>
          </a:p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n-GB" noProof="0" dirty="0"/>
          </a:p>
        </p:txBody>
      </p:sp>
      <p:sp>
        <p:nvSpPr>
          <p:cNvPr id="244" name="Google Shape;244;p29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4503821" cy="36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245" name="Google Shape;245;p29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GB" noProof="0" dirty="0">
                <a:solidFill>
                  <a:schemeClr val="dk1"/>
                </a:solidFill>
              </a:rPr>
              <a:t>Follow-up</a:t>
            </a:r>
          </a:p>
        </p:txBody>
      </p:sp>
      <p:sp>
        <p:nvSpPr>
          <p:cNvPr id="251" name="Google Shape;251;p30"/>
          <p:cNvSpPr txBox="1">
            <a:spLocks noGrp="1"/>
          </p:cNvSpPr>
          <p:nvPr>
            <p:ph type="body" idx="1"/>
          </p:nvPr>
        </p:nvSpPr>
        <p:spPr>
          <a:xfrm>
            <a:off x="908304" y="1803152"/>
            <a:ext cx="6047388" cy="4308281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354330" lvl="0" indent="-342900" algn="l" rtl="0">
              <a:lnSpc>
                <a:spcPct val="12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118"/>
              <a:buChar char="•"/>
            </a:pPr>
            <a:r>
              <a:rPr lang="en-GB" sz="1800" noProof="0" dirty="0"/>
              <a:t>Complete the Lesson 3 Consolidation Worksheet. </a:t>
            </a:r>
          </a:p>
          <a:p>
            <a:pPr marL="354330" lvl="0" indent="-342900" algn="l" rtl="0">
              <a:lnSpc>
                <a:spcPct val="12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118"/>
              <a:buChar char="•"/>
            </a:pPr>
            <a:r>
              <a:rPr lang="en-GB" sz="1800" noProof="0" dirty="0"/>
              <a:t>Alternatively, spend a few minutes reading this article and considering the sort of problems that led to legislative change: </a:t>
            </a:r>
            <a:r>
              <a:rPr lang="en-GB" sz="1800" u="sng" noProof="0" dirty="0">
                <a:solidFill>
                  <a:schemeClr val="hlink"/>
                </a:solidFill>
                <a:hlinkClick r:id="rId3"/>
              </a:rPr>
              <a:t>https://www.bbc.co.uk/news/business-56453678</a:t>
            </a:r>
            <a:endParaRPr lang="en-GB" sz="1800" u="sng" noProof="0" dirty="0">
              <a:solidFill>
                <a:schemeClr val="hlink"/>
              </a:solidFill>
            </a:endParaRPr>
          </a:p>
          <a:p>
            <a:pPr marL="354330" lvl="0" indent="-342900" algn="l" rtl="0">
              <a:lnSpc>
                <a:spcPct val="12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118"/>
              <a:buChar char="•"/>
            </a:pPr>
            <a:r>
              <a:rPr lang="en-GB" sz="1800" noProof="0" dirty="0">
                <a:solidFill>
                  <a:schemeClr val="dk1"/>
                </a:solidFill>
              </a:rPr>
              <a:t>Write a short half-page reflection on whether you believe the Leasehold Reform Act (2024) goes far enough in addressing leaseholder problems.</a:t>
            </a:r>
          </a:p>
          <a:p>
            <a:pPr marL="354330" lvl="0" indent="-342900" algn="l" rtl="0">
              <a:lnSpc>
                <a:spcPct val="12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118"/>
              <a:buChar char="•"/>
            </a:pPr>
            <a:r>
              <a:rPr lang="en-GB" sz="1800" noProof="0" dirty="0">
                <a:solidFill>
                  <a:schemeClr val="dk1"/>
                </a:solidFill>
              </a:rPr>
              <a:t>What additional changes would you propose?</a:t>
            </a:r>
          </a:p>
          <a:p>
            <a:pPr marL="228600" lvl="0" indent="-76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118"/>
              <a:buFont typeface="Arial"/>
              <a:buNone/>
            </a:pPr>
            <a:endParaRPr lang="en-GB" sz="1800" noProof="0" dirty="0">
              <a:solidFill>
                <a:srgbClr val="FF0000"/>
              </a:solidFill>
            </a:endParaRPr>
          </a:p>
        </p:txBody>
      </p:sp>
      <p:sp>
        <p:nvSpPr>
          <p:cNvPr id="252" name="Google Shape;252;p30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Follow-up</a:t>
            </a:r>
          </a:p>
        </p:txBody>
      </p:sp>
      <p:sp>
        <p:nvSpPr>
          <p:cNvPr id="253" name="Google Shape;253;p3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pic>
        <p:nvPicPr>
          <p:cNvPr id="254" name="Google Shape;254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48062" y="1803151"/>
            <a:ext cx="4392839" cy="43082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In this lesson, we will:</a:t>
            </a:r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15290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rgbClr val="432673"/>
              </a:buClr>
              <a:buSzPct val="108000"/>
              <a:buChar char="•"/>
            </a:pPr>
            <a:r>
              <a:rPr lang="en-GB" sz="2100" noProof="0" dirty="0">
                <a:solidFill>
                  <a:srgbClr val="0D0D0D"/>
                </a:solidFill>
              </a:rPr>
              <a:t>describe common problems between leaseholders and freeholders;</a:t>
            </a:r>
            <a:endParaRPr lang="en-GB" noProof="0" dirty="0"/>
          </a:p>
          <a:p>
            <a:pPr marL="342900" lvl="0" indent="-34290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rgbClr val="432673"/>
              </a:buClr>
              <a:buSzPct val="108000"/>
              <a:buChar char="•"/>
            </a:pPr>
            <a:r>
              <a:rPr lang="en-GB" sz="2100" noProof="0" dirty="0">
                <a:solidFill>
                  <a:srgbClr val="0D0D0D"/>
                </a:solidFill>
              </a:rPr>
              <a:t>define how ground rent is calculated and what happens if it is not paid.</a:t>
            </a:r>
            <a:endParaRPr lang="en-GB" sz="1800" noProof="0" dirty="0">
              <a:solidFill>
                <a:srgbClr val="0D0D0D"/>
              </a:solidFill>
            </a:endParaRPr>
          </a:p>
        </p:txBody>
      </p:sp>
      <p:sp>
        <p:nvSpPr>
          <p:cNvPr id="130" name="Google Shape;130;p16"/>
          <p:cNvSpPr txBox="1">
            <a:spLocks noGrp="1"/>
          </p:cNvSpPr>
          <p:nvPr>
            <p:ph type="body" idx="2"/>
          </p:nvPr>
        </p:nvSpPr>
        <p:spPr>
          <a:xfrm>
            <a:off x="7239000" y="1469008"/>
            <a:ext cx="4300728" cy="463918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Skills: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Develop ability to appraise and form valid arguments from information given in a case study.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Improve communication skills by creating reports and presentations for different audiences.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Build teamwork and discussion skills by participating in group and class discussion to explore ideas.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General competencies: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English: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E2</a:t>
            </a:r>
            <a:r>
              <a:rPr lang="en-GB" sz="1300" noProof="0" dirty="0">
                <a:solidFill>
                  <a:srgbClr val="0D0D0D"/>
                </a:solidFill>
              </a:rPr>
              <a:t> Present information and ideas.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E5</a:t>
            </a:r>
            <a:r>
              <a:rPr lang="en-GB" sz="1300" noProof="0" dirty="0">
                <a:solidFill>
                  <a:srgbClr val="0D0D0D"/>
                </a:solidFill>
              </a:rPr>
              <a:t> Synthesise information.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Digital: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D3</a:t>
            </a:r>
            <a:r>
              <a:rPr lang="en-GB" sz="1300" noProof="0" dirty="0">
                <a:solidFill>
                  <a:srgbClr val="0D0D0D"/>
                </a:solidFill>
              </a:rPr>
              <a:t> Communicate and collaborate.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noProof="0" dirty="0">
                <a:solidFill>
                  <a:srgbClr val="0D0D0D"/>
                </a:solidFill>
              </a:rPr>
              <a:t>Maths:</a:t>
            </a:r>
          </a:p>
          <a:p>
            <a:pPr marL="0" lvl="0" indent="0" algn="l" rtl="0">
              <a:lnSpc>
                <a:spcPct val="107916"/>
              </a:lnSpc>
              <a:spcBef>
                <a:spcPts val="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300" b="1" noProof="0" dirty="0">
                <a:solidFill>
                  <a:srgbClr val="0D0D0D"/>
                </a:solidFill>
              </a:rPr>
              <a:t>M5</a:t>
            </a:r>
            <a:r>
              <a:rPr lang="en-GB" sz="1300" noProof="0" dirty="0">
                <a:solidFill>
                  <a:srgbClr val="0D0D0D"/>
                </a:solidFill>
              </a:rPr>
              <a:t> Process data.</a:t>
            </a:r>
            <a:endParaRPr lang="en-GB" sz="1300" b="1" noProof="0" dirty="0"/>
          </a:p>
        </p:txBody>
      </p:sp>
      <p:sp>
        <p:nvSpPr>
          <p:cNvPr id="131" name="Google Shape;131;p16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Introduction</a:t>
            </a:r>
          </a:p>
        </p:txBody>
      </p:sp>
      <p:sp>
        <p:nvSpPr>
          <p:cNvPr id="132" name="Google Shape;132;p16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Knowledge recap</a:t>
            </a:r>
          </a:p>
        </p:txBody>
      </p:sp>
      <p:sp>
        <p:nvSpPr>
          <p:cNvPr id="138" name="Google Shape;138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07892" cy="4098865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ct val="108000"/>
              <a:buChar char="•"/>
            </a:pPr>
            <a:r>
              <a:rPr lang="en-GB" sz="2600" noProof="0" dirty="0"/>
              <a:t>What is the role of the Land Registry?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ct val="108000"/>
              <a:buChar char="•"/>
            </a:pPr>
            <a:r>
              <a:rPr lang="en-GB" sz="2600" noProof="0" dirty="0"/>
              <a:t>Summarise some of the main features of a title deed.</a:t>
            </a:r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7030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140" name="Google Shape;140;p1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>
            <a:fillRect/>
          </a:stretch>
        </p:blipFill>
        <p:spPr>
          <a:xfrm>
            <a:off x="6877538" y="1825625"/>
            <a:ext cx="4381101" cy="40988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Think, pair, share</a:t>
            </a:r>
          </a:p>
        </p:txBody>
      </p:sp>
      <p:sp>
        <p:nvSpPr>
          <p:cNvPr id="148" name="Google Shape;148;p18"/>
          <p:cNvSpPr>
            <a:spLocks noGrp="1"/>
          </p:cNvSpPr>
          <p:nvPr>
            <p:ph type="body" idx="2"/>
          </p:nvPr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>
                <a:solidFill>
                  <a:schemeClr val="lt1"/>
                </a:solidFill>
              </a:rPr>
              <a:t>Introduction</a:t>
            </a:r>
          </a:p>
        </p:txBody>
      </p:sp>
      <p:sp>
        <p:nvSpPr>
          <p:cNvPr id="149" name="Google Shape;149;p1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pic>
        <p:nvPicPr>
          <p:cNvPr id="150" name="Google Shape;150;p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>
            <a:fillRect/>
          </a:stretch>
        </p:blipFill>
        <p:spPr>
          <a:xfrm>
            <a:off x="7862277" y="1808162"/>
            <a:ext cx="3396362" cy="41163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38;p17">
            <a:extLst>
              <a:ext uri="{FF2B5EF4-FFF2-40B4-BE49-F238E27FC236}">
                <a16:creationId xmlns:a16="http://schemas.microsoft.com/office/drawing/2014/main" id="{9BC23713-76B4-2164-6CE7-0BAD548D0F29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6530331" cy="4098865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432673"/>
              </a:buClr>
              <a:buSzPct val="108000"/>
            </a:pPr>
            <a:r>
              <a:rPr lang="en-GB" sz="2600" noProof="0" dirty="0"/>
              <a:t>What is the difference between leasehold and freehold property?</a:t>
            </a:r>
          </a:p>
          <a:p>
            <a:pPr>
              <a:buClr>
                <a:srgbClr val="432673"/>
              </a:buClr>
              <a:buSzPct val="108000"/>
            </a:pPr>
            <a:r>
              <a:rPr lang="en-GB" sz="2600" noProof="0" dirty="0"/>
              <a:t>What do you think are some common problems leaseholders might face?</a:t>
            </a:r>
          </a:p>
          <a:p>
            <a:pPr>
              <a:buClr>
                <a:srgbClr val="432673"/>
              </a:buClr>
              <a:buSzPct val="108000"/>
            </a:pPr>
            <a:r>
              <a:rPr lang="en-GB" sz="2600" noProof="0" dirty="0"/>
              <a:t>What types of property tend to be leasehold as opposed to freehold?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noProof="0" dirty="0"/>
              <a:t>Leasehold vs freehold property ownership</a:t>
            </a:r>
          </a:p>
        </p:txBody>
      </p:sp>
      <p:sp>
        <p:nvSpPr>
          <p:cNvPr id="157" name="Google Shape;157;p1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9133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158" name="Google Shape;158;p19"/>
          <p:cNvSpPr>
            <a:spLocks noGrp="1"/>
          </p:cNvSpPr>
          <p:nvPr>
            <p:ph type="body" idx="2"/>
          </p:nvPr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>
                <a:solidFill>
                  <a:schemeClr val="lt1"/>
                </a:solidFill>
              </a:rPr>
              <a:t>Introduction</a:t>
            </a:r>
          </a:p>
        </p:txBody>
      </p:sp>
      <p:sp>
        <p:nvSpPr>
          <p:cNvPr id="2" name="Google Shape;138;p17">
            <a:extLst>
              <a:ext uri="{FF2B5EF4-FFF2-40B4-BE49-F238E27FC236}">
                <a16:creationId xmlns:a16="http://schemas.microsoft.com/office/drawing/2014/main" id="{A0764069-8D65-8FF7-4FC5-2004BB97C5C8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382739" cy="4098865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432673"/>
              </a:buClr>
              <a:buSzPct val="108000"/>
            </a:pPr>
            <a:r>
              <a:rPr lang="en-GB" sz="2600" b="1" noProof="0" dirty="0"/>
              <a:t>Freehold:</a:t>
            </a:r>
            <a:r>
              <a:rPr lang="en-GB" sz="2600" noProof="0" dirty="0"/>
              <a:t> Owning both the property and the land it stands on outright, with no time limit on ownership. A freeholder has full control over the property and land, allowing them to make decisions about maintenance, alterations or even selling the property.</a:t>
            </a:r>
          </a:p>
          <a:p>
            <a:pPr>
              <a:buClr>
                <a:srgbClr val="432673"/>
              </a:buClr>
              <a:buSzPct val="108000"/>
            </a:pPr>
            <a:r>
              <a:rPr lang="en-GB" sz="2600" b="1" noProof="0" dirty="0"/>
              <a:t>Leasehold:</a:t>
            </a:r>
            <a:r>
              <a:rPr lang="en-GB" sz="2600" noProof="0" dirty="0"/>
              <a:t> Owning the property for a fixed period, often several decades or centuries, but not the land it stands on. The land is owned by a freeholder, to whom ground rent and service charges may need to be paid.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Ground rent</a:t>
            </a:r>
          </a:p>
        </p:txBody>
      </p:sp>
      <p:sp>
        <p:nvSpPr>
          <p:cNvPr id="164" name="Google Shape;16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92075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rent is a fee paid by leaseholders to freeholders. Its amount depends on factors like location, lease age and terms. </a:t>
            </a:r>
            <a:endParaRPr lang="en-GB" noProof="0" dirty="0"/>
          </a:p>
          <a:p>
            <a:pPr marL="92075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example, older leases are typically £50–£300 per year, whereas modern leases (pre-2022 reforms) are between £200–£500 annually. Exceptionally, in London, ground rent can be up to £1000 per year.  </a:t>
            </a:r>
            <a:endParaRPr lang="en-GB" noProof="0" dirty="0"/>
          </a:p>
          <a:p>
            <a:pPr marL="92075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Leasehold Reform Act 2022 reduced ground rent for most new leases to a nominal "peppercorn" amount, but existing leases remain unchanged unless renegotiated.</a:t>
            </a:r>
            <a:endParaRPr lang="en-GB" noProof="0" dirty="0"/>
          </a:p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n-GB" noProof="0" dirty="0"/>
          </a:p>
        </p:txBody>
      </p:sp>
      <p:sp>
        <p:nvSpPr>
          <p:cNvPr id="165" name="Google Shape;165;p20"/>
          <p:cNvSpPr>
            <a:spLocks noGrp="1"/>
          </p:cNvSpPr>
          <p:nvPr>
            <p:ph type="body" idx="2"/>
          </p:nvPr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>
                <a:solidFill>
                  <a:schemeClr val="lt1"/>
                </a:solidFill>
              </a:rPr>
              <a:t>Introduction</a:t>
            </a:r>
          </a:p>
        </p:txBody>
      </p:sp>
      <p:sp>
        <p:nvSpPr>
          <p:cNvPr id="166" name="Google Shape;166;p2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9133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sz="3800" noProof="0" dirty="0"/>
              <a:t>Disadvantages of buying leasehold property</a:t>
            </a:r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173" name="Google Shape;173;p21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1"/>
          <p:cNvSpPr/>
          <p:nvPr/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1"/>
          <p:cNvSpPr txBox="1"/>
          <p:nvPr/>
        </p:nvSpPr>
        <p:spPr>
          <a:xfrm>
            <a:off x="994410" y="1873251"/>
            <a:ext cx="864108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Watch this video of a BBC interview, which discusses the problems that leaseholds can face.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GB" sz="2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sng" strike="noStrike" cap="none" noProof="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www.youtube.com/watch?v=LTy-RqIs-ac</a:t>
            </a:r>
            <a:endParaRPr lang="en-GB" sz="2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GB" sz="2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notes and answer the questions on Activity 1 Worksheet.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GB" noProof="0" dirty="0">
                <a:solidFill>
                  <a:schemeClr val="dk1"/>
                </a:solidFill>
              </a:rPr>
              <a:t>Answers</a:t>
            </a:r>
          </a:p>
        </p:txBody>
      </p:sp>
      <p:sp>
        <p:nvSpPr>
          <p:cNvPr id="181" name="Google Shape;181;p22"/>
          <p:cNvSpPr txBox="1">
            <a:spLocks noGrp="1"/>
          </p:cNvSpPr>
          <p:nvPr>
            <p:ph type="body" idx="1"/>
          </p:nvPr>
        </p:nvSpPr>
        <p:spPr>
          <a:xfrm>
            <a:off x="838200" y="180816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rmAutofit lnSpcReduction="10000"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400"/>
              <a:buFont typeface="Calibri"/>
              <a:buAutoNum type="arabicPeriod"/>
            </a:pPr>
            <a:r>
              <a:rPr lang="en-GB" noProof="0" dirty="0">
                <a:solidFill>
                  <a:schemeClr val="dk1"/>
                </a:solidFill>
              </a:rPr>
              <a:t>Southwark Council owns the freehold of the estate.</a:t>
            </a:r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400"/>
              <a:buFont typeface="Calibri"/>
              <a:buAutoNum type="arabicPeriod"/>
            </a:pPr>
            <a:r>
              <a:rPr lang="en-GB" noProof="0" dirty="0">
                <a:solidFill>
                  <a:schemeClr val="dk1"/>
                </a:solidFill>
              </a:rPr>
              <a:t>Michelle faces staggering bills for upkeep and repairs, including a £25,000 bill for communal heating installation.</a:t>
            </a:r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400"/>
              <a:buFont typeface="Calibri"/>
              <a:buAutoNum type="arabicPeriod"/>
            </a:pPr>
            <a:r>
              <a:rPr lang="en-GB" noProof="0" dirty="0">
                <a:solidFill>
                  <a:schemeClr val="dk1"/>
                </a:solidFill>
              </a:rPr>
              <a:t>Michelle is worried about losing her home because she cannot afford the expensive renovation bills, and as a leaseholder, her flat could be forfeited if she fails to pay.</a:t>
            </a:r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400"/>
              <a:buFont typeface="Calibri"/>
              <a:buAutoNum type="arabicPeriod"/>
            </a:pPr>
            <a:r>
              <a:rPr lang="en-GB" noProof="0" dirty="0">
                <a:solidFill>
                  <a:schemeClr val="dk1"/>
                </a:solidFill>
              </a:rPr>
              <a:t>Michelle lost the tribunal, and as a result, she not only has to pay the original cost but also additional court fees and interest, bringing the total to about £32,000.</a:t>
            </a: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457200" lvl="0" indent="-32766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lang="en-GB" sz="1600" noProof="0" dirty="0">
              <a:solidFill>
                <a:srgbClr val="FF0000"/>
              </a:solidFill>
            </a:endParaRPr>
          </a:p>
        </p:txBody>
      </p:sp>
      <p:sp>
        <p:nvSpPr>
          <p:cNvPr id="182" name="Google Shape;182;p22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183" name="Google Shape;183;p22"/>
          <p:cNvSpPr/>
          <p:nvPr/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Lesson 3: Leasehold versus freehold property ownership</a:t>
            </a:r>
          </a:p>
        </p:txBody>
      </p:sp>
      <p:sp>
        <p:nvSpPr>
          <p:cNvPr id="189" name="Google Shape;18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GB" noProof="0" dirty="0">
                <a:solidFill>
                  <a:schemeClr val="dk1"/>
                </a:solidFill>
              </a:rPr>
              <a:t>Answers</a:t>
            </a:r>
          </a:p>
        </p:txBody>
      </p:sp>
      <p:sp>
        <p:nvSpPr>
          <p:cNvPr id="190" name="Google Shape;190;p23"/>
          <p:cNvSpPr txBox="1">
            <a:spLocks noGrp="1"/>
          </p:cNvSpPr>
          <p:nvPr>
            <p:ph type="body" idx="1"/>
          </p:nvPr>
        </p:nvSpPr>
        <p:spPr>
          <a:xfrm>
            <a:off x="838200" y="1620425"/>
            <a:ext cx="6641123" cy="4277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Clr>
                <a:srgbClr val="432673"/>
              </a:buClr>
              <a:buSzPts val="2000"/>
              <a:buFont typeface="Arial"/>
              <a:buAutoNum type="arabicPeriod" startAt="5"/>
            </a:pPr>
            <a:r>
              <a:rPr lang="en-GB" sz="2000" noProof="0" dirty="0">
                <a:solidFill>
                  <a:schemeClr val="dk1"/>
                </a:solidFill>
              </a:rPr>
              <a:t>Michelle describes the legal system as being in favour of the freeholder, saying that they don’t have to prove anything, and the law is on their side.</a:t>
            </a:r>
            <a:endParaRPr lang="en-GB" sz="2000" noProof="0" dirty="0"/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000"/>
              <a:buFont typeface="Calibri"/>
              <a:buAutoNum type="arabicPeriod" startAt="5"/>
            </a:pPr>
            <a:r>
              <a:rPr lang="en-GB" sz="2000" noProof="0" dirty="0">
                <a:solidFill>
                  <a:schemeClr val="dk1"/>
                </a:solidFill>
              </a:rPr>
              <a:t>Southwark Council installed a communal </a:t>
            </a:r>
            <a:br>
              <a:rPr lang="en-GB" sz="2000" noProof="0" dirty="0">
                <a:solidFill>
                  <a:schemeClr val="dk1"/>
                </a:solidFill>
              </a:rPr>
            </a:br>
            <a:r>
              <a:rPr lang="en-GB" sz="2000" noProof="0" dirty="0">
                <a:solidFill>
                  <a:schemeClr val="dk1"/>
                </a:solidFill>
              </a:rPr>
              <a:t>heating system on the estate, costing each leaseholder £25,000.</a:t>
            </a:r>
            <a:endParaRPr lang="en-GB" sz="2000" noProof="0" dirty="0"/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000"/>
              <a:buFont typeface="Arial"/>
              <a:buAutoNum type="arabicPeriod" startAt="5"/>
            </a:pPr>
            <a:r>
              <a:rPr lang="en-GB" sz="2000" noProof="0" dirty="0">
                <a:solidFill>
                  <a:schemeClr val="dk1"/>
                </a:solidFill>
              </a:rPr>
              <a:t>Michelle wants the leasehold system to be reformed, as she believes it is unfair to leaseholders.</a:t>
            </a:r>
            <a:endParaRPr lang="en-GB" sz="2000" noProof="0" dirty="0"/>
          </a:p>
          <a:p>
            <a:pPr marL="457200" lvl="0" indent="-457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32673"/>
              </a:buClr>
              <a:buSzPts val="2000"/>
              <a:buFont typeface="Calibri"/>
              <a:buAutoNum type="arabicPeriod" startAt="5"/>
            </a:pPr>
            <a:r>
              <a:rPr lang="en-GB" sz="2000" noProof="0" dirty="0">
                <a:solidFill>
                  <a:schemeClr val="dk1"/>
                </a:solidFill>
              </a:rPr>
              <a:t>Michelle is anxious about upcoming costs for roof repairs.</a:t>
            </a:r>
            <a:endParaRPr lang="en-GB" sz="2000" noProof="0"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lang="en-GB" sz="2000" noProof="0" dirty="0">
              <a:solidFill>
                <a:srgbClr val="FF0000"/>
              </a:solidFill>
            </a:endParaRPr>
          </a:p>
        </p:txBody>
      </p:sp>
      <p:sp>
        <p:nvSpPr>
          <p:cNvPr id="191" name="Google Shape;191;p23"/>
          <p:cNvSpPr/>
          <p:nvPr/>
        </p:nvSpPr>
        <p:spPr>
          <a:xfrm>
            <a:off x="9984204" y="182562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23199" y="1868358"/>
            <a:ext cx="3612399" cy="4277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C623D38-1FEC-4CBA-9187-7DA415BEE145}"/>
</file>

<file path=customXml/itemProps2.xml><?xml version="1.0" encoding="utf-8"?>
<ds:datastoreItem xmlns:ds="http://schemas.openxmlformats.org/officeDocument/2006/customXml" ds:itemID="{9183762F-8F02-4ACC-89EC-A45C94A4737E}"/>
</file>

<file path=customXml/itemProps3.xml><?xml version="1.0" encoding="utf-8"?>
<ds:datastoreItem xmlns:ds="http://schemas.openxmlformats.org/officeDocument/2006/customXml" ds:itemID="{A67FE4C5-49F5-4EF6-A995-AE8EBB47524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1465</Words>
  <Application>Microsoft Office PowerPoint</Application>
  <PresentationFormat>Widescreen</PresentationFormat>
  <Paragraphs>147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 Narrow</vt:lpstr>
      <vt:lpstr>Arial</vt:lpstr>
      <vt:lpstr>Calibri</vt:lpstr>
      <vt:lpstr>Office Theme</vt:lpstr>
      <vt:lpstr>Construction</vt:lpstr>
      <vt:lpstr>In this lesson, we will:</vt:lpstr>
      <vt:lpstr>Knowledge recap</vt:lpstr>
      <vt:lpstr>Think, pair, share</vt:lpstr>
      <vt:lpstr>Leasehold vs freehold property ownership</vt:lpstr>
      <vt:lpstr>Ground rent</vt:lpstr>
      <vt:lpstr>Disadvantages of buying leasehold property</vt:lpstr>
      <vt:lpstr>Answers</vt:lpstr>
      <vt:lpstr>Answers</vt:lpstr>
      <vt:lpstr>Answers</vt:lpstr>
      <vt:lpstr>Instructions for group presentations</vt:lpstr>
      <vt:lpstr>Ground rent clauses</vt:lpstr>
      <vt:lpstr>Ground rent clauses – Answers</vt:lpstr>
      <vt:lpstr>In this lesson, we have:</vt:lpstr>
      <vt:lpstr>Questions</vt:lpstr>
      <vt:lpstr>Follow-up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2025-06-24T13:06:34Z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