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46.xml" ContentType="application/vnd.openxmlformats-officedocument.presentationml.slide+xml"/>
  <Override PartName="/ppt/slides/slide61.xml" ContentType="application/vnd.openxmlformats-officedocument.presentationml.slide+xml"/>
  <Override PartName="/ppt/presentation.xml" ContentType="application/vnd.openxmlformats-officedocument.presentationml.presentation.main+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18.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5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0"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12192000" cy="6858000"/>
  <p:notesSz cx="6858000" cy="9144000"/>
  <p:embeddedFontLst>
    <p:embeddedFont>
      <p:font typeface="Arial Narrow" panose="020B060602020203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2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182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nteractive.planningportal.co.u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800" b="0" i="0">
                <a:solidFill>
                  <a:srgbClr val="000000"/>
                </a:solidFill>
                <a:latin typeface="Calibri"/>
                <a:ea typeface="Calibri"/>
                <a:cs typeface="Calibri"/>
                <a:sym typeface="Calibri"/>
              </a:rPr>
              <a:t>Image © Shutterstock/CrizzyStudio</a:t>
            </a:r>
            <a:endParaRPr/>
          </a:p>
        </p:txBody>
      </p:sp>
      <p:sp>
        <p:nvSpPr>
          <p:cNvPr id="109" name="Google Shape;1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a:solidFill>
                  <a:srgbClr val="000000"/>
                </a:solidFill>
                <a:latin typeface="Calibri"/>
                <a:ea typeface="Calibri"/>
                <a:cs typeface="Calibri"/>
                <a:sym typeface="Calibri"/>
              </a:rPr>
              <a:t>Image © Pexels/Kindel Media</a:t>
            </a:r>
            <a:endParaRPr/>
          </a:p>
        </p:txBody>
      </p:sp>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a:solidFill>
                  <a:srgbClr val="000000"/>
                </a:solidFill>
                <a:latin typeface="Calibri"/>
                <a:ea typeface="Calibri"/>
                <a:cs typeface="Calibri"/>
                <a:sym typeface="Calibri"/>
              </a:rPr>
              <a:t>Image © Unsplash/Éole Wind</a:t>
            </a:r>
            <a:endParaRPr/>
          </a:p>
        </p:txBody>
      </p:sp>
      <p:sp>
        <p:nvSpPr>
          <p:cNvPr id="202" name="Google Shape;2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a:solidFill>
                  <a:srgbClr val="000000"/>
                </a:solidFill>
                <a:latin typeface="Calibri"/>
                <a:ea typeface="Calibri"/>
                <a:cs typeface="Calibri"/>
                <a:sym typeface="Calibri"/>
              </a:rPr>
              <a:t>Image © Unsplash/the blowup</a:t>
            </a:r>
            <a:endParaRPr/>
          </a:p>
        </p:txBody>
      </p:sp>
      <p:sp>
        <p:nvSpPr>
          <p:cNvPr id="211" name="Google Shape;2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a:solidFill>
                  <a:srgbClr val="000000"/>
                </a:solidFill>
                <a:latin typeface="Calibri"/>
                <a:ea typeface="Calibri"/>
                <a:cs typeface="Calibri"/>
                <a:sym typeface="Calibri"/>
              </a:rPr>
              <a:t>Image © </a:t>
            </a:r>
            <a:r>
              <a:rPr lang="en-GB"/>
              <a:t>Pexels/Mikhail Nilov</a:t>
            </a:r>
            <a:endParaRPr/>
          </a:p>
        </p:txBody>
      </p:sp>
      <p:sp>
        <p:nvSpPr>
          <p:cNvPr id="436" name="Google Shape;43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a:solidFill>
                  <a:srgbClr val="000000"/>
                </a:solidFill>
                <a:latin typeface="Calibri"/>
                <a:ea typeface="Calibri"/>
                <a:cs typeface="Calibri"/>
                <a:sym typeface="Calibri"/>
              </a:rPr>
              <a:t>Image © Pexels/Brett Jordan</a:t>
            </a:r>
            <a:endParaRPr/>
          </a:p>
        </p:txBody>
      </p:sp>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a:solidFill>
                  <a:srgbClr val="000000"/>
                </a:solidFill>
                <a:latin typeface="Calibri"/>
                <a:ea typeface="Calibri"/>
                <a:cs typeface="Calibri"/>
                <a:sym typeface="Calibri"/>
              </a:rPr>
              <a:t>Image © </a:t>
            </a:r>
            <a:r>
              <a:rPr lang="en-GB" sz="1200" b="0" i="0" u="none" strike="noStrike" cap="none">
                <a:solidFill>
                  <a:schemeClr val="dk1"/>
                </a:solidFill>
                <a:latin typeface="Calibri"/>
                <a:ea typeface="Calibri"/>
                <a:cs typeface="Calibri"/>
                <a:sym typeface="Calibri"/>
              </a:rPr>
              <a:t>Unsplash/Dmitry Novikov</a:t>
            </a:r>
            <a:endParaRPr b="0"/>
          </a:p>
        </p:txBody>
      </p:sp>
      <p:sp>
        <p:nvSpPr>
          <p:cNvPr id="469" name="Google Shape;46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Planning permission video: https://vimeo.com/1095618885/8872707b8f</a:t>
            </a:r>
            <a:endParaRPr/>
          </a:p>
        </p:txBody>
      </p:sp>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a:solidFill>
                  <a:srgbClr val="000000"/>
                </a:solidFill>
                <a:latin typeface="Calibri"/>
                <a:ea typeface="Calibri"/>
                <a:cs typeface="Calibri"/>
                <a:sym typeface="Calibri"/>
              </a:rPr>
              <a:t>Image © Unsplash/Brett Jordan </a:t>
            </a:r>
            <a:endParaRPr/>
          </a:p>
        </p:txBody>
      </p:sp>
      <p:sp>
        <p:nvSpPr>
          <p:cNvPr id="574" name="Google Shape;57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a:solidFill>
                  <a:srgbClr val="000000"/>
                </a:solidFill>
                <a:latin typeface="Calibri"/>
                <a:ea typeface="Calibri"/>
                <a:cs typeface="Calibri"/>
                <a:sym typeface="Calibri"/>
              </a:rPr>
              <a:t>Image © Unsplash/James Feaver</a:t>
            </a:r>
            <a:endParaRPr/>
          </a:p>
        </p:txBody>
      </p:sp>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a:solidFill>
                  <a:srgbClr val="000000"/>
                </a:solidFill>
                <a:latin typeface="Calibri"/>
                <a:ea typeface="Calibri"/>
                <a:cs typeface="Calibri"/>
                <a:sym typeface="Calibri"/>
              </a:rPr>
              <a:t>Image © Unsplash/Yves Cedric Schulze</a:t>
            </a:r>
            <a:endParaRPr/>
          </a:p>
        </p:txBody>
      </p:sp>
      <p:sp>
        <p:nvSpPr>
          <p:cNvPr id="617" name="Google Shape;61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u="sng" dirty="0">
                <a:solidFill>
                  <a:schemeClr val="hlink"/>
                </a:solidFill>
                <a:latin typeface="Arial"/>
                <a:ea typeface="Arial"/>
                <a:cs typeface="Arial"/>
                <a:sym typeface="Arial"/>
                <a:hlinkClick r:id="rId3"/>
              </a:rPr>
              <a:t>interactive.planningportal.co.uk</a:t>
            </a:r>
            <a:r>
              <a:rPr lang="en-GB" sz="1200" dirty="0">
                <a:solidFill>
                  <a:srgbClr val="0D0D0D"/>
                </a:solidFill>
                <a:latin typeface="Arial"/>
                <a:ea typeface="Arial"/>
                <a:cs typeface="Arial"/>
                <a:sym typeface="Arial"/>
              </a:rPr>
              <a:t> </a:t>
            </a:r>
            <a:endParaRPr lang="en-GB" sz="1200" dirty="0"/>
          </a:p>
        </p:txBody>
      </p:sp>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0" y="0"/>
            <a:ext cx="12192475" cy="3505530"/>
          </a:xfrm>
          <a:prstGeom prst="rect">
            <a:avLst/>
          </a:prstGeom>
          <a:noFill/>
          <a:ln>
            <a:noFill/>
          </a:ln>
        </p:spPr>
      </p:pic>
      <p:pic>
        <p:nvPicPr>
          <p:cNvPr id="14" name="Google Shape;14;p2" descr="A person signing a contract agreement with the signature being witnessed by another person"/>
          <p:cNvPicPr preferRelativeResize="0"/>
          <p:nvPr/>
        </p:nvPicPr>
        <p:blipFill rotWithShape="1">
          <a:blip r:embed="rId3">
            <a:alphaModFix/>
          </a:blip>
          <a:srcRect/>
          <a:stretch/>
        </p:blipFill>
        <p:spPr>
          <a:xfrm>
            <a:off x="-475" y="514392"/>
            <a:ext cx="12192000" cy="6343608"/>
          </a:xfrm>
          <a:prstGeom prst="rect">
            <a:avLst/>
          </a:prstGeom>
          <a:noFill/>
          <a:ln>
            <a:noFill/>
          </a:ln>
        </p:spPr>
      </p:pic>
      <p:pic>
        <p:nvPicPr>
          <p:cNvPr id="15" name="Google Shape;15;p2"/>
          <p:cNvPicPr preferRelativeResize="0"/>
          <p:nvPr/>
        </p:nvPicPr>
        <p:blipFill rotWithShape="1">
          <a:blip r:embed="rId4">
            <a:alphaModFix/>
          </a:blip>
          <a:srcRect/>
          <a:stretch/>
        </p:blipFill>
        <p:spPr>
          <a:xfrm>
            <a:off x="5190283" y="1702445"/>
            <a:ext cx="1811433" cy="1799998"/>
          </a:xfrm>
          <a:prstGeom prst="rect">
            <a:avLst/>
          </a:prstGeom>
          <a:noFill/>
          <a:ln>
            <a:noFill/>
          </a:ln>
        </p:spPr>
      </p:pic>
      <p:pic>
        <p:nvPicPr>
          <p:cNvPr id="16" name="Google Shape;16;p2" descr="A purple line art of a hammer and screwdriver&#10;&#10;Description automatically generated"/>
          <p:cNvPicPr preferRelativeResize="0"/>
          <p:nvPr/>
        </p:nvPicPr>
        <p:blipFill rotWithShape="1">
          <a:blip r:embed="rId5">
            <a:alphaModFix/>
          </a:blip>
          <a:srcRect/>
          <a:stretch/>
        </p:blipFill>
        <p:spPr>
          <a:xfrm>
            <a:off x="5607738" y="2124272"/>
            <a:ext cx="975575" cy="949577"/>
          </a:xfrm>
          <a:prstGeom prst="rect">
            <a:avLst/>
          </a:prstGeom>
          <a:noFill/>
          <a:ln>
            <a:noFill/>
          </a:ln>
        </p:spPr>
      </p:pic>
      <p:sp>
        <p:nvSpPr>
          <p:cNvPr id="17" name="Google Shape;17;p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32673"/>
              </a:buClr>
              <a:buSzPts val="5200"/>
              <a:buFont typeface="Arial"/>
              <a:buNone/>
              <a:defRPr sz="5200" b="1">
                <a:solidFill>
                  <a:srgbClr val="43267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200" b="0" i="0" u="none" strike="noStrike" cap="none">
              <a:solidFill>
                <a:srgbClr val="888888"/>
              </a:solidFill>
              <a:latin typeface="Arial"/>
              <a:ea typeface="Arial"/>
              <a:cs typeface="Arial"/>
              <a:sym typeface="Arial"/>
            </a:endParaRPr>
          </a:p>
        </p:txBody>
      </p:sp>
      <p:sp>
        <p:nvSpPr>
          <p:cNvPr id="20" name="Google Shape;20;p2"/>
          <p:cNvSpPr txBox="1">
            <a:spLocks noGrp="1"/>
          </p:cNvSpPr>
          <p:nvPr>
            <p:ph type="body" idx="2"/>
          </p:nvPr>
        </p:nvSpPr>
        <p:spPr>
          <a:xfrm>
            <a:off x="6096000" y="2895824"/>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32673"/>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descr="A picture containing screenshot, graphics, pattern, circle&#10;&#10;Description automatically generated"/>
          <p:cNvPicPr preferRelativeResize="0"/>
          <p:nvPr/>
        </p:nvPicPr>
        <p:blipFill rotWithShape="1">
          <a:blip r:embed="rId6">
            <a:alphaModFix/>
          </a:blip>
          <a:srcRect/>
          <a:stretch/>
        </p:blipFill>
        <p:spPr>
          <a:xfrm>
            <a:off x="703163" y="2280625"/>
            <a:ext cx="2049637" cy="86048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83"/>
        <p:cNvGrpSpPr/>
        <p:nvPr/>
      </p:nvGrpSpPr>
      <p:grpSpPr>
        <a:xfrm>
          <a:off x="0" y="0"/>
          <a:ext cx="0" cy="0"/>
          <a:chOff x="0" y="0"/>
          <a:chExt cx="0" cy="0"/>
        </a:xfrm>
      </p:grpSpPr>
      <p:pic>
        <p:nvPicPr>
          <p:cNvPr id="84" name="Google Shape;84;p11" descr="A purple and black file folder&#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56311" y="1610866"/>
            <a:ext cx="4635689" cy="5247133"/>
          </a:xfrm>
          <a:prstGeom prst="rect">
            <a:avLst/>
          </a:prstGeom>
          <a:noFill/>
          <a:ln>
            <a:noFill/>
          </a:ln>
        </p:spPr>
      </p:pic>
      <p:sp>
        <p:nvSpPr>
          <p:cNvPr id="85" name="Google Shape;8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1"/>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1"/>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1"/>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1"/>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1"/>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1"/>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92"/>
        <p:cNvGrpSpPr/>
        <p:nvPr/>
      </p:nvGrpSpPr>
      <p:grpSpPr>
        <a:xfrm>
          <a:off x="0" y="0"/>
          <a:ext cx="0" cy="0"/>
          <a:chOff x="0" y="0"/>
          <a:chExt cx="0" cy="0"/>
        </a:xfrm>
      </p:grpSpPr>
      <p:sp>
        <p:nvSpPr>
          <p:cNvPr id="93" name="Google Shape;93;p12"/>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2"/>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2"/>
          <p:cNvSpPr>
            <a:spLocks noGrp="1"/>
          </p:cNvSpPr>
          <p:nvPr>
            <p:ph type="pic" idx="2"/>
          </p:nvPr>
        </p:nvSpPr>
        <p:spPr>
          <a:xfrm>
            <a:off x="5183188" y="1284514"/>
            <a:ext cx="5762398" cy="4576536"/>
          </a:xfrm>
          <a:prstGeom prst="rect">
            <a:avLst/>
          </a:prstGeom>
          <a:noFill/>
          <a:ln>
            <a:noFill/>
          </a:ln>
        </p:spPr>
      </p:sp>
      <p:sp>
        <p:nvSpPr>
          <p:cNvPr id="96" name="Google Shape;96;p12"/>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2"/>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2"/>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3"/>
          <p:cNvSpPr txBox="1">
            <a:spLocks noGrp="1"/>
          </p:cNvSpPr>
          <p:nvPr>
            <p:ph type="body" idx="1"/>
          </p:nvPr>
        </p:nvSpPr>
        <p:spPr>
          <a:xfrm>
            <a:off x="838200" y="1978025"/>
            <a:ext cx="5196840" cy="4351338"/>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3"/>
          <p:cNvSpPr txBox="1">
            <a:spLocks noGrp="1"/>
          </p:cNvSpPr>
          <p:nvPr>
            <p:ph type="body" idx="2"/>
          </p:nvPr>
        </p:nvSpPr>
        <p:spPr>
          <a:xfrm>
            <a:off x="6168046" y="1978025"/>
            <a:ext cx="5196840" cy="4351338"/>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3"/>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3"/>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
        <p:nvSpPr>
          <p:cNvPr id="27" name="Google Shape;27;p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10515600" cy="4351338"/>
          </a:xfrm>
          <a:prstGeom prst="rect">
            <a:avLst/>
          </a:prstGeom>
          <a:solidFill>
            <a:srgbClr val="EBDDF4"/>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36"/>
        <p:cNvGrpSpPr/>
        <p:nvPr/>
      </p:nvGrpSpPr>
      <p:grpSpPr>
        <a:xfrm>
          <a:off x="0" y="0"/>
          <a:ext cx="0" cy="0"/>
          <a:chOff x="0" y="0"/>
          <a:chExt cx="0" cy="0"/>
        </a:xfrm>
      </p:grpSpPr>
      <p:sp>
        <p:nvSpPr>
          <p:cNvPr id="37" name="Google Shape;37;p5"/>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a:spLocks noGrp="1"/>
          </p:cNvSpPr>
          <p:nvPr>
            <p:ph type="media" idx="2"/>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body" idx="2"/>
          </p:nvPr>
        </p:nvSpPr>
        <p:spPr>
          <a:xfrm>
            <a:off x="8179724" y="1825625"/>
            <a:ext cx="3174076" cy="4351338"/>
          </a:xfrm>
          <a:prstGeom prst="rect">
            <a:avLst/>
          </a:prstGeom>
          <a:solidFill>
            <a:srgbClr val="EBDDF4"/>
          </a:solidFill>
          <a:ln w="19050" cap="sq" cmpd="sng">
            <a:solidFill>
              <a:srgbClr val="432673"/>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838200" y="1825625"/>
            <a:ext cx="10515600" cy="4351338"/>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9"/>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9"/>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68"/>
        <p:cNvGrpSpPr/>
        <p:nvPr/>
      </p:nvGrpSpPr>
      <p:grpSpPr>
        <a:xfrm>
          <a:off x="0" y="0"/>
          <a:ext cx="0" cy="0"/>
          <a:chOff x="0" y="0"/>
          <a:chExt cx="0" cy="0"/>
        </a:xfrm>
      </p:grpSpPr>
      <p:sp>
        <p:nvSpPr>
          <p:cNvPr id="69" name="Google Shape;69;p10"/>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a:spLocks noGrp="1"/>
          </p:cNvSpPr>
          <p:nvPr>
            <p:ph type="media" idx="2"/>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0"/>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0"/>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0"/>
          <p:cNvSpPr/>
          <p:nvPr/>
        </p:nvSpPr>
        <p:spPr>
          <a:xfrm>
            <a:off x="838200"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78" name="Google Shape;78;p10"/>
          <p:cNvSpPr/>
          <p:nvPr/>
        </p:nvSpPr>
        <p:spPr>
          <a:xfrm>
            <a:off x="4406175"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79" name="Google Shape;79;p10"/>
          <p:cNvSpPr/>
          <p:nvPr/>
        </p:nvSpPr>
        <p:spPr>
          <a:xfrm>
            <a:off x="7983254"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80" name="Google Shape;80;p10"/>
          <p:cNvSpPr/>
          <p:nvPr/>
        </p:nvSpPr>
        <p:spPr>
          <a:xfrm>
            <a:off x="2621445" y="4046026"/>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81" name="Google Shape;81;p10"/>
          <p:cNvSpPr/>
          <p:nvPr/>
        </p:nvSpPr>
        <p:spPr>
          <a:xfrm>
            <a:off x="6193974" y="4046026"/>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82" name="Google Shape;82;p10"/>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player.vimeo.com/video/1095618885?h=8872707b8f&amp;amp;app_id=122963" TargetMode="Externa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interactive.planningportal.co.u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4"/>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32673"/>
              </a:buClr>
              <a:buSzPts val="5200"/>
              <a:buFont typeface="Arial"/>
              <a:buNone/>
            </a:pPr>
            <a:r>
              <a:rPr lang="en-GB" dirty="0"/>
              <a:t>Construction</a:t>
            </a:r>
            <a:endParaRPr dirty="0"/>
          </a:p>
        </p:txBody>
      </p:sp>
      <p:sp>
        <p:nvSpPr>
          <p:cNvPr id="112" name="Google Shape;112;p14"/>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2800"/>
              <a:buNone/>
            </a:pPr>
            <a:r>
              <a:rPr lang="en-GB"/>
              <a:t>Topic: Law and contracts in construction</a:t>
            </a:r>
            <a:endParaRPr/>
          </a:p>
        </p:txBody>
      </p:sp>
      <p:sp>
        <p:nvSpPr>
          <p:cNvPr id="113" name="Google Shape;113;p14"/>
          <p:cNvSpPr txBox="1">
            <a:spLocks noGrp="1"/>
          </p:cNvSpPr>
          <p:nvPr>
            <p:ph type="body" idx="2"/>
          </p:nvPr>
        </p:nvSpPr>
        <p:spPr>
          <a:xfrm>
            <a:off x="6096000" y="2895824"/>
            <a:ext cx="5623668" cy="534189"/>
          </a:xfrm>
          <a:prstGeom prst="rect">
            <a:avLst/>
          </a:prstGeom>
          <a:noFill/>
          <a:ln>
            <a:noFill/>
          </a:ln>
        </p:spPr>
        <p:txBody>
          <a:bodyPr spcFirstLastPara="1" wrap="square" lIns="91425" tIns="45700" rIns="91425" bIns="45700" anchor="t" anchorCtr="0">
            <a:noAutofit/>
          </a:bodyPr>
          <a:lstStyle/>
          <a:p>
            <a:pPr marL="457200" lvl="0" indent="-228600" algn="r" rtl="0">
              <a:lnSpc>
                <a:spcPct val="108000"/>
              </a:lnSpc>
              <a:spcBef>
                <a:spcPts val="1000"/>
              </a:spcBef>
              <a:spcAft>
                <a:spcPts val="0"/>
              </a:spcAft>
              <a:buSzPts val="2000"/>
              <a:buNone/>
            </a:pPr>
            <a:r>
              <a:rPr lang="en-GB"/>
              <a:t>Route: Construction</a:t>
            </a:r>
            <a:endParaRPr/>
          </a:p>
          <a:p>
            <a:pPr marL="457200" lvl="0" indent="-228600" algn="r" rtl="0">
              <a:lnSpc>
                <a:spcPct val="108000"/>
              </a:lnSpc>
              <a:spcBef>
                <a:spcPts val="1000"/>
              </a:spcBef>
              <a:spcAft>
                <a:spcPts val="0"/>
              </a:spcAft>
              <a:buSzPts val="2000"/>
              <a:buNone/>
            </a:pPr>
            <a:endParaRPr/>
          </a:p>
        </p:txBody>
      </p:sp>
      <p:sp>
        <p:nvSpPr>
          <p:cNvPr id="114" name="Google Shape;114;p14"/>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p>
            <a:pPr marL="0" lvl="0" indent="0" algn="ctr" rtl="0">
              <a:lnSpc>
                <a:spcPct val="108000"/>
              </a:lnSpc>
              <a:spcBef>
                <a:spcPts val="0"/>
              </a:spcBef>
              <a:spcAft>
                <a:spcPts val="0"/>
              </a:spcAft>
              <a:buSzPts val="2400"/>
              <a:buNone/>
            </a:pPr>
            <a:r>
              <a:rPr lang="en-GB"/>
              <a:t>Lesson 4: I want to extend my house. What do I need to know?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Case study answers</a:t>
            </a:r>
            <a:endParaRPr/>
          </a:p>
        </p:txBody>
      </p:sp>
      <p:sp>
        <p:nvSpPr>
          <p:cNvPr id="188" name="Google Shape;188;p23"/>
          <p:cNvSpPr txBox="1">
            <a:spLocks noGrp="1"/>
          </p:cNvSpPr>
          <p:nvPr>
            <p:ph type="body" idx="1"/>
          </p:nvPr>
        </p:nvSpPr>
        <p:spPr>
          <a:xfrm>
            <a:off x="742287" y="1461136"/>
            <a:ext cx="6079137" cy="3805808"/>
          </a:xfrm>
          <a:prstGeom prst="rect">
            <a:avLst/>
          </a:prstGeom>
          <a:solidFill>
            <a:schemeClr val="lt1"/>
          </a:solidFill>
          <a:ln>
            <a:noFill/>
          </a:ln>
        </p:spPr>
        <p:txBody>
          <a:bodyPr spcFirstLastPara="1" wrap="square" lIns="180000" tIns="180000" rIns="180000" bIns="180000" anchor="t" anchorCtr="0">
            <a:noAutofit/>
          </a:bodyPr>
          <a:lstStyle/>
          <a:p>
            <a:pPr marL="228600" lvl="0" indent="-228600" algn="l" rtl="0">
              <a:lnSpc>
                <a:spcPct val="107000"/>
              </a:lnSpc>
              <a:spcBef>
                <a:spcPts val="800"/>
              </a:spcBef>
              <a:spcAft>
                <a:spcPts val="0"/>
              </a:spcAft>
              <a:buClr>
                <a:srgbClr val="432673"/>
              </a:buClr>
              <a:buSzPts val="2200"/>
              <a:buChar char="•"/>
            </a:pPr>
            <a:r>
              <a:rPr lang="en-GB" sz="2200" b="1">
                <a:solidFill>
                  <a:srgbClr val="0D0D0D"/>
                </a:solidFill>
                <a:latin typeface="Arial"/>
                <a:ea typeface="Arial"/>
                <a:cs typeface="Arial"/>
                <a:sym typeface="Arial"/>
              </a:rPr>
              <a:t>Case study 4:</a:t>
            </a:r>
            <a:r>
              <a:rPr lang="en-GB" sz="2200">
                <a:solidFill>
                  <a:srgbClr val="0D0D0D"/>
                </a:solidFill>
                <a:latin typeface="Arial"/>
                <a:ea typeface="Arial"/>
                <a:cs typeface="Arial"/>
                <a:sym typeface="Arial"/>
              </a:rPr>
              <a:t> As the extension extends five metres beyond the rear wall of the house, planning permission will be required.</a:t>
            </a:r>
            <a:endParaRPr sz="2200"/>
          </a:p>
          <a:p>
            <a:pPr marL="228600" lvl="0" indent="-228600" algn="l" rtl="0">
              <a:lnSpc>
                <a:spcPct val="107000"/>
              </a:lnSpc>
              <a:spcBef>
                <a:spcPts val="800"/>
              </a:spcBef>
              <a:spcAft>
                <a:spcPts val="0"/>
              </a:spcAft>
              <a:buClr>
                <a:srgbClr val="432673"/>
              </a:buClr>
              <a:buSzPts val="2200"/>
              <a:buChar char="•"/>
            </a:pPr>
            <a:r>
              <a:rPr lang="en-GB" sz="2200" b="1">
                <a:solidFill>
                  <a:srgbClr val="0D0D0D"/>
                </a:solidFill>
                <a:latin typeface="Arial"/>
                <a:ea typeface="Arial"/>
                <a:cs typeface="Arial"/>
                <a:sym typeface="Arial"/>
              </a:rPr>
              <a:t>Case study 5:</a:t>
            </a:r>
            <a:r>
              <a:rPr lang="en-GB" sz="2200">
                <a:solidFill>
                  <a:srgbClr val="0D0D0D"/>
                </a:solidFill>
                <a:latin typeface="Arial"/>
                <a:ea typeface="Arial"/>
                <a:cs typeface="Arial"/>
                <a:sym typeface="Arial"/>
              </a:rPr>
              <a:t> The addition of solar panels to the roof of the property is likely to be considered ‘permitted development’ with no requirement for planning permission. However, permission may be needed if the property is listed or in a conservation area, so Ms Taylor would still need to check with her local planning office.</a:t>
            </a:r>
            <a:endParaRPr sz="2200"/>
          </a:p>
          <a:p>
            <a:pPr marL="228600" lvl="0" indent="-87629" algn="l" rtl="0">
              <a:lnSpc>
                <a:spcPct val="108000"/>
              </a:lnSpc>
              <a:spcBef>
                <a:spcPts val="1400"/>
              </a:spcBef>
              <a:spcAft>
                <a:spcPts val="0"/>
              </a:spcAft>
              <a:buSzPts val="2200"/>
              <a:buNone/>
            </a:pPr>
            <a:endParaRPr sz="2200"/>
          </a:p>
        </p:txBody>
      </p:sp>
      <p:sp>
        <p:nvSpPr>
          <p:cNvPr id="189" name="Google Shape;189;p23"/>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90" name="Google Shape;190;p23"/>
          <p:cNvSpPr txBox="1">
            <a:spLocks noGrp="1"/>
          </p:cNvSpPr>
          <p:nvPr>
            <p:ph type="body" idx="3"/>
          </p:nvPr>
        </p:nvSpPr>
        <p:spPr>
          <a:xfrm>
            <a:off x="838200" y="6356350"/>
            <a:ext cx="4501896"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2400"/>
              <a:buFont typeface="Arial"/>
              <a:buNone/>
            </a:pPr>
            <a:r>
              <a:rPr lang="en-GB" sz="1200" b="0" i="0" u="none" strike="noStrike" cap="none">
                <a:solidFill>
                  <a:srgbClr val="898989"/>
                </a:solidFill>
                <a:latin typeface="Arial"/>
                <a:ea typeface="Arial"/>
                <a:cs typeface="Arial"/>
                <a:sym typeface="Arial"/>
              </a:rPr>
              <a:t>Lesson 4: I want to extend my house. What do I need to know?</a:t>
            </a:r>
            <a:endParaRPr/>
          </a:p>
        </p:txBody>
      </p:sp>
      <p:pic>
        <p:nvPicPr>
          <p:cNvPr id="191" name="Google Shape;191;p23">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46650" y="1811082"/>
            <a:ext cx="4603063" cy="39086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Discussion questions</a:t>
            </a:r>
          </a:p>
        </p:txBody>
      </p:sp>
      <p:sp>
        <p:nvSpPr>
          <p:cNvPr id="197" name="Google Shape;197;p24"/>
          <p:cNvSpPr txBox="1">
            <a:spLocks noGrp="1"/>
          </p:cNvSpPr>
          <p:nvPr>
            <p:ph type="body" idx="1"/>
          </p:nvPr>
        </p:nvSpPr>
        <p:spPr>
          <a:xfrm>
            <a:off x="838199" y="1551305"/>
            <a:ext cx="8424673" cy="4351338"/>
          </a:xfrm>
          <a:prstGeom prst="rect">
            <a:avLst/>
          </a:prstGeom>
          <a:solidFill>
            <a:schemeClr val="lt1"/>
          </a:solidFill>
          <a:ln>
            <a:noFill/>
          </a:ln>
        </p:spPr>
        <p:txBody>
          <a:bodyPr spcFirstLastPara="1" wrap="square" lIns="180000" tIns="180000" rIns="180000" bIns="180000" anchor="t" anchorCtr="0">
            <a:normAutofit/>
          </a:bodyPr>
          <a:lstStyle/>
          <a:p>
            <a:pPr marL="342900" lvl="0" indent="-342900" algn="l" rtl="0">
              <a:lnSpc>
                <a:spcPct val="107000"/>
              </a:lnSpc>
              <a:spcBef>
                <a:spcPts val="0"/>
              </a:spcBef>
              <a:spcAft>
                <a:spcPts val="0"/>
              </a:spcAft>
              <a:buClr>
                <a:srgbClr val="432673"/>
              </a:buClr>
              <a:buSzPts val="2800"/>
              <a:buChar char="•"/>
            </a:pPr>
            <a:r>
              <a:rPr lang="en-US" sz="2800" dirty="0">
                <a:solidFill>
                  <a:srgbClr val="0D0D0D"/>
                </a:solidFill>
                <a:latin typeface="Arial"/>
                <a:ea typeface="Arial"/>
                <a:cs typeface="Arial"/>
                <a:sym typeface="Arial"/>
              </a:rPr>
              <a:t>Why do some types of development require planning permission?</a:t>
            </a:r>
            <a:endParaRPr lang="en-US" sz="2800" dirty="0"/>
          </a:p>
          <a:p>
            <a:pPr marL="342900" lvl="0" indent="-342900" algn="l" rtl="0">
              <a:lnSpc>
                <a:spcPct val="107000"/>
              </a:lnSpc>
              <a:spcBef>
                <a:spcPts val="800"/>
              </a:spcBef>
              <a:spcAft>
                <a:spcPts val="0"/>
              </a:spcAft>
              <a:buClr>
                <a:srgbClr val="432673"/>
              </a:buClr>
              <a:buSzPts val="2800"/>
              <a:buChar char="•"/>
            </a:pPr>
            <a:r>
              <a:rPr lang="en-US" sz="2800" dirty="0">
                <a:solidFill>
                  <a:srgbClr val="0D0D0D"/>
                </a:solidFill>
                <a:latin typeface="Arial"/>
                <a:ea typeface="Arial"/>
                <a:cs typeface="Arial"/>
                <a:sym typeface="Arial"/>
              </a:rPr>
              <a:t>What might happen if certain developments were allowed without permission?</a:t>
            </a:r>
            <a:endParaRPr lang="en-US" sz="2800" dirty="0">
              <a:solidFill>
                <a:srgbClr val="0D0D0D"/>
              </a:solidFill>
            </a:endParaRPr>
          </a:p>
        </p:txBody>
      </p:sp>
      <p:sp>
        <p:nvSpPr>
          <p:cNvPr id="198" name="Google Shape;198;p24"/>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p>
        </p:txBody>
      </p:sp>
      <p:sp>
        <p:nvSpPr>
          <p:cNvPr id="199" name="Google Shape;199;p24"/>
          <p:cNvSpPr txBox="1">
            <a:spLocks noGrp="1"/>
          </p:cNvSpPr>
          <p:nvPr>
            <p:ph type="body" idx="3"/>
          </p:nvPr>
        </p:nvSpPr>
        <p:spPr>
          <a:xfrm>
            <a:off x="838200" y="6356350"/>
            <a:ext cx="4657344"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2400"/>
              <a:buFont typeface="Arial"/>
              <a:buNone/>
            </a:pPr>
            <a:r>
              <a:rPr lang="en-US" sz="1200" b="0" i="0" u="none" strike="noStrike" cap="none">
                <a:solidFill>
                  <a:srgbClr val="898989"/>
                </a:solidFill>
                <a:latin typeface="Arial"/>
                <a:ea typeface="Arial"/>
                <a:cs typeface="Arial"/>
                <a:sym typeface="Arial"/>
              </a:rPr>
              <a:t>Lesson 4: I want to extend my house. What do I need to know?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Discussion answers</a:t>
            </a:r>
            <a:endParaRPr/>
          </a:p>
        </p:txBody>
      </p:sp>
      <p:sp>
        <p:nvSpPr>
          <p:cNvPr id="205" name="Google Shape;205;p25"/>
          <p:cNvSpPr txBox="1">
            <a:spLocks noGrp="1"/>
          </p:cNvSpPr>
          <p:nvPr>
            <p:ph type="body" idx="1"/>
          </p:nvPr>
        </p:nvSpPr>
        <p:spPr>
          <a:xfrm>
            <a:off x="838200" y="1431053"/>
            <a:ext cx="5438775" cy="4351338"/>
          </a:xfrm>
          <a:prstGeom prst="rect">
            <a:avLst/>
          </a:prstGeom>
          <a:solidFill>
            <a:schemeClr val="lt1"/>
          </a:solidFill>
          <a:ln>
            <a:noFill/>
          </a:ln>
        </p:spPr>
        <p:txBody>
          <a:bodyPr spcFirstLastPara="1" wrap="square" lIns="180000" tIns="180000" rIns="180000" bIns="180000" anchor="t" anchorCtr="0">
            <a:noAutofit/>
          </a:bodyPr>
          <a:lstStyle/>
          <a:p>
            <a:pPr marL="0" lvl="0" indent="0" algn="l" rtl="0">
              <a:lnSpc>
                <a:spcPct val="107000"/>
              </a:lnSpc>
              <a:spcBef>
                <a:spcPts val="800"/>
              </a:spcBef>
              <a:spcAft>
                <a:spcPts val="0"/>
              </a:spcAft>
              <a:buSzPts val="2029"/>
              <a:buNone/>
            </a:pPr>
            <a:r>
              <a:rPr lang="en-GB" sz="2300" b="1">
                <a:solidFill>
                  <a:srgbClr val="0D0D0D"/>
                </a:solidFill>
              </a:rPr>
              <a:t>Why do some types of development require planning permission?</a:t>
            </a:r>
            <a:endParaRPr sz="2300" b="1">
              <a:solidFill>
                <a:srgbClr val="0D0D0D"/>
              </a:solidFill>
            </a:endParaRPr>
          </a:p>
          <a:p>
            <a:pPr marL="0" lvl="0" indent="0" algn="l" rtl="0">
              <a:lnSpc>
                <a:spcPct val="107000"/>
              </a:lnSpc>
              <a:spcBef>
                <a:spcPts val="800"/>
              </a:spcBef>
              <a:spcAft>
                <a:spcPts val="0"/>
              </a:spcAft>
              <a:buSzPts val="2029"/>
              <a:buNone/>
            </a:pPr>
            <a:r>
              <a:rPr lang="en-GB" sz="2300">
                <a:solidFill>
                  <a:srgbClr val="0D0D0D"/>
                </a:solidFill>
              </a:rPr>
              <a:t>Certain developments require planning permission to ensure they meet the regulations that protect the environment, local character and community wellbeing. This process ensures that any changes are in harmony with the surroundings, avoid causing disruptions and consider the impact on neighbouring properties.</a:t>
            </a:r>
            <a:endParaRPr sz="2300"/>
          </a:p>
        </p:txBody>
      </p:sp>
      <p:sp>
        <p:nvSpPr>
          <p:cNvPr id="206" name="Google Shape;206;p25"/>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207" name="Google Shape;207;p25"/>
          <p:cNvSpPr txBox="1">
            <a:spLocks noGrp="1"/>
          </p:cNvSpPr>
          <p:nvPr>
            <p:ph type="body" idx="3"/>
          </p:nvPr>
        </p:nvSpPr>
        <p:spPr>
          <a:xfrm>
            <a:off x="838200" y="6356350"/>
            <a:ext cx="4977384"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2400"/>
              <a:buFont typeface="Arial"/>
              <a:buNone/>
            </a:pPr>
            <a:r>
              <a:rPr lang="en-GB" sz="1200" b="0" i="0" u="none" strike="noStrike" cap="none">
                <a:solidFill>
                  <a:srgbClr val="898989"/>
                </a:solidFill>
                <a:latin typeface="Arial"/>
                <a:ea typeface="Arial"/>
                <a:cs typeface="Arial"/>
                <a:sym typeface="Arial"/>
              </a:rPr>
              <a:t>Lesson 4: I want to extend my house. What do I need to know?</a:t>
            </a:r>
            <a:endParaRPr/>
          </a:p>
        </p:txBody>
      </p:sp>
      <p:pic>
        <p:nvPicPr>
          <p:cNvPr id="208" name="Google Shape;208;p25">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70030" y="1776398"/>
            <a:ext cx="4884840" cy="40910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txBox="1">
            <a:spLocks noGrp="1"/>
          </p:cNvSpPr>
          <p:nvPr>
            <p:ph type="body" idx="1"/>
          </p:nvPr>
        </p:nvSpPr>
        <p:spPr>
          <a:xfrm>
            <a:off x="665146" y="1423605"/>
            <a:ext cx="11387328" cy="803083"/>
          </a:xfrm>
          <a:prstGeom prst="rect">
            <a:avLst/>
          </a:prstGeom>
          <a:solidFill>
            <a:schemeClr val="lt1"/>
          </a:solidFill>
          <a:ln>
            <a:noFill/>
          </a:ln>
        </p:spPr>
        <p:txBody>
          <a:bodyPr spcFirstLastPara="1" wrap="square" lIns="180000" tIns="180000" rIns="180000" bIns="180000" anchor="t" anchorCtr="0">
            <a:normAutofit lnSpcReduction="10000"/>
          </a:bodyPr>
          <a:lstStyle/>
          <a:p>
            <a:pPr marL="0" lvl="0" indent="0" algn="l" rtl="0">
              <a:lnSpc>
                <a:spcPct val="107000"/>
              </a:lnSpc>
              <a:spcBef>
                <a:spcPts val="800"/>
              </a:spcBef>
              <a:spcAft>
                <a:spcPts val="0"/>
              </a:spcAft>
              <a:buSzPts val="1941"/>
              <a:buNone/>
            </a:pPr>
            <a:r>
              <a:rPr lang="en-GB" sz="2200" b="1">
                <a:solidFill>
                  <a:srgbClr val="0D0D0D"/>
                </a:solidFill>
              </a:rPr>
              <a:t>What might happen if certain developments were allowed without permission?</a:t>
            </a:r>
            <a:endParaRPr sz="2200" b="1"/>
          </a:p>
          <a:p>
            <a:pPr marL="228600" lvl="0" indent="-76200" algn="l" rtl="0">
              <a:lnSpc>
                <a:spcPct val="108000"/>
              </a:lnSpc>
              <a:spcBef>
                <a:spcPts val="1400"/>
              </a:spcBef>
              <a:spcAft>
                <a:spcPts val="0"/>
              </a:spcAft>
              <a:buSzPts val="2588"/>
              <a:buNone/>
            </a:pPr>
            <a:endParaRPr sz="2200"/>
          </a:p>
        </p:txBody>
      </p:sp>
      <p:sp>
        <p:nvSpPr>
          <p:cNvPr id="214" name="Google Shape;214;p26"/>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215" name="Google Shape;215;p26"/>
          <p:cNvSpPr txBox="1">
            <a:spLocks noGrp="1"/>
          </p:cNvSpPr>
          <p:nvPr>
            <p:ph type="body" idx="3"/>
          </p:nvPr>
        </p:nvSpPr>
        <p:spPr>
          <a:xfrm>
            <a:off x="838200" y="6356350"/>
            <a:ext cx="4977384"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2400"/>
              <a:buFont typeface="Arial"/>
              <a:buNone/>
            </a:pPr>
            <a:r>
              <a:rPr lang="en-GB" sz="1200" b="0" i="0" u="none" strike="noStrike" cap="none">
                <a:solidFill>
                  <a:srgbClr val="898989"/>
                </a:solidFill>
                <a:latin typeface="Arial"/>
                <a:ea typeface="Arial"/>
                <a:cs typeface="Arial"/>
                <a:sym typeface="Arial"/>
              </a:rPr>
              <a:t>Lesson 4: I want to extend my house. What do I need to know?</a:t>
            </a:r>
            <a:endParaRPr/>
          </a:p>
        </p:txBody>
      </p:sp>
      <p:pic>
        <p:nvPicPr>
          <p:cNvPr id="216" name="Google Shape;216;p26">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8200" y="2366981"/>
            <a:ext cx="2838278" cy="3609869"/>
          </a:xfrm>
          <a:prstGeom prst="rect">
            <a:avLst/>
          </a:prstGeom>
          <a:noFill/>
          <a:ln>
            <a:noFill/>
          </a:ln>
        </p:spPr>
      </p:pic>
      <p:sp>
        <p:nvSpPr>
          <p:cNvPr id="217" name="Google Shape;217;p26"/>
          <p:cNvSpPr txBox="1"/>
          <p:nvPr/>
        </p:nvSpPr>
        <p:spPr>
          <a:xfrm>
            <a:off x="3857104" y="2015015"/>
            <a:ext cx="7370339" cy="4096005"/>
          </a:xfrm>
          <a:prstGeom prst="rect">
            <a:avLst/>
          </a:prstGeom>
          <a:solidFill>
            <a:schemeClr val="lt1"/>
          </a:solidFill>
          <a:ln>
            <a:noFill/>
          </a:ln>
        </p:spPr>
        <p:txBody>
          <a:bodyPr spcFirstLastPara="1" wrap="square" lIns="180000" tIns="180000" rIns="180000" bIns="180000" anchor="t" anchorCtr="0">
            <a:noAutofit/>
          </a:bodyPr>
          <a:lstStyle/>
          <a:p>
            <a:pPr marL="0" marR="0" lvl="0" indent="0" algn="l" rtl="0">
              <a:lnSpc>
                <a:spcPct val="107000"/>
              </a:lnSpc>
              <a:spcBef>
                <a:spcPts val="1000"/>
              </a:spcBef>
              <a:spcAft>
                <a:spcPts val="0"/>
              </a:spcAft>
              <a:buClr>
                <a:srgbClr val="534C29"/>
              </a:buClr>
              <a:buSzPts val="1941"/>
              <a:buFont typeface="Arial"/>
              <a:buNone/>
            </a:pPr>
            <a:r>
              <a:rPr lang="en-GB" sz="2100" b="0" i="0" u="none" strike="noStrike" cap="none" dirty="0">
                <a:solidFill>
                  <a:srgbClr val="0D0D0D"/>
                </a:solidFill>
                <a:latin typeface="Arial"/>
                <a:ea typeface="Arial"/>
                <a:cs typeface="Arial"/>
                <a:sym typeface="Arial"/>
              </a:rPr>
              <a:t>If developments were allowed without permission, it could lead to overdevelopment, environmental damage and harm to the community. </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1000"/>
              </a:spcBef>
              <a:spcAft>
                <a:spcPts val="0"/>
              </a:spcAft>
              <a:buClr>
                <a:srgbClr val="534C29"/>
              </a:buClr>
              <a:buSzPts val="1941"/>
              <a:buFont typeface="Arial"/>
              <a:buNone/>
            </a:pPr>
            <a:r>
              <a:rPr lang="en-GB" sz="2100" b="0" i="0" u="none" strike="noStrike" cap="none" dirty="0">
                <a:solidFill>
                  <a:srgbClr val="0D0D0D"/>
                </a:solidFill>
                <a:latin typeface="Arial"/>
                <a:ea typeface="Arial"/>
                <a:cs typeface="Arial"/>
                <a:sym typeface="Arial"/>
              </a:rPr>
              <a:t>For example, inappropriate building extensions might block natural light or reduce privacy for neighbours, while unregulated construction could disrupt local ecosystems, worsen traffic congestion or increase the strain on utilities and public services. </a:t>
            </a:r>
            <a:endParaRPr sz="2100" b="0" i="0" u="none" strike="noStrike" cap="none" dirty="0">
              <a:solidFill>
                <a:srgbClr val="0D0D0D"/>
              </a:solidFill>
              <a:latin typeface="Arial"/>
              <a:ea typeface="Arial"/>
              <a:cs typeface="Arial"/>
              <a:sym typeface="Arial"/>
            </a:endParaRPr>
          </a:p>
          <a:p>
            <a:pPr marL="0" marR="0" lvl="0" indent="0" algn="l" rtl="0">
              <a:lnSpc>
                <a:spcPct val="107000"/>
              </a:lnSpc>
              <a:spcBef>
                <a:spcPts val="1000"/>
              </a:spcBef>
              <a:spcAft>
                <a:spcPts val="0"/>
              </a:spcAft>
              <a:buClr>
                <a:srgbClr val="534C29"/>
              </a:buClr>
              <a:buSzPts val="1941"/>
              <a:buFont typeface="Arial"/>
              <a:buNone/>
            </a:pPr>
            <a:r>
              <a:rPr lang="en-GB" sz="2100" b="0" i="0" u="none" strike="noStrike" cap="none" dirty="0">
                <a:solidFill>
                  <a:srgbClr val="0D0D0D"/>
                </a:solidFill>
                <a:latin typeface="Arial"/>
                <a:ea typeface="Arial"/>
                <a:cs typeface="Arial"/>
                <a:sym typeface="Arial"/>
              </a:rPr>
              <a:t>Ultimately, this could decrease property values and damage the overall quality of life in the area.</a:t>
            </a:r>
            <a:endParaRPr sz="2100" b="0" i="0" u="none" strike="noStrike" cap="none" dirty="0">
              <a:solidFill>
                <a:srgbClr val="262626"/>
              </a:solidFill>
              <a:latin typeface="Arial"/>
              <a:ea typeface="Arial"/>
              <a:cs typeface="Arial"/>
              <a:sym typeface="Arial"/>
            </a:endParaRPr>
          </a:p>
          <a:p>
            <a:pPr marL="228600" marR="0" lvl="0" indent="-76200" algn="l" rtl="0">
              <a:lnSpc>
                <a:spcPct val="108000"/>
              </a:lnSpc>
              <a:spcBef>
                <a:spcPts val="600"/>
              </a:spcBef>
              <a:spcAft>
                <a:spcPts val="0"/>
              </a:spcAft>
              <a:buClr>
                <a:srgbClr val="534C29"/>
              </a:buClr>
              <a:buSzPts val="2588"/>
              <a:buFont typeface="Arial"/>
              <a:buNone/>
            </a:pPr>
            <a:endParaRPr sz="2100" b="0" i="0" u="none" strike="noStrike" cap="none" dirty="0">
              <a:solidFill>
                <a:srgbClr val="262626"/>
              </a:solidFill>
              <a:latin typeface="Arial"/>
              <a:ea typeface="Arial"/>
              <a:cs typeface="Arial"/>
              <a:sym typeface="Arial"/>
            </a:endParaRPr>
          </a:p>
        </p:txBody>
      </p:sp>
      <p:sp>
        <p:nvSpPr>
          <p:cNvPr id="218" name="Google Shape;2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Discussion answers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223" name="Google Shape;223;p27"/>
          <p:cNvGrpSpPr/>
          <p:nvPr/>
        </p:nvGrpSpPr>
        <p:grpSpPr>
          <a:xfrm>
            <a:off x="843288" y="2229714"/>
            <a:ext cx="10959119" cy="1184769"/>
            <a:chOff x="5088" y="2679106"/>
            <a:chExt cx="10959119" cy="1184769"/>
          </a:xfrm>
        </p:grpSpPr>
        <p:sp>
          <p:nvSpPr>
            <p:cNvPr id="224" name="Google Shape;224;p27"/>
            <p:cNvSpPr/>
            <p:nvPr/>
          </p:nvSpPr>
          <p:spPr>
            <a:xfrm>
              <a:off x="5088" y="2679106"/>
              <a:ext cx="2961924" cy="1184769"/>
            </a:xfrm>
            <a:prstGeom prst="chevron">
              <a:avLst>
                <a:gd name="adj" fmla="val 50000"/>
              </a:avLst>
            </a:prstGeom>
            <a:solidFill>
              <a:srgbClr val="4326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mn-lt"/>
                <a:ea typeface="Arial"/>
                <a:cs typeface="Arial"/>
                <a:sym typeface="Arial"/>
              </a:endParaRPr>
            </a:p>
          </p:txBody>
        </p:sp>
        <p:sp>
          <p:nvSpPr>
            <p:cNvPr id="225" name="Google Shape;225;p27" descr="A process diagram with the following stages in order: Pre-application advice, Submit planning application. Validation and consultation. Site visit and assessment, Decision-making, Decision notification, Appeals process"/>
            <p:cNvSpPr txBox="1"/>
            <p:nvPr/>
          </p:nvSpPr>
          <p:spPr>
            <a:xfrm>
              <a:off x="597473" y="2679106"/>
              <a:ext cx="1777155" cy="1184769"/>
            </a:xfrm>
            <a:prstGeom prst="rect">
              <a:avLst/>
            </a:prstGeom>
            <a:noFill/>
            <a:ln>
              <a:noFill/>
            </a:ln>
          </p:spPr>
          <p:txBody>
            <a:bodyPr spcFirstLastPara="1" wrap="square" lIns="96000" tIns="32000" rIns="32000" bIns="320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000" b="0" i="0" u="none" strike="noStrike" cap="none" dirty="0">
                  <a:solidFill>
                    <a:schemeClr val="lt1"/>
                  </a:solidFill>
                  <a:latin typeface="+mn-lt"/>
                  <a:ea typeface="Calibri"/>
                  <a:cs typeface="Calibri"/>
                  <a:sym typeface="Calibri"/>
                </a:rPr>
                <a:t>Pre-application advice</a:t>
              </a:r>
              <a:endParaRPr sz="1200" b="0" i="0" u="none" strike="noStrike" cap="none" dirty="0">
                <a:solidFill>
                  <a:srgbClr val="000000"/>
                </a:solidFill>
                <a:latin typeface="+mn-lt"/>
                <a:ea typeface="Arial"/>
                <a:cs typeface="Arial"/>
                <a:sym typeface="Arial"/>
              </a:endParaRPr>
            </a:p>
          </p:txBody>
        </p:sp>
        <p:sp>
          <p:nvSpPr>
            <p:cNvPr id="226" name="Google Shape;226;p27"/>
            <p:cNvSpPr/>
            <p:nvPr/>
          </p:nvSpPr>
          <p:spPr>
            <a:xfrm>
              <a:off x="2670820" y="2679106"/>
              <a:ext cx="2961924" cy="1184769"/>
            </a:xfrm>
            <a:prstGeom prst="chevron">
              <a:avLst>
                <a:gd name="adj" fmla="val 50000"/>
              </a:avLst>
            </a:prstGeom>
            <a:solidFill>
              <a:srgbClr val="4326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mn-lt"/>
                <a:ea typeface="Arial"/>
                <a:cs typeface="Arial"/>
                <a:sym typeface="Arial"/>
              </a:endParaRPr>
            </a:p>
          </p:txBody>
        </p:sp>
        <p:sp>
          <p:nvSpPr>
            <p:cNvPr id="227" name="Google Shape;227;p27"/>
            <p:cNvSpPr txBox="1"/>
            <p:nvPr/>
          </p:nvSpPr>
          <p:spPr>
            <a:xfrm>
              <a:off x="3263205" y="2679106"/>
              <a:ext cx="1777155" cy="1184769"/>
            </a:xfrm>
            <a:prstGeom prst="rect">
              <a:avLst/>
            </a:prstGeom>
            <a:noFill/>
            <a:ln>
              <a:noFill/>
            </a:ln>
          </p:spPr>
          <p:txBody>
            <a:bodyPr spcFirstLastPara="1" wrap="square" lIns="96000" tIns="32000" rIns="32000" bIns="320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000" b="0" i="0" u="none" strike="noStrike" cap="none">
                  <a:solidFill>
                    <a:schemeClr val="lt1"/>
                  </a:solidFill>
                  <a:latin typeface="+mn-lt"/>
                  <a:ea typeface="Calibri"/>
                  <a:cs typeface="Calibri"/>
                  <a:sym typeface="Calibri"/>
                </a:rPr>
                <a:t>Submit planning application</a:t>
              </a:r>
              <a:endParaRPr sz="1200" b="0" i="0" u="none" strike="noStrike" cap="none">
                <a:solidFill>
                  <a:srgbClr val="000000"/>
                </a:solidFill>
                <a:latin typeface="+mn-lt"/>
                <a:ea typeface="Arial"/>
                <a:cs typeface="Arial"/>
                <a:sym typeface="Arial"/>
              </a:endParaRPr>
            </a:p>
          </p:txBody>
        </p:sp>
        <p:sp>
          <p:nvSpPr>
            <p:cNvPr id="228" name="Google Shape;228;p27"/>
            <p:cNvSpPr/>
            <p:nvPr/>
          </p:nvSpPr>
          <p:spPr>
            <a:xfrm>
              <a:off x="5336551" y="2679106"/>
              <a:ext cx="2961924" cy="1184769"/>
            </a:xfrm>
            <a:prstGeom prst="chevron">
              <a:avLst>
                <a:gd name="adj" fmla="val 50000"/>
              </a:avLst>
            </a:prstGeom>
            <a:solidFill>
              <a:srgbClr val="4326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mn-lt"/>
                <a:ea typeface="Arial"/>
                <a:cs typeface="Arial"/>
                <a:sym typeface="Arial"/>
              </a:endParaRPr>
            </a:p>
          </p:txBody>
        </p:sp>
        <p:sp>
          <p:nvSpPr>
            <p:cNvPr id="229" name="Google Shape;229;p27"/>
            <p:cNvSpPr txBox="1"/>
            <p:nvPr/>
          </p:nvSpPr>
          <p:spPr>
            <a:xfrm>
              <a:off x="5928936" y="2679106"/>
              <a:ext cx="1777155" cy="1184769"/>
            </a:xfrm>
            <a:prstGeom prst="rect">
              <a:avLst/>
            </a:prstGeom>
            <a:noFill/>
            <a:ln>
              <a:noFill/>
            </a:ln>
          </p:spPr>
          <p:txBody>
            <a:bodyPr spcFirstLastPara="1" wrap="square" lIns="96000" tIns="32000" rIns="32000" bIns="320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000" b="0" i="0" u="none" strike="noStrike" cap="none">
                  <a:solidFill>
                    <a:schemeClr val="lt1"/>
                  </a:solidFill>
                  <a:latin typeface="+mn-lt"/>
                  <a:ea typeface="Calibri"/>
                  <a:cs typeface="Calibri"/>
                  <a:sym typeface="Calibri"/>
                </a:rPr>
                <a:t>Validation and consultation</a:t>
              </a:r>
              <a:endParaRPr sz="1200" b="0" i="0" u="none" strike="noStrike" cap="none">
                <a:solidFill>
                  <a:srgbClr val="000000"/>
                </a:solidFill>
                <a:latin typeface="+mn-lt"/>
                <a:ea typeface="Arial"/>
                <a:cs typeface="Arial"/>
                <a:sym typeface="Arial"/>
              </a:endParaRPr>
            </a:p>
          </p:txBody>
        </p:sp>
        <p:sp>
          <p:nvSpPr>
            <p:cNvPr id="230" name="Google Shape;230;p27"/>
            <p:cNvSpPr/>
            <p:nvPr/>
          </p:nvSpPr>
          <p:spPr>
            <a:xfrm>
              <a:off x="8002283" y="2679106"/>
              <a:ext cx="2961924" cy="1184769"/>
            </a:xfrm>
            <a:prstGeom prst="chevron">
              <a:avLst>
                <a:gd name="adj" fmla="val 50000"/>
              </a:avLst>
            </a:prstGeom>
            <a:solidFill>
              <a:srgbClr val="4326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mn-lt"/>
                <a:ea typeface="Arial"/>
                <a:cs typeface="Arial"/>
                <a:sym typeface="Arial"/>
              </a:endParaRPr>
            </a:p>
          </p:txBody>
        </p:sp>
        <p:sp>
          <p:nvSpPr>
            <p:cNvPr id="231" name="Google Shape;231;p27"/>
            <p:cNvSpPr txBox="1"/>
            <p:nvPr/>
          </p:nvSpPr>
          <p:spPr>
            <a:xfrm>
              <a:off x="8594668" y="2679106"/>
              <a:ext cx="1777155" cy="1184769"/>
            </a:xfrm>
            <a:prstGeom prst="rect">
              <a:avLst/>
            </a:prstGeom>
            <a:noFill/>
            <a:ln>
              <a:noFill/>
            </a:ln>
          </p:spPr>
          <p:txBody>
            <a:bodyPr spcFirstLastPara="1" wrap="square" lIns="96000" tIns="32000" rIns="32000" bIns="320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000" b="0" i="0" u="none" strike="noStrike" cap="none">
                  <a:solidFill>
                    <a:schemeClr val="lt1"/>
                  </a:solidFill>
                  <a:latin typeface="+mn-lt"/>
                  <a:ea typeface="Calibri"/>
                  <a:cs typeface="Calibri"/>
                  <a:sym typeface="Calibri"/>
                </a:rPr>
                <a:t>Site visit and assessment</a:t>
              </a:r>
              <a:endParaRPr sz="1200" b="0" i="0" u="none" strike="noStrike" cap="none">
                <a:solidFill>
                  <a:srgbClr val="000000"/>
                </a:solidFill>
                <a:latin typeface="+mn-lt"/>
                <a:ea typeface="Arial"/>
                <a:cs typeface="Arial"/>
                <a:sym typeface="Arial"/>
              </a:endParaRPr>
            </a:p>
          </p:txBody>
        </p:sp>
      </p:grpSp>
      <p:grpSp>
        <p:nvGrpSpPr>
          <p:cNvPr id="232" name="Google Shape;232;p27"/>
          <p:cNvGrpSpPr/>
          <p:nvPr/>
        </p:nvGrpSpPr>
        <p:grpSpPr>
          <a:xfrm>
            <a:off x="2034381" y="4173004"/>
            <a:ext cx="8123237" cy="1160462"/>
            <a:chOff x="2381" y="2129102"/>
            <a:chExt cx="8123237" cy="1160462"/>
          </a:xfrm>
        </p:grpSpPr>
        <p:sp>
          <p:nvSpPr>
            <p:cNvPr id="233" name="Google Shape;233;p27"/>
            <p:cNvSpPr/>
            <p:nvPr/>
          </p:nvSpPr>
          <p:spPr>
            <a:xfrm>
              <a:off x="2381" y="2129102"/>
              <a:ext cx="2901156" cy="1160462"/>
            </a:xfrm>
            <a:prstGeom prst="chevron">
              <a:avLst>
                <a:gd name="adj" fmla="val 50000"/>
              </a:avLst>
            </a:prstGeom>
            <a:solidFill>
              <a:srgbClr val="4326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mn-lt"/>
                <a:ea typeface="Arial"/>
                <a:cs typeface="Arial"/>
                <a:sym typeface="Arial"/>
              </a:endParaRPr>
            </a:p>
          </p:txBody>
        </p:sp>
        <p:sp>
          <p:nvSpPr>
            <p:cNvPr id="234" name="Google Shape;234;p27"/>
            <p:cNvSpPr txBox="1"/>
            <p:nvPr/>
          </p:nvSpPr>
          <p:spPr>
            <a:xfrm>
              <a:off x="582612" y="2129102"/>
              <a:ext cx="1740694" cy="1160462"/>
            </a:xfrm>
            <a:prstGeom prst="rect">
              <a:avLst/>
            </a:prstGeom>
            <a:noFill/>
            <a:ln>
              <a:noFill/>
            </a:ln>
          </p:spPr>
          <p:txBody>
            <a:bodyPr spcFirstLastPara="1" wrap="square" lIns="96000" tIns="32000" rIns="32000" bIns="320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000" b="0" i="0" u="none" strike="noStrike" cap="none">
                  <a:solidFill>
                    <a:schemeClr val="lt1"/>
                  </a:solidFill>
                  <a:latin typeface="+mn-lt"/>
                  <a:ea typeface="Calibri"/>
                  <a:cs typeface="Calibri"/>
                  <a:sym typeface="Calibri"/>
                </a:rPr>
                <a:t>Decision- making</a:t>
              </a:r>
              <a:endParaRPr sz="1200" b="0" i="0" u="none" strike="noStrike" cap="none">
                <a:solidFill>
                  <a:srgbClr val="000000"/>
                </a:solidFill>
                <a:latin typeface="+mn-lt"/>
                <a:ea typeface="Arial"/>
                <a:cs typeface="Arial"/>
                <a:sym typeface="Arial"/>
              </a:endParaRPr>
            </a:p>
          </p:txBody>
        </p:sp>
        <p:sp>
          <p:nvSpPr>
            <p:cNvPr id="235" name="Google Shape;235;p27"/>
            <p:cNvSpPr/>
            <p:nvPr/>
          </p:nvSpPr>
          <p:spPr>
            <a:xfrm>
              <a:off x="2613421" y="2129102"/>
              <a:ext cx="2901156" cy="1160462"/>
            </a:xfrm>
            <a:prstGeom prst="chevron">
              <a:avLst>
                <a:gd name="adj" fmla="val 50000"/>
              </a:avLst>
            </a:prstGeom>
            <a:solidFill>
              <a:srgbClr val="4326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mn-lt"/>
                <a:ea typeface="Arial"/>
                <a:cs typeface="Arial"/>
                <a:sym typeface="Arial"/>
              </a:endParaRPr>
            </a:p>
          </p:txBody>
        </p:sp>
        <p:sp>
          <p:nvSpPr>
            <p:cNvPr id="236" name="Google Shape;236;p27"/>
            <p:cNvSpPr txBox="1"/>
            <p:nvPr/>
          </p:nvSpPr>
          <p:spPr>
            <a:xfrm>
              <a:off x="3193652" y="2129102"/>
              <a:ext cx="1740694" cy="1160462"/>
            </a:xfrm>
            <a:prstGeom prst="rect">
              <a:avLst/>
            </a:prstGeom>
            <a:noFill/>
            <a:ln>
              <a:noFill/>
            </a:ln>
          </p:spPr>
          <p:txBody>
            <a:bodyPr spcFirstLastPara="1" wrap="square" lIns="96000" tIns="32000" rIns="32000" bIns="320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000" b="0" i="0" u="none" strike="noStrike" cap="none">
                  <a:solidFill>
                    <a:schemeClr val="lt1"/>
                  </a:solidFill>
                  <a:latin typeface="+mn-lt"/>
                  <a:ea typeface="Calibri"/>
                  <a:cs typeface="Calibri"/>
                  <a:sym typeface="Calibri"/>
                </a:rPr>
                <a:t>Decision notification</a:t>
              </a:r>
              <a:endParaRPr sz="1200" b="0" i="0" u="none" strike="noStrike" cap="none">
                <a:solidFill>
                  <a:srgbClr val="000000"/>
                </a:solidFill>
                <a:latin typeface="+mn-lt"/>
                <a:ea typeface="Arial"/>
                <a:cs typeface="Arial"/>
                <a:sym typeface="Arial"/>
              </a:endParaRPr>
            </a:p>
          </p:txBody>
        </p:sp>
        <p:sp>
          <p:nvSpPr>
            <p:cNvPr id="237" name="Google Shape;237;p27"/>
            <p:cNvSpPr/>
            <p:nvPr/>
          </p:nvSpPr>
          <p:spPr>
            <a:xfrm>
              <a:off x="5224462" y="2129102"/>
              <a:ext cx="2901156" cy="1160462"/>
            </a:xfrm>
            <a:prstGeom prst="chevron">
              <a:avLst>
                <a:gd name="adj" fmla="val 50000"/>
              </a:avLst>
            </a:prstGeom>
            <a:solidFill>
              <a:srgbClr val="4326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mn-lt"/>
                <a:ea typeface="Arial"/>
                <a:cs typeface="Arial"/>
                <a:sym typeface="Arial"/>
              </a:endParaRPr>
            </a:p>
          </p:txBody>
        </p:sp>
        <p:sp>
          <p:nvSpPr>
            <p:cNvPr id="238" name="Google Shape;238;p27"/>
            <p:cNvSpPr txBox="1"/>
            <p:nvPr/>
          </p:nvSpPr>
          <p:spPr>
            <a:xfrm>
              <a:off x="5804693" y="2129102"/>
              <a:ext cx="1740694" cy="1160462"/>
            </a:xfrm>
            <a:prstGeom prst="rect">
              <a:avLst/>
            </a:prstGeom>
            <a:noFill/>
            <a:ln>
              <a:noFill/>
            </a:ln>
          </p:spPr>
          <p:txBody>
            <a:bodyPr spcFirstLastPara="1" wrap="square" lIns="96000" tIns="32000" rIns="32000" bIns="320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000" b="0" i="0" u="none" strike="noStrike" cap="none">
                  <a:solidFill>
                    <a:schemeClr val="lt1"/>
                  </a:solidFill>
                  <a:latin typeface="+mn-lt"/>
                  <a:ea typeface="Calibri"/>
                  <a:cs typeface="Calibri"/>
                  <a:sym typeface="Calibri"/>
                </a:rPr>
                <a:t>Appeals process</a:t>
              </a:r>
              <a:endParaRPr sz="1200" b="0" i="0" u="none" strike="noStrike" cap="none">
                <a:solidFill>
                  <a:srgbClr val="000000"/>
                </a:solidFill>
                <a:latin typeface="+mn-lt"/>
                <a:ea typeface="Arial"/>
                <a:cs typeface="Arial"/>
                <a:sym typeface="Arial"/>
              </a:endParaRPr>
            </a:p>
          </p:txBody>
        </p:sp>
      </p:grpSp>
      <p:sp>
        <p:nvSpPr>
          <p:cNvPr id="239" name="Google Shape;239;p27"/>
          <p:cNvSpPr txBox="1">
            <a:spLocks noGrp="1"/>
          </p:cNvSpPr>
          <p:nvPr>
            <p:ph type="title"/>
          </p:nvPr>
        </p:nvSpPr>
        <p:spPr>
          <a:xfrm>
            <a:off x="838200" y="5495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Key steps in the planning application process </a:t>
            </a:r>
            <a:endParaRPr/>
          </a:p>
        </p:txBody>
      </p:sp>
      <p:sp>
        <p:nvSpPr>
          <p:cNvPr id="240" name="Google Shape;240;p27"/>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41" name="Google Shape;241;p27"/>
          <p:cNvSpPr txBox="1">
            <a:spLocks noGrp="1"/>
          </p:cNvSpPr>
          <p:nvPr>
            <p:ph type="body" idx="3"/>
          </p:nvPr>
        </p:nvSpPr>
        <p:spPr>
          <a:xfrm>
            <a:off x="838200" y="6356350"/>
            <a:ext cx="4940808"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2400"/>
              <a:buFont typeface="Arial"/>
              <a:buNone/>
            </a:pPr>
            <a:r>
              <a:rPr lang="en-GB" sz="1200" b="0" i="0" u="none" strike="noStrike" cap="none">
                <a:solidFill>
                  <a:srgbClr val="898989"/>
                </a:solidFill>
                <a:latin typeface="Arial"/>
                <a:ea typeface="Arial"/>
                <a:cs typeface="Arial"/>
                <a:sym typeface="Arial"/>
              </a:rPr>
              <a:t>Lesson 4: I want to extend my house. What do I need to know?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247" name="Google Shape;247;p28"/>
          <p:cNvSpPr txBox="1">
            <a:spLocks noGrp="1"/>
          </p:cNvSpPr>
          <p:nvPr>
            <p:ph type="body" idx="1"/>
          </p:nvPr>
        </p:nvSpPr>
        <p:spPr>
          <a:xfrm>
            <a:off x="838199" y="1825625"/>
            <a:ext cx="9914682"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Clr>
                <a:srgbClr val="432673"/>
              </a:buClr>
              <a:buSzPts val="2400"/>
              <a:buNone/>
            </a:pPr>
            <a:r>
              <a:rPr lang="en-GB" b="1"/>
              <a:t>1. Which step comes first in the planning application process?</a:t>
            </a:r>
            <a:endParaRPr/>
          </a:p>
          <a:p>
            <a:pPr marL="114300" lvl="0" indent="0" algn="l" rtl="0">
              <a:lnSpc>
                <a:spcPct val="108000"/>
              </a:lnSpc>
              <a:spcBef>
                <a:spcPts val="1000"/>
              </a:spcBef>
              <a:spcAft>
                <a:spcPts val="0"/>
              </a:spcAft>
              <a:buSzPts val="1800"/>
              <a:buNone/>
            </a:pPr>
            <a:r>
              <a:rPr lang="en-GB"/>
              <a:t>a) submit the application</a:t>
            </a:r>
            <a:endParaRPr/>
          </a:p>
          <a:p>
            <a:pPr marL="114300" lvl="0" indent="0" algn="l" rtl="0">
              <a:lnSpc>
                <a:spcPct val="108000"/>
              </a:lnSpc>
              <a:spcBef>
                <a:spcPts val="1000"/>
              </a:spcBef>
              <a:spcAft>
                <a:spcPts val="0"/>
              </a:spcAft>
              <a:buSzPts val="1800"/>
              <a:buNone/>
            </a:pPr>
            <a:r>
              <a:rPr lang="en-GB"/>
              <a:t>b) pre-application advice</a:t>
            </a:r>
            <a:endParaRPr/>
          </a:p>
          <a:p>
            <a:pPr marL="114300" lvl="0" indent="0" algn="l" rtl="0">
              <a:lnSpc>
                <a:spcPct val="108000"/>
              </a:lnSpc>
              <a:spcBef>
                <a:spcPts val="1000"/>
              </a:spcBef>
              <a:spcAft>
                <a:spcPts val="0"/>
              </a:spcAft>
              <a:buSzPts val="1800"/>
              <a:buNone/>
            </a:pPr>
            <a:r>
              <a:rPr lang="en-GB"/>
              <a:t>c) validation</a:t>
            </a:r>
            <a:endParaRPr/>
          </a:p>
          <a:p>
            <a:pPr marL="114300" lvl="0" indent="0" algn="l" rtl="0">
              <a:lnSpc>
                <a:spcPct val="108000"/>
              </a:lnSpc>
              <a:spcBef>
                <a:spcPts val="1000"/>
              </a:spcBef>
              <a:spcAft>
                <a:spcPts val="0"/>
              </a:spcAft>
              <a:buSzPts val="1800"/>
              <a:buNone/>
            </a:pPr>
            <a:r>
              <a:rPr lang="en-GB"/>
              <a:t>d) decision issued</a:t>
            </a:r>
            <a:endParaRPr/>
          </a:p>
          <a:p>
            <a:pPr marL="114300" lvl="0" indent="0" algn="l" rtl="0">
              <a:lnSpc>
                <a:spcPct val="108000"/>
              </a:lnSpc>
              <a:spcBef>
                <a:spcPts val="1000"/>
              </a:spcBef>
              <a:spcAft>
                <a:spcPts val="0"/>
              </a:spcAft>
              <a:buSzPts val="1800"/>
              <a:buNone/>
            </a:pPr>
            <a:endParaRPr/>
          </a:p>
        </p:txBody>
      </p:sp>
      <p:sp>
        <p:nvSpPr>
          <p:cNvPr id="248" name="Google Shape;248;p28"/>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49" name="Google Shape;249;p28"/>
          <p:cNvSpPr txBox="1">
            <a:spLocks noGrp="1"/>
          </p:cNvSpPr>
          <p:nvPr>
            <p:ph type="body" idx="3"/>
          </p:nvPr>
        </p:nvSpPr>
        <p:spPr>
          <a:xfrm>
            <a:off x="838200" y="6356350"/>
            <a:ext cx="4840224"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2400"/>
              <a:buFont typeface="Arial"/>
              <a:buNone/>
            </a:pPr>
            <a:r>
              <a:rPr lang="en-GB" sz="1200" b="0" i="0" u="none" strike="noStrike" cap="none">
                <a:solidFill>
                  <a:srgbClr val="898989"/>
                </a:solidFill>
                <a:latin typeface="Arial"/>
                <a:ea typeface="Arial"/>
                <a:cs typeface="Arial"/>
                <a:sym typeface="Arial"/>
              </a:rPr>
              <a:t>Lesson 4: I want to extend my house. What do I need to know?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255" name="Google Shape;255;p29"/>
          <p:cNvSpPr txBox="1">
            <a:spLocks noGrp="1"/>
          </p:cNvSpPr>
          <p:nvPr>
            <p:ph type="body" idx="1"/>
          </p:nvPr>
        </p:nvSpPr>
        <p:spPr>
          <a:xfrm>
            <a:off x="838199" y="1825625"/>
            <a:ext cx="10285072"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Clr>
                <a:srgbClr val="432673"/>
              </a:buClr>
              <a:buSzPts val="2400"/>
              <a:buNone/>
            </a:pPr>
            <a:r>
              <a:rPr lang="en-GB" b="1"/>
              <a:t>1. Which step comes first in the planning application process?</a:t>
            </a:r>
            <a:endParaRPr/>
          </a:p>
          <a:p>
            <a:pPr marL="114300" lvl="0" indent="0" algn="l" rtl="0">
              <a:lnSpc>
                <a:spcPct val="108000"/>
              </a:lnSpc>
              <a:spcBef>
                <a:spcPts val="1000"/>
              </a:spcBef>
              <a:spcAft>
                <a:spcPts val="0"/>
              </a:spcAft>
              <a:buSzPts val="1800"/>
              <a:buNone/>
            </a:pPr>
            <a:r>
              <a:rPr lang="en-GB"/>
              <a:t>a) submit the application</a:t>
            </a:r>
            <a:endParaRPr/>
          </a:p>
          <a:p>
            <a:pPr marL="114300" lvl="0" indent="0" algn="l" rtl="0">
              <a:lnSpc>
                <a:spcPct val="108000"/>
              </a:lnSpc>
              <a:spcBef>
                <a:spcPts val="1000"/>
              </a:spcBef>
              <a:spcAft>
                <a:spcPts val="0"/>
              </a:spcAft>
              <a:buSzPts val="1800"/>
              <a:buNone/>
            </a:pPr>
            <a:r>
              <a:rPr lang="en-GB" b="1"/>
              <a:t>b) pre-application advice</a:t>
            </a:r>
            <a:endParaRPr b="1"/>
          </a:p>
          <a:p>
            <a:pPr marL="114300" lvl="0" indent="0" algn="l" rtl="0">
              <a:lnSpc>
                <a:spcPct val="108000"/>
              </a:lnSpc>
              <a:spcBef>
                <a:spcPts val="1000"/>
              </a:spcBef>
              <a:spcAft>
                <a:spcPts val="0"/>
              </a:spcAft>
              <a:buSzPts val="1800"/>
              <a:buNone/>
            </a:pPr>
            <a:r>
              <a:rPr lang="en-GB"/>
              <a:t>c) validation</a:t>
            </a:r>
            <a:endParaRPr/>
          </a:p>
          <a:p>
            <a:pPr marL="114300" lvl="0" indent="0" algn="l" rtl="0">
              <a:lnSpc>
                <a:spcPct val="108000"/>
              </a:lnSpc>
              <a:spcBef>
                <a:spcPts val="1000"/>
              </a:spcBef>
              <a:spcAft>
                <a:spcPts val="0"/>
              </a:spcAft>
              <a:buSzPts val="1800"/>
              <a:buNone/>
            </a:pPr>
            <a:r>
              <a:rPr lang="en-GB"/>
              <a:t>d) decision issued</a:t>
            </a:r>
            <a:endParaRPr/>
          </a:p>
          <a:p>
            <a:pPr marL="114300" lvl="0" indent="0" algn="l" rtl="0">
              <a:lnSpc>
                <a:spcPct val="108000"/>
              </a:lnSpc>
              <a:spcBef>
                <a:spcPts val="1000"/>
              </a:spcBef>
              <a:spcAft>
                <a:spcPts val="0"/>
              </a:spcAft>
              <a:buSzPts val="1800"/>
              <a:buNone/>
            </a:pPr>
            <a:endParaRPr/>
          </a:p>
        </p:txBody>
      </p:sp>
      <p:sp>
        <p:nvSpPr>
          <p:cNvPr id="256" name="Google Shape;256;p29"/>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57" name="Google Shape;257;p29"/>
          <p:cNvSpPr txBox="1">
            <a:spLocks noGrp="1"/>
          </p:cNvSpPr>
          <p:nvPr>
            <p:ph type="body" idx="3"/>
          </p:nvPr>
        </p:nvSpPr>
        <p:spPr>
          <a:xfrm>
            <a:off x="838200" y="6356350"/>
            <a:ext cx="4840224"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2400"/>
              <a:buFont typeface="Arial"/>
              <a:buNone/>
            </a:pPr>
            <a:r>
              <a:rPr lang="en-GB" sz="1200" b="0" i="0" u="none" strike="noStrike" cap="none">
                <a:solidFill>
                  <a:srgbClr val="898989"/>
                </a:solidFill>
                <a:latin typeface="Arial"/>
                <a:ea typeface="Arial"/>
                <a:cs typeface="Arial"/>
                <a:sym typeface="Arial"/>
              </a:rPr>
              <a:t>Lesson 4: I want to extend my house. What do I need to know?</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263" name="Google Shape;263;p30"/>
          <p:cNvSpPr txBox="1">
            <a:spLocks noGrp="1"/>
          </p:cNvSpPr>
          <p:nvPr>
            <p:ph type="body" idx="1"/>
          </p:nvPr>
        </p:nvSpPr>
        <p:spPr>
          <a:xfrm>
            <a:off x="838199" y="1825625"/>
            <a:ext cx="10805933" cy="4351338"/>
          </a:xfrm>
          <a:prstGeom prst="rect">
            <a:avLst/>
          </a:prstGeom>
          <a:noFill/>
          <a:ln>
            <a:noFill/>
          </a:ln>
        </p:spPr>
        <p:txBody>
          <a:bodyPr spcFirstLastPara="1" wrap="square" lIns="91425" tIns="45700" rIns="91425" bIns="45700" anchor="t" anchorCtr="0">
            <a:noAutofit/>
          </a:bodyPr>
          <a:lstStyle/>
          <a:p>
            <a:pPr marL="114300" lvl="0" indent="0" algn="l" rtl="0">
              <a:lnSpc>
                <a:spcPct val="108000"/>
              </a:lnSpc>
              <a:spcBef>
                <a:spcPts val="1000"/>
              </a:spcBef>
              <a:spcAft>
                <a:spcPts val="0"/>
              </a:spcAft>
              <a:buSzPts val="1946"/>
              <a:buNone/>
            </a:pPr>
            <a:r>
              <a:rPr lang="en-GB" b="1"/>
              <a:t>2. What does the planning authority check during the validation step?</a:t>
            </a:r>
            <a:endParaRPr/>
          </a:p>
          <a:p>
            <a:pPr marL="114300" lvl="0" indent="0" algn="l" rtl="0">
              <a:lnSpc>
                <a:spcPct val="108000"/>
              </a:lnSpc>
              <a:spcBef>
                <a:spcPts val="1000"/>
              </a:spcBef>
              <a:spcAft>
                <a:spcPts val="0"/>
              </a:spcAft>
              <a:buSzPts val="1946"/>
              <a:buNone/>
            </a:pPr>
            <a:r>
              <a:rPr lang="en-GB"/>
              <a:t>a) whether the development fits the local plan</a:t>
            </a:r>
            <a:endParaRPr/>
          </a:p>
          <a:p>
            <a:pPr marL="114300" lvl="0" indent="0" algn="l" rtl="0">
              <a:lnSpc>
                <a:spcPct val="108000"/>
              </a:lnSpc>
              <a:spcBef>
                <a:spcPts val="1000"/>
              </a:spcBef>
              <a:spcAft>
                <a:spcPts val="0"/>
              </a:spcAft>
              <a:buSzPts val="1946"/>
              <a:buNone/>
            </a:pPr>
            <a:r>
              <a:rPr lang="en-GB"/>
              <a:t>b) if the application is complete with all necessary documents</a:t>
            </a:r>
            <a:endParaRPr/>
          </a:p>
          <a:p>
            <a:pPr marL="114300" lvl="0" indent="0" algn="l" rtl="0">
              <a:lnSpc>
                <a:spcPct val="108000"/>
              </a:lnSpc>
              <a:spcBef>
                <a:spcPts val="1000"/>
              </a:spcBef>
              <a:spcAft>
                <a:spcPts val="0"/>
              </a:spcAft>
              <a:buSzPts val="1946"/>
              <a:buNone/>
            </a:pPr>
            <a:r>
              <a:rPr lang="en-GB"/>
              <a:t>c) the consultation feedback</a:t>
            </a:r>
            <a:endParaRPr/>
          </a:p>
          <a:p>
            <a:pPr marL="114300" lvl="0" indent="0" algn="l" rtl="0">
              <a:lnSpc>
                <a:spcPct val="108000"/>
              </a:lnSpc>
              <a:spcBef>
                <a:spcPts val="1000"/>
              </a:spcBef>
              <a:spcAft>
                <a:spcPts val="0"/>
              </a:spcAft>
              <a:buSzPts val="1946"/>
              <a:buNone/>
            </a:pPr>
            <a:r>
              <a:rPr lang="en-GB"/>
              <a:t>d) the design of the building</a:t>
            </a:r>
            <a:endParaRPr/>
          </a:p>
          <a:p>
            <a:pPr marL="114300" lvl="0" indent="0" algn="l" rtl="0">
              <a:lnSpc>
                <a:spcPct val="108000"/>
              </a:lnSpc>
              <a:spcBef>
                <a:spcPts val="1000"/>
              </a:spcBef>
              <a:spcAft>
                <a:spcPts val="0"/>
              </a:spcAft>
              <a:buSzPts val="1946"/>
              <a:buNone/>
            </a:pPr>
            <a:r>
              <a:rPr lang="en-GB" b="1"/>
              <a:t> </a:t>
            </a:r>
            <a:endParaRPr/>
          </a:p>
        </p:txBody>
      </p:sp>
      <p:sp>
        <p:nvSpPr>
          <p:cNvPr id="264" name="Google Shape;264;p30"/>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65" name="Google Shape;265;p30"/>
          <p:cNvSpPr txBox="1">
            <a:spLocks noGrp="1"/>
          </p:cNvSpPr>
          <p:nvPr>
            <p:ph type="body" idx="3"/>
          </p:nvPr>
        </p:nvSpPr>
        <p:spPr>
          <a:xfrm>
            <a:off x="838200" y="6356350"/>
            <a:ext cx="4611624"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2400"/>
              <a:buFont typeface="Arial"/>
              <a:buNone/>
            </a:pPr>
            <a:r>
              <a:rPr lang="en-GB" sz="1200" b="0" i="0" u="none" strike="noStrike" cap="none">
                <a:solidFill>
                  <a:srgbClr val="898989"/>
                </a:solidFill>
                <a:latin typeface="Arial"/>
                <a:ea typeface="Arial"/>
                <a:cs typeface="Arial"/>
                <a:sym typeface="Arial"/>
              </a:rPr>
              <a:t>Lesson 4: I want to extend my house. What do I need to know?</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271" name="Google Shape;271;p31"/>
          <p:cNvSpPr txBox="1">
            <a:spLocks noGrp="1"/>
          </p:cNvSpPr>
          <p:nvPr>
            <p:ph type="body" idx="1"/>
          </p:nvPr>
        </p:nvSpPr>
        <p:spPr>
          <a:xfrm>
            <a:off x="838199" y="1825625"/>
            <a:ext cx="10736485" cy="4351338"/>
          </a:xfrm>
          <a:prstGeom prst="rect">
            <a:avLst/>
          </a:prstGeom>
          <a:noFill/>
          <a:ln>
            <a:noFill/>
          </a:ln>
        </p:spPr>
        <p:txBody>
          <a:bodyPr spcFirstLastPara="1" wrap="square" lIns="91425" tIns="45700" rIns="91425" bIns="45700" anchor="t" anchorCtr="0">
            <a:noAutofit/>
          </a:bodyPr>
          <a:lstStyle/>
          <a:p>
            <a:pPr marL="114300" lvl="0" indent="0" algn="l" rtl="0">
              <a:lnSpc>
                <a:spcPct val="108000"/>
              </a:lnSpc>
              <a:spcBef>
                <a:spcPts val="1000"/>
              </a:spcBef>
              <a:spcAft>
                <a:spcPts val="0"/>
              </a:spcAft>
              <a:buSzPts val="1946"/>
              <a:buNone/>
            </a:pPr>
            <a:r>
              <a:rPr lang="en-GB" b="1" dirty="0"/>
              <a:t>2. What does the planning authority check during the validation step?</a:t>
            </a:r>
            <a:endParaRPr dirty="0"/>
          </a:p>
          <a:p>
            <a:pPr marL="114300" lvl="0" indent="0" algn="l" rtl="0">
              <a:lnSpc>
                <a:spcPct val="108000"/>
              </a:lnSpc>
              <a:spcBef>
                <a:spcPts val="1000"/>
              </a:spcBef>
              <a:spcAft>
                <a:spcPts val="0"/>
              </a:spcAft>
              <a:buSzPts val="1946"/>
              <a:buNone/>
            </a:pPr>
            <a:r>
              <a:rPr lang="en-GB" dirty="0"/>
              <a:t>a) whether the development fits the local plan</a:t>
            </a:r>
            <a:endParaRPr dirty="0"/>
          </a:p>
          <a:p>
            <a:pPr marL="114300" lvl="0" indent="0" algn="l" rtl="0">
              <a:lnSpc>
                <a:spcPct val="108000"/>
              </a:lnSpc>
              <a:spcBef>
                <a:spcPts val="1000"/>
              </a:spcBef>
              <a:spcAft>
                <a:spcPts val="0"/>
              </a:spcAft>
              <a:buSzPts val="1946"/>
              <a:buNone/>
            </a:pPr>
            <a:r>
              <a:rPr lang="en-GB" b="1" dirty="0"/>
              <a:t>b) if the application is complete with all necessary documents</a:t>
            </a:r>
            <a:endParaRPr b="1" dirty="0"/>
          </a:p>
          <a:p>
            <a:pPr marL="114300" lvl="0" indent="0" algn="l" rtl="0">
              <a:lnSpc>
                <a:spcPct val="108000"/>
              </a:lnSpc>
              <a:spcBef>
                <a:spcPts val="1000"/>
              </a:spcBef>
              <a:spcAft>
                <a:spcPts val="0"/>
              </a:spcAft>
              <a:buSzPts val="1946"/>
              <a:buNone/>
            </a:pPr>
            <a:r>
              <a:rPr lang="en-GB" dirty="0"/>
              <a:t>c) the consultation feedback</a:t>
            </a:r>
            <a:endParaRPr dirty="0"/>
          </a:p>
          <a:p>
            <a:pPr marL="114300" lvl="0" indent="0" algn="l" rtl="0">
              <a:lnSpc>
                <a:spcPct val="108000"/>
              </a:lnSpc>
              <a:spcBef>
                <a:spcPts val="1000"/>
              </a:spcBef>
              <a:spcAft>
                <a:spcPts val="0"/>
              </a:spcAft>
              <a:buSzPts val="1946"/>
              <a:buNone/>
            </a:pPr>
            <a:r>
              <a:rPr lang="en-GB" dirty="0"/>
              <a:t>d) the design of the building</a:t>
            </a:r>
            <a:endParaRPr dirty="0"/>
          </a:p>
          <a:p>
            <a:pPr marL="114300" lvl="0" indent="0" algn="l" rtl="0">
              <a:lnSpc>
                <a:spcPct val="108000"/>
              </a:lnSpc>
              <a:spcBef>
                <a:spcPts val="1000"/>
              </a:spcBef>
              <a:spcAft>
                <a:spcPts val="0"/>
              </a:spcAft>
              <a:buSzPts val="1946"/>
              <a:buNone/>
            </a:pPr>
            <a:r>
              <a:rPr lang="en-GB" b="1" dirty="0"/>
              <a:t> </a:t>
            </a:r>
            <a:endParaRPr dirty="0"/>
          </a:p>
        </p:txBody>
      </p:sp>
      <p:sp>
        <p:nvSpPr>
          <p:cNvPr id="272" name="Google Shape;272;p31"/>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73" name="Google Shape;273;p31"/>
          <p:cNvSpPr txBox="1">
            <a:spLocks noGrp="1"/>
          </p:cNvSpPr>
          <p:nvPr>
            <p:ph type="body" idx="3"/>
          </p:nvPr>
        </p:nvSpPr>
        <p:spPr>
          <a:xfrm>
            <a:off x="838200" y="6356350"/>
            <a:ext cx="4611624"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2400"/>
              <a:buFont typeface="Arial"/>
              <a:buNone/>
            </a:pPr>
            <a:r>
              <a:rPr lang="en-GB" sz="1200" b="0" i="0" u="none" strike="noStrike" cap="none">
                <a:solidFill>
                  <a:srgbClr val="898989"/>
                </a:solidFill>
                <a:latin typeface="Arial"/>
                <a:ea typeface="Arial"/>
                <a:cs typeface="Arial"/>
                <a:sym typeface="Arial"/>
              </a:rPr>
              <a:t>Lesson 4: I want to extend my house. What do I need to know?</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279" name="Google Shape;279;p32"/>
          <p:cNvSpPr txBox="1">
            <a:spLocks noGrp="1"/>
          </p:cNvSpPr>
          <p:nvPr>
            <p:ph type="body" idx="1"/>
          </p:nvPr>
        </p:nvSpPr>
        <p:spPr>
          <a:xfrm>
            <a:off x="838199" y="1825625"/>
            <a:ext cx="9347523"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a:t>3. What is the purpose of the consultation step in the planning application process?</a:t>
            </a:r>
            <a:endParaRPr/>
          </a:p>
          <a:p>
            <a:pPr marL="114300" lvl="0" indent="0" algn="l" rtl="0">
              <a:lnSpc>
                <a:spcPct val="108000"/>
              </a:lnSpc>
              <a:spcBef>
                <a:spcPts val="1000"/>
              </a:spcBef>
              <a:spcAft>
                <a:spcPts val="0"/>
              </a:spcAft>
              <a:buSzPts val="1800"/>
              <a:buNone/>
            </a:pPr>
            <a:r>
              <a:rPr lang="en-GB"/>
              <a:t>a) to get feedback from local residents and other organisations, like the highway agency</a:t>
            </a:r>
            <a:endParaRPr/>
          </a:p>
          <a:p>
            <a:pPr marL="114300" lvl="0" indent="0" algn="l" rtl="0">
              <a:lnSpc>
                <a:spcPct val="108000"/>
              </a:lnSpc>
              <a:spcBef>
                <a:spcPts val="1000"/>
              </a:spcBef>
              <a:spcAft>
                <a:spcPts val="0"/>
              </a:spcAft>
              <a:buSzPts val="1800"/>
              <a:buNone/>
            </a:pPr>
            <a:r>
              <a:rPr lang="en-GB"/>
              <a:t>b) to confirm the site measurements</a:t>
            </a:r>
            <a:endParaRPr/>
          </a:p>
          <a:p>
            <a:pPr marL="114300" lvl="0" indent="0" algn="l" rtl="0">
              <a:lnSpc>
                <a:spcPct val="108000"/>
              </a:lnSpc>
              <a:spcBef>
                <a:spcPts val="1000"/>
              </a:spcBef>
              <a:spcAft>
                <a:spcPts val="0"/>
              </a:spcAft>
              <a:buSzPts val="1800"/>
              <a:buNone/>
            </a:pPr>
            <a:r>
              <a:rPr lang="en-GB"/>
              <a:t>c) to collect payment for planning fees</a:t>
            </a:r>
            <a:endParaRPr/>
          </a:p>
          <a:p>
            <a:pPr marL="114300" lvl="0" indent="0" algn="l" rtl="0">
              <a:lnSpc>
                <a:spcPct val="108000"/>
              </a:lnSpc>
              <a:spcBef>
                <a:spcPts val="1000"/>
              </a:spcBef>
              <a:spcAft>
                <a:spcPts val="0"/>
              </a:spcAft>
              <a:buSzPts val="1800"/>
              <a:buNone/>
            </a:pPr>
            <a:r>
              <a:rPr lang="en-GB"/>
              <a:t>d) to finalise the design of the development</a:t>
            </a:r>
            <a:endParaRPr/>
          </a:p>
          <a:p>
            <a:pPr marL="114300" lvl="0" indent="0" algn="l" rtl="0">
              <a:lnSpc>
                <a:spcPct val="108000"/>
              </a:lnSpc>
              <a:spcBef>
                <a:spcPts val="1000"/>
              </a:spcBef>
              <a:spcAft>
                <a:spcPts val="0"/>
              </a:spcAft>
              <a:buSzPts val="1800"/>
              <a:buNone/>
            </a:pPr>
            <a:endParaRPr/>
          </a:p>
        </p:txBody>
      </p:sp>
      <p:sp>
        <p:nvSpPr>
          <p:cNvPr id="280" name="Google Shape;280;p3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81" name="Google Shape;281;p32"/>
          <p:cNvSpPr txBox="1">
            <a:spLocks noGrp="1"/>
          </p:cNvSpPr>
          <p:nvPr>
            <p:ph type="body" idx="3"/>
          </p:nvPr>
        </p:nvSpPr>
        <p:spPr>
          <a:xfrm>
            <a:off x="838200" y="6356349"/>
            <a:ext cx="4803648"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will:</a:t>
            </a:r>
            <a:endParaRPr/>
          </a:p>
        </p:txBody>
      </p:sp>
      <p:sp>
        <p:nvSpPr>
          <p:cNvPr id="120" name="Google Shape;120;p15"/>
          <p:cNvSpPr txBox="1">
            <a:spLocks noGrp="1"/>
          </p:cNvSpPr>
          <p:nvPr>
            <p:ph type="body" idx="1"/>
          </p:nvPr>
        </p:nvSpPr>
        <p:spPr>
          <a:xfrm>
            <a:off x="838200" y="1825625"/>
            <a:ext cx="6467856"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0"/>
              </a:spcBef>
              <a:spcAft>
                <a:spcPts val="0"/>
              </a:spcAft>
              <a:buClr>
                <a:srgbClr val="432673"/>
              </a:buClr>
              <a:buSzPts val="2200"/>
              <a:buFont typeface="Arial"/>
              <a:buChar char="•"/>
            </a:pPr>
            <a:r>
              <a:rPr lang="en-GB" sz="2200" dirty="0">
                <a:solidFill>
                  <a:srgbClr val="0D0D0D"/>
                </a:solidFill>
              </a:rPr>
              <a:t>d</a:t>
            </a:r>
            <a:r>
              <a:rPr lang="en-GB" sz="2200" dirty="0">
                <a:solidFill>
                  <a:srgbClr val="0D0D0D"/>
                </a:solidFill>
                <a:latin typeface="Arial"/>
                <a:ea typeface="Arial"/>
                <a:cs typeface="Arial"/>
                <a:sym typeface="Arial"/>
              </a:rPr>
              <a:t>escribe the planning application process;</a:t>
            </a:r>
            <a:endParaRPr sz="2200" dirty="0"/>
          </a:p>
          <a:p>
            <a:pPr marL="342900" lvl="0" indent="-342900" algn="l" rtl="0">
              <a:lnSpc>
                <a:spcPct val="107000"/>
              </a:lnSpc>
              <a:spcBef>
                <a:spcPts val="800"/>
              </a:spcBef>
              <a:spcAft>
                <a:spcPts val="0"/>
              </a:spcAft>
              <a:buClr>
                <a:srgbClr val="432673"/>
              </a:buClr>
              <a:buSzPts val="2200"/>
              <a:buFont typeface="Arial"/>
              <a:buChar char="•"/>
            </a:pPr>
            <a:r>
              <a:rPr lang="en-GB" sz="2200" dirty="0">
                <a:solidFill>
                  <a:srgbClr val="0D0D0D"/>
                </a:solidFill>
              </a:rPr>
              <a:t>e</a:t>
            </a:r>
            <a:r>
              <a:rPr lang="en-GB" sz="2200" dirty="0">
                <a:solidFill>
                  <a:srgbClr val="0D0D0D"/>
                </a:solidFill>
                <a:latin typeface="Arial"/>
                <a:ea typeface="Arial"/>
                <a:cs typeface="Arial"/>
                <a:sym typeface="Arial"/>
              </a:rPr>
              <a:t>xplain delegated and permitted permission;</a:t>
            </a:r>
            <a:endParaRPr sz="2200" dirty="0"/>
          </a:p>
          <a:p>
            <a:pPr marL="342900" lvl="0" indent="-342900" algn="l" rtl="0">
              <a:lnSpc>
                <a:spcPct val="107000"/>
              </a:lnSpc>
              <a:spcBef>
                <a:spcPts val="800"/>
              </a:spcBef>
              <a:spcAft>
                <a:spcPts val="0"/>
              </a:spcAft>
              <a:buClr>
                <a:srgbClr val="432673"/>
              </a:buClr>
              <a:buSzPts val="2200"/>
              <a:buFont typeface="Arial"/>
              <a:buChar char="•"/>
            </a:pPr>
            <a:r>
              <a:rPr lang="en-GB" sz="2200" dirty="0">
                <a:solidFill>
                  <a:srgbClr val="0D0D0D"/>
                </a:solidFill>
              </a:rPr>
              <a:t>e</a:t>
            </a:r>
            <a:r>
              <a:rPr lang="en-GB" sz="2200" dirty="0">
                <a:solidFill>
                  <a:srgbClr val="0D0D0D"/>
                </a:solidFill>
                <a:latin typeface="Arial"/>
                <a:ea typeface="Arial"/>
                <a:cs typeface="Arial"/>
                <a:sym typeface="Arial"/>
              </a:rPr>
              <a:t>xplain the basic provisions of the Party Wall Act and when it applies.  </a:t>
            </a:r>
            <a:endParaRPr sz="2200" dirty="0">
              <a:solidFill>
                <a:srgbClr val="0D0D0D"/>
              </a:solidFill>
            </a:endParaRPr>
          </a:p>
          <a:p>
            <a:pPr marL="342900" lvl="0" indent="-228600" algn="l" rtl="0">
              <a:lnSpc>
                <a:spcPct val="107000"/>
              </a:lnSpc>
              <a:spcBef>
                <a:spcPts val="800"/>
              </a:spcBef>
              <a:spcAft>
                <a:spcPts val="0"/>
              </a:spcAft>
              <a:buSzPts val="1800"/>
              <a:buFont typeface="Noto Sans Symbols"/>
              <a:buNone/>
            </a:pPr>
            <a:endParaRPr sz="2200" dirty="0">
              <a:solidFill>
                <a:srgbClr val="0D0D0D"/>
              </a:solidFill>
              <a:latin typeface="Arial"/>
              <a:ea typeface="Arial"/>
              <a:cs typeface="Arial"/>
              <a:sym typeface="Arial"/>
            </a:endParaRPr>
          </a:p>
        </p:txBody>
      </p:sp>
      <p:sp>
        <p:nvSpPr>
          <p:cNvPr id="121" name="Google Shape;121;p15"/>
          <p:cNvSpPr txBox="1">
            <a:spLocks noGrp="1"/>
          </p:cNvSpPr>
          <p:nvPr>
            <p:ph type="body" idx="2"/>
          </p:nvPr>
        </p:nvSpPr>
        <p:spPr>
          <a:xfrm>
            <a:off x="7419442" y="1656651"/>
            <a:ext cx="4283695" cy="4520312"/>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0" lvl="0" indent="0" algn="l" rtl="0">
              <a:lnSpc>
                <a:spcPct val="107916"/>
              </a:lnSpc>
              <a:spcBef>
                <a:spcPts val="400"/>
              </a:spcBef>
              <a:spcAft>
                <a:spcPts val="0"/>
              </a:spcAft>
              <a:buClr>
                <a:schemeClr val="dk1"/>
              </a:buClr>
              <a:buSzPts val="1100"/>
              <a:buFont typeface="Arial"/>
              <a:buNone/>
            </a:pPr>
            <a:r>
              <a:rPr lang="en-GB" sz="1300" b="1">
                <a:solidFill>
                  <a:srgbClr val="0D0D0D"/>
                </a:solidFill>
              </a:rPr>
              <a:t>Skills:</a:t>
            </a:r>
            <a:endParaRPr sz="1300" b="1">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300">
                <a:solidFill>
                  <a:srgbClr val="0D0D0D"/>
                </a:solidFill>
              </a:rPr>
              <a:t>Develop ability to appraise and form valid arguments from information given in a case study.</a:t>
            </a:r>
            <a:endParaRPr sz="13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300">
                <a:solidFill>
                  <a:srgbClr val="0D0D0D"/>
                </a:solidFill>
              </a:rPr>
              <a:t>Improve communication skills by creating reports and presentations for different audiences.</a:t>
            </a:r>
            <a:endParaRPr sz="13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300">
                <a:solidFill>
                  <a:srgbClr val="0D0D0D"/>
                </a:solidFill>
              </a:rPr>
              <a:t>Build teamwork and discussion skills by participating in group and class discussion to explore ideas.</a:t>
            </a:r>
            <a:endParaRPr sz="13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300" b="1">
                <a:solidFill>
                  <a:srgbClr val="0D0D0D"/>
                </a:solidFill>
              </a:rPr>
              <a:t>General competencies:</a:t>
            </a:r>
            <a:endParaRPr sz="1300" b="1">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300">
                <a:solidFill>
                  <a:srgbClr val="0D0D0D"/>
                </a:solidFill>
              </a:rPr>
              <a:t>English:</a:t>
            </a:r>
            <a:endParaRPr sz="13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300" b="1">
                <a:solidFill>
                  <a:srgbClr val="0D0D0D"/>
                </a:solidFill>
              </a:rPr>
              <a:t>E2</a:t>
            </a:r>
            <a:r>
              <a:rPr lang="en-GB" sz="1300">
                <a:solidFill>
                  <a:srgbClr val="0D0D0D"/>
                </a:solidFill>
              </a:rPr>
              <a:t> Present information and ideas.</a:t>
            </a:r>
            <a:endParaRPr sz="13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300" b="1">
                <a:solidFill>
                  <a:srgbClr val="0D0D0D"/>
                </a:solidFill>
              </a:rPr>
              <a:t>E5</a:t>
            </a:r>
            <a:r>
              <a:rPr lang="en-GB" sz="1300">
                <a:solidFill>
                  <a:srgbClr val="0D0D0D"/>
                </a:solidFill>
              </a:rPr>
              <a:t> Synthesise information.</a:t>
            </a:r>
            <a:endParaRPr sz="13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300" b="1">
                <a:solidFill>
                  <a:srgbClr val="0D0D0D"/>
                </a:solidFill>
              </a:rPr>
              <a:t>E6</a:t>
            </a:r>
            <a:r>
              <a:rPr lang="en-GB" sz="1300">
                <a:solidFill>
                  <a:srgbClr val="0D0D0D"/>
                </a:solidFill>
              </a:rPr>
              <a:t> Take part in/lead discussions.</a:t>
            </a:r>
            <a:endParaRPr sz="13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300">
                <a:solidFill>
                  <a:srgbClr val="0D0D0D"/>
                </a:solidFill>
              </a:rPr>
              <a:t>Digital:</a:t>
            </a:r>
            <a:endParaRPr sz="13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300" b="1">
                <a:solidFill>
                  <a:srgbClr val="0D0D0D"/>
                </a:solidFill>
              </a:rPr>
              <a:t>D1</a:t>
            </a:r>
            <a:r>
              <a:rPr lang="en-GB" sz="1300">
                <a:solidFill>
                  <a:srgbClr val="0D0D0D"/>
                </a:solidFill>
              </a:rPr>
              <a:t> Use digital technology and media effectively.</a:t>
            </a:r>
            <a:endParaRPr sz="1300">
              <a:solidFill>
                <a:srgbClr val="0D0D0D"/>
              </a:solidFill>
            </a:endParaRPr>
          </a:p>
          <a:p>
            <a:pPr marL="0" lvl="0" indent="0" algn="l" rtl="0">
              <a:lnSpc>
                <a:spcPct val="107916"/>
              </a:lnSpc>
              <a:spcBef>
                <a:spcPts val="400"/>
              </a:spcBef>
              <a:spcAft>
                <a:spcPts val="400"/>
              </a:spcAft>
              <a:buClr>
                <a:schemeClr val="dk1"/>
              </a:buClr>
              <a:buSzPts val="1100"/>
              <a:buFont typeface="Arial"/>
              <a:buNone/>
            </a:pPr>
            <a:r>
              <a:rPr lang="en-GB" sz="1300" b="1">
                <a:solidFill>
                  <a:srgbClr val="0D0D0D"/>
                </a:solidFill>
              </a:rPr>
              <a:t>D3</a:t>
            </a:r>
            <a:r>
              <a:rPr lang="en-GB" sz="1300">
                <a:solidFill>
                  <a:srgbClr val="0D0D0D"/>
                </a:solidFill>
              </a:rPr>
              <a:t> Communicate and collaborate.</a:t>
            </a:r>
            <a:endParaRPr sz="1300" b="1">
              <a:solidFill>
                <a:srgbClr val="FF0000"/>
              </a:solidFill>
            </a:endParaRPr>
          </a:p>
        </p:txBody>
      </p:sp>
      <p:sp>
        <p:nvSpPr>
          <p:cNvPr id="122" name="Google Shape;122;p15"/>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23" name="Google Shape;123;p15"/>
          <p:cNvSpPr txBox="1">
            <a:spLocks noGrp="1"/>
          </p:cNvSpPr>
          <p:nvPr>
            <p:ph type="body" idx="4"/>
          </p:nvPr>
        </p:nvSpPr>
        <p:spPr>
          <a:xfrm>
            <a:off x="838200" y="6356349"/>
            <a:ext cx="453847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a:t>Lesson 4: I want to extend my house. What do I need to know?</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287" name="Google Shape;287;p33"/>
          <p:cNvSpPr txBox="1">
            <a:spLocks noGrp="1"/>
          </p:cNvSpPr>
          <p:nvPr>
            <p:ph type="body" idx="1"/>
          </p:nvPr>
        </p:nvSpPr>
        <p:spPr>
          <a:xfrm>
            <a:off x="838199" y="1825625"/>
            <a:ext cx="9995705"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dirty="0"/>
              <a:t>3. What is the purpose of the consultation step in the planning application process?</a:t>
            </a:r>
            <a:endParaRPr dirty="0"/>
          </a:p>
          <a:p>
            <a:pPr marL="114300" lvl="0" indent="0" algn="l" rtl="0">
              <a:lnSpc>
                <a:spcPct val="108000"/>
              </a:lnSpc>
              <a:spcBef>
                <a:spcPts val="1000"/>
              </a:spcBef>
              <a:spcAft>
                <a:spcPts val="0"/>
              </a:spcAft>
              <a:buSzPts val="1800"/>
              <a:buNone/>
            </a:pPr>
            <a:r>
              <a:rPr lang="en-GB" b="1" dirty="0"/>
              <a:t>a) to get feedback from local residents and other organisations, like the highway agency</a:t>
            </a:r>
            <a:endParaRPr b="1" dirty="0"/>
          </a:p>
          <a:p>
            <a:pPr marL="114300" lvl="0" indent="0" algn="l" rtl="0">
              <a:lnSpc>
                <a:spcPct val="108000"/>
              </a:lnSpc>
              <a:spcBef>
                <a:spcPts val="1000"/>
              </a:spcBef>
              <a:spcAft>
                <a:spcPts val="0"/>
              </a:spcAft>
              <a:buSzPts val="1800"/>
              <a:buNone/>
            </a:pPr>
            <a:r>
              <a:rPr lang="en-GB" dirty="0"/>
              <a:t>b) to confirm the site measurements</a:t>
            </a:r>
            <a:endParaRPr dirty="0"/>
          </a:p>
          <a:p>
            <a:pPr marL="114300" lvl="0" indent="0" algn="l" rtl="0">
              <a:lnSpc>
                <a:spcPct val="108000"/>
              </a:lnSpc>
              <a:spcBef>
                <a:spcPts val="1000"/>
              </a:spcBef>
              <a:spcAft>
                <a:spcPts val="0"/>
              </a:spcAft>
              <a:buSzPts val="1800"/>
              <a:buNone/>
            </a:pPr>
            <a:r>
              <a:rPr lang="en-GB" dirty="0"/>
              <a:t>c) to collect payment for planning fees</a:t>
            </a:r>
            <a:endParaRPr dirty="0"/>
          </a:p>
          <a:p>
            <a:pPr marL="114300" lvl="0" indent="0" algn="l" rtl="0">
              <a:lnSpc>
                <a:spcPct val="108000"/>
              </a:lnSpc>
              <a:spcBef>
                <a:spcPts val="1000"/>
              </a:spcBef>
              <a:spcAft>
                <a:spcPts val="0"/>
              </a:spcAft>
              <a:buSzPts val="1800"/>
              <a:buNone/>
            </a:pPr>
            <a:r>
              <a:rPr lang="en-GB" dirty="0"/>
              <a:t>d) to finalise the design of the development</a:t>
            </a:r>
            <a:endParaRPr dirty="0"/>
          </a:p>
          <a:p>
            <a:pPr marL="114300" lvl="0" indent="0" algn="l" rtl="0">
              <a:lnSpc>
                <a:spcPct val="108000"/>
              </a:lnSpc>
              <a:spcBef>
                <a:spcPts val="1000"/>
              </a:spcBef>
              <a:spcAft>
                <a:spcPts val="0"/>
              </a:spcAft>
              <a:buSzPts val="1800"/>
              <a:buNone/>
            </a:pPr>
            <a:endParaRPr dirty="0"/>
          </a:p>
        </p:txBody>
      </p:sp>
      <p:sp>
        <p:nvSpPr>
          <p:cNvPr id="288" name="Google Shape;288;p33"/>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89" name="Google Shape;289;p33"/>
          <p:cNvSpPr txBox="1">
            <a:spLocks noGrp="1"/>
          </p:cNvSpPr>
          <p:nvPr>
            <p:ph type="body" idx="3"/>
          </p:nvPr>
        </p:nvSpPr>
        <p:spPr>
          <a:xfrm>
            <a:off x="838200" y="6356349"/>
            <a:ext cx="4803648"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296" name="Google Shape;296;p34"/>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97" name="Google Shape;297;p34"/>
          <p:cNvSpPr txBox="1">
            <a:spLocks noGrp="1"/>
          </p:cNvSpPr>
          <p:nvPr>
            <p:ph type="body" idx="3"/>
          </p:nvPr>
        </p:nvSpPr>
        <p:spPr>
          <a:xfrm>
            <a:off x="838200" y="6356349"/>
            <a:ext cx="476707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
        <p:nvSpPr>
          <p:cNvPr id="2" name="Google Shape;271;p31">
            <a:extLst>
              <a:ext uri="{FF2B5EF4-FFF2-40B4-BE49-F238E27FC236}">
                <a16:creationId xmlns:a16="http://schemas.microsoft.com/office/drawing/2014/main" id="{D0040E35-0D58-17AB-D96D-9B274EA3FEB8}"/>
              </a:ext>
            </a:extLst>
          </p:cNvPr>
          <p:cNvSpPr txBox="1">
            <a:spLocks/>
          </p:cNvSpPr>
          <p:nvPr/>
        </p:nvSpPr>
        <p:spPr>
          <a:xfrm>
            <a:off x="838199" y="1825625"/>
            <a:ext cx="10736485"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534C29"/>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534C29"/>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534C29"/>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534C29"/>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SzPts val="1946"/>
              <a:buFont typeface="Arial"/>
              <a:buNone/>
            </a:pPr>
            <a:r>
              <a:rPr lang="en-US" b="1" dirty="0"/>
              <a:t>4. Which of the following is typically required to validate a planning application?</a:t>
            </a:r>
          </a:p>
          <a:p>
            <a:pPr marL="114300" indent="0">
              <a:buSzPts val="1946"/>
              <a:buFont typeface="Arial"/>
              <a:buNone/>
            </a:pPr>
            <a:r>
              <a:rPr lang="en-US" dirty="0"/>
              <a:t>a) site plans</a:t>
            </a:r>
          </a:p>
          <a:p>
            <a:pPr marL="114300" indent="0">
              <a:buSzPts val="1946"/>
              <a:buFont typeface="Arial"/>
              <a:buNone/>
            </a:pPr>
            <a:r>
              <a:rPr lang="en-US" dirty="0"/>
              <a:t>b) </a:t>
            </a:r>
            <a:r>
              <a:rPr lang="en-US" dirty="0" err="1"/>
              <a:t>neighbours’</a:t>
            </a:r>
            <a:r>
              <a:rPr lang="en-US" dirty="0"/>
              <a:t> signatures</a:t>
            </a:r>
          </a:p>
          <a:p>
            <a:pPr marL="114300" indent="0">
              <a:buSzPts val="1946"/>
              <a:buFont typeface="Arial"/>
              <a:buNone/>
            </a:pPr>
            <a:r>
              <a:rPr lang="en-US" dirty="0"/>
              <a:t>c) community support letters</a:t>
            </a:r>
          </a:p>
          <a:p>
            <a:pPr marL="114300" indent="0">
              <a:buSzPts val="1946"/>
              <a:buFont typeface="Arial"/>
              <a:buNone/>
            </a:pPr>
            <a:r>
              <a:rPr lang="en-US" dirty="0"/>
              <a:t>d) local council meeting minutes</a:t>
            </a:r>
          </a:p>
          <a:p>
            <a:pPr marL="114300" indent="0">
              <a:buSzPts val="1946"/>
              <a:buFont typeface="Arial"/>
              <a:buNone/>
            </a:pPr>
            <a:r>
              <a:rPr lang="en-US"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304" name="Google Shape;304;p35"/>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05" name="Google Shape;305;p35"/>
          <p:cNvSpPr txBox="1">
            <a:spLocks noGrp="1"/>
          </p:cNvSpPr>
          <p:nvPr>
            <p:ph type="body" idx="3"/>
          </p:nvPr>
        </p:nvSpPr>
        <p:spPr>
          <a:xfrm>
            <a:off x="838200" y="6356349"/>
            <a:ext cx="476707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
        <p:nvSpPr>
          <p:cNvPr id="4" name="Google Shape;271;p31">
            <a:extLst>
              <a:ext uri="{FF2B5EF4-FFF2-40B4-BE49-F238E27FC236}">
                <a16:creationId xmlns:a16="http://schemas.microsoft.com/office/drawing/2014/main" id="{E721FFF8-29B5-984E-8390-B412A77054E4}"/>
              </a:ext>
            </a:extLst>
          </p:cNvPr>
          <p:cNvSpPr txBox="1">
            <a:spLocks/>
          </p:cNvSpPr>
          <p:nvPr/>
        </p:nvSpPr>
        <p:spPr>
          <a:xfrm>
            <a:off x="838199" y="1825625"/>
            <a:ext cx="10736485"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8000"/>
              </a:lnSpc>
              <a:spcBef>
                <a:spcPts val="1000"/>
              </a:spcBef>
              <a:spcAft>
                <a:spcPts val="0"/>
              </a:spcAft>
              <a:buClr>
                <a:srgbClr val="534C29"/>
              </a:buClr>
              <a:buSzPts val="1800"/>
              <a:buFont typeface="Arial"/>
              <a:buChar char="•"/>
              <a:defRPr sz="2400" b="0" i="0" u="none" strike="noStrike" cap="none">
                <a:solidFill>
                  <a:srgbClr val="262626"/>
                </a:solidFill>
                <a:latin typeface="Arial"/>
                <a:ea typeface="Arial"/>
                <a:cs typeface="Arial"/>
                <a:sym typeface="Arial"/>
              </a:defRPr>
            </a:lvl1pPr>
            <a:lvl2pPr marL="914400" marR="0" lvl="1" indent="-342900" algn="l" rtl="0">
              <a:lnSpc>
                <a:spcPct val="108000"/>
              </a:lnSpc>
              <a:spcBef>
                <a:spcPts val="500"/>
              </a:spcBef>
              <a:spcAft>
                <a:spcPts val="0"/>
              </a:spcAft>
              <a:buClr>
                <a:srgbClr val="534C29"/>
              </a:buClr>
              <a:buSzPts val="18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42900" algn="l" rtl="0">
              <a:lnSpc>
                <a:spcPct val="108000"/>
              </a:lnSpc>
              <a:spcBef>
                <a:spcPts val="500"/>
              </a:spcBef>
              <a:spcAft>
                <a:spcPts val="0"/>
              </a:spcAft>
              <a:buClr>
                <a:srgbClr val="534C29"/>
              </a:buClr>
              <a:buSzPts val="1800"/>
              <a:buFont typeface="Arial"/>
              <a:buChar char="•"/>
              <a:defRPr sz="1600" b="0" i="0" u="none" strike="noStrike" cap="none">
                <a:solidFill>
                  <a:srgbClr val="262626"/>
                </a:solidFill>
                <a:latin typeface="Arial"/>
                <a:ea typeface="Arial"/>
                <a:cs typeface="Arial"/>
                <a:sym typeface="Arial"/>
              </a:defRPr>
            </a:lvl4pPr>
            <a:lvl5pPr marL="2286000" marR="0" lvl="4" indent="-342900" algn="l" rtl="0">
              <a:lnSpc>
                <a:spcPct val="108000"/>
              </a:lnSpc>
              <a:spcBef>
                <a:spcPts val="500"/>
              </a:spcBef>
              <a:spcAft>
                <a:spcPts val="0"/>
              </a:spcAft>
              <a:buClr>
                <a:srgbClr val="534C29"/>
              </a:buClr>
              <a:buSzPts val="18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SzPts val="1946"/>
              <a:buFont typeface="Arial"/>
              <a:buNone/>
            </a:pPr>
            <a:r>
              <a:rPr lang="en-US" b="1" dirty="0"/>
              <a:t>4. Which of the following is typically required to validate a planning application?</a:t>
            </a:r>
          </a:p>
          <a:p>
            <a:pPr marL="114300" indent="0">
              <a:buSzPts val="1946"/>
              <a:buFont typeface="Arial"/>
              <a:buNone/>
            </a:pPr>
            <a:r>
              <a:rPr lang="en-US" b="1" dirty="0"/>
              <a:t>a) site plans</a:t>
            </a:r>
          </a:p>
          <a:p>
            <a:pPr marL="114300" indent="0">
              <a:buSzPts val="1946"/>
              <a:buFont typeface="Arial"/>
              <a:buNone/>
            </a:pPr>
            <a:r>
              <a:rPr lang="en-US" dirty="0"/>
              <a:t>b) </a:t>
            </a:r>
            <a:r>
              <a:rPr lang="en-US" dirty="0" err="1"/>
              <a:t>neighbours’</a:t>
            </a:r>
            <a:r>
              <a:rPr lang="en-US" dirty="0"/>
              <a:t> signatures</a:t>
            </a:r>
          </a:p>
          <a:p>
            <a:pPr marL="114300" indent="0">
              <a:buSzPts val="1946"/>
              <a:buFont typeface="Arial"/>
              <a:buNone/>
            </a:pPr>
            <a:r>
              <a:rPr lang="en-US" dirty="0"/>
              <a:t>c) community support letters</a:t>
            </a:r>
          </a:p>
          <a:p>
            <a:pPr marL="114300" indent="0">
              <a:buSzPts val="1946"/>
              <a:buFont typeface="Arial"/>
              <a:buNone/>
            </a:pPr>
            <a:r>
              <a:rPr lang="en-US" dirty="0"/>
              <a:t>d) local council meeting minutes</a:t>
            </a:r>
          </a:p>
          <a:p>
            <a:pPr marL="114300" indent="0">
              <a:buSzPts val="1946"/>
              <a:buFont typeface="Arial"/>
              <a:buNone/>
            </a:pPr>
            <a:r>
              <a:rPr lang="en-US"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311" name="Google Shape;311;p36"/>
          <p:cNvSpPr txBox="1">
            <a:spLocks noGrp="1"/>
          </p:cNvSpPr>
          <p:nvPr>
            <p:ph type="body" idx="1"/>
          </p:nvPr>
        </p:nvSpPr>
        <p:spPr>
          <a:xfrm>
            <a:off x="838199" y="1825625"/>
            <a:ext cx="9567442"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a:t>5. Who usually makes the final decision on straightforward planning applications?</a:t>
            </a:r>
            <a:endParaRPr/>
          </a:p>
          <a:p>
            <a:pPr marL="114300" lvl="0" indent="0" algn="l" rtl="0">
              <a:lnSpc>
                <a:spcPct val="108000"/>
              </a:lnSpc>
              <a:spcBef>
                <a:spcPts val="1000"/>
              </a:spcBef>
              <a:spcAft>
                <a:spcPts val="0"/>
              </a:spcAft>
              <a:buSzPts val="1800"/>
              <a:buNone/>
            </a:pPr>
            <a:r>
              <a:rPr lang="en-GB"/>
              <a:t>a) the local community</a:t>
            </a:r>
            <a:endParaRPr/>
          </a:p>
          <a:p>
            <a:pPr marL="114300" lvl="0" indent="0" algn="l" rtl="0">
              <a:lnSpc>
                <a:spcPct val="108000"/>
              </a:lnSpc>
              <a:spcBef>
                <a:spcPts val="1000"/>
              </a:spcBef>
              <a:spcAft>
                <a:spcPts val="0"/>
              </a:spcAft>
              <a:buSzPts val="1800"/>
              <a:buNone/>
            </a:pPr>
            <a:r>
              <a:rPr lang="en-GB"/>
              <a:t>b) a planning officer using delegated powers</a:t>
            </a:r>
            <a:endParaRPr/>
          </a:p>
          <a:p>
            <a:pPr marL="114300" lvl="0" indent="0" algn="l" rtl="0">
              <a:lnSpc>
                <a:spcPct val="108000"/>
              </a:lnSpc>
              <a:spcBef>
                <a:spcPts val="1000"/>
              </a:spcBef>
              <a:spcAft>
                <a:spcPts val="0"/>
              </a:spcAft>
              <a:buSzPts val="1800"/>
              <a:buNone/>
            </a:pPr>
            <a:r>
              <a:rPr lang="en-GB"/>
              <a:t>c) the full planning committee</a:t>
            </a:r>
            <a:endParaRPr/>
          </a:p>
          <a:p>
            <a:pPr marL="114300" lvl="0" indent="0" algn="l" rtl="0">
              <a:lnSpc>
                <a:spcPct val="108000"/>
              </a:lnSpc>
              <a:spcBef>
                <a:spcPts val="1000"/>
              </a:spcBef>
              <a:spcAft>
                <a:spcPts val="0"/>
              </a:spcAft>
              <a:buSzPts val="1800"/>
              <a:buNone/>
            </a:pPr>
            <a:r>
              <a:rPr lang="en-GB"/>
              <a:t>d) the property owner</a:t>
            </a:r>
            <a:endParaRPr/>
          </a:p>
          <a:p>
            <a:pPr marL="114300" lvl="0" indent="0" algn="l" rtl="0">
              <a:lnSpc>
                <a:spcPct val="108000"/>
              </a:lnSpc>
              <a:spcBef>
                <a:spcPts val="1000"/>
              </a:spcBef>
              <a:spcAft>
                <a:spcPts val="0"/>
              </a:spcAft>
              <a:buSzPts val="1800"/>
              <a:buNone/>
            </a:pPr>
            <a:r>
              <a:rPr lang="en-GB" b="1"/>
              <a:t> </a:t>
            </a:r>
            <a:endParaRPr/>
          </a:p>
        </p:txBody>
      </p:sp>
      <p:sp>
        <p:nvSpPr>
          <p:cNvPr id="312" name="Google Shape;312;p36"/>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13" name="Google Shape;313;p36"/>
          <p:cNvSpPr txBox="1">
            <a:spLocks noGrp="1"/>
          </p:cNvSpPr>
          <p:nvPr>
            <p:ph type="body" idx="3"/>
          </p:nvPr>
        </p:nvSpPr>
        <p:spPr>
          <a:xfrm>
            <a:off x="838200" y="6356349"/>
            <a:ext cx="469392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319" name="Google Shape;319;p37"/>
          <p:cNvSpPr txBox="1">
            <a:spLocks noGrp="1"/>
          </p:cNvSpPr>
          <p:nvPr>
            <p:ph type="body" idx="1"/>
          </p:nvPr>
        </p:nvSpPr>
        <p:spPr>
          <a:xfrm>
            <a:off x="838199" y="1825625"/>
            <a:ext cx="9555867"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a:t>5. Who usually makes the final decision on straightforward planning applications?</a:t>
            </a:r>
            <a:endParaRPr/>
          </a:p>
          <a:p>
            <a:pPr marL="114300" lvl="0" indent="0" algn="l" rtl="0">
              <a:lnSpc>
                <a:spcPct val="108000"/>
              </a:lnSpc>
              <a:spcBef>
                <a:spcPts val="1000"/>
              </a:spcBef>
              <a:spcAft>
                <a:spcPts val="0"/>
              </a:spcAft>
              <a:buSzPts val="1800"/>
              <a:buNone/>
            </a:pPr>
            <a:r>
              <a:rPr lang="en-GB"/>
              <a:t>a) the local community</a:t>
            </a:r>
            <a:endParaRPr/>
          </a:p>
          <a:p>
            <a:pPr marL="114300" lvl="0" indent="0" algn="l" rtl="0">
              <a:lnSpc>
                <a:spcPct val="108000"/>
              </a:lnSpc>
              <a:spcBef>
                <a:spcPts val="1000"/>
              </a:spcBef>
              <a:spcAft>
                <a:spcPts val="0"/>
              </a:spcAft>
              <a:buSzPts val="1800"/>
              <a:buNone/>
            </a:pPr>
            <a:r>
              <a:rPr lang="en-GB" b="1"/>
              <a:t>b) a planning officer using delegated powers</a:t>
            </a:r>
            <a:endParaRPr b="1"/>
          </a:p>
          <a:p>
            <a:pPr marL="114300" lvl="0" indent="0" algn="l" rtl="0">
              <a:lnSpc>
                <a:spcPct val="108000"/>
              </a:lnSpc>
              <a:spcBef>
                <a:spcPts val="1000"/>
              </a:spcBef>
              <a:spcAft>
                <a:spcPts val="0"/>
              </a:spcAft>
              <a:buSzPts val="1800"/>
              <a:buNone/>
            </a:pPr>
            <a:r>
              <a:rPr lang="en-GB"/>
              <a:t>c) the full planning committee</a:t>
            </a:r>
            <a:endParaRPr/>
          </a:p>
          <a:p>
            <a:pPr marL="114300" lvl="0" indent="0" algn="l" rtl="0">
              <a:lnSpc>
                <a:spcPct val="108000"/>
              </a:lnSpc>
              <a:spcBef>
                <a:spcPts val="1000"/>
              </a:spcBef>
              <a:spcAft>
                <a:spcPts val="0"/>
              </a:spcAft>
              <a:buSzPts val="1800"/>
              <a:buNone/>
            </a:pPr>
            <a:r>
              <a:rPr lang="en-GB"/>
              <a:t>d) the property owner</a:t>
            </a:r>
            <a:endParaRPr/>
          </a:p>
          <a:p>
            <a:pPr marL="114300" lvl="0" indent="0" algn="l" rtl="0">
              <a:lnSpc>
                <a:spcPct val="108000"/>
              </a:lnSpc>
              <a:spcBef>
                <a:spcPts val="1000"/>
              </a:spcBef>
              <a:spcAft>
                <a:spcPts val="0"/>
              </a:spcAft>
              <a:buSzPts val="1800"/>
              <a:buNone/>
            </a:pPr>
            <a:r>
              <a:rPr lang="en-GB" b="1"/>
              <a:t> </a:t>
            </a:r>
            <a:endParaRPr/>
          </a:p>
        </p:txBody>
      </p:sp>
      <p:sp>
        <p:nvSpPr>
          <p:cNvPr id="320" name="Google Shape;320;p37"/>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21" name="Google Shape;321;p37"/>
          <p:cNvSpPr txBox="1">
            <a:spLocks noGrp="1"/>
          </p:cNvSpPr>
          <p:nvPr>
            <p:ph type="body" idx="3"/>
          </p:nvPr>
        </p:nvSpPr>
        <p:spPr>
          <a:xfrm>
            <a:off x="838200" y="6356349"/>
            <a:ext cx="469392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327" name="Google Shape;327;p38"/>
          <p:cNvSpPr txBox="1">
            <a:spLocks noGrp="1"/>
          </p:cNvSpPr>
          <p:nvPr>
            <p:ph type="body" idx="1"/>
          </p:nvPr>
        </p:nvSpPr>
        <p:spPr>
          <a:xfrm>
            <a:off x="838199" y="1825625"/>
            <a:ext cx="9706338"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a:t>6. When would a planning application typically go to the full planning committee?</a:t>
            </a:r>
            <a:endParaRPr b="1"/>
          </a:p>
          <a:p>
            <a:pPr marL="114300" lvl="0" indent="0" algn="l" rtl="0">
              <a:lnSpc>
                <a:spcPct val="108000"/>
              </a:lnSpc>
              <a:spcBef>
                <a:spcPts val="1000"/>
              </a:spcBef>
              <a:spcAft>
                <a:spcPts val="0"/>
              </a:spcAft>
              <a:buSzPts val="1800"/>
              <a:buNone/>
            </a:pPr>
            <a:r>
              <a:rPr lang="en-GB"/>
              <a:t>a) for small home extensions</a:t>
            </a:r>
            <a:endParaRPr/>
          </a:p>
          <a:p>
            <a:pPr marL="114300" lvl="0" indent="0" algn="l" rtl="0">
              <a:lnSpc>
                <a:spcPct val="108000"/>
              </a:lnSpc>
              <a:spcBef>
                <a:spcPts val="1000"/>
              </a:spcBef>
              <a:spcAft>
                <a:spcPts val="0"/>
              </a:spcAft>
              <a:buSzPts val="1800"/>
              <a:buNone/>
            </a:pPr>
            <a:r>
              <a:rPr lang="en-GB"/>
              <a:t>b) for permitted developments</a:t>
            </a:r>
            <a:endParaRPr/>
          </a:p>
          <a:p>
            <a:pPr marL="114300" lvl="0" indent="0" algn="l" rtl="0">
              <a:lnSpc>
                <a:spcPct val="108000"/>
              </a:lnSpc>
              <a:spcBef>
                <a:spcPts val="1000"/>
              </a:spcBef>
              <a:spcAft>
                <a:spcPts val="0"/>
              </a:spcAft>
              <a:buSzPts val="1800"/>
              <a:buNone/>
            </a:pPr>
            <a:r>
              <a:rPr lang="en-GB"/>
              <a:t>c) for large or complex developments</a:t>
            </a:r>
            <a:endParaRPr/>
          </a:p>
          <a:p>
            <a:pPr marL="114300" lvl="0" indent="0" algn="l" rtl="0">
              <a:lnSpc>
                <a:spcPct val="108000"/>
              </a:lnSpc>
              <a:spcBef>
                <a:spcPts val="1000"/>
              </a:spcBef>
              <a:spcAft>
                <a:spcPts val="0"/>
              </a:spcAft>
              <a:buSzPts val="1800"/>
              <a:buNone/>
            </a:pPr>
            <a:r>
              <a:rPr lang="en-GB"/>
              <a:t>d) for solar panel installations</a:t>
            </a:r>
            <a:endParaRPr/>
          </a:p>
          <a:p>
            <a:pPr marL="114300" lvl="0" indent="0" algn="l" rtl="0">
              <a:lnSpc>
                <a:spcPct val="108000"/>
              </a:lnSpc>
              <a:spcBef>
                <a:spcPts val="1000"/>
              </a:spcBef>
              <a:spcAft>
                <a:spcPts val="0"/>
              </a:spcAft>
              <a:buSzPts val="1800"/>
              <a:buNone/>
            </a:pPr>
            <a:endParaRPr/>
          </a:p>
        </p:txBody>
      </p:sp>
      <p:sp>
        <p:nvSpPr>
          <p:cNvPr id="328" name="Google Shape;328;p38"/>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29" name="Google Shape;329;p38"/>
          <p:cNvSpPr txBox="1">
            <a:spLocks noGrp="1"/>
          </p:cNvSpPr>
          <p:nvPr>
            <p:ph type="body" idx="3"/>
          </p:nvPr>
        </p:nvSpPr>
        <p:spPr>
          <a:xfrm>
            <a:off x="838200" y="6356349"/>
            <a:ext cx="476707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335" name="Google Shape;335;p39"/>
          <p:cNvSpPr txBox="1">
            <a:spLocks noGrp="1"/>
          </p:cNvSpPr>
          <p:nvPr>
            <p:ph type="body" idx="1"/>
          </p:nvPr>
        </p:nvSpPr>
        <p:spPr>
          <a:xfrm>
            <a:off x="838199" y="1825625"/>
            <a:ext cx="10030429"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a:t>6. When would a planning application typically go to the full planning committee?</a:t>
            </a:r>
            <a:endParaRPr b="1"/>
          </a:p>
          <a:p>
            <a:pPr marL="114300" lvl="0" indent="0" algn="l" rtl="0">
              <a:lnSpc>
                <a:spcPct val="108000"/>
              </a:lnSpc>
              <a:spcBef>
                <a:spcPts val="1000"/>
              </a:spcBef>
              <a:spcAft>
                <a:spcPts val="0"/>
              </a:spcAft>
              <a:buSzPts val="1800"/>
              <a:buNone/>
            </a:pPr>
            <a:r>
              <a:rPr lang="en-GB"/>
              <a:t>a) for small home extensions</a:t>
            </a:r>
            <a:endParaRPr/>
          </a:p>
          <a:p>
            <a:pPr marL="114300" lvl="0" indent="0" algn="l" rtl="0">
              <a:lnSpc>
                <a:spcPct val="108000"/>
              </a:lnSpc>
              <a:spcBef>
                <a:spcPts val="1000"/>
              </a:spcBef>
              <a:spcAft>
                <a:spcPts val="0"/>
              </a:spcAft>
              <a:buSzPts val="1800"/>
              <a:buNone/>
            </a:pPr>
            <a:r>
              <a:rPr lang="en-GB"/>
              <a:t>b) for permitted developments</a:t>
            </a:r>
            <a:endParaRPr/>
          </a:p>
          <a:p>
            <a:pPr marL="114300" lvl="0" indent="0" algn="l" rtl="0">
              <a:lnSpc>
                <a:spcPct val="108000"/>
              </a:lnSpc>
              <a:spcBef>
                <a:spcPts val="1000"/>
              </a:spcBef>
              <a:spcAft>
                <a:spcPts val="0"/>
              </a:spcAft>
              <a:buSzPts val="1800"/>
              <a:buNone/>
            </a:pPr>
            <a:r>
              <a:rPr lang="en-GB" b="1"/>
              <a:t>c) for large or complex developments</a:t>
            </a:r>
            <a:endParaRPr b="1"/>
          </a:p>
          <a:p>
            <a:pPr marL="114300" lvl="0" indent="0" algn="l" rtl="0">
              <a:lnSpc>
                <a:spcPct val="108000"/>
              </a:lnSpc>
              <a:spcBef>
                <a:spcPts val="1000"/>
              </a:spcBef>
              <a:spcAft>
                <a:spcPts val="0"/>
              </a:spcAft>
              <a:buSzPts val="1800"/>
              <a:buNone/>
            </a:pPr>
            <a:r>
              <a:rPr lang="en-GB"/>
              <a:t>d) for solar panel installations</a:t>
            </a:r>
            <a:endParaRPr/>
          </a:p>
          <a:p>
            <a:pPr marL="114300" lvl="0" indent="0" algn="l" rtl="0">
              <a:lnSpc>
                <a:spcPct val="108000"/>
              </a:lnSpc>
              <a:spcBef>
                <a:spcPts val="1000"/>
              </a:spcBef>
              <a:spcAft>
                <a:spcPts val="0"/>
              </a:spcAft>
              <a:buSzPts val="1800"/>
              <a:buNone/>
            </a:pPr>
            <a:endParaRPr/>
          </a:p>
        </p:txBody>
      </p:sp>
      <p:sp>
        <p:nvSpPr>
          <p:cNvPr id="336" name="Google Shape;336;p39"/>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37" name="Google Shape;337;p39"/>
          <p:cNvSpPr txBox="1">
            <a:spLocks noGrp="1"/>
          </p:cNvSpPr>
          <p:nvPr>
            <p:ph type="body" idx="3"/>
          </p:nvPr>
        </p:nvSpPr>
        <p:spPr>
          <a:xfrm>
            <a:off x="838200" y="6356349"/>
            <a:ext cx="476707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343" name="Google Shape;343;p40"/>
          <p:cNvSpPr txBox="1">
            <a:spLocks noGrp="1"/>
          </p:cNvSpPr>
          <p:nvPr>
            <p:ph type="body" idx="1"/>
          </p:nvPr>
        </p:nvSpPr>
        <p:spPr>
          <a:xfrm>
            <a:off x="838199"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a:t>7. Which of these developments is likely to fall under permitted development rights?</a:t>
            </a:r>
            <a:endParaRPr/>
          </a:p>
          <a:p>
            <a:pPr marL="114300" lvl="0" indent="0" algn="l" rtl="0">
              <a:lnSpc>
                <a:spcPct val="108000"/>
              </a:lnSpc>
              <a:spcBef>
                <a:spcPts val="1000"/>
              </a:spcBef>
              <a:spcAft>
                <a:spcPts val="0"/>
              </a:spcAft>
              <a:buSzPts val="1800"/>
              <a:buNone/>
            </a:pPr>
            <a:r>
              <a:rPr lang="en-GB"/>
              <a:t>a) building a new house</a:t>
            </a:r>
            <a:endParaRPr/>
          </a:p>
          <a:p>
            <a:pPr marL="114300" lvl="0" indent="0" algn="l" rtl="0">
              <a:lnSpc>
                <a:spcPct val="108000"/>
              </a:lnSpc>
              <a:spcBef>
                <a:spcPts val="1000"/>
              </a:spcBef>
              <a:spcAft>
                <a:spcPts val="0"/>
              </a:spcAft>
              <a:buSzPts val="1800"/>
              <a:buNone/>
            </a:pPr>
            <a:r>
              <a:rPr lang="en-GB"/>
              <a:t>b) adding a single-storey rear extension to a house</a:t>
            </a:r>
            <a:endParaRPr/>
          </a:p>
          <a:p>
            <a:pPr marL="114300" lvl="0" indent="0" algn="l" rtl="0">
              <a:lnSpc>
                <a:spcPct val="108000"/>
              </a:lnSpc>
              <a:spcBef>
                <a:spcPts val="1000"/>
              </a:spcBef>
              <a:spcAft>
                <a:spcPts val="0"/>
              </a:spcAft>
              <a:buSzPts val="1800"/>
              <a:buNone/>
            </a:pPr>
            <a:r>
              <a:rPr lang="en-GB"/>
              <a:t>c) building a new school</a:t>
            </a:r>
            <a:endParaRPr/>
          </a:p>
          <a:p>
            <a:pPr marL="114300" lvl="0" indent="0" algn="l" rtl="0">
              <a:lnSpc>
                <a:spcPct val="108000"/>
              </a:lnSpc>
              <a:spcBef>
                <a:spcPts val="1000"/>
              </a:spcBef>
              <a:spcAft>
                <a:spcPts val="0"/>
              </a:spcAft>
              <a:buSzPts val="1800"/>
              <a:buNone/>
            </a:pPr>
            <a:r>
              <a:rPr lang="en-GB"/>
              <a:t>d) demolishing an existing property</a:t>
            </a:r>
            <a:endParaRPr/>
          </a:p>
          <a:p>
            <a:pPr marL="114300" lvl="0" indent="0" algn="l" rtl="0">
              <a:lnSpc>
                <a:spcPct val="108000"/>
              </a:lnSpc>
              <a:spcBef>
                <a:spcPts val="1000"/>
              </a:spcBef>
              <a:spcAft>
                <a:spcPts val="0"/>
              </a:spcAft>
              <a:buSzPts val="1800"/>
              <a:buNone/>
            </a:pPr>
            <a:endParaRPr/>
          </a:p>
          <a:p>
            <a:pPr marL="114300" lvl="0" indent="0" algn="l" rtl="0">
              <a:lnSpc>
                <a:spcPct val="108000"/>
              </a:lnSpc>
              <a:spcBef>
                <a:spcPts val="1000"/>
              </a:spcBef>
              <a:spcAft>
                <a:spcPts val="0"/>
              </a:spcAft>
              <a:buSzPts val="1800"/>
              <a:buNone/>
            </a:pPr>
            <a:endParaRPr/>
          </a:p>
        </p:txBody>
      </p:sp>
      <p:sp>
        <p:nvSpPr>
          <p:cNvPr id="344" name="Google Shape;344;p40"/>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45" name="Google Shape;345;p40"/>
          <p:cNvSpPr txBox="1">
            <a:spLocks noGrp="1"/>
          </p:cNvSpPr>
          <p:nvPr>
            <p:ph type="body" idx="3"/>
          </p:nvPr>
        </p:nvSpPr>
        <p:spPr>
          <a:xfrm>
            <a:off x="838200" y="6356349"/>
            <a:ext cx="502310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351" name="Google Shape;351;p41"/>
          <p:cNvSpPr txBox="1">
            <a:spLocks noGrp="1"/>
          </p:cNvSpPr>
          <p:nvPr>
            <p:ph type="body" idx="1"/>
          </p:nvPr>
        </p:nvSpPr>
        <p:spPr>
          <a:xfrm>
            <a:off x="838199" y="1825625"/>
            <a:ext cx="9960981"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a:t>7. Which of these developments is likely to fall under permitted development rights?</a:t>
            </a:r>
            <a:endParaRPr/>
          </a:p>
          <a:p>
            <a:pPr marL="114300" lvl="0" indent="0" algn="l" rtl="0">
              <a:lnSpc>
                <a:spcPct val="108000"/>
              </a:lnSpc>
              <a:spcBef>
                <a:spcPts val="1000"/>
              </a:spcBef>
              <a:spcAft>
                <a:spcPts val="0"/>
              </a:spcAft>
              <a:buSzPts val="1800"/>
              <a:buNone/>
            </a:pPr>
            <a:r>
              <a:rPr lang="en-GB"/>
              <a:t>a) building a new house</a:t>
            </a:r>
            <a:endParaRPr/>
          </a:p>
          <a:p>
            <a:pPr marL="114300" lvl="0" indent="0" algn="l" rtl="0">
              <a:lnSpc>
                <a:spcPct val="108000"/>
              </a:lnSpc>
              <a:spcBef>
                <a:spcPts val="1000"/>
              </a:spcBef>
              <a:spcAft>
                <a:spcPts val="0"/>
              </a:spcAft>
              <a:buSzPts val="1800"/>
              <a:buNone/>
            </a:pPr>
            <a:r>
              <a:rPr lang="en-GB" b="1"/>
              <a:t>b) adding a single-storey rear extension to a house</a:t>
            </a:r>
            <a:endParaRPr b="1"/>
          </a:p>
          <a:p>
            <a:pPr marL="114300" lvl="0" indent="0" algn="l" rtl="0">
              <a:lnSpc>
                <a:spcPct val="108000"/>
              </a:lnSpc>
              <a:spcBef>
                <a:spcPts val="1000"/>
              </a:spcBef>
              <a:spcAft>
                <a:spcPts val="0"/>
              </a:spcAft>
              <a:buSzPts val="1800"/>
              <a:buNone/>
            </a:pPr>
            <a:r>
              <a:rPr lang="en-GB"/>
              <a:t>c) building a new school</a:t>
            </a:r>
            <a:endParaRPr/>
          </a:p>
          <a:p>
            <a:pPr marL="114300" lvl="0" indent="0" algn="l" rtl="0">
              <a:lnSpc>
                <a:spcPct val="108000"/>
              </a:lnSpc>
              <a:spcBef>
                <a:spcPts val="1000"/>
              </a:spcBef>
              <a:spcAft>
                <a:spcPts val="0"/>
              </a:spcAft>
              <a:buSzPts val="1800"/>
              <a:buNone/>
            </a:pPr>
            <a:r>
              <a:rPr lang="en-GB"/>
              <a:t>d) demolishing an existing property</a:t>
            </a:r>
            <a:endParaRPr/>
          </a:p>
          <a:p>
            <a:pPr marL="114300" lvl="0" indent="0" algn="l" rtl="0">
              <a:lnSpc>
                <a:spcPct val="108000"/>
              </a:lnSpc>
              <a:spcBef>
                <a:spcPts val="1000"/>
              </a:spcBef>
              <a:spcAft>
                <a:spcPts val="0"/>
              </a:spcAft>
              <a:buSzPts val="1800"/>
              <a:buNone/>
            </a:pPr>
            <a:endParaRPr/>
          </a:p>
          <a:p>
            <a:pPr marL="114300" lvl="0" indent="0" algn="l" rtl="0">
              <a:lnSpc>
                <a:spcPct val="108000"/>
              </a:lnSpc>
              <a:spcBef>
                <a:spcPts val="1000"/>
              </a:spcBef>
              <a:spcAft>
                <a:spcPts val="0"/>
              </a:spcAft>
              <a:buSzPts val="1800"/>
              <a:buNone/>
            </a:pPr>
            <a:endParaRPr/>
          </a:p>
        </p:txBody>
      </p:sp>
      <p:sp>
        <p:nvSpPr>
          <p:cNvPr id="352" name="Google Shape;352;p41"/>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53" name="Google Shape;353;p41"/>
          <p:cNvSpPr txBox="1">
            <a:spLocks noGrp="1"/>
          </p:cNvSpPr>
          <p:nvPr>
            <p:ph type="body" idx="3"/>
          </p:nvPr>
        </p:nvSpPr>
        <p:spPr>
          <a:xfrm>
            <a:off x="838200" y="6356349"/>
            <a:ext cx="502310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359" name="Google Shape;359;p42"/>
          <p:cNvSpPr txBox="1">
            <a:spLocks noGrp="1"/>
          </p:cNvSpPr>
          <p:nvPr>
            <p:ph type="body" idx="1"/>
          </p:nvPr>
        </p:nvSpPr>
        <p:spPr>
          <a:xfrm>
            <a:off x="838199" y="1825625"/>
            <a:ext cx="9579016"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946"/>
              <a:buNone/>
            </a:pPr>
            <a:r>
              <a:rPr lang="en-GB" b="1"/>
              <a:t>8. Which of the following is a common condition for loft conversions to be considered permitted development?</a:t>
            </a:r>
            <a:endParaRPr/>
          </a:p>
          <a:p>
            <a:pPr marL="114300" lvl="0" indent="0" algn="l" rtl="0">
              <a:lnSpc>
                <a:spcPct val="108000"/>
              </a:lnSpc>
              <a:spcBef>
                <a:spcPts val="1000"/>
              </a:spcBef>
              <a:spcAft>
                <a:spcPts val="0"/>
              </a:spcAft>
              <a:buSzPts val="1946"/>
              <a:buNone/>
            </a:pPr>
            <a:r>
              <a:rPr lang="en-GB"/>
              <a:t>a) The loft does not extend beyond the plane of the existing roof slope facing the highway.</a:t>
            </a:r>
            <a:endParaRPr/>
          </a:p>
          <a:p>
            <a:pPr marL="114300" lvl="0" indent="0" algn="l" rtl="0">
              <a:lnSpc>
                <a:spcPct val="108000"/>
              </a:lnSpc>
              <a:spcBef>
                <a:spcPts val="1000"/>
              </a:spcBef>
              <a:spcAft>
                <a:spcPts val="0"/>
              </a:spcAft>
              <a:buSzPts val="1946"/>
              <a:buNone/>
            </a:pPr>
            <a:r>
              <a:rPr lang="en-GB"/>
              <a:t>b) The roof is completely replaced.</a:t>
            </a:r>
            <a:endParaRPr/>
          </a:p>
          <a:p>
            <a:pPr marL="114300" lvl="0" indent="0" algn="l" rtl="0">
              <a:lnSpc>
                <a:spcPct val="108000"/>
              </a:lnSpc>
              <a:spcBef>
                <a:spcPts val="1000"/>
              </a:spcBef>
              <a:spcAft>
                <a:spcPts val="0"/>
              </a:spcAft>
              <a:buSzPts val="1946"/>
              <a:buNone/>
            </a:pPr>
            <a:r>
              <a:rPr lang="en-GB"/>
              <a:t>c) The loft has windows larger than 1m</a:t>
            </a:r>
            <a:r>
              <a:rPr lang="en-GB" baseline="30000"/>
              <a:t>2</a:t>
            </a:r>
            <a:r>
              <a:rPr lang="en-GB"/>
              <a:t>.</a:t>
            </a:r>
            <a:endParaRPr/>
          </a:p>
          <a:p>
            <a:pPr marL="114300" lvl="0" indent="0" algn="l" rtl="0">
              <a:lnSpc>
                <a:spcPct val="108000"/>
              </a:lnSpc>
              <a:spcBef>
                <a:spcPts val="1000"/>
              </a:spcBef>
              <a:spcAft>
                <a:spcPts val="0"/>
              </a:spcAft>
              <a:buSzPts val="1946"/>
              <a:buNone/>
            </a:pPr>
            <a:r>
              <a:rPr lang="en-GB"/>
              <a:t>d) The loft extends onto neighbouring properties.</a:t>
            </a: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p:txBody>
      </p:sp>
      <p:sp>
        <p:nvSpPr>
          <p:cNvPr id="360" name="Google Shape;360;p4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61" name="Google Shape;361;p42"/>
          <p:cNvSpPr txBox="1">
            <a:spLocks noGrp="1"/>
          </p:cNvSpPr>
          <p:nvPr>
            <p:ph type="body" idx="3"/>
          </p:nvPr>
        </p:nvSpPr>
        <p:spPr>
          <a:xfrm>
            <a:off x="838200" y="6356349"/>
            <a:ext cx="483108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GB"/>
              <a:t>Knowledge recap</a:t>
            </a:r>
            <a:endParaRPr/>
          </a:p>
        </p:txBody>
      </p:sp>
      <p:sp>
        <p:nvSpPr>
          <p:cNvPr id="129" name="Google Shape;129;p16"/>
          <p:cNvSpPr txBox="1">
            <a:spLocks noGrp="1"/>
          </p:cNvSpPr>
          <p:nvPr>
            <p:ph type="body" idx="1"/>
          </p:nvPr>
        </p:nvSpPr>
        <p:spPr>
          <a:xfrm>
            <a:off x="838200" y="1690688"/>
            <a:ext cx="10600944" cy="4563808"/>
          </a:xfrm>
          <a:prstGeom prst="rect">
            <a:avLst/>
          </a:prstGeom>
          <a:solidFill>
            <a:srgbClr val="EBDDF4"/>
          </a:solidFill>
          <a:ln>
            <a:noFill/>
          </a:ln>
        </p:spPr>
        <p:txBody>
          <a:bodyPr spcFirstLastPara="1" wrap="square" lIns="180000" tIns="180000" rIns="180000" bIns="180000" anchor="t" anchorCtr="0">
            <a:normAutofit/>
          </a:bodyPr>
          <a:lstStyle/>
          <a:p>
            <a:pPr marL="457200" lvl="0" indent="-342900" algn="l" rtl="0">
              <a:lnSpc>
                <a:spcPct val="108000"/>
              </a:lnSpc>
              <a:spcBef>
                <a:spcPts val="1000"/>
              </a:spcBef>
              <a:spcAft>
                <a:spcPts val="0"/>
              </a:spcAft>
              <a:buClr>
                <a:srgbClr val="432673"/>
              </a:buClr>
              <a:buSzPct val="100000"/>
              <a:buChar char="•"/>
            </a:pPr>
            <a:r>
              <a:rPr lang="en-GB" dirty="0"/>
              <a:t>What are the key differences between leasehold and freehold property ownership?</a:t>
            </a:r>
            <a:endParaRPr dirty="0"/>
          </a:p>
          <a:p>
            <a:pPr marL="457200" lvl="0" indent="-342900" algn="l" rtl="0">
              <a:lnSpc>
                <a:spcPct val="108000"/>
              </a:lnSpc>
              <a:spcBef>
                <a:spcPts val="1000"/>
              </a:spcBef>
              <a:spcAft>
                <a:spcPts val="0"/>
              </a:spcAft>
              <a:buClr>
                <a:srgbClr val="432673"/>
              </a:buClr>
              <a:buSzPct val="100000"/>
              <a:buChar char="•"/>
            </a:pPr>
            <a:r>
              <a:rPr lang="en-GB" dirty="0"/>
              <a:t>What are some of the main drawbacks with leasehold property?</a:t>
            </a:r>
            <a:endParaRPr dirty="0"/>
          </a:p>
          <a:p>
            <a:pPr marL="457200" lvl="0" indent="-228600" algn="l" rtl="0">
              <a:lnSpc>
                <a:spcPct val="108000"/>
              </a:lnSpc>
              <a:spcBef>
                <a:spcPts val="1000"/>
              </a:spcBef>
              <a:spcAft>
                <a:spcPts val="0"/>
              </a:spcAft>
              <a:buSzPts val="1800"/>
              <a:buNone/>
            </a:pPr>
            <a:endParaRPr dirty="0"/>
          </a:p>
        </p:txBody>
      </p:sp>
      <p:sp>
        <p:nvSpPr>
          <p:cNvPr id="130" name="Google Shape;130;p16"/>
          <p:cNvSpPr txBox="1">
            <a:spLocks noGrp="1"/>
          </p:cNvSpPr>
          <p:nvPr>
            <p:ph type="body" idx="3"/>
          </p:nvPr>
        </p:nvSpPr>
        <p:spPr>
          <a:xfrm>
            <a:off x="838200" y="6356349"/>
            <a:ext cx="4794504"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sz="1200">
                <a:solidFill>
                  <a:srgbClr val="898989"/>
                </a:solidFill>
              </a:rPr>
              <a:t>Lesson 4: I want to extend my house. What do I need to know?</a:t>
            </a:r>
            <a:endParaRPr/>
          </a:p>
        </p:txBody>
      </p:sp>
      <p:sp>
        <p:nvSpPr>
          <p:cNvPr id="131" name="Google Shape;131;p16"/>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367" name="Google Shape;367;p43"/>
          <p:cNvSpPr txBox="1">
            <a:spLocks noGrp="1"/>
          </p:cNvSpPr>
          <p:nvPr>
            <p:ph type="body" idx="1"/>
          </p:nvPr>
        </p:nvSpPr>
        <p:spPr>
          <a:xfrm>
            <a:off x="838200" y="1825625"/>
            <a:ext cx="8988706"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946"/>
              <a:buNone/>
            </a:pPr>
            <a:r>
              <a:rPr lang="en-GB" b="1"/>
              <a:t>8. Which of the following is a common condition for loft conversions to be considered permitted development?</a:t>
            </a:r>
            <a:endParaRPr/>
          </a:p>
          <a:p>
            <a:pPr marL="114300" lvl="0" indent="0" algn="l" rtl="0">
              <a:lnSpc>
                <a:spcPct val="108000"/>
              </a:lnSpc>
              <a:spcBef>
                <a:spcPts val="1000"/>
              </a:spcBef>
              <a:spcAft>
                <a:spcPts val="0"/>
              </a:spcAft>
              <a:buSzPts val="1946"/>
              <a:buNone/>
            </a:pPr>
            <a:r>
              <a:rPr lang="en-GB" b="1"/>
              <a:t>a) The loft does not extend beyond the plane of the existing roof slope facing the highway.</a:t>
            </a:r>
            <a:endParaRPr b="1"/>
          </a:p>
          <a:p>
            <a:pPr marL="114300" lvl="0" indent="0" algn="l" rtl="0">
              <a:lnSpc>
                <a:spcPct val="108000"/>
              </a:lnSpc>
              <a:spcBef>
                <a:spcPts val="1000"/>
              </a:spcBef>
              <a:spcAft>
                <a:spcPts val="0"/>
              </a:spcAft>
              <a:buSzPts val="1946"/>
              <a:buNone/>
            </a:pPr>
            <a:r>
              <a:rPr lang="en-GB"/>
              <a:t>b) The roof is completely replaced.</a:t>
            </a:r>
            <a:endParaRPr/>
          </a:p>
          <a:p>
            <a:pPr marL="114300" lvl="0" indent="0" algn="l" rtl="0">
              <a:lnSpc>
                <a:spcPct val="108000"/>
              </a:lnSpc>
              <a:spcBef>
                <a:spcPts val="1000"/>
              </a:spcBef>
              <a:spcAft>
                <a:spcPts val="0"/>
              </a:spcAft>
              <a:buSzPts val="1946"/>
              <a:buNone/>
            </a:pPr>
            <a:r>
              <a:rPr lang="en-GB"/>
              <a:t>c) The loft has windows larger than 1m</a:t>
            </a:r>
            <a:r>
              <a:rPr lang="en-GB" baseline="30000"/>
              <a:t>2</a:t>
            </a:r>
            <a:r>
              <a:rPr lang="en-GB"/>
              <a:t>.</a:t>
            </a:r>
            <a:endParaRPr/>
          </a:p>
          <a:p>
            <a:pPr marL="114300" lvl="0" indent="0" algn="l" rtl="0">
              <a:lnSpc>
                <a:spcPct val="108000"/>
              </a:lnSpc>
              <a:spcBef>
                <a:spcPts val="1000"/>
              </a:spcBef>
              <a:spcAft>
                <a:spcPts val="0"/>
              </a:spcAft>
              <a:buSzPts val="1946"/>
              <a:buNone/>
            </a:pPr>
            <a:r>
              <a:rPr lang="en-GB"/>
              <a:t>d) The loft extends onto neighbouring properties.</a:t>
            </a: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p:txBody>
      </p:sp>
      <p:sp>
        <p:nvSpPr>
          <p:cNvPr id="368" name="Google Shape;368;p43"/>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69" name="Google Shape;369;p43"/>
          <p:cNvSpPr txBox="1">
            <a:spLocks noGrp="1"/>
          </p:cNvSpPr>
          <p:nvPr>
            <p:ph type="body" idx="3"/>
          </p:nvPr>
        </p:nvSpPr>
        <p:spPr>
          <a:xfrm>
            <a:off x="838200" y="6356349"/>
            <a:ext cx="483108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375" name="Google Shape;375;p44"/>
          <p:cNvSpPr txBox="1">
            <a:spLocks noGrp="1"/>
          </p:cNvSpPr>
          <p:nvPr>
            <p:ph type="body" idx="1"/>
          </p:nvPr>
        </p:nvSpPr>
        <p:spPr>
          <a:xfrm>
            <a:off x="838199" y="1825625"/>
            <a:ext cx="10030429"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946"/>
              <a:buNone/>
            </a:pPr>
            <a:r>
              <a:rPr lang="en-GB" b="1"/>
              <a:t>9. What is delegated permission?</a:t>
            </a:r>
            <a:endParaRPr/>
          </a:p>
          <a:p>
            <a:pPr marL="114300" lvl="0" indent="0" algn="l" rtl="0">
              <a:lnSpc>
                <a:spcPct val="108000"/>
              </a:lnSpc>
              <a:spcBef>
                <a:spcPts val="1000"/>
              </a:spcBef>
              <a:spcAft>
                <a:spcPts val="0"/>
              </a:spcAft>
              <a:buSzPts val="1946"/>
              <a:buNone/>
            </a:pPr>
            <a:r>
              <a:rPr lang="en-GB"/>
              <a:t>a) the authority given to homeowners to decide their own planning applications</a:t>
            </a:r>
            <a:endParaRPr/>
          </a:p>
          <a:p>
            <a:pPr marL="114300" lvl="0" indent="0" algn="l" rtl="0">
              <a:lnSpc>
                <a:spcPct val="108000"/>
              </a:lnSpc>
              <a:spcBef>
                <a:spcPts val="1000"/>
              </a:spcBef>
              <a:spcAft>
                <a:spcPts val="0"/>
              </a:spcAft>
              <a:buSzPts val="1946"/>
              <a:buNone/>
            </a:pPr>
            <a:r>
              <a:rPr lang="en-GB"/>
              <a:t>b) the power given to planning officers to make decisions on certain applications without the full committee</a:t>
            </a:r>
            <a:endParaRPr/>
          </a:p>
          <a:p>
            <a:pPr marL="114300" lvl="0" indent="0" algn="l" rtl="0">
              <a:lnSpc>
                <a:spcPct val="108000"/>
              </a:lnSpc>
              <a:spcBef>
                <a:spcPts val="1000"/>
              </a:spcBef>
              <a:spcAft>
                <a:spcPts val="0"/>
              </a:spcAft>
              <a:buSzPts val="1946"/>
              <a:buNone/>
            </a:pPr>
            <a:r>
              <a:rPr lang="en-GB"/>
              <a:t>c) a rule that allow immediate approval of large-scale developments</a:t>
            </a:r>
            <a:endParaRPr/>
          </a:p>
          <a:p>
            <a:pPr marL="114300" lvl="0" indent="0" algn="l" rtl="0">
              <a:lnSpc>
                <a:spcPct val="108000"/>
              </a:lnSpc>
              <a:spcBef>
                <a:spcPts val="1000"/>
              </a:spcBef>
              <a:spcAft>
                <a:spcPts val="0"/>
              </a:spcAft>
              <a:buSzPts val="1946"/>
              <a:buNone/>
            </a:pPr>
            <a:r>
              <a:rPr lang="en-GB"/>
              <a:t>d) a law that allows automatic approval after ten days</a:t>
            </a: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p:txBody>
      </p:sp>
      <p:sp>
        <p:nvSpPr>
          <p:cNvPr id="376" name="Google Shape;376;p44"/>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77" name="Google Shape;377;p44"/>
          <p:cNvSpPr txBox="1">
            <a:spLocks noGrp="1"/>
          </p:cNvSpPr>
          <p:nvPr>
            <p:ph type="body" idx="3"/>
          </p:nvPr>
        </p:nvSpPr>
        <p:spPr>
          <a:xfrm>
            <a:off x="838200" y="6356349"/>
            <a:ext cx="4821936"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383" name="Google Shape;383;p45"/>
          <p:cNvSpPr txBox="1">
            <a:spLocks noGrp="1"/>
          </p:cNvSpPr>
          <p:nvPr>
            <p:ph type="body" idx="1"/>
          </p:nvPr>
        </p:nvSpPr>
        <p:spPr>
          <a:xfrm>
            <a:off x="838199" y="1825625"/>
            <a:ext cx="9694763"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946"/>
              <a:buNone/>
            </a:pPr>
            <a:r>
              <a:rPr lang="en-GB" b="1"/>
              <a:t>9. What is delegated permission?</a:t>
            </a:r>
            <a:endParaRPr/>
          </a:p>
          <a:p>
            <a:pPr marL="114300" lvl="0" indent="0" algn="l" rtl="0">
              <a:lnSpc>
                <a:spcPct val="108000"/>
              </a:lnSpc>
              <a:spcBef>
                <a:spcPts val="1000"/>
              </a:spcBef>
              <a:spcAft>
                <a:spcPts val="0"/>
              </a:spcAft>
              <a:buSzPts val="1946"/>
              <a:buNone/>
            </a:pPr>
            <a:r>
              <a:rPr lang="en-GB"/>
              <a:t>a) the authority given to homeowners to decide their own planning applications</a:t>
            </a:r>
            <a:endParaRPr/>
          </a:p>
          <a:p>
            <a:pPr marL="114300" lvl="0" indent="0" algn="l" rtl="0">
              <a:lnSpc>
                <a:spcPct val="108000"/>
              </a:lnSpc>
              <a:spcBef>
                <a:spcPts val="1000"/>
              </a:spcBef>
              <a:spcAft>
                <a:spcPts val="0"/>
              </a:spcAft>
              <a:buSzPts val="1946"/>
              <a:buNone/>
            </a:pPr>
            <a:r>
              <a:rPr lang="en-GB" b="1"/>
              <a:t>b) the power given to planning officers to make decisions on certain applications without the full committee</a:t>
            </a:r>
            <a:endParaRPr b="1"/>
          </a:p>
          <a:p>
            <a:pPr marL="114300" lvl="0" indent="0" algn="l" rtl="0">
              <a:lnSpc>
                <a:spcPct val="108000"/>
              </a:lnSpc>
              <a:spcBef>
                <a:spcPts val="1000"/>
              </a:spcBef>
              <a:spcAft>
                <a:spcPts val="0"/>
              </a:spcAft>
              <a:buSzPts val="1946"/>
              <a:buNone/>
            </a:pPr>
            <a:r>
              <a:rPr lang="en-GB"/>
              <a:t>c) a rule that allow immediate approval of large-scale developments</a:t>
            </a:r>
            <a:endParaRPr/>
          </a:p>
          <a:p>
            <a:pPr marL="114300" lvl="0" indent="0" algn="l" rtl="0">
              <a:lnSpc>
                <a:spcPct val="108000"/>
              </a:lnSpc>
              <a:spcBef>
                <a:spcPts val="1000"/>
              </a:spcBef>
              <a:spcAft>
                <a:spcPts val="0"/>
              </a:spcAft>
              <a:buSzPts val="1946"/>
              <a:buNone/>
            </a:pPr>
            <a:r>
              <a:rPr lang="en-GB"/>
              <a:t>d) a law that allows automatic approval after ten days</a:t>
            </a: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p:txBody>
      </p:sp>
      <p:sp>
        <p:nvSpPr>
          <p:cNvPr id="384" name="Google Shape;384;p45"/>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85" name="Google Shape;385;p45"/>
          <p:cNvSpPr txBox="1">
            <a:spLocks noGrp="1"/>
          </p:cNvSpPr>
          <p:nvPr>
            <p:ph type="body" idx="3"/>
          </p:nvPr>
        </p:nvSpPr>
        <p:spPr>
          <a:xfrm>
            <a:off x="838200" y="6356349"/>
            <a:ext cx="4821936"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391" name="Google Shape;391;p46"/>
          <p:cNvSpPr txBox="1">
            <a:spLocks noGrp="1"/>
          </p:cNvSpPr>
          <p:nvPr>
            <p:ph type="body" idx="1"/>
          </p:nvPr>
        </p:nvSpPr>
        <p:spPr>
          <a:xfrm>
            <a:off x="838198" y="1825625"/>
            <a:ext cx="10609163"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946"/>
              <a:buNone/>
            </a:pPr>
            <a:r>
              <a:rPr lang="en-GB" b="1"/>
              <a:t>10. What is the purpose of the site visit step in the planning process?</a:t>
            </a:r>
            <a:endParaRPr/>
          </a:p>
          <a:p>
            <a:pPr marL="114300" lvl="0" indent="0" algn="l" rtl="0">
              <a:lnSpc>
                <a:spcPct val="108000"/>
              </a:lnSpc>
              <a:spcBef>
                <a:spcPts val="1000"/>
              </a:spcBef>
              <a:spcAft>
                <a:spcPts val="0"/>
              </a:spcAft>
              <a:buSzPts val="1946"/>
              <a:buNone/>
            </a:pPr>
            <a:r>
              <a:rPr lang="en-GB"/>
              <a:t>a) to collect feedback from neighbours</a:t>
            </a:r>
            <a:endParaRPr/>
          </a:p>
          <a:p>
            <a:pPr marL="114300" lvl="0" indent="0" algn="l" rtl="0">
              <a:lnSpc>
                <a:spcPct val="108000"/>
              </a:lnSpc>
              <a:spcBef>
                <a:spcPts val="1000"/>
              </a:spcBef>
              <a:spcAft>
                <a:spcPts val="0"/>
              </a:spcAft>
              <a:buSzPts val="1946"/>
              <a:buNone/>
            </a:pPr>
            <a:r>
              <a:rPr lang="en-GB"/>
              <a:t>b) to review the condition of the property and its surroundings</a:t>
            </a:r>
            <a:endParaRPr/>
          </a:p>
          <a:p>
            <a:pPr marL="114300" lvl="0" indent="0" algn="l" rtl="0">
              <a:lnSpc>
                <a:spcPct val="108000"/>
              </a:lnSpc>
              <a:spcBef>
                <a:spcPts val="1000"/>
              </a:spcBef>
              <a:spcAft>
                <a:spcPts val="0"/>
              </a:spcAft>
              <a:buSzPts val="1946"/>
              <a:buNone/>
            </a:pPr>
            <a:r>
              <a:rPr lang="en-GB"/>
              <a:t>c) to measure the financial value of the project</a:t>
            </a:r>
            <a:endParaRPr/>
          </a:p>
          <a:p>
            <a:pPr marL="114300" lvl="0" indent="0" algn="l" rtl="0">
              <a:lnSpc>
                <a:spcPct val="108000"/>
              </a:lnSpc>
              <a:spcBef>
                <a:spcPts val="1000"/>
              </a:spcBef>
              <a:spcAft>
                <a:spcPts val="0"/>
              </a:spcAft>
              <a:buSzPts val="1946"/>
              <a:buNone/>
            </a:pPr>
            <a:r>
              <a:rPr lang="en-GB"/>
              <a:t>d) to ensure that all documents have been submitted</a:t>
            </a: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p:txBody>
      </p:sp>
      <p:sp>
        <p:nvSpPr>
          <p:cNvPr id="392" name="Google Shape;392;p46"/>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93" name="Google Shape;393;p46"/>
          <p:cNvSpPr txBox="1">
            <a:spLocks noGrp="1"/>
          </p:cNvSpPr>
          <p:nvPr>
            <p:ph type="body" idx="3"/>
          </p:nvPr>
        </p:nvSpPr>
        <p:spPr>
          <a:xfrm>
            <a:off x="838200" y="6356349"/>
            <a:ext cx="4913376"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399" name="Google Shape;399;p47"/>
          <p:cNvSpPr txBox="1">
            <a:spLocks noGrp="1"/>
          </p:cNvSpPr>
          <p:nvPr>
            <p:ph type="body" idx="1"/>
          </p:nvPr>
        </p:nvSpPr>
        <p:spPr>
          <a:xfrm>
            <a:off x="838198" y="1825625"/>
            <a:ext cx="10609164"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946"/>
              <a:buNone/>
            </a:pPr>
            <a:r>
              <a:rPr lang="en-GB" b="1"/>
              <a:t>10. What is the purpose of the site visit step in the planning process?</a:t>
            </a:r>
            <a:endParaRPr/>
          </a:p>
          <a:p>
            <a:pPr marL="114300" lvl="0" indent="0" algn="l" rtl="0">
              <a:lnSpc>
                <a:spcPct val="108000"/>
              </a:lnSpc>
              <a:spcBef>
                <a:spcPts val="1000"/>
              </a:spcBef>
              <a:spcAft>
                <a:spcPts val="0"/>
              </a:spcAft>
              <a:buSzPts val="1946"/>
              <a:buNone/>
            </a:pPr>
            <a:r>
              <a:rPr lang="en-GB"/>
              <a:t>a) to collect feedback from neighbours</a:t>
            </a:r>
            <a:endParaRPr/>
          </a:p>
          <a:p>
            <a:pPr marL="114300" lvl="0" indent="0" algn="l" rtl="0">
              <a:lnSpc>
                <a:spcPct val="108000"/>
              </a:lnSpc>
              <a:spcBef>
                <a:spcPts val="1000"/>
              </a:spcBef>
              <a:spcAft>
                <a:spcPts val="0"/>
              </a:spcAft>
              <a:buSzPts val="1946"/>
              <a:buNone/>
            </a:pPr>
            <a:r>
              <a:rPr lang="en-GB" b="1"/>
              <a:t>b) to review the condition of the property and its surroundings</a:t>
            </a:r>
            <a:endParaRPr b="1"/>
          </a:p>
          <a:p>
            <a:pPr marL="114300" lvl="0" indent="0" algn="l" rtl="0">
              <a:lnSpc>
                <a:spcPct val="108000"/>
              </a:lnSpc>
              <a:spcBef>
                <a:spcPts val="1000"/>
              </a:spcBef>
              <a:spcAft>
                <a:spcPts val="0"/>
              </a:spcAft>
              <a:buSzPts val="1946"/>
              <a:buNone/>
            </a:pPr>
            <a:r>
              <a:rPr lang="en-GB"/>
              <a:t>c) to measure the financial value of the project</a:t>
            </a:r>
            <a:endParaRPr/>
          </a:p>
          <a:p>
            <a:pPr marL="114300" lvl="0" indent="0" algn="l" rtl="0">
              <a:lnSpc>
                <a:spcPct val="108000"/>
              </a:lnSpc>
              <a:spcBef>
                <a:spcPts val="1000"/>
              </a:spcBef>
              <a:spcAft>
                <a:spcPts val="0"/>
              </a:spcAft>
              <a:buSzPts val="1946"/>
              <a:buNone/>
            </a:pPr>
            <a:r>
              <a:rPr lang="en-GB"/>
              <a:t>d) to ensure that all documents have been submitted</a:t>
            </a: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p:txBody>
      </p:sp>
      <p:sp>
        <p:nvSpPr>
          <p:cNvPr id="400" name="Google Shape;400;p47"/>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401" name="Google Shape;401;p47"/>
          <p:cNvSpPr txBox="1">
            <a:spLocks noGrp="1"/>
          </p:cNvSpPr>
          <p:nvPr>
            <p:ph type="body" idx="3"/>
          </p:nvPr>
        </p:nvSpPr>
        <p:spPr>
          <a:xfrm>
            <a:off x="838200" y="6356349"/>
            <a:ext cx="4913376"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407" name="Google Shape;407;p48"/>
          <p:cNvSpPr txBox="1">
            <a:spLocks noGrp="1"/>
          </p:cNvSpPr>
          <p:nvPr>
            <p:ph type="body" idx="1"/>
          </p:nvPr>
        </p:nvSpPr>
        <p:spPr>
          <a:xfrm>
            <a:off x="838199" y="1825625"/>
            <a:ext cx="10423968"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946"/>
              <a:buNone/>
            </a:pPr>
            <a:r>
              <a:rPr lang="en-GB" b="1"/>
              <a:t>11. What might happen if certain developments were allowed without planning permission?</a:t>
            </a:r>
            <a:endParaRPr/>
          </a:p>
          <a:p>
            <a:pPr marL="114300" lvl="0" indent="0" algn="l" rtl="0">
              <a:lnSpc>
                <a:spcPct val="108000"/>
              </a:lnSpc>
              <a:spcBef>
                <a:spcPts val="1000"/>
              </a:spcBef>
              <a:spcAft>
                <a:spcPts val="0"/>
              </a:spcAft>
              <a:buSzPts val="1946"/>
              <a:buNone/>
            </a:pPr>
            <a:r>
              <a:rPr lang="en-GB"/>
              <a:t>a) There would be no need for consultation.</a:t>
            </a:r>
            <a:endParaRPr/>
          </a:p>
          <a:p>
            <a:pPr marL="114300" lvl="0" indent="0" algn="l" rtl="0">
              <a:lnSpc>
                <a:spcPct val="108000"/>
              </a:lnSpc>
              <a:spcBef>
                <a:spcPts val="1000"/>
              </a:spcBef>
              <a:spcAft>
                <a:spcPts val="0"/>
              </a:spcAft>
              <a:buSzPts val="1946"/>
              <a:buNone/>
            </a:pPr>
            <a:r>
              <a:rPr lang="en-GB"/>
              <a:t>b) Developments could negatively impact neighbours or the environment.</a:t>
            </a:r>
            <a:endParaRPr/>
          </a:p>
          <a:p>
            <a:pPr marL="114300" lvl="0" indent="0" algn="l" rtl="0">
              <a:lnSpc>
                <a:spcPct val="108000"/>
              </a:lnSpc>
              <a:spcBef>
                <a:spcPts val="1000"/>
              </a:spcBef>
              <a:spcAft>
                <a:spcPts val="0"/>
              </a:spcAft>
              <a:buSzPts val="1946"/>
              <a:buNone/>
            </a:pPr>
            <a:r>
              <a:rPr lang="en-GB"/>
              <a:t>c) Property values would automatically increase.</a:t>
            </a:r>
            <a:endParaRPr/>
          </a:p>
          <a:p>
            <a:pPr marL="114300" lvl="0" indent="0" algn="l" rtl="0">
              <a:lnSpc>
                <a:spcPct val="108000"/>
              </a:lnSpc>
              <a:spcBef>
                <a:spcPts val="1000"/>
              </a:spcBef>
              <a:spcAft>
                <a:spcPts val="0"/>
              </a:spcAft>
              <a:buSzPts val="1946"/>
              <a:buNone/>
            </a:pPr>
            <a:r>
              <a:rPr lang="en-GB"/>
              <a:t>d) All developments would be delayed.</a:t>
            </a: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p:txBody>
      </p:sp>
      <p:sp>
        <p:nvSpPr>
          <p:cNvPr id="408" name="Google Shape;408;p48"/>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409" name="Google Shape;409;p48"/>
          <p:cNvSpPr txBox="1">
            <a:spLocks noGrp="1"/>
          </p:cNvSpPr>
          <p:nvPr>
            <p:ph type="body" idx="3"/>
          </p:nvPr>
        </p:nvSpPr>
        <p:spPr>
          <a:xfrm>
            <a:off x="838200" y="6356349"/>
            <a:ext cx="525780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415" name="Google Shape;415;p49"/>
          <p:cNvSpPr txBox="1">
            <a:spLocks noGrp="1"/>
          </p:cNvSpPr>
          <p:nvPr>
            <p:ph type="body" idx="1"/>
          </p:nvPr>
        </p:nvSpPr>
        <p:spPr>
          <a:xfrm>
            <a:off x="838199" y="1825625"/>
            <a:ext cx="10991128"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946"/>
              <a:buNone/>
            </a:pPr>
            <a:r>
              <a:rPr lang="en-GB" b="1"/>
              <a:t>11. What might happen if certain developments were allowed without planning permission?</a:t>
            </a:r>
            <a:endParaRPr/>
          </a:p>
          <a:p>
            <a:pPr marL="114300" lvl="0" indent="0" algn="l" rtl="0">
              <a:lnSpc>
                <a:spcPct val="108000"/>
              </a:lnSpc>
              <a:spcBef>
                <a:spcPts val="1000"/>
              </a:spcBef>
              <a:spcAft>
                <a:spcPts val="0"/>
              </a:spcAft>
              <a:buSzPts val="1946"/>
              <a:buNone/>
            </a:pPr>
            <a:r>
              <a:rPr lang="en-GB"/>
              <a:t>a) There would be no need for consultation.</a:t>
            </a:r>
            <a:endParaRPr/>
          </a:p>
          <a:p>
            <a:pPr marL="114300" lvl="0" indent="0" algn="l" rtl="0">
              <a:lnSpc>
                <a:spcPct val="108000"/>
              </a:lnSpc>
              <a:spcBef>
                <a:spcPts val="1000"/>
              </a:spcBef>
              <a:spcAft>
                <a:spcPts val="0"/>
              </a:spcAft>
              <a:buSzPts val="1946"/>
              <a:buNone/>
            </a:pPr>
            <a:r>
              <a:rPr lang="en-GB" b="1"/>
              <a:t>b) Developments could negatively impact neighbours or the environment.</a:t>
            </a:r>
            <a:endParaRPr/>
          </a:p>
          <a:p>
            <a:pPr marL="114300" lvl="0" indent="0" algn="l" rtl="0">
              <a:lnSpc>
                <a:spcPct val="108000"/>
              </a:lnSpc>
              <a:spcBef>
                <a:spcPts val="1000"/>
              </a:spcBef>
              <a:spcAft>
                <a:spcPts val="0"/>
              </a:spcAft>
              <a:buSzPts val="1946"/>
              <a:buNone/>
            </a:pPr>
            <a:r>
              <a:rPr lang="en-GB"/>
              <a:t>c) Property values would automatically increase.</a:t>
            </a:r>
            <a:endParaRPr/>
          </a:p>
          <a:p>
            <a:pPr marL="114300" lvl="0" indent="0" algn="l" rtl="0">
              <a:lnSpc>
                <a:spcPct val="108000"/>
              </a:lnSpc>
              <a:spcBef>
                <a:spcPts val="1000"/>
              </a:spcBef>
              <a:spcAft>
                <a:spcPts val="0"/>
              </a:spcAft>
              <a:buSzPts val="1946"/>
              <a:buNone/>
            </a:pPr>
            <a:r>
              <a:rPr lang="en-GB"/>
              <a:t>d) All developments would be delayed.</a:t>
            </a: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p:txBody>
      </p:sp>
      <p:sp>
        <p:nvSpPr>
          <p:cNvPr id="416" name="Google Shape;416;p49"/>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417" name="Google Shape;417;p49"/>
          <p:cNvSpPr txBox="1">
            <a:spLocks noGrp="1"/>
          </p:cNvSpPr>
          <p:nvPr>
            <p:ph type="body" idx="3"/>
          </p:nvPr>
        </p:nvSpPr>
        <p:spPr>
          <a:xfrm>
            <a:off x="838200" y="6356349"/>
            <a:ext cx="525780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423" name="Google Shape;423;p50"/>
          <p:cNvSpPr txBox="1">
            <a:spLocks noGrp="1"/>
          </p:cNvSpPr>
          <p:nvPr>
            <p:ph type="body" idx="1"/>
          </p:nvPr>
        </p:nvSpPr>
        <p:spPr>
          <a:xfrm>
            <a:off x="838199" y="1825625"/>
            <a:ext cx="11214275"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946"/>
              <a:buNone/>
            </a:pPr>
            <a:r>
              <a:rPr lang="en-GB" b="1"/>
              <a:t>12. What happens after the decision is issued in the planning process?</a:t>
            </a:r>
            <a:endParaRPr/>
          </a:p>
          <a:p>
            <a:pPr marL="114300" lvl="0" indent="0" algn="l" rtl="0">
              <a:lnSpc>
                <a:spcPct val="108000"/>
              </a:lnSpc>
              <a:spcBef>
                <a:spcPts val="1000"/>
              </a:spcBef>
              <a:spcAft>
                <a:spcPts val="0"/>
              </a:spcAft>
              <a:buSzPts val="1946"/>
              <a:buNone/>
            </a:pPr>
            <a:r>
              <a:rPr lang="en-GB"/>
              <a:t>a) The applicant must resubmit the application.</a:t>
            </a:r>
            <a:endParaRPr/>
          </a:p>
          <a:p>
            <a:pPr marL="114300" lvl="0" indent="0" algn="l" rtl="0">
              <a:lnSpc>
                <a:spcPct val="108000"/>
              </a:lnSpc>
              <a:spcBef>
                <a:spcPts val="1000"/>
              </a:spcBef>
              <a:spcAft>
                <a:spcPts val="0"/>
              </a:spcAft>
              <a:buSzPts val="1946"/>
              <a:buNone/>
            </a:pPr>
            <a:r>
              <a:rPr lang="en-GB"/>
              <a:t>b) The project is reviewed by another planning authority.</a:t>
            </a:r>
            <a:endParaRPr/>
          </a:p>
          <a:p>
            <a:pPr marL="114300" lvl="0" indent="0" algn="l" rtl="0">
              <a:lnSpc>
                <a:spcPct val="108000"/>
              </a:lnSpc>
              <a:spcBef>
                <a:spcPts val="1000"/>
              </a:spcBef>
              <a:spcAft>
                <a:spcPts val="0"/>
              </a:spcAft>
              <a:buSzPts val="1946"/>
              <a:buNone/>
            </a:pPr>
            <a:r>
              <a:rPr lang="en-GB"/>
              <a:t>c) The applicant can either proceed or appeal the decision.</a:t>
            </a:r>
            <a:endParaRPr/>
          </a:p>
          <a:p>
            <a:pPr marL="114300" lvl="0" indent="0" algn="l" rtl="0">
              <a:lnSpc>
                <a:spcPct val="108000"/>
              </a:lnSpc>
              <a:spcBef>
                <a:spcPts val="1000"/>
              </a:spcBef>
              <a:spcAft>
                <a:spcPts val="0"/>
              </a:spcAft>
              <a:buSzPts val="1946"/>
              <a:buNone/>
            </a:pPr>
            <a:r>
              <a:rPr lang="en-GB"/>
              <a:t>d) The consultation process begins again.</a:t>
            </a: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p:txBody>
      </p:sp>
      <p:sp>
        <p:nvSpPr>
          <p:cNvPr id="424" name="Google Shape;424;p50"/>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425" name="Google Shape;425;p50"/>
          <p:cNvSpPr txBox="1">
            <a:spLocks noGrp="1"/>
          </p:cNvSpPr>
          <p:nvPr>
            <p:ph type="body" idx="3"/>
          </p:nvPr>
        </p:nvSpPr>
        <p:spPr>
          <a:xfrm>
            <a:off x="838200" y="6356349"/>
            <a:ext cx="4501896"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431" name="Google Shape;431;p51"/>
          <p:cNvSpPr txBox="1">
            <a:spLocks noGrp="1"/>
          </p:cNvSpPr>
          <p:nvPr>
            <p:ph type="body" idx="1"/>
          </p:nvPr>
        </p:nvSpPr>
        <p:spPr>
          <a:xfrm>
            <a:off x="838199" y="1825625"/>
            <a:ext cx="10886955"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946"/>
              <a:buNone/>
            </a:pPr>
            <a:r>
              <a:rPr lang="en-GB" b="1"/>
              <a:t>12. What happens after the decision is issued in the planning process?</a:t>
            </a:r>
            <a:endParaRPr/>
          </a:p>
          <a:p>
            <a:pPr marL="114300" lvl="0" indent="0" algn="l" rtl="0">
              <a:lnSpc>
                <a:spcPct val="108000"/>
              </a:lnSpc>
              <a:spcBef>
                <a:spcPts val="1000"/>
              </a:spcBef>
              <a:spcAft>
                <a:spcPts val="0"/>
              </a:spcAft>
              <a:buSzPts val="1946"/>
              <a:buNone/>
            </a:pPr>
            <a:r>
              <a:rPr lang="en-GB"/>
              <a:t>a) The applicant must resubmit the application.</a:t>
            </a:r>
            <a:endParaRPr/>
          </a:p>
          <a:p>
            <a:pPr marL="114300" lvl="0" indent="0" algn="l" rtl="0">
              <a:lnSpc>
                <a:spcPct val="108000"/>
              </a:lnSpc>
              <a:spcBef>
                <a:spcPts val="1000"/>
              </a:spcBef>
              <a:spcAft>
                <a:spcPts val="0"/>
              </a:spcAft>
              <a:buSzPts val="1946"/>
              <a:buNone/>
            </a:pPr>
            <a:r>
              <a:rPr lang="en-GB"/>
              <a:t>b) The project is reviewed by another planning authority.</a:t>
            </a:r>
            <a:endParaRPr/>
          </a:p>
          <a:p>
            <a:pPr marL="114300" lvl="0" indent="0" algn="l" rtl="0">
              <a:lnSpc>
                <a:spcPct val="108000"/>
              </a:lnSpc>
              <a:spcBef>
                <a:spcPts val="1000"/>
              </a:spcBef>
              <a:spcAft>
                <a:spcPts val="0"/>
              </a:spcAft>
              <a:buSzPts val="1946"/>
              <a:buNone/>
            </a:pPr>
            <a:r>
              <a:rPr lang="en-GB" b="1"/>
              <a:t>c) The applicant can either proceed or appeal the decision.</a:t>
            </a:r>
            <a:endParaRPr b="1"/>
          </a:p>
          <a:p>
            <a:pPr marL="114300" lvl="0" indent="0" algn="l" rtl="0">
              <a:lnSpc>
                <a:spcPct val="108000"/>
              </a:lnSpc>
              <a:spcBef>
                <a:spcPts val="1000"/>
              </a:spcBef>
              <a:spcAft>
                <a:spcPts val="0"/>
              </a:spcAft>
              <a:buSzPts val="1946"/>
              <a:buNone/>
            </a:pPr>
            <a:r>
              <a:rPr lang="en-GB"/>
              <a:t>d) The consultation process begins again.</a:t>
            </a: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p:txBody>
      </p:sp>
      <p:sp>
        <p:nvSpPr>
          <p:cNvPr id="432" name="Google Shape;432;p51"/>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433" name="Google Shape;433;p51"/>
          <p:cNvSpPr txBox="1">
            <a:spLocks noGrp="1"/>
          </p:cNvSpPr>
          <p:nvPr>
            <p:ph type="body" idx="3"/>
          </p:nvPr>
        </p:nvSpPr>
        <p:spPr>
          <a:xfrm>
            <a:off x="838200" y="6356349"/>
            <a:ext cx="4501896"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2"/>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439" name="Google Shape;439;p52"/>
          <p:cNvSpPr txBox="1">
            <a:spLocks noGrp="1"/>
          </p:cNvSpPr>
          <p:nvPr>
            <p:ph type="body" idx="3"/>
          </p:nvPr>
        </p:nvSpPr>
        <p:spPr>
          <a:xfrm>
            <a:off x="838200" y="6356349"/>
            <a:ext cx="484022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sz="1200">
              <a:solidFill>
                <a:srgbClr val="898989"/>
              </a:solidFill>
            </a:endParaRPr>
          </a:p>
        </p:txBody>
      </p:sp>
      <p:sp>
        <p:nvSpPr>
          <p:cNvPr id="440" name="Google Shape;440;p52"/>
          <p:cNvSpPr txBox="1">
            <a:spLocks noGrp="1"/>
          </p:cNvSpPr>
          <p:nvPr>
            <p:ph type="title"/>
          </p:nvPr>
        </p:nvSpPr>
        <p:spPr>
          <a:xfrm>
            <a:off x="838200" y="5495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sz="3600"/>
              <a:t>Introduction to the Party Wall Act</a:t>
            </a:r>
            <a:endParaRPr sz="3600"/>
          </a:p>
        </p:txBody>
      </p:sp>
      <p:sp>
        <p:nvSpPr>
          <p:cNvPr id="441" name="Google Shape;441;p52"/>
          <p:cNvSpPr>
            <a:spLocks noGrp="1"/>
          </p:cNvSpPr>
          <p:nvPr>
            <p:ph type="media" idx="2"/>
          </p:nvPr>
        </p:nvSpPr>
        <p:spPr>
          <a:xfrm>
            <a:off x="838200" y="1825624"/>
            <a:ext cx="4081272" cy="4280885"/>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8000"/>
              </a:lnSpc>
              <a:spcBef>
                <a:spcPts val="0"/>
              </a:spcBef>
              <a:spcAft>
                <a:spcPts val="0"/>
              </a:spcAft>
              <a:buClr>
                <a:srgbClr val="432673"/>
              </a:buClr>
              <a:buSzPts val="2400"/>
              <a:buFont typeface="Arial"/>
              <a:buChar char="•"/>
            </a:pPr>
            <a:r>
              <a:rPr lang="en-GB" sz="2400" b="0" i="0" u="none" strike="noStrike" cap="none" dirty="0">
                <a:solidFill>
                  <a:srgbClr val="262626"/>
                </a:solidFill>
                <a:latin typeface="Arial"/>
                <a:ea typeface="Arial"/>
                <a:cs typeface="Arial"/>
                <a:sym typeface="Arial"/>
              </a:rPr>
              <a:t>The Party Wall Act 1996 provides a legal framework to prevent and resolve disputes between neighbours regarding party walls, boundary walls and excavations near adjoining buildings. </a:t>
            </a:r>
            <a:endParaRPr sz="2400" b="0" i="0" u="none" strike="noStrike" cap="none" dirty="0">
              <a:solidFill>
                <a:srgbClr val="262626"/>
              </a:solidFill>
              <a:latin typeface="Arial"/>
              <a:ea typeface="Arial"/>
              <a:cs typeface="Arial"/>
              <a:sym typeface="Arial"/>
            </a:endParaRPr>
          </a:p>
        </p:txBody>
      </p:sp>
      <p:pic>
        <p:nvPicPr>
          <p:cNvPr id="442" name="Google Shape;442;p52">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84208" y="1825623"/>
            <a:ext cx="6069184" cy="40431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GB"/>
              <a:t>Icebreaker questions</a:t>
            </a:r>
            <a:endParaRPr/>
          </a:p>
        </p:txBody>
      </p:sp>
      <p:sp>
        <p:nvSpPr>
          <p:cNvPr id="137" name="Google Shape;137;p17"/>
          <p:cNvSpPr txBox="1">
            <a:spLocks noGrp="1"/>
          </p:cNvSpPr>
          <p:nvPr>
            <p:ph type="body" idx="1"/>
          </p:nvPr>
        </p:nvSpPr>
        <p:spPr>
          <a:xfrm>
            <a:off x="838199" y="1690688"/>
            <a:ext cx="5670665" cy="4262056"/>
          </a:xfrm>
          <a:prstGeom prst="rect">
            <a:avLst/>
          </a:prstGeom>
          <a:solidFill>
            <a:srgbClr val="EBDDF4"/>
          </a:solidFill>
          <a:ln>
            <a:noFill/>
          </a:ln>
        </p:spPr>
        <p:txBody>
          <a:bodyPr spcFirstLastPara="1" wrap="square" lIns="180000" tIns="180000" rIns="180000" bIns="180000" anchor="t" anchorCtr="0">
            <a:normAutofit fontScale="70000" lnSpcReduction="20000"/>
          </a:bodyPr>
          <a:lstStyle/>
          <a:p>
            <a:pPr marL="628650" lvl="0" indent="-514350" algn="l" rtl="0">
              <a:lnSpc>
                <a:spcPct val="108000"/>
              </a:lnSpc>
              <a:spcBef>
                <a:spcPts val="1000"/>
              </a:spcBef>
              <a:spcAft>
                <a:spcPts val="0"/>
              </a:spcAft>
              <a:buClr>
                <a:srgbClr val="432673"/>
              </a:buClr>
              <a:buSzPct val="100000"/>
              <a:buFont typeface="Arial"/>
              <a:buAutoNum type="arabicPeriod"/>
            </a:pPr>
            <a:r>
              <a:rPr lang="en-GB" sz="3100" dirty="0">
                <a:solidFill>
                  <a:schemeClr val="dk1"/>
                </a:solidFill>
              </a:rPr>
              <a:t>Would a planning application be needed for a new development of five houses? </a:t>
            </a:r>
            <a:endParaRPr dirty="0">
              <a:solidFill>
                <a:schemeClr val="dk1"/>
              </a:solidFill>
            </a:endParaRPr>
          </a:p>
          <a:p>
            <a:pPr marL="628650" lvl="0" indent="-514350" algn="l" rtl="0">
              <a:lnSpc>
                <a:spcPct val="108000"/>
              </a:lnSpc>
              <a:spcBef>
                <a:spcPts val="1000"/>
              </a:spcBef>
              <a:spcAft>
                <a:spcPts val="0"/>
              </a:spcAft>
              <a:buClr>
                <a:srgbClr val="432673"/>
              </a:buClr>
              <a:buSzPct val="100000"/>
              <a:buFont typeface="Arial"/>
              <a:buAutoNum type="arabicPeriod"/>
            </a:pPr>
            <a:r>
              <a:rPr lang="en-GB" sz="3100" dirty="0">
                <a:solidFill>
                  <a:schemeClr val="dk1"/>
                </a:solidFill>
              </a:rPr>
              <a:t>What about an extension to a house? </a:t>
            </a:r>
            <a:endParaRPr dirty="0">
              <a:solidFill>
                <a:schemeClr val="dk1"/>
              </a:solidFill>
            </a:endParaRPr>
          </a:p>
          <a:p>
            <a:pPr marL="628650" lvl="0" indent="-514350" algn="l" rtl="0">
              <a:lnSpc>
                <a:spcPct val="108000"/>
              </a:lnSpc>
              <a:spcBef>
                <a:spcPts val="1000"/>
              </a:spcBef>
              <a:spcAft>
                <a:spcPts val="0"/>
              </a:spcAft>
              <a:buClr>
                <a:srgbClr val="432673"/>
              </a:buClr>
              <a:buSzPct val="100000"/>
              <a:buFont typeface="Arial"/>
              <a:buAutoNum type="arabicPeriod"/>
            </a:pPr>
            <a:r>
              <a:rPr lang="en-GB" sz="3100" dirty="0">
                <a:solidFill>
                  <a:schemeClr val="dk1"/>
                </a:solidFill>
              </a:rPr>
              <a:t>What about fitting a new kitchen?</a:t>
            </a:r>
            <a:endParaRPr dirty="0">
              <a:solidFill>
                <a:schemeClr val="dk1"/>
              </a:solidFill>
            </a:endParaRPr>
          </a:p>
          <a:p>
            <a:pPr marL="628650" lvl="0" indent="-514350" algn="l" rtl="0">
              <a:lnSpc>
                <a:spcPct val="108000"/>
              </a:lnSpc>
              <a:spcBef>
                <a:spcPts val="1000"/>
              </a:spcBef>
              <a:spcAft>
                <a:spcPts val="0"/>
              </a:spcAft>
              <a:buClr>
                <a:srgbClr val="432673"/>
              </a:buClr>
              <a:buSzPct val="100000"/>
              <a:buFont typeface="Arial"/>
              <a:buAutoNum type="arabicPeriod"/>
            </a:pPr>
            <a:r>
              <a:rPr lang="en-GB" sz="3100" dirty="0">
                <a:solidFill>
                  <a:schemeClr val="dk1"/>
                </a:solidFill>
              </a:rPr>
              <a:t>What do you think a planning application consists of? </a:t>
            </a:r>
            <a:endParaRPr dirty="0">
              <a:solidFill>
                <a:schemeClr val="dk1"/>
              </a:solidFill>
            </a:endParaRPr>
          </a:p>
          <a:p>
            <a:pPr marL="628650" lvl="0" indent="-514350" algn="l" rtl="0">
              <a:lnSpc>
                <a:spcPct val="108000"/>
              </a:lnSpc>
              <a:spcBef>
                <a:spcPts val="1000"/>
              </a:spcBef>
              <a:spcAft>
                <a:spcPts val="0"/>
              </a:spcAft>
              <a:buClr>
                <a:srgbClr val="432673"/>
              </a:buClr>
              <a:buSzPct val="100000"/>
              <a:buFont typeface="Arial"/>
              <a:buAutoNum type="arabicPeriod"/>
            </a:pPr>
            <a:r>
              <a:rPr lang="en-GB" sz="3100" dirty="0">
                <a:solidFill>
                  <a:schemeClr val="dk1"/>
                </a:solidFill>
              </a:rPr>
              <a:t>What do you think is the purpose of planning applications in property development?</a:t>
            </a:r>
            <a:endParaRPr dirty="0">
              <a:solidFill>
                <a:schemeClr val="dk1"/>
              </a:solidFill>
            </a:endParaRPr>
          </a:p>
        </p:txBody>
      </p:sp>
      <p:sp>
        <p:nvSpPr>
          <p:cNvPr id="138" name="Google Shape;138;p17"/>
          <p:cNvSpPr txBox="1">
            <a:spLocks noGrp="1"/>
          </p:cNvSpPr>
          <p:nvPr>
            <p:ph type="body" idx="3"/>
          </p:nvPr>
        </p:nvSpPr>
        <p:spPr>
          <a:xfrm>
            <a:off x="838200" y="6356349"/>
            <a:ext cx="4703064"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sz="1200">
                <a:solidFill>
                  <a:srgbClr val="898989"/>
                </a:solidFill>
              </a:rPr>
              <a:t>Lesson 4: I want to extend my house. What do I need to know?</a:t>
            </a:r>
            <a:endParaRPr/>
          </a:p>
        </p:txBody>
      </p:sp>
      <p:pic>
        <p:nvPicPr>
          <p:cNvPr id="139" name="Google Shape;139;p17">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07876" y="1690689"/>
            <a:ext cx="4691984" cy="3518988"/>
          </a:xfrm>
          <a:prstGeom prst="rect">
            <a:avLst/>
          </a:prstGeom>
          <a:noFill/>
          <a:ln>
            <a:noFill/>
          </a:ln>
        </p:spPr>
      </p:pic>
      <p:sp>
        <p:nvSpPr>
          <p:cNvPr id="140" name="Google Shape;140;p17"/>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3"/>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448" name="Google Shape;448;p53"/>
          <p:cNvSpPr txBox="1">
            <a:spLocks noGrp="1"/>
          </p:cNvSpPr>
          <p:nvPr>
            <p:ph type="body" idx="3"/>
          </p:nvPr>
        </p:nvSpPr>
        <p:spPr>
          <a:xfrm>
            <a:off x="838200" y="6356349"/>
            <a:ext cx="484022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sz="1200">
              <a:solidFill>
                <a:srgbClr val="898989"/>
              </a:solidFill>
            </a:endParaRPr>
          </a:p>
        </p:txBody>
      </p:sp>
      <p:sp>
        <p:nvSpPr>
          <p:cNvPr id="449" name="Google Shape;449;p53"/>
          <p:cNvSpPr txBox="1">
            <a:spLocks noGrp="1"/>
          </p:cNvSpPr>
          <p:nvPr>
            <p:ph type="title"/>
          </p:nvPr>
        </p:nvSpPr>
        <p:spPr>
          <a:xfrm>
            <a:off x="838200" y="5495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sz="4000"/>
              <a:t>Introduction to the Party Wall Act 1996</a:t>
            </a:r>
            <a:endParaRPr/>
          </a:p>
        </p:txBody>
      </p:sp>
      <p:sp>
        <p:nvSpPr>
          <p:cNvPr id="450" name="Google Shape;450;p53"/>
          <p:cNvSpPr>
            <a:spLocks noGrp="1"/>
          </p:cNvSpPr>
          <p:nvPr>
            <p:ph type="media" idx="2"/>
          </p:nvPr>
        </p:nvSpPr>
        <p:spPr>
          <a:xfrm>
            <a:off x="838200" y="1825624"/>
            <a:ext cx="10515600" cy="4280885"/>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8000"/>
              </a:lnSpc>
              <a:spcBef>
                <a:spcPts val="1000"/>
              </a:spcBef>
              <a:spcAft>
                <a:spcPts val="0"/>
              </a:spcAft>
              <a:buClr>
                <a:srgbClr val="432673"/>
              </a:buClr>
              <a:buSzPts val="2400"/>
              <a:buFont typeface="Arial"/>
              <a:buChar char="•"/>
            </a:pPr>
            <a:r>
              <a:rPr lang="en-GB" sz="2400" b="0" i="0" u="none" strike="noStrike" cap="none">
                <a:solidFill>
                  <a:srgbClr val="262626"/>
                </a:solidFill>
                <a:latin typeface="Arial"/>
                <a:ea typeface="Arial"/>
                <a:cs typeface="Arial"/>
                <a:sym typeface="Arial"/>
              </a:rPr>
              <a:t>The Act applies when any construction or alterations are proposed that may affect a shared wall or boundary between two properties.</a:t>
            </a:r>
            <a:endParaRPr sz="2400" b="0" i="0" u="none" strike="noStrike" cap="none">
              <a:solidFill>
                <a:srgbClr val="262626"/>
              </a:solidFill>
              <a:latin typeface="Arial"/>
              <a:ea typeface="Arial"/>
              <a:cs typeface="Arial"/>
              <a:sym typeface="Arial"/>
            </a:endParaRPr>
          </a:p>
          <a:p>
            <a:pPr marL="228600" marR="0" lvl="0" indent="-228600" algn="l" rtl="0">
              <a:lnSpc>
                <a:spcPct val="108000"/>
              </a:lnSpc>
              <a:spcBef>
                <a:spcPts val="1000"/>
              </a:spcBef>
              <a:spcAft>
                <a:spcPts val="0"/>
              </a:spcAft>
              <a:buClr>
                <a:srgbClr val="432673"/>
              </a:buClr>
              <a:buSzPts val="2400"/>
              <a:buFont typeface="Arial"/>
              <a:buChar char="•"/>
            </a:pPr>
            <a:r>
              <a:rPr lang="en-GB" sz="2400" b="0" i="0" u="none" strike="noStrike" cap="none">
                <a:solidFill>
                  <a:srgbClr val="262626"/>
                </a:solidFill>
                <a:latin typeface="Arial"/>
                <a:ea typeface="Arial"/>
                <a:cs typeface="Arial"/>
                <a:sym typeface="Arial"/>
              </a:rPr>
              <a:t>The building owner(s) must follow a process outlined in the Act to ensure both parties understand the proposed work and are protected from any potential damage or disputes.</a:t>
            </a:r>
            <a:endParaRPr sz="2400" b="0" i="0" u="none" strike="noStrike" cap="none">
              <a:solidFill>
                <a:srgbClr val="262626"/>
              </a:solidFill>
              <a:latin typeface="Arial"/>
              <a:ea typeface="Arial"/>
              <a:cs typeface="Arial"/>
              <a:sym typeface="Arial"/>
            </a:endParaRPr>
          </a:p>
          <a:p>
            <a:pPr marL="228600" marR="0" lvl="0" indent="-76200" algn="l" rtl="0">
              <a:lnSpc>
                <a:spcPct val="108000"/>
              </a:lnSpc>
              <a:spcBef>
                <a:spcPts val="1000"/>
              </a:spcBef>
              <a:spcAft>
                <a:spcPts val="0"/>
              </a:spcAft>
              <a:buClr>
                <a:srgbClr val="534C29"/>
              </a:buClr>
              <a:buSzPts val="2400"/>
              <a:buFont typeface="Arial"/>
              <a:buNone/>
            </a:pPr>
            <a:endParaRPr sz="2400" b="0" i="0" u="none" strike="noStrike" cap="none">
              <a:solidFill>
                <a:srgbClr val="262626"/>
              </a:solidFill>
              <a:latin typeface="Arial"/>
              <a:ea typeface="Arial"/>
              <a:cs typeface="Arial"/>
              <a:sym typeface="Arial"/>
            </a:endParaRPr>
          </a:p>
          <a:p>
            <a:pPr marL="228600" marR="0" lvl="0" indent="-76200" algn="l" rtl="0">
              <a:lnSpc>
                <a:spcPct val="108000"/>
              </a:lnSpc>
              <a:spcBef>
                <a:spcPts val="1000"/>
              </a:spcBef>
              <a:spcAft>
                <a:spcPts val="0"/>
              </a:spcAft>
              <a:buClr>
                <a:srgbClr val="534C29"/>
              </a:buClr>
              <a:buSzPts val="2400"/>
              <a:buFont typeface="Arial"/>
              <a:buNone/>
            </a:pPr>
            <a:endParaRPr sz="2400" b="0" i="0" u="none" strike="noStrike" cap="none">
              <a:solidFill>
                <a:srgbClr val="262626"/>
              </a:solidFill>
              <a:latin typeface="Arial"/>
              <a:ea typeface="Arial"/>
              <a:cs typeface="Arial"/>
              <a:sym typeface="Arial"/>
            </a:endParaRPr>
          </a:p>
          <a:p>
            <a:pPr marL="228600" marR="0" lvl="0" indent="-76200" algn="l" rtl="0">
              <a:lnSpc>
                <a:spcPct val="108000"/>
              </a:lnSpc>
              <a:spcBef>
                <a:spcPts val="1000"/>
              </a:spcBef>
              <a:spcAft>
                <a:spcPts val="0"/>
              </a:spcAft>
              <a:buClr>
                <a:srgbClr val="534C29"/>
              </a:buClr>
              <a:buSzPts val="2400"/>
              <a:buFont typeface="Arial"/>
              <a:buNone/>
            </a:pPr>
            <a:endParaRPr sz="2400" b="0" i="0" u="none" strike="noStrike" cap="none">
              <a:solidFill>
                <a:srgbClr val="262626"/>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4"/>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456" name="Google Shape;456;p54"/>
          <p:cNvSpPr txBox="1">
            <a:spLocks noGrp="1"/>
          </p:cNvSpPr>
          <p:nvPr>
            <p:ph type="body" idx="3"/>
          </p:nvPr>
        </p:nvSpPr>
        <p:spPr>
          <a:xfrm>
            <a:off x="838200" y="6356349"/>
            <a:ext cx="461162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sz="1200">
                <a:solidFill>
                  <a:srgbClr val="898989"/>
                </a:solidFill>
              </a:rPr>
              <a:t>Lesson 4: I want to extend my house. What do I need to know?</a:t>
            </a:r>
            <a:endParaRPr/>
          </a:p>
          <a:p>
            <a:pPr marL="0" lvl="0" indent="0" algn="l" rtl="0">
              <a:lnSpc>
                <a:spcPct val="108000"/>
              </a:lnSpc>
              <a:spcBef>
                <a:spcPts val="0"/>
              </a:spcBef>
              <a:spcAft>
                <a:spcPts val="0"/>
              </a:spcAft>
              <a:buSzPts val="1200"/>
              <a:buNone/>
            </a:pPr>
            <a:endParaRPr/>
          </a:p>
        </p:txBody>
      </p:sp>
      <p:sp>
        <p:nvSpPr>
          <p:cNvPr id="457" name="Google Shape;457;p54"/>
          <p:cNvSpPr txBox="1">
            <a:spLocks noGrp="1"/>
          </p:cNvSpPr>
          <p:nvPr>
            <p:ph type="title"/>
          </p:nvPr>
        </p:nvSpPr>
        <p:spPr>
          <a:xfrm>
            <a:off x="838200" y="5495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Key provisions of the Party Wall Act 1996</a:t>
            </a:r>
            <a:endParaRPr/>
          </a:p>
        </p:txBody>
      </p:sp>
      <p:sp>
        <p:nvSpPr>
          <p:cNvPr id="458" name="Google Shape;458;p54"/>
          <p:cNvSpPr>
            <a:spLocks noGrp="1"/>
          </p:cNvSpPr>
          <p:nvPr>
            <p:ph type="media" idx="2"/>
          </p:nvPr>
        </p:nvSpPr>
        <p:spPr>
          <a:xfrm>
            <a:off x="838200" y="1825624"/>
            <a:ext cx="10515600" cy="428088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8000"/>
              </a:lnSpc>
              <a:spcBef>
                <a:spcPts val="0"/>
              </a:spcBef>
              <a:spcAft>
                <a:spcPts val="0"/>
              </a:spcAft>
              <a:buClr>
                <a:srgbClr val="432673"/>
              </a:buClr>
              <a:buSzPts val="2400"/>
              <a:buFont typeface="Arial"/>
              <a:buChar char="•"/>
            </a:pPr>
            <a:r>
              <a:rPr lang="en-GB" sz="2400" b="0" i="0" u="none" strike="noStrike" cap="none">
                <a:solidFill>
                  <a:srgbClr val="262626"/>
                </a:solidFill>
                <a:latin typeface="Arial"/>
                <a:ea typeface="Arial"/>
                <a:cs typeface="Arial"/>
                <a:sym typeface="Arial"/>
              </a:rPr>
              <a:t>The building owner must give formal notice to the adjoining owner before beginning any work on a shared or boundary wall. This notice includes details about the proposed work and must be served at least two months before the work starts.</a:t>
            </a:r>
            <a:endParaRPr sz="2400" b="0" i="0" u="none" strike="noStrike" cap="none">
              <a:solidFill>
                <a:srgbClr val="262626"/>
              </a:solidFill>
              <a:latin typeface="Arial"/>
              <a:ea typeface="Arial"/>
              <a:cs typeface="Arial"/>
              <a:sym typeface="Arial"/>
            </a:endParaRPr>
          </a:p>
          <a:p>
            <a:pPr marL="228600" marR="0" lvl="0" indent="-228600" algn="l" rtl="0">
              <a:lnSpc>
                <a:spcPct val="98000"/>
              </a:lnSpc>
              <a:spcBef>
                <a:spcPts val="1000"/>
              </a:spcBef>
              <a:spcAft>
                <a:spcPts val="0"/>
              </a:spcAft>
              <a:buClr>
                <a:srgbClr val="432673"/>
              </a:buClr>
              <a:buSzPts val="2400"/>
              <a:buFont typeface="Arial"/>
              <a:buChar char="•"/>
            </a:pPr>
            <a:r>
              <a:rPr lang="en-GB" sz="2400" b="0" i="0" u="none" strike="noStrike" cap="none">
                <a:solidFill>
                  <a:srgbClr val="262626"/>
                </a:solidFill>
                <a:latin typeface="Arial"/>
                <a:ea typeface="Arial"/>
                <a:cs typeface="Arial"/>
                <a:sym typeface="Arial"/>
              </a:rPr>
              <a:t>If the adjoining owner does not agree to the work or fails to respond, both parties must appoint a Party Wall Surveyor. The surveyor will resolve the dispute and agree on how the work can be carried out safely.</a:t>
            </a:r>
            <a:endParaRPr sz="2400" b="0" i="0" u="none" strike="noStrike" cap="none">
              <a:solidFill>
                <a:srgbClr val="262626"/>
              </a:solidFill>
              <a:latin typeface="Arial"/>
              <a:ea typeface="Arial"/>
              <a:cs typeface="Arial"/>
              <a:sym typeface="Arial"/>
            </a:endParaRPr>
          </a:p>
          <a:p>
            <a:pPr marL="228600" marR="0" lvl="0" indent="-228600" algn="l" rtl="0">
              <a:lnSpc>
                <a:spcPct val="98000"/>
              </a:lnSpc>
              <a:spcBef>
                <a:spcPts val="1000"/>
              </a:spcBef>
              <a:spcAft>
                <a:spcPts val="0"/>
              </a:spcAft>
              <a:buClr>
                <a:srgbClr val="432673"/>
              </a:buClr>
              <a:buSzPts val="2400"/>
              <a:buFont typeface="Arial"/>
              <a:buChar char="•"/>
            </a:pPr>
            <a:r>
              <a:rPr lang="en-GB" sz="2400" b="0" i="0" u="none" strike="noStrike" cap="none">
                <a:solidFill>
                  <a:srgbClr val="262626"/>
                </a:solidFill>
                <a:latin typeface="Arial"/>
                <a:ea typeface="Arial"/>
                <a:cs typeface="Arial"/>
                <a:sym typeface="Arial"/>
              </a:rPr>
              <a:t>Once the Party Wall Notice is served, the adjoining owner has 14 days to respond. If no response is given, it automatically triggers the dispute resolution process with surveyors.</a:t>
            </a:r>
            <a:endParaRPr sz="2400" b="0" i="0" u="none" strike="noStrike" cap="none">
              <a:solidFill>
                <a:srgbClr val="262626"/>
              </a:solidFill>
              <a:latin typeface="Arial"/>
              <a:ea typeface="Arial"/>
              <a:cs typeface="Arial"/>
              <a:sym typeface="Arial"/>
            </a:endParaRPr>
          </a:p>
          <a:p>
            <a:pPr marL="228600" marR="0" lvl="0" indent="-76200" algn="l" rtl="0">
              <a:lnSpc>
                <a:spcPct val="98000"/>
              </a:lnSpc>
              <a:spcBef>
                <a:spcPts val="1000"/>
              </a:spcBef>
              <a:spcAft>
                <a:spcPts val="0"/>
              </a:spcAft>
              <a:buClr>
                <a:srgbClr val="534C29"/>
              </a:buClr>
              <a:buSzPts val="2400"/>
              <a:buFont typeface="Arial"/>
              <a:buNone/>
            </a:pPr>
            <a:endParaRPr sz="2400" b="0" i="0" u="none" strike="noStrike" cap="none">
              <a:solidFill>
                <a:srgbClr val="262626"/>
              </a:solidFill>
              <a:latin typeface="Arial"/>
              <a:ea typeface="Arial"/>
              <a:cs typeface="Arial"/>
              <a:sym typeface="Arial"/>
            </a:endParaRPr>
          </a:p>
          <a:p>
            <a:pPr marL="228600" marR="0" lvl="0" indent="-76200" algn="l" rtl="0">
              <a:lnSpc>
                <a:spcPct val="98000"/>
              </a:lnSpc>
              <a:spcBef>
                <a:spcPts val="1000"/>
              </a:spcBef>
              <a:spcAft>
                <a:spcPts val="0"/>
              </a:spcAft>
              <a:buClr>
                <a:srgbClr val="534C29"/>
              </a:buClr>
              <a:buSzPts val="2400"/>
              <a:buFont typeface="Arial"/>
              <a:buNone/>
            </a:pPr>
            <a:endParaRPr sz="2400" b="0" i="0" u="none" strike="noStrike" cap="none">
              <a:solidFill>
                <a:srgbClr val="262626"/>
              </a:solidFill>
              <a:latin typeface="Arial"/>
              <a:ea typeface="Arial"/>
              <a:cs typeface="Arial"/>
              <a:sym typeface="Arial"/>
            </a:endParaRPr>
          </a:p>
          <a:p>
            <a:pPr marL="228600" marR="0" lvl="0" indent="-76200" algn="l" rtl="0">
              <a:lnSpc>
                <a:spcPct val="98000"/>
              </a:lnSpc>
              <a:spcBef>
                <a:spcPts val="1000"/>
              </a:spcBef>
              <a:spcAft>
                <a:spcPts val="0"/>
              </a:spcAft>
              <a:buClr>
                <a:srgbClr val="534C29"/>
              </a:buClr>
              <a:buSzPts val="2400"/>
              <a:buFont typeface="Arial"/>
              <a:buNone/>
            </a:pPr>
            <a:endParaRPr sz="2400" b="0" i="0" u="none" strike="noStrike" cap="none">
              <a:solidFill>
                <a:srgbClr val="262626"/>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5"/>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464" name="Google Shape;464;p55"/>
          <p:cNvSpPr txBox="1">
            <a:spLocks noGrp="1"/>
          </p:cNvSpPr>
          <p:nvPr>
            <p:ph type="body" idx="3"/>
          </p:nvPr>
        </p:nvSpPr>
        <p:spPr>
          <a:xfrm>
            <a:off x="838200" y="6356349"/>
            <a:ext cx="4712208"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sz="1200">
                <a:solidFill>
                  <a:srgbClr val="898989"/>
                </a:solidFill>
              </a:rPr>
              <a:t>Lesson 4: I want to extend my house. What do I need to know?</a:t>
            </a:r>
            <a:endParaRPr/>
          </a:p>
          <a:p>
            <a:pPr marL="0" lvl="0" indent="0" algn="l" rtl="0">
              <a:lnSpc>
                <a:spcPct val="108000"/>
              </a:lnSpc>
              <a:spcBef>
                <a:spcPts val="0"/>
              </a:spcBef>
              <a:spcAft>
                <a:spcPts val="0"/>
              </a:spcAft>
              <a:buSzPts val="1200"/>
              <a:buNone/>
            </a:pPr>
            <a:endParaRPr/>
          </a:p>
        </p:txBody>
      </p:sp>
      <p:sp>
        <p:nvSpPr>
          <p:cNvPr id="465" name="Google Shape;465;p55"/>
          <p:cNvSpPr txBox="1">
            <a:spLocks noGrp="1"/>
          </p:cNvSpPr>
          <p:nvPr>
            <p:ph type="title"/>
          </p:nvPr>
        </p:nvSpPr>
        <p:spPr>
          <a:xfrm>
            <a:off x="838200" y="3452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The Party Wall Agreement</a:t>
            </a:r>
            <a:endParaRPr/>
          </a:p>
        </p:txBody>
      </p:sp>
      <p:sp>
        <p:nvSpPr>
          <p:cNvPr id="466" name="Google Shape;466;p55"/>
          <p:cNvSpPr>
            <a:spLocks noGrp="1"/>
          </p:cNvSpPr>
          <p:nvPr>
            <p:ph type="media" idx="2"/>
          </p:nvPr>
        </p:nvSpPr>
        <p:spPr>
          <a:xfrm>
            <a:off x="838200" y="1531334"/>
            <a:ext cx="10515600" cy="428088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8000"/>
              </a:lnSpc>
              <a:spcBef>
                <a:spcPts val="0"/>
              </a:spcBef>
              <a:spcAft>
                <a:spcPts val="0"/>
              </a:spcAft>
              <a:buClr>
                <a:srgbClr val="432673"/>
              </a:buClr>
              <a:buSzPts val="2220"/>
              <a:buFont typeface="Arial"/>
              <a:buChar char="•"/>
            </a:pPr>
            <a:r>
              <a:rPr lang="en-GB" sz="2220" b="0" i="0" u="none" strike="noStrike" cap="none" dirty="0">
                <a:solidFill>
                  <a:srgbClr val="262626"/>
                </a:solidFill>
                <a:latin typeface="Arial"/>
                <a:ea typeface="Arial"/>
                <a:cs typeface="Arial"/>
                <a:sym typeface="Arial"/>
              </a:rPr>
              <a:t>A Party Wall Agreement is a legal document that sets out the details of the planned work on or near a party wall and ensures that both the building owner and the adjoining owner are protected.</a:t>
            </a:r>
            <a:endParaRPr sz="2400" b="0" i="0" u="none" strike="noStrike" cap="none" dirty="0">
              <a:solidFill>
                <a:srgbClr val="262626"/>
              </a:solidFill>
              <a:latin typeface="Arial"/>
              <a:ea typeface="Arial"/>
              <a:cs typeface="Arial"/>
              <a:sym typeface="Arial"/>
            </a:endParaRPr>
          </a:p>
          <a:p>
            <a:pPr marL="228600" marR="0" lvl="0" indent="-228600" algn="l" rtl="0">
              <a:lnSpc>
                <a:spcPct val="98000"/>
              </a:lnSpc>
              <a:spcBef>
                <a:spcPts val="1000"/>
              </a:spcBef>
              <a:spcAft>
                <a:spcPts val="0"/>
              </a:spcAft>
              <a:buClr>
                <a:srgbClr val="432673"/>
              </a:buClr>
              <a:buSzPts val="2220"/>
              <a:buFont typeface="Arial"/>
              <a:buChar char="•"/>
            </a:pPr>
            <a:r>
              <a:rPr lang="en-GB" sz="2220" b="0" i="0" u="none" strike="noStrike" cap="none" dirty="0">
                <a:solidFill>
                  <a:srgbClr val="262626"/>
                </a:solidFill>
                <a:latin typeface="Arial"/>
                <a:ea typeface="Arial"/>
                <a:cs typeface="Arial"/>
                <a:sym typeface="Arial"/>
              </a:rPr>
              <a:t>The agreement is drawn up after the building owner serves a Party Wall Notice, even if there is no dispute.</a:t>
            </a:r>
            <a:endParaRPr sz="2400" b="0" i="0" u="none" strike="noStrike" cap="none" dirty="0">
              <a:solidFill>
                <a:srgbClr val="262626"/>
              </a:solidFill>
              <a:latin typeface="Arial"/>
              <a:ea typeface="Arial"/>
              <a:cs typeface="Arial"/>
              <a:sym typeface="Arial"/>
            </a:endParaRPr>
          </a:p>
          <a:p>
            <a:pPr marL="228600" marR="0" lvl="0" indent="-228600" algn="l" rtl="0">
              <a:lnSpc>
                <a:spcPct val="98000"/>
              </a:lnSpc>
              <a:spcBef>
                <a:spcPts val="1000"/>
              </a:spcBef>
              <a:spcAft>
                <a:spcPts val="0"/>
              </a:spcAft>
              <a:buClr>
                <a:srgbClr val="432673"/>
              </a:buClr>
              <a:buSzPts val="2220"/>
              <a:buFont typeface="Arial"/>
              <a:buChar char="•"/>
            </a:pPr>
            <a:r>
              <a:rPr lang="en-GB" sz="2220" b="0" i="0" u="none" strike="noStrike" cap="none" dirty="0">
                <a:solidFill>
                  <a:srgbClr val="262626"/>
                </a:solidFill>
                <a:latin typeface="Arial"/>
                <a:ea typeface="Arial"/>
                <a:cs typeface="Arial"/>
                <a:sym typeface="Arial"/>
              </a:rPr>
              <a:t>Its purpose is to provide a clear framework for the work, including how it will be carried out, access rights and compensation for any potential damage.</a:t>
            </a:r>
            <a:endParaRPr sz="2400" b="0" i="0" u="none" strike="noStrike" cap="none" dirty="0">
              <a:solidFill>
                <a:srgbClr val="262626"/>
              </a:solidFill>
              <a:latin typeface="Arial"/>
              <a:ea typeface="Arial"/>
              <a:cs typeface="Arial"/>
              <a:sym typeface="Arial"/>
            </a:endParaRPr>
          </a:p>
          <a:p>
            <a:pPr marL="228600" marR="0" lvl="0" indent="-228600" algn="l" rtl="0">
              <a:lnSpc>
                <a:spcPct val="98000"/>
              </a:lnSpc>
              <a:spcBef>
                <a:spcPts val="1000"/>
              </a:spcBef>
              <a:spcAft>
                <a:spcPts val="0"/>
              </a:spcAft>
              <a:buClr>
                <a:srgbClr val="432673"/>
              </a:buClr>
              <a:buSzPts val="2220"/>
              <a:buFont typeface="Arial"/>
              <a:buChar char="•"/>
            </a:pPr>
            <a:r>
              <a:rPr lang="en-GB" sz="2220" b="0" i="0" u="none" strike="noStrike" cap="none" dirty="0">
                <a:solidFill>
                  <a:srgbClr val="262626"/>
                </a:solidFill>
                <a:latin typeface="Arial"/>
                <a:ea typeface="Arial"/>
                <a:cs typeface="Arial"/>
                <a:sym typeface="Arial"/>
              </a:rPr>
              <a:t>This agreement ensures that the work is done fairly and with minimal disruption to both parties.</a:t>
            </a:r>
            <a:endParaRPr sz="2400" b="0" i="0" u="none" strike="noStrike" cap="none" dirty="0">
              <a:solidFill>
                <a:srgbClr val="262626"/>
              </a:solidFill>
              <a:latin typeface="Arial"/>
              <a:ea typeface="Arial"/>
              <a:cs typeface="Arial"/>
              <a:sym typeface="Arial"/>
            </a:endParaRPr>
          </a:p>
          <a:p>
            <a:pPr marL="228600" marR="0" lvl="0" indent="-228600" algn="l" rtl="0">
              <a:lnSpc>
                <a:spcPct val="98000"/>
              </a:lnSpc>
              <a:spcBef>
                <a:spcPts val="1000"/>
              </a:spcBef>
              <a:spcAft>
                <a:spcPts val="0"/>
              </a:spcAft>
              <a:buClr>
                <a:srgbClr val="432673"/>
              </a:buClr>
              <a:buSzPts val="2220"/>
              <a:buFont typeface="Arial"/>
              <a:buChar char="•"/>
            </a:pPr>
            <a:r>
              <a:rPr lang="en-GB" sz="2220" b="0" i="0" u="none" strike="noStrike" cap="none" dirty="0">
                <a:solidFill>
                  <a:srgbClr val="262626"/>
                </a:solidFill>
                <a:latin typeface="Arial"/>
                <a:ea typeface="Arial"/>
                <a:cs typeface="Arial"/>
                <a:sym typeface="Arial"/>
              </a:rPr>
              <a:t>If the adjoining owner does not agree to the proposed work, both parties appoint a Party Wall Surveyor to help resolve the dispute and draft the agreement.</a:t>
            </a:r>
            <a:endParaRPr sz="2400" b="0" i="0" u="none" strike="noStrike" cap="none" dirty="0">
              <a:solidFill>
                <a:srgbClr val="262626"/>
              </a:solidFill>
              <a:latin typeface="Arial"/>
              <a:ea typeface="Arial"/>
              <a:cs typeface="Arial"/>
              <a:sym typeface="Arial"/>
            </a:endParaRPr>
          </a:p>
          <a:p>
            <a:pPr marL="228600" marR="0" lvl="0" indent="-87629" algn="l" rtl="0">
              <a:lnSpc>
                <a:spcPct val="98000"/>
              </a:lnSpc>
              <a:spcBef>
                <a:spcPts val="1000"/>
              </a:spcBef>
              <a:spcAft>
                <a:spcPts val="0"/>
              </a:spcAft>
              <a:buClr>
                <a:srgbClr val="534C29"/>
              </a:buClr>
              <a:buSzPts val="2220"/>
              <a:buFont typeface="Arial"/>
              <a:buNone/>
            </a:pPr>
            <a:endParaRPr sz="2220" b="0" i="0" u="none" strike="noStrike" cap="none" dirty="0">
              <a:solidFill>
                <a:srgbClr val="262626"/>
              </a:solidFill>
              <a:latin typeface="Arial"/>
              <a:ea typeface="Arial"/>
              <a:cs typeface="Arial"/>
              <a:sym typeface="Arial"/>
            </a:endParaRPr>
          </a:p>
          <a:p>
            <a:pPr marL="228600" marR="0" lvl="0" indent="-87629" algn="l" rtl="0">
              <a:lnSpc>
                <a:spcPct val="98000"/>
              </a:lnSpc>
              <a:spcBef>
                <a:spcPts val="1000"/>
              </a:spcBef>
              <a:spcAft>
                <a:spcPts val="0"/>
              </a:spcAft>
              <a:buClr>
                <a:srgbClr val="534C29"/>
              </a:buClr>
              <a:buSzPts val="2220"/>
              <a:buFont typeface="Arial"/>
              <a:buNone/>
            </a:pPr>
            <a:endParaRPr sz="2220" b="0" i="0" u="none" strike="noStrike" cap="none" dirty="0">
              <a:solidFill>
                <a:srgbClr val="262626"/>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6"/>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472" name="Google Shape;472;p56"/>
          <p:cNvSpPr txBox="1">
            <a:spLocks noGrp="1"/>
          </p:cNvSpPr>
          <p:nvPr>
            <p:ph type="title"/>
          </p:nvPr>
        </p:nvSpPr>
        <p:spPr>
          <a:xfrm>
            <a:off x="838200" y="5495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Party Wall Act 1996 – Compensation and access rights</a:t>
            </a:r>
            <a:endParaRPr/>
          </a:p>
        </p:txBody>
      </p:sp>
      <p:sp>
        <p:nvSpPr>
          <p:cNvPr id="473" name="Google Shape;473;p56"/>
          <p:cNvSpPr>
            <a:spLocks noGrp="1"/>
          </p:cNvSpPr>
          <p:nvPr>
            <p:ph type="media" idx="2"/>
          </p:nvPr>
        </p:nvSpPr>
        <p:spPr>
          <a:xfrm>
            <a:off x="838200" y="1896789"/>
            <a:ext cx="6687312" cy="38182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8000"/>
              </a:lnSpc>
              <a:spcBef>
                <a:spcPts val="0"/>
              </a:spcBef>
              <a:spcAft>
                <a:spcPts val="0"/>
              </a:spcAft>
              <a:buClr>
                <a:srgbClr val="432673"/>
              </a:buClr>
              <a:buSzPts val="2400"/>
              <a:buFont typeface="Arial"/>
              <a:buChar char="•"/>
            </a:pPr>
            <a:r>
              <a:rPr lang="en-GB" sz="2400" b="0" i="0" u="none" strike="noStrike" cap="none">
                <a:solidFill>
                  <a:srgbClr val="262626"/>
                </a:solidFill>
                <a:latin typeface="Arial"/>
                <a:ea typeface="Arial"/>
                <a:cs typeface="Arial"/>
                <a:sym typeface="Arial"/>
              </a:rPr>
              <a:t>If the building work causes any damage to the adjoining owner’s property, the building owner is responsible for paying for repairs. This must be outlined in the Party Wall Agreement.</a:t>
            </a:r>
            <a:endParaRPr sz="2400" b="0" i="0" u="none" strike="noStrike" cap="none">
              <a:solidFill>
                <a:srgbClr val="262626"/>
              </a:solidFill>
              <a:latin typeface="Arial"/>
              <a:ea typeface="Arial"/>
              <a:cs typeface="Arial"/>
              <a:sym typeface="Arial"/>
            </a:endParaRPr>
          </a:p>
          <a:p>
            <a:pPr marL="228600" marR="0" lvl="0" indent="-228600" algn="l" rtl="0">
              <a:lnSpc>
                <a:spcPct val="108000"/>
              </a:lnSpc>
              <a:spcBef>
                <a:spcPts val="1000"/>
              </a:spcBef>
              <a:spcAft>
                <a:spcPts val="0"/>
              </a:spcAft>
              <a:buClr>
                <a:srgbClr val="432673"/>
              </a:buClr>
              <a:buSzPts val="2400"/>
              <a:buFont typeface="Arial"/>
              <a:buChar char="•"/>
            </a:pPr>
            <a:r>
              <a:rPr lang="en-GB" sz="2400" b="0" i="0" u="none" strike="noStrike" cap="none">
                <a:solidFill>
                  <a:srgbClr val="262626"/>
                </a:solidFill>
                <a:latin typeface="Arial"/>
                <a:ea typeface="Arial"/>
                <a:cs typeface="Arial"/>
                <a:sym typeface="Arial"/>
              </a:rPr>
              <a:t>The building owner may require access to the adjoining owner’s property to complete the work, but this must be agreed upon and documented in the Party Wall Agreement. Access must be respectful and planned to minimise disruption.</a:t>
            </a:r>
            <a:endParaRPr sz="2400" b="0" i="0" u="none" strike="noStrike" cap="none">
              <a:solidFill>
                <a:srgbClr val="262626"/>
              </a:solidFill>
              <a:latin typeface="Arial"/>
              <a:ea typeface="Arial"/>
              <a:cs typeface="Arial"/>
              <a:sym typeface="Arial"/>
            </a:endParaRPr>
          </a:p>
          <a:p>
            <a:pPr marL="228600" marR="0" lvl="0" indent="-76200" algn="l" rtl="0">
              <a:lnSpc>
                <a:spcPct val="108000"/>
              </a:lnSpc>
              <a:spcBef>
                <a:spcPts val="1000"/>
              </a:spcBef>
              <a:spcAft>
                <a:spcPts val="0"/>
              </a:spcAft>
              <a:buClr>
                <a:srgbClr val="534C29"/>
              </a:buClr>
              <a:buSzPts val="2400"/>
              <a:buFont typeface="Arial"/>
              <a:buNone/>
            </a:pPr>
            <a:endParaRPr sz="2400" b="0" i="0" u="none" strike="noStrike" cap="none">
              <a:solidFill>
                <a:srgbClr val="262626"/>
              </a:solidFill>
              <a:latin typeface="Arial"/>
              <a:ea typeface="Arial"/>
              <a:cs typeface="Arial"/>
              <a:sym typeface="Arial"/>
            </a:endParaRPr>
          </a:p>
          <a:p>
            <a:pPr marL="228600" marR="0" lvl="0" indent="-76200" algn="l" rtl="0">
              <a:lnSpc>
                <a:spcPct val="108000"/>
              </a:lnSpc>
              <a:spcBef>
                <a:spcPts val="1000"/>
              </a:spcBef>
              <a:spcAft>
                <a:spcPts val="0"/>
              </a:spcAft>
              <a:buClr>
                <a:srgbClr val="534C29"/>
              </a:buClr>
              <a:buSzPts val="2400"/>
              <a:buFont typeface="Arial"/>
              <a:buNone/>
            </a:pPr>
            <a:endParaRPr sz="2400" b="0" i="0" u="none" strike="noStrike" cap="none">
              <a:solidFill>
                <a:srgbClr val="262626"/>
              </a:solidFill>
              <a:latin typeface="Arial"/>
              <a:ea typeface="Arial"/>
              <a:cs typeface="Arial"/>
              <a:sym typeface="Arial"/>
            </a:endParaRPr>
          </a:p>
          <a:p>
            <a:pPr marL="228600" marR="0" lvl="0" indent="-76200" algn="l" rtl="0">
              <a:lnSpc>
                <a:spcPct val="108000"/>
              </a:lnSpc>
              <a:spcBef>
                <a:spcPts val="1000"/>
              </a:spcBef>
              <a:spcAft>
                <a:spcPts val="0"/>
              </a:spcAft>
              <a:buClr>
                <a:srgbClr val="534C29"/>
              </a:buClr>
              <a:buSzPts val="2400"/>
              <a:buFont typeface="Arial"/>
              <a:buNone/>
            </a:pPr>
            <a:endParaRPr sz="2400" b="0" i="0" u="none" strike="noStrike" cap="none">
              <a:solidFill>
                <a:srgbClr val="262626"/>
              </a:solidFill>
              <a:latin typeface="Arial"/>
              <a:ea typeface="Arial"/>
              <a:cs typeface="Arial"/>
              <a:sym typeface="Arial"/>
            </a:endParaRPr>
          </a:p>
        </p:txBody>
      </p:sp>
      <p:sp>
        <p:nvSpPr>
          <p:cNvPr id="474" name="Google Shape;474;p56"/>
          <p:cNvSpPr txBox="1">
            <a:spLocks noGrp="1"/>
          </p:cNvSpPr>
          <p:nvPr>
            <p:ph type="body" idx="3"/>
          </p:nvPr>
        </p:nvSpPr>
        <p:spPr>
          <a:xfrm>
            <a:off x="838200" y="6356350"/>
            <a:ext cx="473964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pic>
        <p:nvPicPr>
          <p:cNvPr id="475" name="Google Shape;475;p56">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a:fillRect/>
          </a:stretch>
        </p:blipFill>
        <p:spPr>
          <a:xfrm>
            <a:off x="8296103" y="2028305"/>
            <a:ext cx="3212176" cy="39434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481" name="Google Shape;481;p57"/>
          <p:cNvSpPr txBox="1">
            <a:spLocks noGrp="1"/>
          </p:cNvSpPr>
          <p:nvPr>
            <p:ph type="body" idx="1"/>
          </p:nvPr>
        </p:nvSpPr>
        <p:spPr>
          <a:xfrm>
            <a:off x="838199" y="1825625"/>
            <a:ext cx="8907685"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a:t>1. What is a party wall?</a:t>
            </a:r>
            <a:endParaRPr/>
          </a:p>
          <a:p>
            <a:pPr marL="114300" lvl="0" indent="0" algn="l" rtl="0">
              <a:lnSpc>
                <a:spcPct val="108000"/>
              </a:lnSpc>
              <a:spcBef>
                <a:spcPts val="1000"/>
              </a:spcBef>
              <a:spcAft>
                <a:spcPts val="0"/>
              </a:spcAft>
              <a:buSzPts val="1800"/>
              <a:buNone/>
            </a:pPr>
            <a:r>
              <a:rPr lang="en-GB"/>
              <a:t>a) a wall shared by two properties on the boundary line</a:t>
            </a:r>
            <a:endParaRPr/>
          </a:p>
          <a:p>
            <a:pPr marL="114300" lvl="0" indent="0" algn="l" rtl="0">
              <a:lnSpc>
                <a:spcPct val="108000"/>
              </a:lnSpc>
              <a:spcBef>
                <a:spcPts val="1000"/>
              </a:spcBef>
              <a:spcAft>
                <a:spcPts val="0"/>
              </a:spcAft>
              <a:buSzPts val="1800"/>
              <a:buNone/>
            </a:pPr>
            <a:r>
              <a:rPr lang="en-GB"/>
              <a:t>b) a wall that stands entirely on one property</a:t>
            </a:r>
            <a:endParaRPr/>
          </a:p>
          <a:p>
            <a:pPr marL="114300" lvl="0" indent="0" algn="l" rtl="0">
              <a:lnSpc>
                <a:spcPct val="108000"/>
              </a:lnSpc>
              <a:spcBef>
                <a:spcPts val="1000"/>
              </a:spcBef>
              <a:spcAft>
                <a:spcPts val="0"/>
              </a:spcAft>
              <a:buSzPts val="1800"/>
              <a:buNone/>
            </a:pPr>
            <a:r>
              <a:rPr lang="en-GB"/>
              <a:t>c) a decorative wall inside a home</a:t>
            </a:r>
            <a:endParaRPr/>
          </a:p>
          <a:p>
            <a:pPr marL="114300" lvl="0" indent="0" algn="l" rtl="0">
              <a:lnSpc>
                <a:spcPct val="108000"/>
              </a:lnSpc>
              <a:spcBef>
                <a:spcPts val="1000"/>
              </a:spcBef>
              <a:spcAft>
                <a:spcPts val="0"/>
              </a:spcAft>
              <a:buSzPts val="1800"/>
              <a:buNone/>
            </a:pPr>
            <a:r>
              <a:rPr lang="en-GB"/>
              <a:t>d) a wall between two rooms in a house</a:t>
            </a:r>
            <a:endParaRPr/>
          </a:p>
          <a:p>
            <a:pPr marL="0" lvl="0" indent="0" algn="l" rtl="0">
              <a:lnSpc>
                <a:spcPct val="108000"/>
              </a:lnSpc>
              <a:spcBef>
                <a:spcPts val="0"/>
              </a:spcBef>
              <a:spcAft>
                <a:spcPts val="0"/>
              </a:spcAft>
              <a:buSzPts val="2400"/>
              <a:buNone/>
            </a:pPr>
            <a:endParaRPr/>
          </a:p>
        </p:txBody>
      </p:sp>
      <p:sp>
        <p:nvSpPr>
          <p:cNvPr id="482" name="Google Shape;482;p57"/>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483" name="Google Shape;483;p57"/>
          <p:cNvSpPr txBox="1">
            <a:spLocks noGrp="1"/>
          </p:cNvSpPr>
          <p:nvPr>
            <p:ph type="body" idx="3"/>
          </p:nvPr>
        </p:nvSpPr>
        <p:spPr>
          <a:xfrm>
            <a:off x="838200" y="6356350"/>
            <a:ext cx="467563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489" name="Google Shape;489;p58"/>
          <p:cNvSpPr txBox="1">
            <a:spLocks noGrp="1"/>
          </p:cNvSpPr>
          <p:nvPr>
            <p:ph type="body" idx="1"/>
          </p:nvPr>
        </p:nvSpPr>
        <p:spPr>
          <a:xfrm>
            <a:off x="838199" y="1825625"/>
            <a:ext cx="913573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a:t>1. What is a party wall?</a:t>
            </a:r>
            <a:endParaRPr/>
          </a:p>
          <a:p>
            <a:pPr marL="114300" lvl="0" indent="0" algn="l" rtl="0">
              <a:lnSpc>
                <a:spcPct val="108000"/>
              </a:lnSpc>
              <a:spcBef>
                <a:spcPts val="1000"/>
              </a:spcBef>
              <a:spcAft>
                <a:spcPts val="0"/>
              </a:spcAft>
              <a:buSzPts val="1800"/>
              <a:buNone/>
            </a:pPr>
            <a:r>
              <a:rPr lang="en-GB" b="1"/>
              <a:t>a) a wall shared by two properties on the boundary line</a:t>
            </a:r>
            <a:endParaRPr b="1"/>
          </a:p>
          <a:p>
            <a:pPr marL="114300" lvl="0" indent="0" algn="l" rtl="0">
              <a:lnSpc>
                <a:spcPct val="108000"/>
              </a:lnSpc>
              <a:spcBef>
                <a:spcPts val="1000"/>
              </a:spcBef>
              <a:spcAft>
                <a:spcPts val="0"/>
              </a:spcAft>
              <a:buSzPts val="1800"/>
              <a:buNone/>
            </a:pPr>
            <a:r>
              <a:rPr lang="en-GB"/>
              <a:t>b) a wall that stands entirely on one property</a:t>
            </a:r>
            <a:endParaRPr/>
          </a:p>
          <a:p>
            <a:pPr marL="114300" lvl="0" indent="0" algn="l" rtl="0">
              <a:lnSpc>
                <a:spcPct val="108000"/>
              </a:lnSpc>
              <a:spcBef>
                <a:spcPts val="1000"/>
              </a:spcBef>
              <a:spcAft>
                <a:spcPts val="0"/>
              </a:spcAft>
              <a:buSzPts val="1800"/>
              <a:buNone/>
            </a:pPr>
            <a:r>
              <a:rPr lang="en-GB"/>
              <a:t>c) a decorative wall inside a home</a:t>
            </a:r>
            <a:endParaRPr/>
          </a:p>
          <a:p>
            <a:pPr marL="114300" lvl="0" indent="0" algn="l" rtl="0">
              <a:lnSpc>
                <a:spcPct val="108000"/>
              </a:lnSpc>
              <a:spcBef>
                <a:spcPts val="1000"/>
              </a:spcBef>
              <a:spcAft>
                <a:spcPts val="0"/>
              </a:spcAft>
              <a:buSzPts val="1800"/>
              <a:buNone/>
            </a:pPr>
            <a:r>
              <a:rPr lang="en-GB"/>
              <a:t>d) a wall between two rooms in a house</a:t>
            </a:r>
            <a:endParaRPr/>
          </a:p>
          <a:p>
            <a:pPr marL="0" lvl="0" indent="0" algn="l" rtl="0">
              <a:lnSpc>
                <a:spcPct val="108000"/>
              </a:lnSpc>
              <a:spcBef>
                <a:spcPts val="0"/>
              </a:spcBef>
              <a:spcAft>
                <a:spcPts val="0"/>
              </a:spcAft>
              <a:buSzPts val="2400"/>
              <a:buNone/>
            </a:pPr>
            <a:endParaRPr/>
          </a:p>
        </p:txBody>
      </p:sp>
      <p:sp>
        <p:nvSpPr>
          <p:cNvPr id="490" name="Google Shape;490;p58"/>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491" name="Google Shape;491;p58"/>
          <p:cNvSpPr txBox="1">
            <a:spLocks noGrp="1"/>
          </p:cNvSpPr>
          <p:nvPr>
            <p:ph type="body" idx="3"/>
          </p:nvPr>
        </p:nvSpPr>
        <p:spPr>
          <a:xfrm>
            <a:off x="838200" y="6356350"/>
            <a:ext cx="467563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497" name="Google Shape;497;p59"/>
          <p:cNvSpPr txBox="1">
            <a:spLocks noGrp="1"/>
          </p:cNvSpPr>
          <p:nvPr>
            <p:ph type="body" idx="1"/>
          </p:nvPr>
        </p:nvSpPr>
        <p:spPr>
          <a:xfrm>
            <a:off x="838199" y="1825625"/>
            <a:ext cx="8213204"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a:t>2. Who is required to serve a Party Wall Notice?</a:t>
            </a:r>
            <a:endParaRPr/>
          </a:p>
          <a:p>
            <a:pPr marL="114300" lvl="0" indent="0" algn="l" rtl="0">
              <a:lnSpc>
                <a:spcPct val="108000"/>
              </a:lnSpc>
              <a:spcBef>
                <a:spcPts val="1000"/>
              </a:spcBef>
              <a:spcAft>
                <a:spcPts val="0"/>
              </a:spcAft>
              <a:buSzPts val="1800"/>
              <a:buNone/>
            </a:pPr>
            <a:r>
              <a:rPr lang="en-GB"/>
              <a:t>a) the adjoining owner</a:t>
            </a:r>
            <a:endParaRPr/>
          </a:p>
          <a:p>
            <a:pPr marL="114300" lvl="0" indent="0" algn="l" rtl="0">
              <a:lnSpc>
                <a:spcPct val="108000"/>
              </a:lnSpc>
              <a:spcBef>
                <a:spcPts val="1000"/>
              </a:spcBef>
              <a:spcAft>
                <a:spcPts val="0"/>
              </a:spcAft>
              <a:buSzPts val="1800"/>
              <a:buNone/>
            </a:pPr>
            <a:r>
              <a:rPr lang="en-GB"/>
              <a:t>b) the building owner planning the work</a:t>
            </a:r>
            <a:endParaRPr/>
          </a:p>
          <a:p>
            <a:pPr marL="114300" lvl="0" indent="0" algn="l" rtl="0">
              <a:lnSpc>
                <a:spcPct val="108000"/>
              </a:lnSpc>
              <a:spcBef>
                <a:spcPts val="1000"/>
              </a:spcBef>
              <a:spcAft>
                <a:spcPts val="0"/>
              </a:spcAft>
              <a:buSzPts val="1800"/>
              <a:buNone/>
            </a:pPr>
            <a:r>
              <a:rPr lang="en-GB"/>
              <a:t>c) the local council</a:t>
            </a:r>
            <a:endParaRPr/>
          </a:p>
          <a:p>
            <a:pPr marL="114300" lvl="0" indent="0" algn="l" rtl="0">
              <a:lnSpc>
                <a:spcPct val="108000"/>
              </a:lnSpc>
              <a:spcBef>
                <a:spcPts val="1000"/>
              </a:spcBef>
              <a:spcAft>
                <a:spcPts val="0"/>
              </a:spcAft>
              <a:buSzPts val="1800"/>
              <a:buNone/>
            </a:pPr>
            <a:r>
              <a:rPr lang="en-GB"/>
              <a:t>d) the contractor hired to do the work</a:t>
            </a:r>
            <a:endParaRPr/>
          </a:p>
          <a:p>
            <a:pPr marL="0" lvl="0" indent="0" algn="l" rtl="0">
              <a:lnSpc>
                <a:spcPct val="108000"/>
              </a:lnSpc>
              <a:spcBef>
                <a:spcPts val="0"/>
              </a:spcBef>
              <a:spcAft>
                <a:spcPts val="0"/>
              </a:spcAft>
              <a:buSzPts val="2400"/>
              <a:buNone/>
            </a:pPr>
            <a:endParaRPr/>
          </a:p>
        </p:txBody>
      </p:sp>
      <p:sp>
        <p:nvSpPr>
          <p:cNvPr id="498" name="Google Shape;498;p59"/>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499" name="Google Shape;499;p59"/>
          <p:cNvSpPr txBox="1">
            <a:spLocks noGrp="1"/>
          </p:cNvSpPr>
          <p:nvPr>
            <p:ph type="body" idx="3"/>
          </p:nvPr>
        </p:nvSpPr>
        <p:spPr>
          <a:xfrm>
            <a:off x="838200" y="6356350"/>
            <a:ext cx="456590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505" name="Google Shape;505;p60"/>
          <p:cNvSpPr txBox="1">
            <a:spLocks noGrp="1"/>
          </p:cNvSpPr>
          <p:nvPr>
            <p:ph type="body" idx="1"/>
          </p:nvPr>
        </p:nvSpPr>
        <p:spPr>
          <a:xfrm>
            <a:off x="838199" y="1825625"/>
            <a:ext cx="7970135"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a:t>2. Who is required to serve a Party Wall Notice?</a:t>
            </a:r>
            <a:endParaRPr/>
          </a:p>
          <a:p>
            <a:pPr marL="114300" lvl="0" indent="0" algn="l" rtl="0">
              <a:lnSpc>
                <a:spcPct val="108000"/>
              </a:lnSpc>
              <a:spcBef>
                <a:spcPts val="1000"/>
              </a:spcBef>
              <a:spcAft>
                <a:spcPts val="0"/>
              </a:spcAft>
              <a:buSzPts val="1800"/>
              <a:buNone/>
            </a:pPr>
            <a:r>
              <a:rPr lang="en-GB"/>
              <a:t>a) the adjoining owner</a:t>
            </a:r>
            <a:endParaRPr/>
          </a:p>
          <a:p>
            <a:pPr marL="114300" lvl="0" indent="0" algn="l" rtl="0">
              <a:lnSpc>
                <a:spcPct val="108000"/>
              </a:lnSpc>
              <a:spcBef>
                <a:spcPts val="1000"/>
              </a:spcBef>
              <a:spcAft>
                <a:spcPts val="0"/>
              </a:spcAft>
              <a:buSzPts val="1800"/>
              <a:buNone/>
            </a:pPr>
            <a:r>
              <a:rPr lang="en-GB" b="1"/>
              <a:t>b) the building owner planning the work</a:t>
            </a:r>
            <a:endParaRPr b="1"/>
          </a:p>
          <a:p>
            <a:pPr marL="114300" lvl="0" indent="0" algn="l" rtl="0">
              <a:lnSpc>
                <a:spcPct val="108000"/>
              </a:lnSpc>
              <a:spcBef>
                <a:spcPts val="1000"/>
              </a:spcBef>
              <a:spcAft>
                <a:spcPts val="0"/>
              </a:spcAft>
              <a:buSzPts val="1800"/>
              <a:buNone/>
            </a:pPr>
            <a:r>
              <a:rPr lang="en-GB"/>
              <a:t>c) the local council</a:t>
            </a:r>
            <a:endParaRPr/>
          </a:p>
          <a:p>
            <a:pPr marL="114300" lvl="0" indent="0" algn="l" rtl="0">
              <a:lnSpc>
                <a:spcPct val="108000"/>
              </a:lnSpc>
              <a:spcBef>
                <a:spcPts val="1000"/>
              </a:spcBef>
              <a:spcAft>
                <a:spcPts val="0"/>
              </a:spcAft>
              <a:buSzPts val="1800"/>
              <a:buNone/>
            </a:pPr>
            <a:r>
              <a:rPr lang="en-GB"/>
              <a:t>d) the contractor hired to do the work</a:t>
            </a:r>
            <a:endParaRPr/>
          </a:p>
          <a:p>
            <a:pPr marL="0" lvl="0" indent="0" algn="l" rtl="0">
              <a:lnSpc>
                <a:spcPct val="108000"/>
              </a:lnSpc>
              <a:spcBef>
                <a:spcPts val="0"/>
              </a:spcBef>
              <a:spcAft>
                <a:spcPts val="0"/>
              </a:spcAft>
              <a:buSzPts val="2400"/>
              <a:buNone/>
            </a:pPr>
            <a:endParaRPr/>
          </a:p>
        </p:txBody>
      </p:sp>
      <p:sp>
        <p:nvSpPr>
          <p:cNvPr id="506" name="Google Shape;506;p60"/>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507" name="Google Shape;507;p60"/>
          <p:cNvSpPr txBox="1">
            <a:spLocks noGrp="1"/>
          </p:cNvSpPr>
          <p:nvPr>
            <p:ph type="body" idx="3"/>
          </p:nvPr>
        </p:nvSpPr>
        <p:spPr>
          <a:xfrm>
            <a:off x="838200" y="6356350"/>
            <a:ext cx="456590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513" name="Google Shape;513;p61"/>
          <p:cNvSpPr txBox="1">
            <a:spLocks noGrp="1"/>
          </p:cNvSpPr>
          <p:nvPr>
            <p:ph type="body" idx="1"/>
          </p:nvPr>
        </p:nvSpPr>
        <p:spPr>
          <a:xfrm>
            <a:off x="838199" y="1825625"/>
            <a:ext cx="8606743"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a:t>3. How long does an adjoining owner have to respond to a Party Wall Notice?</a:t>
            </a:r>
            <a:endParaRPr/>
          </a:p>
          <a:p>
            <a:pPr marL="114300" lvl="0" indent="0" algn="l" rtl="0">
              <a:lnSpc>
                <a:spcPct val="108000"/>
              </a:lnSpc>
              <a:spcBef>
                <a:spcPts val="1000"/>
              </a:spcBef>
              <a:spcAft>
                <a:spcPts val="0"/>
              </a:spcAft>
              <a:buSzPts val="1800"/>
              <a:buNone/>
            </a:pPr>
            <a:r>
              <a:rPr lang="en-GB"/>
              <a:t>a) 7 days</a:t>
            </a:r>
            <a:endParaRPr/>
          </a:p>
          <a:p>
            <a:pPr marL="114300" lvl="0" indent="0" algn="l" rtl="0">
              <a:lnSpc>
                <a:spcPct val="108000"/>
              </a:lnSpc>
              <a:spcBef>
                <a:spcPts val="1000"/>
              </a:spcBef>
              <a:spcAft>
                <a:spcPts val="0"/>
              </a:spcAft>
              <a:buSzPts val="1800"/>
              <a:buNone/>
            </a:pPr>
            <a:r>
              <a:rPr lang="en-GB"/>
              <a:t>b) 60 days</a:t>
            </a:r>
            <a:endParaRPr/>
          </a:p>
          <a:p>
            <a:pPr marL="114300" lvl="0" indent="0" algn="l" rtl="0">
              <a:lnSpc>
                <a:spcPct val="108000"/>
              </a:lnSpc>
              <a:spcBef>
                <a:spcPts val="1000"/>
              </a:spcBef>
              <a:spcAft>
                <a:spcPts val="0"/>
              </a:spcAft>
              <a:buSzPts val="1800"/>
              <a:buNone/>
            </a:pPr>
            <a:r>
              <a:rPr lang="en-GB"/>
              <a:t>c) 30 days</a:t>
            </a:r>
            <a:endParaRPr/>
          </a:p>
          <a:p>
            <a:pPr marL="114300" lvl="0" indent="0" algn="l" rtl="0">
              <a:lnSpc>
                <a:spcPct val="108000"/>
              </a:lnSpc>
              <a:spcBef>
                <a:spcPts val="1000"/>
              </a:spcBef>
              <a:spcAft>
                <a:spcPts val="0"/>
              </a:spcAft>
              <a:buSzPts val="1800"/>
              <a:buNone/>
            </a:pPr>
            <a:r>
              <a:rPr lang="en-GB"/>
              <a:t>d) 14 days</a:t>
            </a:r>
            <a:endParaRPr/>
          </a:p>
          <a:p>
            <a:pPr marL="114300" lvl="0" indent="0" algn="l" rtl="0">
              <a:lnSpc>
                <a:spcPct val="108000"/>
              </a:lnSpc>
              <a:spcBef>
                <a:spcPts val="1000"/>
              </a:spcBef>
              <a:spcAft>
                <a:spcPts val="0"/>
              </a:spcAft>
              <a:buSzPts val="1800"/>
              <a:buNone/>
            </a:pPr>
            <a:endParaRPr/>
          </a:p>
        </p:txBody>
      </p:sp>
      <p:sp>
        <p:nvSpPr>
          <p:cNvPr id="514" name="Google Shape;514;p61"/>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515" name="Google Shape;515;p61"/>
          <p:cNvSpPr txBox="1">
            <a:spLocks noGrp="1"/>
          </p:cNvSpPr>
          <p:nvPr>
            <p:ph type="body" idx="3"/>
          </p:nvPr>
        </p:nvSpPr>
        <p:spPr>
          <a:xfrm>
            <a:off x="838200" y="6356350"/>
            <a:ext cx="464820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521" name="Google Shape;521;p62"/>
          <p:cNvSpPr txBox="1">
            <a:spLocks noGrp="1"/>
          </p:cNvSpPr>
          <p:nvPr>
            <p:ph type="body" idx="1"/>
          </p:nvPr>
        </p:nvSpPr>
        <p:spPr>
          <a:xfrm>
            <a:off x="838199" y="1825625"/>
            <a:ext cx="8629892"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a:t>3. How long does an adjoining owner have to respond to a Party Wall Notice?</a:t>
            </a:r>
            <a:endParaRPr/>
          </a:p>
          <a:p>
            <a:pPr marL="114300" lvl="0" indent="0" algn="l" rtl="0">
              <a:lnSpc>
                <a:spcPct val="108000"/>
              </a:lnSpc>
              <a:spcBef>
                <a:spcPts val="1000"/>
              </a:spcBef>
              <a:spcAft>
                <a:spcPts val="0"/>
              </a:spcAft>
              <a:buSzPts val="1800"/>
              <a:buNone/>
            </a:pPr>
            <a:r>
              <a:rPr lang="en-GB"/>
              <a:t>a) 7 days</a:t>
            </a:r>
            <a:endParaRPr/>
          </a:p>
          <a:p>
            <a:pPr marL="114300" lvl="0" indent="0" algn="l" rtl="0">
              <a:lnSpc>
                <a:spcPct val="108000"/>
              </a:lnSpc>
              <a:spcBef>
                <a:spcPts val="1000"/>
              </a:spcBef>
              <a:spcAft>
                <a:spcPts val="0"/>
              </a:spcAft>
              <a:buSzPts val="1800"/>
              <a:buNone/>
            </a:pPr>
            <a:r>
              <a:rPr lang="en-GB"/>
              <a:t>b) 60 days</a:t>
            </a:r>
            <a:endParaRPr/>
          </a:p>
          <a:p>
            <a:pPr marL="114300" lvl="0" indent="0" algn="l" rtl="0">
              <a:lnSpc>
                <a:spcPct val="108000"/>
              </a:lnSpc>
              <a:spcBef>
                <a:spcPts val="1000"/>
              </a:spcBef>
              <a:spcAft>
                <a:spcPts val="0"/>
              </a:spcAft>
              <a:buSzPts val="1800"/>
              <a:buNone/>
            </a:pPr>
            <a:r>
              <a:rPr lang="en-GB"/>
              <a:t>c) 30 days</a:t>
            </a:r>
            <a:endParaRPr/>
          </a:p>
          <a:p>
            <a:pPr marL="114300" lvl="0" indent="0" algn="l" rtl="0">
              <a:lnSpc>
                <a:spcPct val="108000"/>
              </a:lnSpc>
              <a:spcBef>
                <a:spcPts val="1000"/>
              </a:spcBef>
              <a:spcAft>
                <a:spcPts val="0"/>
              </a:spcAft>
              <a:buSzPts val="1800"/>
              <a:buNone/>
            </a:pPr>
            <a:r>
              <a:rPr lang="en-GB" b="1"/>
              <a:t>d) 14 days</a:t>
            </a:r>
            <a:endParaRPr b="1"/>
          </a:p>
          <a:p>
            <a:pPr marL="114300" lvl="0" indent="0" algn="l" rtl="0">
              <a:lnSpc>
                <a:spcPct val="108000"/>
              </a:lnSpc>
              <a:spcBef>
                <a:spcPts val="1000"/>
              </a:spcBef>
              <a:spcAft>
                <a:spcPts val="0"/>
              </a:spcAft>
              <a:buSzPts val="1800"/>
              <a:buNone/>
            </a:pPr>
            <a:endParaRPr/>
          </a:p>
        </p:txBody>
      </p:sp>
      <p:sp>
        <p:nvSpPr>
          <p:cNvPr id="522" name="Google Shape;522;p62"/>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523" name="Google Shape;523;p62"/>
          <p:cNvSpPr txBox="1">
            <a:spLocks noGrp="1"/>
          </p:cNvSpPr>
          <p:nvPr>
            <p:ph type="body" idx="3"/>
          </p:nvPr>
        </p:nvSpPr>
        <p:spPr>
          <a:xfrm>
            <a:off x="838200" y="6356350"/>
            <a:ext cx="464820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title"/>
          </p:nvPr>
        </p:nvSpPr>
        <p:spPr>
          <a:xfrm>
            <a:off x="838199" y="365125"/>
            <a:ext cx="1110687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sz="3600"/>
              <a:t>Planning Applications and Planning Permission</a:t>
            </a:r>
            <a:endParaRPr sz="3600"/>
          </a:p>
        </p:txBody>
      </p:sp>
      <p:sp>
        <p:nvSpPr>
          <p:cNvPr id="147" name="Google Shape;147;p18"/>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
        <p:nvSpPr>
          <p:cNvPr id="148" name="Google Shape;148;p18"/>
          <p:cNvSpPr txBox="1"/>
          <p:nvPr/>
        </p:nvSpPr>
        <p:spPr>
          <a:xfrm>
            <a:off x="838200" y="6356349"/>
            <a:ext cx="453847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2400"/>
              <a:buFont typeface="Arial"/>
              <a:buNone/>
            </a:pPr>
            <a:r>
              <a:rPr lang="en-GB" sz="1200" b="0" i="0" u="none" strike="noStrike" cap="none">
                <a:solidFill>
                  <a:srgbClr val="898989"/>
                </a:solidFill>
                <a:latin typeface="Arial"/>
                <a:ea typeface="Arial"/>
                <a:cs typeface="Arial"/>
                <a:sym typeface="Arial"/>
              </a:rPr>
              <a:t>Lesson 4: I want to extend my house. What do I need to know?</a:t>
            </a:r>
            <a:endParaRPr sz="1400" b="0" i="0" u="none" strike="noStrike" cap="none">
              <a:solidFill>
                <a:srgbClr val="000000"/>
              </a:solidFill>
              <a:latin typeface="Arial"/>
              <a:ea typeface="Arial"/>
              <a:cs typeface="Arial"/>
              <a:sym typeface="Arial"/>
            </a:endParaRPr>
          </a:p>
        </p:txBody>
      </p:sp>
      <p:sp>
        <p:nvSpPr>
          <p:cNvPr id="2" name="Google Shape;172;p20">
            <a:extLst>
              <a:ext uri="{FF2B5EF4-FFF2-40B4-BE49-F238E27FC236}">
                <a16:creationId xmlns:a16="http://schemas.microsoft.com/office/drawing/2014/main" id="{7C9231EA-60F6-7ECD-DD60-B39776D8823C}"/>
              </a:ext>
            </a:extLst>
          </p:cNvPr>
          <p:cNvSpPr txBox="1">
            <a:spLocks noGrp="1"/>
          </p:cNvSpPr>
          <p:nvPr>
            <p:ph type="body" idx="1"/>
          </p:nvPr>
        </p:nvSpPr>
        <p:spPr>
          <a:xfrm>
            <a:off x="838199" y="1690688"/>
            <a:ext cx="2417065" cy="4161472"/>
          </a:xfrm>
          <a:prstGeom prst="rect">
            <a:avLst/>
          </a:prstGeom>
          <a:solidFill>
            <a:srgbClr val="EBDDF4"/>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Clr>
                <a:srgbClr val="432673"/>
              </a:buClr>
              <a:buSzPts val="2400"/>
              <a:buChar char="•"/>
            </a:pPr>
            <a:r>
              <a:rPr lang="en-US" sz="2400" b="0" dirty="0">
                <a:solidFill>
                  <a:srgbClr val="262626"/>
                </a:solidFill>
                <a:latin typeface="Arial"/>
                <a:cs typeface="Arial"/>
                <a:sym typeface="Arial"/>
              </a:rPr>
              <a:t>Watch the video and answer the questions in Lesson 4 Introduction Worksheet.</a:t>
            </a:r>
            <a:endParaRPr sz="2400" b="0" dirty="0">
              <a:solidFill>
                <a:srgbClr val="262626"/>
              </a:solidFill>
              <a:latin typeface="Arial"/>
              <a:cs typeface="Arial"/>
              <a:sym typeface="Arial"/>
            </a:endParaRPr>
          </a:p>
          <a:p>
            <a:pPr marL="228600" lvl="0" indent="-76200" algn="l" rtl="0">
              <a:lnSpc>
                <a:spcPct val="108000"/>
              </a:lnSpc>
              <a:spcBef>
                <a:spcPts val="1000"/>
              </a:spcBef>
              <a:spcAft>
                <a:spcPts val="0"/>
              </a:spcAft>
              <a:buSzPts val="2400"/>
              <a:buNone/>
            </a:pPr>
            <a:endParaRPr dirty="0"/>
          </a:p>
          <a:p>
            <a:pPr marL="0" lvl="0" indent="0" algn="l" rtl="0">
              <a:lnSpc>
                <a:spcPct val="108000"/>
              </a:lnSpc>
              <a:spcBef>
                <a:spcPts val="1000"/>
              </a:spcBef>
              <a:spcAft>
                <a:spcPts val="0"/>
              </a:spcAft>
              <a:buSzPts val="2400"/>
              <a:buNone/>
            </a:pPr>
            <a:endParaRPr dirty="0"/>
          </a:p>
        </p:txBody>
      </p:sp>
      <p:pic>
        <p:nvPicPr>
          <p:cNvPr id="5" name="Online Media 4" title="Gatsby TEN 2025 Construction Law Planning permission V2">
            <a:hlinkClick r:id="" action="ppaction://media"/>
            <a:extLst>
              <a:ext uri="{FF2B5EF4-FFF2-40B4-BE49-F238E27FC236}">
                <a16:creationId xmlns:a16="http://schemas.microsoft.com/office/drawing/2014/main" id="{41E27D96-3478-7FD7-32FD-28890FF2B4EC}"/>
              </a:ext>
            </a:extLst>
          </p:cNvPr>
          <p:cNvPicPr>
            <a:picLocks noRot="1" noChangeAspect="1"/>
          </p:cNvPicPr>
          <p:nvPr>
            <a:videoFile r:link="rId1"/>
          </p:nvPr>
        </p:nvPicPr>
        <p:blipFill>
          <a:blip r:embed="rId4"/>
          <a:stretch>
            <a:fillRect/>
          </a:stretch>
        </p:blipFill>
        <p:spPr>
          <a:xfrm>
            <a:off x="3526287" y="1412272"/>
            <a:ext cx="8147761" cy="4590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529" name="Google Shape;529;p63"/>
          <p:cNvSpPr txBox="1">
            <a:spLocks noGrp="1"/>
          </p:cNvSpPr>
          <p:nvPr>
            <p:ph type="body" idx="1"/>
          </p:nvPr>
        </p:nvSpPr>
        <p:spPr>
          <a:xfrm>
            <a:off x="838199" y="1825625"/>
            <a:ext cx="7715492"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946"/>
              <a:buNone/>
            </a:pPr>
            <a:r>
              <a:rPr lang="en-GB" b="1"/>
              <a:t>4. What happens if the adjoining owner does not agree to the proposed work?</a:t>
            </a:r>
            <a:endParaRPr/>
          </a:p>
          <a:p>
            <a:pPr marL="114300" lvl="0" indent="0" algn="l" rtl="0">
              <a:lnSpc>
                <a:spcPct val="108000"/>
              </a:lnSpc>
              <a:spcBef>
                <a:spcPts val="1000"/>
              </a:spcBef>
              <a:spcAft>
                <a:spcPts val="0"/>
              </a:spcAft>
              <a:buSzPts val="1946"/>
              <a:buNone/>
            </a:pPr>
            <a:r>
              <a:rPr lang="en-GB"/>
              <a:t>a) The building owner can proceed without agreement.</a:t>
            </a:r>
            <a:endParaRPr/>
          </a:p>
          <a:p>
            <a:pPr marL="114300" lvl="0" indent="0" algn="l" rtl="0">
              <a:lnSpc>
                <a:spcPct val="108000"/>
              </a:lnSpc>
              <a:spcBef>
                <a:spcPts val="1000"/>
              </a:spcBef>
              <a:spcAft>
                <a:spcPts val="0"/>
              </a:spcAft>
              <a:buSzPts val="1946"/>
              <a:buNone/>
            </a:pPr>
            <a:r>
              <a:rPr lang="en-GB"/>
              <a:t>b) Both parties must appoint a Party Wall Surveyor.</a:t>
            </a:r>
            <a:endParaRPr/>
          </a:p>
          <a:p>
            <a:pPr marL="114300" lvl="0" indent="0" algn="l" rtl="0">
              <a:lnSpc>
                <a:spcPct val="108000"/>
              </a:lnSpc>
              <a:spcBef>
                <a:spcPts val="1000"/>
              </a:spcBef>
              <a:spcAft>
                <a:spcPts val="0"/>
              </a:spcAft>
              <a:buSzPts val="1946"/>
              <a:buNone/>
            </a:pPr>
            <a:r>
              <a:rPr lang="en-GB"/>
              <a:t>c) The adjoining owner must pay for the surveyor.</a:t>
            </a:r>
            <a:endParaRPr/>
          </a:p>
          <a:p>
            <a:pPr marL="114300" lvl="0" indent="0" algn="l" rtl="0">
              <a:lnSpc>
                <a:spcPct val="108000"/>
              </a:lnSpc>
              <a:spcBef>
                <a:spcPts val="1000"/>
              </a:spcBef>
              <a:spcAft>
                <a:spcPts val="0"/>
              </a:spcAft>
              <a:buSzPts val="1946"/>
              <a:buNone/>
            </a:pPr>
            <a:r>
              <a:rPr lang="en-GB"/>
              <a:t>d) The building owner must stop the work completely.</a:t>
            </a: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p:txBody>
      </p:sp>
      <p:sp>
        <p:nvSpPr>
          <p:cNvPr id="530" name="Google Shape;530;p63"/>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531" name="Google Shape;531;p63"/>
          <p:cNvSpPr txBox="1">
            <a:spLocks noGrp="1"/>
          </p:cNvSpPr>
          <p:nvPr>
            <p:ph type="body" idx="3"/>
          </p:nvPr>
        </p:nvSpPr>
        <p:spPr>
          <a:xfrm>
            <a:off x="838200" y="6356350"/>
            <a:ext cx="467563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537" name="Google Shape;537;p64"/>
          <p:cNvSpPr txBox="1">
            <a:spLocks noGrp="1"/>
          </p:cNvSpPr>
          <p:nvPr>
            <p:ph type="body" idx="1"/>
          </p:nvPr>
        </p:nvSpPr>
        <p:spPr>
          <a:xfrm>
            <a:off x="838199" y="1825625"/>
            <a:ext cx="8016434"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946"/>
              <a:buNone/>
            </a:pPr>
            <a:r>
              <a:rPr lang="en-GB" b="1"/>
              <a:t>4. What happens if the adjoining owner does not agree to the proposed work?</a:t>
            </a:r>
            <a:endParaRPr/>
          </a:p>
          <a:p>
            <a:pPr marL="114300" lvl="0" indent="0" algn="l" rtl="0">
              <a:lnSpc>
                <a:spcPct val="108000"/>
              </a:lnSpc>
              <a:spcBef>
                <a:spcPts val="1000"/>
              </a:spcBef>
              <a:spcAft>
                <a:spcPts val="0"/>
              </a:spcAft>
              <a:buSzPts val="1946"/>
              <a:buNone/>
            </a:pPr>
            <a:r>
              <a:rPr lang="en-GB"/>
              <a:t>a) The building owner can proceed without agreement.</a:t>
            </a:r>
            <a:endParaRPr/>
          </a:p>
          <a:p>
            <a:pPr marL="114300" lvl="0" indent="0" algn="l" rtl="0">
              <a:lnSpc>
                <a:spcPct val="108000"/>
              </a:lnSpc>
              <a:spcBef>
                <a:spcPts val="1000"/>
              </a:spcBef>
              <a:spcAft>
                <a:spcPts val="0"/>
              </a:spcAft>
              <a:buSzPts val="1946"/>
              <a:buNone/>
            </a:pPr>
            <a:r>
              <a:rPr lang="en-GB" b="1"/>
              <a:t>b) Both parties must appoint a Party Wall Surveyor.</a:t>
            </a:r>
            <a:endParaRPr b="1"/>
          </a:p>
          <a:p>
            <a:pPr marL="114300" lvl="0" indent="0" algn="l" rtl="0">
              <a:lnSpc>
                <a:spcPct val="108000"/>
              </a:lnSpc>
              <a:spcBef>
                <a:spcPts val="1000"/>
              </a:spcBef>
              <a:spcAft>
                <a:spcPts val="0"/>
              </a:spcAft>
              <a:buSzPts val="1946"/>
              <a:buNone/>
            </a:pPr>
            <a:r>
              <a:rPr lang="en-GB"/>
              <a:t>c) The adjoining owner must pay for the surveyor.</a:t>
            </a:r>
            <a:endParaRPr/>
          </a:p>
          <a:p>
            <a:pPr marL="114300" lvl="0" indent="0" algn="l" rtl="0">
              <a:lnSpc>
                <a:spcPct val="108000"/>
              </a:lnSpc>
              <a:spcBef>
                <a:spcPts val="1000"/>
              </a:spcBef>
              <a:spcAft>
                <a:spcPts val="0"/>
              </a:spcAft>
              <a:buSzPts val="1946"/>
              <a:buNone/>
            </a:pPr>
            <a:r>
              <a:rPr lang="en-GB"/>
              <a:t>d) The building owner must stop the work completely.</a:t>
            </a:r>
            <a:endParaRPr/>
          </a:p>
          <a:p>
            <a:pPr marL="114300" lvl="0" indent="0" algn="l" rtl="0">
              <a:lnSpc>
                <a:spcPct val="108000"/>
              </a:lnSpc>
              <a:spcBef>
                <a:spcPts val="1000"/>
              </a:spcBef>
              <a:spcAft>
                <a:spcPts val="0"/>
              </a:spcAft>
              <a:buSzPts val="1946"/>
              <a:buNone/>
            </a:pPr>
            <a:endParaRPr/>
          </a:p>
          <a:p>
            <a:pPr marL="114300" lvl="0" indent="0" algn="l" rtl="0">
              <a:lnSpc>
                <a:spcPct val="108000"/>
              </a:lnSpc>
              <a:spcBef>
                <a:spcPts val="1000"/>
              </a:spcBef>
              <a:spcAft>
                <a:spcPts val="0"/>
              </a:spcAft>
              <a:buSzPts val="1946"/>
              <a:buNone/>
            </a:pPr>
            <a:endParaRPr/>
          </a:p>
        </p:txBody>
      </p:sp>
      <p:sp>
        <p:nvSpPr>
          <p:cNvPr id="538" name="Google Shape;538;p64"/>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539" name="Google Shape;539;p64"/>
          <p:cNvSpPr txBox="1">
            <a:spLocks noGrp="1"/>
          </p:cNvSpPr>
          <p:nvPr>
            <p:ph type="body" idx="3"/>
          </p:nvPr>
        </p:nvSpPr>
        <p:spPr>
          <a:xfrm>
            <a:off x="838200" y="6356350"/>
            <a:ext cx="467563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questions</a:t>
            </a:r>
            <a:endParaRPr/>
          </a:p>
        </p:txBody>
      </p:sp>
      <p:sp>
        <p:nvSpPr>
          <p:cNvPr id="545" name="Google Shape;545;p65"/>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a:t>5. What does a Party Wall Surveyor do?</a:t>
            </a:r>
            <a:endParaRPr/>
          </a:p>
          <a:p>
            <a:pPr marL="114300" lvl="0" indent="0" algn="l" rtl="0">
              <a:lnSpc>
                <a:spcPct val="108000"/>
              </a:lnSpc>
              <a:spcBef>
                <a:spcPts val="1000"/>
              </a:spcBef>
              <a:spcAft>
                <a:spcPts val="0"/>
              </a:spcAft>
              <a:buSzPts val="1800"/>
              <a:buNone/>
            </a:pPr>
            <a:r>
              <a:rPr lang="en-GB"/>
              <a:t>a) refuses the proposed work</a:t>
            </a:r>
            <a:endParaRPr/>
          </a:p>
          <a:p>
            <a:pPr marL="114300" lvl="0" indent="0" algn="l" rtl="0">
              <a:lnSpc>
                <a:spcPct val="108000"/>
              </a:lnSpc>
              <a:spcBef>
                <a:spcPts val="1000"/>
              </a:spcBef>
              <a:spcAft>
                <a:spcPts val="0"/>
              </a:spcAft>
              <a:buSzPts val="1800"/>
              <a:buNone/>
            </a:pPr>
            <a:r>
              <a:rPr lang="en-GB"/>
              <a:t>b) carries out the building work</a:t>
            </a:r>
            <a:endParaRPr/>
          </a:p>
          <a:p>
            <a:pPr marL="114300" lvl="0" indent="0" algn="l" rtl="0">
              <a:lnSpc>
                <a:spcPct val="108000"/>
              </a:lnSpc>
              <a:spcBef>
                <a:spcPts val="1000"/>
              </a:spcBef>
              <a:spcAft>
                <a:spcPts val="0"/>
              </a:spcAft>
              <a:buSzPts val="1800"/>
              <a:buNone/>
            </a:pPr>
            <a:r>
              <a:rPr lang="en-GB"/>
              <a:t>c) ensures that the work is done fairly and resolves disputes between the neighbours</a:t>
            </a:r>
            <a:endParaRPr/>
          </a:p>
          <a:p>
            <a:pPr marL="114300" lvl="0" indent="0" algn="l" rtl="0">
              <a:lnSpc>
                <a:spcPct val="108000"/>
              </a:lnSpc>
              <a:spcBef>
                <a:spcPts val="1000"/>
              </a:spcBef>
              <a:spcAft>
                <a:spcPts val="0"/>
              </a:spcAft>
              <a:buSzPts val="1800"/>
              <a:buNone/>
            </a:pPr>
            <a:r>
              <a:rPr lang="en-GB"/>
              <a:t>d) hires a contractor to carry out the work</a:t>
            </a:r>
            <a:endParaRPr/>
          </a:p>
          <a:p>
            <a:pPr marL="114300" lvl="0" indent="0" algn="l" rtl="0">
              <a:lnSpc>
                <a:spcPct val="108000"/>
              </a:lnSpc>
              <a:spcBef>
                <a:spcPts val="1000"/>
              </a:spcBef>
              <a:spcAft>
                <a:spcPts val="0"/>
              </a:spcAft>
              <a:buSzPts val="1800"/>
              <a:buNone/>
            </a:pPr>
            <a:r>
              <a:rPr lang="en-GB" b="1"/>
              <a:t> </a:t>
            </a:r>
            <a:endParaRPr/>
          </a:p>
          <a:p>
            <a:pPr marL="114300" lvl="0" indent="0" algn="l" rtl="0">
              <a:lnSpc>
                <a:spcPct val="108000"/>
              </a:lnSpc>
              <a:spcBef>
                <a:spcPts val="1000"/>
              </a:spcBef>
              <a:spcAft>
                <a:spcPts val="0"/>
              </a:spcAft>
              <a:buSzPts val="1800"/>
              <a:buNone/>
            </a:pPr>
            <a:endParaRPr/>
          </a:p>
        </p:txBody>
      </p:sp>
      <p:sp>
        <p:nvSpPr>
          <p:cNvPr id="546" name="Google Shape;546;p65"/>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547" name="Google Shape;547;p65"/>
          <p:cNvSpPr txBox="1">
            <a:spLocks noGrp="1"/>
          </p:cNvSpPr>
          <p:nvPr>
            <p:ph type="body" idx="3"/>
          </p:nvPr>
        </p:nvSpPr>
        <p:spPr>
          <a:xfrm>
            <a:off x="838200" y="6356350"/>
            <a:ext cx="488594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Multiple-choice answers</a:t>
            </a:r>
            <a:endParaRPr/>
          </a:p>
        </p:txBody>
      </p:sp>
      <p:sp>
        <p:nvSpPr>
          <p:cNvPr id="553" name="Google Shape;553;p66"/>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p>
            <a:pPr marL="114300" lvl="0" indent="0" algn="l" rtl="0">
              <a:lnSpc>
                <a:spcPct val="108000"/>
              </a:lnSpc>
              <a:spcBef>
                <a:spcPts val="1000"/>
              </a:spcBef>
              <a:spcAft>
                <a:spcPts val="0"/>
              </a:spcAft>
              <a:buSzPts val="1800"/>
              <a:buNone/>
            </a:pPr>
            <a:r>
              <a:rPr lang="en-GB" b="1"/>
              <a:t>5. What does a Party Wall Surveyor do?</a:t>
            </a:r>
            <a:endParaRPr/>
          </a:p>
          <a:p>
            <a:pPr marL="114300" lvl="0" indent="0" algn="l" rtl="0">
              <a:lnSpc>
                <a:spcPct val="108000"/>
              </a:lnSpc>
              <a:spcBef>
                <a:spcPts val="1000"/>
              </a:spcBef>
              <a:spcAft>
                <a:spcPts val="0"/>
              </a:spcAft>
              <a:buSzPts val="1800"/>
              <a:buNone/>
            </a:pPr>
            <a:r>
              <a:rPr lang="en-GB"/>
              <a:t>a) refuses the proposed work</a:t>
            </a:r>
            <a:endParaRPr/>
          </a:p>
          <a:p>
            <a:pPr marL="114300" lvl="0" indent="0" algn="l" rtl="0">
              <a:lnSpc>
                <a:spcPct val="108000"/>
              </a:lnSpc>
              <a:spcBef>
                <a:spcPts val="1000"/>
              </a:spcBef>
              <a:spcAft>
                <a:spcPts val="0"/>
              </a:spcAft>
              <a:buSzPts val="1800"/>
              <a:buNone/>
            </a:pPr>
            <a:r>
              <a:rPr lang="en-GB"/>
              <a:t>b) carries out the building work</a:t>
            </a:r>
            <a:endParaRPr/>
          </a:p>
          <a:p>
            <a:pPr marL="114300" lvl="0" indent="0" algn="l" rtl="0">
              <a:lnSpc>
                <a:spcPct val="108000"/>
              </a:lnSpc>
              <a:spcBef>
                <a:spcPts val="1000"/>
              </a:spcBef>
              <a:spcAft>
                <a:spcPts val="0"/>
              </a:spcAft>
              <a:buSzPts val="1800"/>
              <a:buNone/>
            </a:pPr>
            <a:r>
              <a:rPr lang="en-GB" b="1"/>
              <a:t>c) ensures that the work is done fairly and resolves disputes between the neighbours</a:t>
            </a:r>
            <a:endParaRPr b="1"/>
          </a:p>
          <a:p>
            <a:pPr marL="114300" lvl="0" indent="0" algn="l" rtl="0">
              <a:lnSpc>
                <a:spcPct val="108000"/>
              </a:lnSpc>
              <a:spcBef>
                <a:spcPts val="1000"/>
              </a:spcBef>
              <a:spcAft>
                <a:spcPts val="0"/>
              </a:spcAft>
              <a:buSzPts val="1800"/>
              <a:buNone/>
            </a:pPr>
            <a:r>
              <a:rPr lang="en-GB"/>
              <a:t>d) hires a contractor to carry out the work</a:t>
            </a:r>
            <a:endParaRPr/>
          </a:p>
          <a:p>
            <a:pPr marL="114300" lvl="0" indent="0" algn="l" rtl="0">
              <a:lnSpc>
                <a:spcPct val="108000"/>
              </a:lnSpc>
              <a:spcBef>
                <a:spcPts val="1000"/>
              </a:spcBef>
              <a:spcAft>
                <a:spcPts val="0"/>
              </a:spcAft>
              <a:buSzPts val="1800"/>
              <a:buNone/>
            </a:pPr>
            <a:r>
              <a:rPr lang="en-GB" b="1"/>
              <a:t> </a:t>
            </a:r>
            <a:endParaRPr/>
          </a:p>
          <a:p>
            <a:pPr marL="114300" lvl="0" indent="0" algn="l" rtl="0">
              <a:lnSpc>
                <a:spcPct val="108000"/>
              </a:lnSpc>
              <a:spcBef>
                <a:spcPts val="1000"/>
              </a:spcBef>
              <a:spcAft>
                <a:spcPts val="0"/>
              </a:spcAft>
              <a:buSzPts val="1800"/>
              <a:buNone/>
            </a:pPr>
            <a:endParaRPr/>
          </a:p>
        </p:txBody>
      </p:sp>
      <p:sp>
        <p:nvSpPr>
          <p:cNvPr id="554" name="Google Shape;554;p66"/>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555" name="Google Shape;555;p66"/>
          <p:cNvSpPr txBox="1">
            <a:spLocks noGrp="1"/>
          </p:cNvSpPr>
          <p:nvPr>
            <p:ph type="body" idx="3"/>
          </p:nvPr>
        </p:nvSpPr>
        <p:spPr>
          <a:xfrm>
            <a:off x="838200" y="6356350"/>
            <a:ext cx="488594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Questions</a:t>
            </a:r>
            <a:endParaRPr/>
          </a:p>
        </p:txBody>
      </p:sp>
      <p:sp>
        <p:nvSpPr>
          <p:cNvPr id="561" name="Google Shape;561;p67"/>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107000"/>
              </a:lnSpc>
              <a:spcBef>
                <a:spcPts val="0"/>
              </a:spcBef>
              <a:spcAft>
                <a:spcPts val="0"/>
              </a:spcAft>
              <a:buClr>
                <a:srgbClr val="432673"/>
              </a:buClr>
              <a:buSzPts val="2400"/>
              <a:buFont typeface="Arial"/>
              <a:buAutoNum type="arabicPeriod"/>
            </a:pPr>
            <a:r>
              <a:rPr lang="en-GB">
                <a:solidFill>
                  <a:srgbClr val="0D0D0D"/>
                </a:solidFill>
                <a:latin typeface="Arial"/>
                <a:ea typeface="Arial"/>
                <a:cs typeface="Arial"/>
                <a:sym typeface="Arial"/>
              </a:rPr>
              <a:t>What are the differences between delegated and permitted development?</a:t>
            </a:r>
            <a:endParaRPr/>
          </a:p>
          <a:p>
            <a:pPr marL="342900" lvl="0" indent="-342900" algn="l" rtl="0">
              <a:lnSpc>
                <a:spcPct val="107000"/>
              </a:lnSpc>
              <a:spcBef>
                <a:spcPts val="800"/>
              </a:spcBef>
              <a:spcAft>
                <a:spcPts val="0"/>
              </a:spcAft>
              <a:buClr>
                <a:srgbClr val="432673"/>
              </a:buClr>
              <a:buSzPts val="2400"/>
              <a:buFont typeface="Arial"/>
              <a:buAutoNum type="arabicPeriod"/>
            </a:pPr>
            <a:r>
              <a:rPr lang="en-GB">
                <a:solidFill>
                  <a:srgbClr val="0D0D0D"/>
                </a:solidFill>
                <a:latin typeface="Arial"/>
                <a:ea typeface="Arial"/>
                <a:cs typeface="Arial"/>
                <a:sym typeface="Arial"/>
              </a:rPr>
              <a:t>What types of home improvement typically fall under permitted development?</a:t>
            </a:r>
            <a:endParaRPr/>
          </a:p>
          <a:p>
            <a:pPr marL="342900" lvl="0" indent="-342900" algn="l" rtl="0">
              <a:lnSpc>
                <a:spcPct val="107000"/>
              </a:lnSpc>
              <a:spcBef>
                <a:spcPts val="800"/>
              </a:spcBef>
              <a:spcAft>
                <a:spcPts val="0"/>
              </a:spcAft>
              <a:buClr>
                <a:srgbClr val="432673"/>
              </a:buClr>
              <a:buSzPts val="2400"/>
              <a:buFont typeface="Arial"/>
              <a:buAutoNum type="arabicPeriod"/>
            </a:pPr>
            <a:r>
              <a:rPr lang="en-GB">
                <a:solidFill>
                  <a:srgbClr val="0D0D0D"/>
                </a:solidFill>
                <a:latin typeface="Arial"/>
                <a:ea typeface="Arial"/>
                <a:cs typeface="Arial"/>
                <a:sym typeface="Arial"/>
              </a:rPr>
              <a:t>What is the purpose of the Party Wall Act 1996?</a:t>
            </a:r>
            <a:endParaRPr/>
          </a:p>
          <a:p>
            <a:pPr marL="342900" lvl="0" indent="-342900" algn="l" rtl="0">
              <a:lnSpc>
                <a:spcPct val="107000"/>
              </a:lnSpc>
              <a:spcBef>
                <a:spcPts val="800"/>
              </a:spcBef>
              <a:spcAft>
                <a:spcPts val="0"/>
              </a:spcAft>
              <a:buClr>
                <a:srgbClr val="432673"/>
              </a:buClr>
              <a:buSzPts val="2400"/>
              <a:buFont typeface="Arial"/>
              <a:buAutoNum type="arabicPeriod"/>
            </a:pPr>
            <a:r>
              <a:rPr lang="en-GB">
                <a:solidFill>
                  <a:srgbClr val="0D0D0D"/>
                </a:solidFill>
                <a:latin typeface="Arial"/>
                <a:ea typeface="Arial"/>
                <a:cs typeface="Arial"/>
                <a:sym typeface="Arial"/>
              </a:rPr>
              <a:t>What are the key steps in the planning application process?</a:t>
            </a:r>
            <a:endParaRPr/>
          </a:p>
          <a:p>
            <a:pPr marL="342900" lvl="0" indent="-342900" algn="l" rtl="0">
              <a:lnSpc>
                <a:spcPct val="107000"/>
              </a:lnSpc>
              <a:spcBef>
                <a:spcPts val="800"/>
              </a:spcBef>
              <a:spcAft>
                <a:spcPts val="0"/>
              </a:spcAft>
              <a:buClr>
                <a:srgbClr val="432673"/>
              </a:buClr>
              <a:buSzPts val="2400"/>
              <a:buFont typeface="Arial"/>
              <a:buAutoNum type="arabicPeriod"/>
            </a:pPr>
            <a:r>
              <a:rPr lang="en-GB">
                <a:solidFill>
                  <a:srgbClr val="0D0D0D"/>
                </a:solidFill>
                <a:latin typeface="Arial"/>
                <a:ea typeface="Arial"/>
                <a:cs typeface="Arial"/>
                <a:sym typeface="Arial"/>
              </a:rPr>
              <a:t>Who is responsible for serving a Party Wall Notice?</a:t>
            </a:r>
            <a:endParaRPr/>
          </a:p>
          <a:p>
            <a:pPr marL="342900" lvl="0" indent="-342900" algn="l" rtl="0">
              <a:lnSpc>
                <a:spcPct val="107000"/>
              </a:lnSpc>
              <a:spcBef>
                <a:spcPts val="800"/>
              </a:spcBef>
              <a:spcAft>
                <a:spcPts val="0"/>
              </a:spcAft>
              <a:buClr>
                <a:srgbClr val="432673"/>
              </a:buClr>
              <a:buSzPts val="2400"/>
              <a:buFont typeface="Arial"/>
              <a:buAutoNum type="arabicPeriod"/>
            </a:pPr>
            <a:r>
              <a:rPr lang="en-GB">
                <a:solidFill>
                  <a:srgbClr val="0D0D0D"/>
                </a:solidFill>
                <a:latin typeface="Arial"/>
                <a:ea typeface="Arial"/>
                <a:cs typeface="Arial"/>
                <a:sym typeface="Arial"/>
              </a:rPr>
              <a:t>How do conservation areas and listed buildings affect planning applications? </a:t>
            </a:r>
            <a:endParaRPr/>
          </a:p>
        </p:txBody>
      </p:sp>
      <p:sp>
        <p:nvSpPr>
          <p:cNvPr id="562" name="Google Shape;562;p67"/>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563" name="Google Shape;563;p67"/>
          <p:cNvSpPr txBox="1">
            <a:spLocks noGrp="1"/>
          </p:cNvSpPr>
          <p:nvPr>
            <p:ph type="body" idx="3"/>
          </p:nvPr>
        </p:nvSpPr>
        <p:spPr>
          <a:xfrm>
            <a:off x="838200" y="6356350"/>
            <a:ext cx="4730496"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a:t>
            </a:r>
            <a:endParaRPr/>
          </a:p>
        </p:txBody>
      </p:sp>
      <p:sp>
        <p:nvSpPr>
          <p:cNvPr id="569" name="Google Shape;569;p68"/>
          <p:cNvSpPr txBox="1">
            <a:spLocks noGrp="1"/>
          </p:cNvSpPr>
          <p:nvPr>
            <p:ph type="body" idx="1"/>
          </p:nvPr>
        </p:nvSpPr>
        <p:spPr>
          <a:xfrm>
            <a:off x="838200" y="1450068"/>
            <a:ext cx="10515599"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107000"/>
              </a:lnSpc>
              <a:spcBef>
                <a:spcPts val="800"/>
              </a:spcBef>
              <a:spcAft>
                <a:spcPts val="0"/>
              </a:spcAft>
              <a:buClr>
                <a:srgbClr val="432673"/>
              </a:buClr>
              <a:buSzPts val="2400"/>
              <a:buFont typeface="Calibri"/>
              <a:buAutoNum type="arabicPeriod"/>
            </a:pPr>
            <a:r>
              <a:rPr lang="en-GB">
                <a:solidFill>
                  <a:srgbClr val="0D0D0D"/>
                </a:solidFill>
                <a:latin typeface="Arial"/>
                <a:ea typeface="Arial"/>
                <a:cs typeface="Arial"/>
                <a:sym typeface="Arial"/>
              </a:rPr>
              <a:t>Delegated powers allow planning officers to make decisions on certain applications (such as minor home extensions) without going through the full planning committee. Permitted development refers to specific types of building work or alterations that do not require planning permission, as long as they meet certain conditions (e.g. small extensions or installing solar panels).</a:t>
            </a:r>
            <a:endParaRPr/>
          </a:p>
          <a:p>
            <a:pPr marL="342900" lvl="0" indent="-342900" algn="l" rtl="0">
              <a:lnSpc>
                <a:spcPct val="107000"/>
              </a:lnSpc>
              <a:spcBef>
                <a:spcPts val="800"/>
              </a:spcBef>
              <a:spcAft>
                <a:spcPts val="0"/>
              </a:spcAft>
              <a:buClr>
                <a:srgbClr val="432673"/>
              </a:buClr>
              <a:buSzPts val="2400"/>
              <a:buFont typeface="Calibri"/>
              <a:buAutoNum type="arabicPeriod"/>
            </a:pPr>
            <a:r>
              <a:rPr lang="en-GB">
                <a:solidFill>
                  <a:srgbClr val="0D0D0D"/>
                </a:solidFill>
                <a:latin typeface="Arial"/>
                <a:ea typeface="Arial"/>
                <a:cs typeface="Arial"/>
                <a:sym typeface="Arial"/>
              </a:rPr>
              <a:t>Home improvements, such as single-storey rear extensions, loft conversions, garage conversions, outbuildings (sheds, garages) and installing solar panels typically fall under permitted development if they meet the size and location criteria.</a:t>
            </a:r>
            <a:endParaRPr/>
          </a:p>
        </p:txBody>
      </p:sp>
      <p:sp>
        <p:nvSpPr>
          <p:cNvPr id="570" name="Google Shape;570;p68"/>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571" name="Google Shape;571;p68"/>
          <p:cNvSpPr txBox="1">
            <a:spLocks noGrp="1"/>
          </p:cNvSpPr>
          <p:nvPr>
            <p:ph type="body" idx="3"/>
          </p:nvPr>
        </p:nvSpPr>
        <p:spPr>
          <a:xfrm>
            <a:off x="838200" y="6356350"/>
            <a:ext cx="4666488"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a:t>
            </a:r>
            <a:endParaRPr/>
          </a:p>
        </p:txBody>
      </p:sp>
      <p:sp>
        <p:nvSpPr>
          <p:cNvPr id="577" name="Google Shape;577;p69"/>
          <p:cNvSpPr txBox="1">
            <a:spLocks noGrp="1"/>
          </p:cNvSpPr>
          <p:nvPr>
            <p:ph type="body" idx="1"/>
          </p:nvPr>
        </p:nvSpPr>
        <p:spPr>
          <a:xfrm>
            <a:off x="838201" y="1450068"/>
            <a:ext cx="5257799"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107000"/>
              </a:lnSpc>
              <a:spcBef>
                <a:spcPts val="800"/>
              </a:spcBef>
              <a:spcAft>
                <a:spcPts val="0"/>
              </a:spcAft>
              <a:buClr>
                <a:srgbClr val="432673"/>
              </a:buClr>
              <a:buSzPts val="2400"/>
              <a:buFont typeface="Arial"/>
              <a:buAutoNum type="arabicPeriod" startAt="3"/>
            </a:pPr>
            <a:r>
              <a:rPr lang="en-GB">
                <a:solidFill>
                  <a:srgbClr val="0D0D0D"/>
                </a:solidFill>
                <a:latin typeface="Arial"/>
                <a:ea typeface="Arial"/>
                <a:cs typeface="Arial"/>
                <a:sym typeface="Arial"/>
              </a:rPr>
              <a:t>The Party Wall Act 1996 aims to prevent and resolve disputes between neighbours regarding work that affects shared or boundary walls, as well as excavations near neighbouring properties. It ensures both parties agree to the work and outlines how disputes are resolved.</a:t>
            </a:r>
            <a:endParaRPr/>
          </a:p>
        </p:txBody>
      </p:sp>
      <p:sp>
        <p:nvSpPr>
          <p:cNvPr id="578" name="Google Shape;578;p69"/>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579" name="Google Shape;579;p69"/>
          <p:cNvSpPr txBox="1">
            <a:spLocks noGrp="1"/>
          </p:cNvSpPr>
          <p:nvPr>
            <p:ph type="body" idx="3"/>
          </p:nvPr>
        </p:nvSpPr>
        <p:spPr>
          <a:xfrm>
            <a:off x="838200" y="6356350"/>
            <a:ext cx="4666488"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pic>
        <p:nvPicPr>
          <p:cNvPr id="580" name="Google Shape;580;p69">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51004" y="1625090"/>
            <a:ext cx="5087797" cy="400129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a:t>
            </a:r>
            <a:endParaRPr/>
          </a:p>
        </p:txBody>
      </p:sp>
      <p:sp>
        <p:nvSpPr>
          <p:cNvPr id="586" name="Google Shape;586;p70"/>
          <p:cNvSpPr txBox="1">
            <a:spLocks noGrp="1"/>
          </p:cNvSpPr>
          <p:nvPr>
            <p:ph type="body" idx="1"/>
          </p:nvPr>
        </p:nvSpPr>
        <p:spPr>
          <a:xfrm>
            <a:off x="838200" y="1472365"/>
            <a:ext cx="10515599" cy="4351338"/>
          </a:xfrm>
          <a:prstGeom prst="rect">
            <a:avLst/>
          </a:prstGeom>
          <a:noFill/>
          <a:ln>
            <a:noFill/>
          </a:ln>
        </p:spPr>
        <p:txBody>
          <a:bodyPr spcFirstLastPara="1" wrap="square" lIns="91425" tIns="45700" rIns="91425" bIns="45700" anchor="t" anchorCtr="0">
            <a:noAutofit/>
          </a:bodyPr>
          <a:lstStyle/>
          <a:p>
            <a:pPr marL="457200" lvl="0" indent="-457200" algn="l" rtl="0">
              <a:lnSpc>
                <a:spcPct val="107000"/>
              </a:lnSpc>
              <a:spcBef>
                <a:spcPts val="800"/>
              </a:spcBef>
              <a:spcAft>
                <a:spcPts val="0"/>
              </a:spcAft>
              <a:buClr>
                <a:srgbClr val="432673"/>
              </a:buClr>
              <a:buSzPts val="2400"/>
              <a:buFont typeface="Arial"/>
              <a:buAutoNum type="arabicPeriod" startAt="4"/>
            </a:pPr>
            <a:r>
              <a:rPr lang="en-GB">
                <a:solidFill>
                  <a:srgbClr val="0D0D0D"/>
                </a:solidFill>
                <a:latin typeface="Arial"/>
                <a:ea typeface="Arial"/>
                <a:cs typeface="Arial"/>
                <a:sym typeface="Arial"/>
              </a:rPr>
              <a:t> </a:t>
            </a:r>
            <a:endParaRPr/>
          </a:p>
          <a:p>
            <a:pPr marL="457200" lvl="0" indent="-457200" algn="l" rtl="0">
              <a:lnSpc>
                <a:spcPct val="107000"/>
              </a:lnSpc>
              <a:spcBef>
                <a:spcPts val="800"/>
              </a:spcBef>
              <a:spcAft>
                <a:spcPts val="0"/>
              </a:spcAft>
              <a:buClr>
                <a:srgbClr val="432673"/>
              </a:buClr>
              <a:buSzPts val="2400"/>
              <a:buChar char="•"/>
            </a:pPr>
            <a:r>
              <a:rPr lang="en-GB">
                <a:solidFill>
                  <a:srgbClr val="0D0D0D"/>
                </a:solidFill>
                <a:latin typeface="Arial"/>
                <a:ea typeface="Arial"/>
                <a:cs typeface="Arial"/>
                <a:sym typeface="Arial"/>
              </a:rPr>
              <a:t>The planning application process typically begins with pre-application advice, where the applicant seeks guidance from the local planning authority before officially submitting their application.</a:t>
            </a:r>
            <a:endParaRPr/>
          </a:p>
          <a:p>
            <a:pPr marL="457200" lvl="0" indent="-457200" algn="l" rtl="0">
              <a:lnSpc>
                <a:spcPct val="107000"/>
              </a:lnSpc>
              <a:spcBef>
                <a:spcPts val="800"/>
              </a:spcBef>
              <a:spcAft>
                <a:spcPts val="0"/>
              </a:spcAft>
              <a:buClr>
                <a:srgbClr val="432673"/>
              </a:buClr>
              <a:buSzPts val="2400"/>
              <a:buChar char="•"/>
            </a:pPr>
            <a:r>
              <a:rPr lang="en-GB">
                <a:solidFill>
                  <a:srgbClr val="0D0D0D"/>
                </a:solidFill>
                <a:latin typeface="Arial"/>
                <a:ea typeface="Arial"/>
                <a:cs typeface="Arial"/>
                <a:sym typeface="Arial"/>
              </a:rPr>
              <a:t>Once ready, the application is submitted along with necessary documents and fees. </a:t>
            </a:r>
            <a:endParaRPr>
              <a:solidFill>
                <a:srgbClr val="0D0D0D"/>
              </a:solidFill>
            </a:endParaRPr>
          </a:p>
          <a:p>
            <a:pPr marL="457200" lvl="0" indent="-457200" algn="l" rtl="0">
              <a:lnSpc>
                <a:spcPct val="107000"/>
              </a:lnSpc>
              <a:spcBef>
                <a:spcPts val="800"/>
              </a:spcBef>
              <a:spcAft>
                <a:spcPts val="0"/>
              </a:spcAft>
              <a:buClr>
                <a:srgbClr val="432673"/>
              </a:buClr>
              <a:buSzPts val="2400"/>
              <a:buChar char="•"/>
            </a:pPr>
            <a:r>
              <a:rPr lang="en-GB">
                <a:solidFill>
                  <a:srgbClr val="0D0D0D"/>
                </a:solidFill>
                <a:latin typeface="Arial"/>
                <a:ea typeface="Arial"/>
                <a:cs typeface="Arial"/>
                <a:sym typeface="Arial"/>
              </a:rPr>
              <a:t>The next step is validation, where the local authority checks to ensure the application meets all legal and technical requirements. </a:t>
            </a:r>
            <a:endParaRPr/>
          </a:p>
        </p:txBody>
      </p:sp>
      <p:sp>
        <p:nvSpPr>
          <p:cNvPr id="587" name="Google Shape;587;p70"/>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588" name="Google Shape;588;p70"/>
          <p:cNvSpPr txBox="1">
            <a:spLocks noGrp="1"/>
          </p:cNvSpPr>
          <p:nvPr>
            <p:ph type="body" idx="3"/>
          </p:nvPr>
        </p:nvSpPr>
        <p:spPr>
          <a:xfrm>
            <a:off x="838200" y="6356350"/>
            <a:ext cx="504139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a:t>
            </a:r>
            <a:endParaRPr/>
          </a:p>
        </p:txBody>
      </p:sp>
      <p:sp>
        <p:nvSpPr>
          <p:cNvPr id="594" name="Google Shape;594;p71"/>
          <p:cNvSpPr txBox="1">
            <a:spLocks noGrp="1"/>
          </p:cNvSpPr>
          <p:nvPr>
            <p:ph type="body" idx="1"/>
          </p:nvPr>
        </p:nvSpPr>
        <p:spPr>
          <a:xfrm>
            <a:off x="838200" y="1472365"/>
            <a:ext cx="10749742" cy="4351338"/>
          </a:xfrm>
          <a:prstGeom prst="rect">
            <a:avLst/>
          </a:prstGeom>
          <a:noFill/>
          <a:ln>
            <a:noFill/>
          </a:ln>
        </p:spPr>
        <p:txBody>
          <a:bodyPr spcFirstLastPara="1" wrap="square" lIns="91425" tIns="45700" rIns="91425" bIns="45700" anchor="t" anchorCtr="0">
            <a:noAutofit/>
          </a:bodyPr>
          <a:lstStyle/>
          <a:p>
            <a:pPr marL="457200" lvl="0" indent="-457200" algn="l" rtl="0">
              <a:lnSpc>
                <a:spcPct val="107000"/>
              </a:lnSpc>
              <a:spcBef>
                <a:spcPts val="800"/>
              </a:spcBef>
              <a:spcAft>
                <a:spcPts val="0"/>
              </a:spcAft>
              <a:buClr>
                <a:srgbClr val="432673"/>
              </a:buClr>
              <a:buSzPts val="2400"/>
              <a:buFont typeface="Arial"/>
              <a:buAutoNum type="arabicPeriod" startAt="4"/>
            </a:pPr>
            <a:r>
              <a:rPr lang="en-GB">
                <a:solidFill>
                  <a:srgbClr val="0D0D0D"/>
                </a:solidFill>
                <a:latin typeface="Arial"/>
                <a:ea typeface="Arial"/>
                <a:cs typeface="Arial"/>
                <a:sym typeface="Arial"/>
              </a:rPr>
              <a:t> </a:t>
            </a:r>
            <a:endParaRPr/>
          </a:p>
          <a:p>
            <a:pPr marL="457200" lvl="0" indent="-457200" algn="l" rtl="0">
              <a:lnSpc>
                <a:spcPct val="107000"/>
              </a:lnSpc>
              <a:spcBef>
                <a:spcPts val="800"/>
              </a:spcBef>
              <a:spcAft>
                <a:spcPts val="0"/>
              </a:spcAft>
              <a:buClr>
                <a:srgbClr val="432673"/>
              </a:buClr>
              <a:buSzPts val="2400"/>
              <a:buChar char="•"/>
            </a:pPr>
            <a:r>
              <a:rPr lang="en-GB">
                <a:solidFill>
                  <a:srgbClr val="0D0D0D"/>
                </a:solidFill>
                <a:latin typeface="Arial"/>
                <a:ea typeface="Arial"/>
                <a:cs typeface="Arial"/>
                <a:sym typeface="Arial"/>
              </a:rPr>
              <a:t>After validation, the consultation stage takes place, allowing neighbours and other stakeholders to provide feedback on the proposed development. </a:t>
            </a:r>
            <a:endParaRPr/>
          </a:p>
          <a:p>
            <a:pPr marL="457200" lvl="0" indent="-457200" algn="l" rtl="0">
              <a:lnSpc>
                <a:spcPct val="107000"/>
              </a:lnSpc>
              <a:spcBef>
                <a:spcPts val="800"/>
              </a:spcBef>
              <a:spcAft>
                <a:spcPts val="0"/>
              </a:spcAft>
              <a:buClr>
                <a:srgbClr val="432673"/>
              </a:buClr>
              <a:buSzPts val="2400"/>
              <a:buChar char="•"/>
            </a:pPr>
            <a:r>
              <a:rPr lang="en-GB">
                <a:solidFill>
                  <a:srgbClr val="0D0D0D"/>
                </a:solidFill>
                <a:latin typeface="Arial"/>
                <a:ea typeface="Arial"/>
                <a:cs typeface="Arial"/>
                <a:sym typeface="Arial"/>
              </a:rPr>
              <a:t>Once feedback is considered, the decision-making phase begins, during which the planning authority evaluates the application against local planning policies.</a:t>
            </a:r>
            <a:endParaRPr/>
          </a:p>
          <a:p>
            <a:pPr marL="457200" lvl="0" indent="-457200" algn="l" rtl="0">
              <a:lnSpc>
                <a:spcPct val="107000"/>
              </a:lnSpc>
              <a:spcBef>
                <a:spcPts val="800"/>
              </a:spcBef>
              <a:spcAft>
                <a:spcPts val="0"/>
              </a:spcAft>
              <a:buClr>
                <a:srgbClr val="432673"/>
              </a:buClr>
              <a:buSzPts val="2400"/>
              <a:buChar char="•"/>
            </a:pPr>
            <a:r>
              <a:rPr lang="en-GB">
                <a:solidFill>
                  <a:srgbClr val="0D0D0D"/>
                </a:solidFill>
                <a:latin typeface="Arial"/>
                <a:ea typeface="Arial"/>
                <a:cs typeface="Arial"/>
                <a:sym typeface="Arial"/>
              </a:rPr>
              <a:t>Following this, the decision is issued, either granting approval or refusal. </a:t>
            </a:r>
            <a:endParaRPr/>
          </a:p>
          <a:p>
            <a:pPr marL="457200" lvl="0" indent="-457200" algn="l" rtl="0">
              <a:lnSpc>
                <a:spcPct val="107000"/>
              </a:lnSpc>
              <a:spcBef>
                <a:spcPts val="800"/>
              </a:spcBef>
              <a:spcAft>
                <a:spcPts val="0"/>
              </a:spcAft>
              <a:buClr>
                <a:srgbClr val="432673"/>
              </a:buClr>
              <a:buSzPts val="2400"/>
              <a:buChar char="•"/>
            </a:pPr>
            <a:r>
              <a:rPr lang="en-GB">
                <a:solidFill>
                  <a:srgbClr val="0D0D0D"/>
                </a:solidFill>
                <a:latin typeface="Arial"/>
                <a:ea typeface="Arial"/>
                <a:cs typeface="Arial"/>
                <a:sym typeface="Arial"/>
              </a:rPr>
              <a:t>If the application is refused, the applicant has the option to appeal the decision.</a:t>
            </a:r>
            <a:endParaRPr/>
          </a:p>
        </p:txBody>
      </p:sp>
      <p:sp>
        <p:nvSpPr>
          <p:cNvPr id="595" name="Google Shape;595;p71"/>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596" name="Google Shape;596;p71"/>
          <p:cNvSpPr txBox="1">
            <a:spLocks noGrp="1"/>
          </p:cNvSpPr>
          <p:nvPr>
            <p:ph type="body" idx="3"/>
          </p:nvPr>
        </p:nvSpPr>
        <p:spPr>
          <a:xfrm>
            <a:off x="838200" y="6356350"/>
            <a:ext cx="504139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Answers</a:t>
            </a:r>
            <a:endParaRPr/>
          </a:p>
        </p:txBody>
      </p:sp>
      <p:sp>
        <p:nvSpPr>
          <p:cNvPr id="602" name="Google Shape;602;p72"/>
          <p:cNvSpPr txBox="1">
            <a:spLocks noGrp="1"/>
          </p:cNvSpPr>
          <p:nvPr>
            <p:ph type="body" idx="1"/>
          </p:nvPr>
        </p:nvSpPr>
        <p:spPr>
          <a:xfrm>
            <a:off x="838199" y="1472699"/>
            <a:ext cx="9135730" cy="4351338"/>
          </a:xfrm>
          <a:prstGeom prst="rect">
            <a:avLst/>
          </a:prstGeom>
          <a:noFill/>
          <a:ln>
            <a:noFill/>
          </a:ln>
        </p:spPr>
        <p:txBody>
          <a:bodyPr spcFirstLastPara="1" wrap="square" lIns="91425" tIns="45700" rIns="91425" bIns="45700" anchor="t" anchorCtr="0">
            <a:noAutofit/>
          </a:bodyPr>
          <a:lstStyle/>
          <a:p>
            <a:pPr marL="457200" lvl="0" indent="-457200" algn="l" rtl="0">
              <a:lnSpc>
                <a:spcPct val="107000"/>
              </a:lnSpc>
              <a:spcBef>
                <a:spcPts val="800"/>
              </a:spcBef>
              <a:spcAft>
                <a:spcPts val="0"/>
              </a:spcAft>
              <a:buClr>
                <a:srgbClr val="432673"/>
              </a:buClr>
              <a:buSzPts val="2400"/>
              <a:buFont typeface="Arial"/>
              <a:buAutoNum type="arabicPeriod" startAt="5"/>
            </a:pPr>
            <a:r>
              <a:rPr lang="en-GB" sz="2400">
                <a:solidFill>
                  <a:srgbClr val="0D0D0D"/>
                </a:solidFill>
                <a:latin typeface="Arial"/>
                <a:ea typeface="Arial"/>
                <a:cs typeface="Arial"/>
                <a:sym typeface="Arial"/>
              </a:rPr>
              <a:t>The building owner planning to carry out work on or near a party wall is responsible for serving a Party Wall Notice to the adjoining owner before starting the work.</a:t>
            </a:r>
            <a:endParaRPr sz="2400"/>
          </a:p>
          <a:p>
            <a:pPr marL="457200" lvl="0" indent="-457200" algn="l" rtl="0">
              <a:lnSpc>
                <a:spcPct val="107000"/>
              </a:lnSpc>
              <a:spcBef>
                <a:spcPts val="800"/>
              </a:spcBef>
              <a:spcAft>
                <a:spcPts val="0"/>
              </a:spcAft>
              <a:buClr>
                <a:srgbClr val="432673"/>
              </a:buClr>
              <a:buSzPts val="2400"/>
              <a:buFont typeface="Arial"/>
              <a:buAutoNum type="arabicPeriod" startAt="5"/>
            </a:pPr>
            <a:r>
              <a:rPr lang="en-GB">
                <a:solidFill>
                  <a:srgbClr val="0D0D0D"/>
                </a:solidFill>
                <a:latin typeface="Arial"/>
                <a:ea typeface="Arial"/>
                <a:cs typeface="Arial"/>
                <a:sym typeface="Arial"/>
              </a:rPr>
              <a:t>Conservation areas and listed buildings have stricter rules for development. In these cases, even minor changes (such as changing windows or doors) may require planning permission to ensure that the character of the area or the historic integrity of the building is preserved.</a:t>
            </a:r>
            <a:endParaRPr>
              <a:solidFill>
                <a:srgbClr val="0D0D0D"/>
              </a:solidFill>
              <a:latin typeface="Arial"/>
              <a:ea typeface="Arial"/>
              <a:cs typeface="Arial"/>
              <a:sym typeface="Arial"/>
            </a:endParaRPr>
          </a:p>
        </p:txBody>
      </p:sp>
      <p:sp>
        <p:nvSpPr>
          <p:cNvPr id="603" name="Google Shape;603;p72"/>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604" name="Google Shape;604;p72"/>
          <p:cNvSpPr txBox="1">
            <a:spLocks noGrp="1"/>
          </p:cNvSpPr>
          <p:nvPr>
            <p:ph type="body" idx="3"/>
          </p:nvPr>
        </p:nvSpPr>
        <p:spPr>
          <a:xfrm>
            <a:off x="838200" y="6356350"/>
            <a:ext cx="504139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722586" y="1626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Case study analysis</a:t>
            </a:r>
            <a:endParaRPr/>
          </a:p>
        </p:txBody>
      </p:sp>
      <p:sp>
        <p:nvSpPr>
          <p:cNvPr id="154" name="Google Shape;154;p19"/>
          <p:cNvSpPr txBox="1">
            <a:spLocks noGrp="1"/>
          </p:cNvSpPr>
          <p:nvPr>
            <p:ph type="body" idx="1"/>
          </p:nvPr>
        </p:nvSpPr>
        <p:spPr>
          <a:xfrm>
            <a:off x="722586" y="1488250"/>
            <a:ext cx="6112719" cy="4598225"/>
          </a:xfrm>
          <a:prstGeom prst="rect">
            <a:avLst/>
          </a:prstGeom>
          <a:solidFill>
            <a:srgbClr val="EBDDF4"/>
          </a:solidFill>
          <a:ln>
            <a:noFill/>
          </a:ln>
        </p:spPr>
        <p:txBody>
          <a:bodyPr spcFirstLastPara="1" wrap="square" lIns="180000" tIns="180000" rIns="180000" bIns="180000" anchor="t" anchorCtr="0">
            <a:noAutofit/>
          </a:bodyPr>
          <a:lstStyle/>
          <a:p>
            <a:pPr marL="0" lvl="0" indent="0" algn="l" rtl="0">
              <a:lnSpc>
                <a:spcPct val="108000"/>
              </a:lnSpc>
              <a:spcBef>
                <a:spcPts val="0"/>
              </a:spcBef>
              <a:spcAft>
                <a:spcPts val="0"/>
              </a:spcAft>
              <a:buClr>
                <a:srgbClr val="432673"/>
              </a:buClr>
              <a:buSzPts val="2000"/>
              <a:buNone/>
            </a:pPr>
            <a:r>
              <a:rPr lang="en-GB" sz="2000" dirty="0"/>
              <a:t>You will be using the UK Government’s interactive planning portal to explore if different case study examples of proposed home improvements require planning permission.</a:t>
            </a:r>
            <a:endParaRPr dirty="0"/>
          </a:p>
          <a:p>
            <a:pPr marL="0" lvl="0" indent="0" algn="l" rtl="0">
              <a:lnSpc>
                <a:spcPct val="108000"/>
              </a:lnSpc>
              <a:spcBef>
                <a:spcPts val="0"/>
              </a:spcBef>
              <a:spcAft>
                <a:spcPts val="0"/>
              </a:spcAft>
              <a:buClr>
                <a:srgbClr val="432673"/>
              </a:buClr>
              <a:buSzPts val="2000"/>
              <a:buNone/>
            </a:pPr>
            <a:endParaRPr sz="2000" b="1" dirty="0"/>
          </a:p>
          <a:p>
            <a:pPr marL="0" lvl="0" indent="0" algn="l" rtl="0">
              <a:lnSpc>
                <a:spcPct val="108000"/>
              </a:lnSpc>
              <a:spcBef>
                <a:spcPts val="0"/>
              </a:spcBef>
              <a:spcAft>
                <a:spcPts val="0"/>
              </a:spcAft>
              <a:buClr>
                <a:srgbClr val="432673"/>
              </a:buClr>
              <a:buSzPts val="2000"/>
              <a:buNone/>
            </a:pPr>
            <a:r>
              <a:rPr lang="en-GB" sz="2000" b="1" dirty="0"/>
              <a:t>Case study 1</a:t>
            </a:r>
            <a:endParaRPr dirty="0"/>
          </a:p>
          <a:p>
            <a:pPr marL="0" lvl="0" indent="0" algn="l" rtl="0">
              <a:lnSpc>
                <a:spcPct val="108000"/>
              </a:lnSpc>
              <a:spcBef>
                <a:spcPts val="0"/>
              </a:spcBef>
              <a:spcAft>
                <a:spcPts val="0"/>
              </a:spcAft>
              <a:buClr>
                <a:srgbClr val="432673"/>
              </a:buClr>
              <a:buSzPts val="2000"/>
              <a:buNone/>
            </a:pPr>
            <a:r>
              <a:rPr lang="en-GB" sz="2000" dirty="0"/>
              <a:t>The property is a detached house in a suburban area. Mr Turner and Ms Kowalska wish to add a single-storey extension to the rear of the property to create a large kitchen and dining area. The proposed extension will be four metres in length and feature bi-fold doors leading to the garden.</a:t>
            </a:r>
            <a:endParaRPr sz="2000" dirty="0"/>
          </a:p>
        </p:txBody>
      </p:sp>
      <p:sp>
        <p:nvSpPr>
          <p:cNvPr id="155" name="Google Shape;155;p19"/>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56" name="Google Shape;156;p19"/>
          <p:cNvSpPr txBox="1">
            <a:spLocks noGrp="1"/>
          </p:cNvSpPr>
          <p:nvPr>
            <p:ph type="body" idx="3"/>
          </p:nvPr>
        </p:nvSpPr>
        <p:spPr>
          <a:xfrm>
            <a:off x="838200" y="6356350"/>
            <a:ext cx="4666488"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2400"/>
              <a:buFont typeface="Arial"/>
              <a:buNone/>
            </a:pPr>
            <a:r>
              <a:rPr lang="en-GB" sz="1200" b="0" i="0" u="none" strike="noStrike" cap="none">
                <a:solidFill>
                  <a:srgbClr val="898989"/>
                </a:solidFill>
                <a:latin typeface="Arial"/>
                <a:ea typeface="Arial"/>
                <a:cs typeface="Arial"/>
                <a:sym typeface="Arial"/>
              </a:rPr>
              <a:t>Lesson 4: I want to extend my house. What do I need to know?</a:t>
            </a:r>
            <a:endParaRPr/>
          </a:p>
        </p:txBody>
      </p:sp>
      <p:pic>
        <p:nvPicPr>
          <p:cNvPr id="157" name="Google Shape;157;p19">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79518" y="1488248"/>
            <a:ext cx="4402881" cy="45982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have:</a:t>
            </a:r>
            <a:endParaRPr/>
          </a:p>
        </p:txBody>
      </p:sp>
      <p:sp>
        <p:nvSpPr>
          <p:cNvPr id="610" name="Google Shape;610;p7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107000"/>
              </a:lnSpc>
              <a:spcBef>
                <a:spcPts val="0"/>
              </a:spcBef>
              <a:spcAft>
                <a:spcPts val="0"/>
              </a:spcAft>
              <a:buClr>
                <a:srgbClr val="432673"/>
              </a:buClr>
              <a:buSzPts val="2400"/>
              <a:buChar char="•"/>
            </a:pPr>
            <a:r>
              <a:rPr lang="en-GB">
                <a:solidFill>
                  <a:srgbClr val="0D0D0D"/>
                </a:solidFill>
              </a:rPr>
              <a:t>d</a:t>
            </a:r>
            <a:r>
              <a:rPr lang="en-GB">
                <a:solidFill>
                  <a:srgbClr val="0D0D0D"/>
                </a:solidFill>
                <a:latin typeface="Arial"/>
                <a:ea typeface="Arial"/>
                <a:cs typeface="Arial"/>
                <a:sym typeface="Arial"/>
              </a:rPr>
              <a:t>escribed the planning application process;</a:t>
            </a:r>
            <a:endParaRPr/>
          </a:p>
          <a:p>
            <a:pPr marL="285750" lvl="0" indent="-285750" algn="l" rtl="0">
              <a:lnSpc>
                <a:spcPct val="107000"/>
              </a:lnSpc>
              <a:spcBef>
                <a:spcPts val="800"/>
              </a:spcBef>
              <a:spcAft>
                <a:spcPts val="0"/>
              </a:spcAft>
              <a:buClr>
                <a:srgbClr val="432673"/>
              </a:buClr>
              <a:buSzPts val="2400"/>
              <a:buChar char="•"/>
            </a:pPr>
            <a:r>
              <a:rPr lang="en-GB">
                <a:solidFill>
                  <a:srgbClr val="0D0D0D"/>
                </a:solidFill>
              </a:rPr>
              <a:t>e</a:t>
            </a:r>
            <a:r>
              <a:rPr lang="en-GB">
                <a:solidFill>
                  <a:srgbClr val="0D0D0D"/>
                </a:solidFill>
                <a:latin typeface="Arial"/>
                <a:ea typeface="Arial"/>
                <a:cs typeface="Arial"/>
                <a:sym typeface="Arial"/>
              </a:rPr>
              <a:t>xplained delegated and permitted permission;</a:t>
            </a:r>
            <a:endParaRPr/>
          </a:p>
          <a:p>
            <a:pPr marL="285750" lvl="0" indent="-285750" algn="l" rtl="0">
              <a:lnSpc>
                <a:spcPct val="107000"/>
              </a:lnSpc>
              <a:spcBef>
                <a:spcPts val="800"/>
              </a:spcBef>
              <a:spcAft>
                <a:spcPts val="0"/>
              </a:spcAft>
              <a:buClr>
                <a:srgbClr val="432673"/>
              </a:buClr>
              <a:buSzPts val="2400"/>
              <a:buChar char="•"/>
            </a:pPr>
            <a:r>
              <a:rPr lang="en-GB">
                <a:solidFill>
                  <a:srgbClr val="0D0D0D"/>
                </a:solidFill>
              </a:rPr>
              <a:t>e</a:t>
            </a:r>
            <a:r>
              <a:rPr lang="en-GB">
                <a:solidFill>
                  <a:srgbClr val="0D0D0D"/>
                </a:solidFill>
                <a:latin typeface="Arial"/>
                <a:ea typeface="Arial"/>
                <a:cs typeface="Arial"/>
                <a:sym typeface="Arial"/>
              </a:rPr>
              <a:t>xplained the basic provisions of the Party Wall Act and when it applies.  </a:t>
            </a:r>
            <a:endParaRPr/>
          </a:p>
          <a:p>
            <a:pPr marL="342900" lvl="0" indent="-228600" algn="l" rtl="0">
              <a:lnSpc>
                <a:spcPct val="107000"/>
              </a:lnSpc>
              <a:spcBef>
                <a:spcPts val="800"/>
              </a:spcBef>
              <a:spcAft>
                <a:spcPts val="0"/>
              </a:spcAft>
              <a:buSzPts val="1800"/>
              <a:buFont typeface="Noto Sans Symbols"/>
              <a:buNone/>
            </a:pPr>
            <a:endParaRPr>
              <a:solidFill>
                <a:srgbClr val="0D0D0D"/>
              </a:solidFill>
            </a:endParaRPr>
          </a:p>
          <a:p>
            <a:pPr marL="342900" lvl="0" indent="-228600" algn="l" rtl="0">
              <a:lnSpc>
                <a:spcPct val="107000"/>
              </a:lnSpc>
              <a:spcBef>
                <a:spcPts val="800"/>
              </a:spcBef>
              <a:spcAft>
                <a:spcPts val="0"/>
              </a:spcAft>
              <a:buSzPts val="1800"/>
              <a:buFont typeface="Noto Sans Symbols"/>
              <a:buNone/>
            </a:pPr>
            <a:endParaRPr>
              <a:solidFill>
                <a:srgbClr val="0D0D0D"/>
              </a:solidFill>
              <a:latin typeface="Arial"/>
              <a:ea typeface="Arial"/>
              <a:cs typeface="Arial"/>
              <a:sym typeface="Arial"/>
            </a:endParaRPr>
          </a:p>
        </p:txBody>
      </p:sp>
      <p:sp>
        <p:nvSpPr>
          <p:cNvPr id="611" name="Google Shape;611;p7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612" name="Google Shape;612;p73"/>
          <p:cNvSpPr txBox="1">
            <a:spLocks noGrp="1"/>
          </p:cNvSpPr>
          <p:nvPr>
            <p:ph type="body" idx="4"/>
          </p:nvPr>
        </p:nvSpPr>
        <p:spPr>
          <a:xfrm>
            <a:off x="838200" y="6356350"/>
            <a:ext cx="493166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sp>
        <p:nvSpPr>
          <p:cNvPr id="613" name="Google Shape;613;p7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457200" lvl="0" indent="-228600" algn="l" rtl="0">
              <a:lnSpc>
                <a:spcPct val="108000"/>
              </a:lnSpc>
              <a:spcBef>
                <a:spcPts val="1000"/>
              </a:spcBef>
              <a:spcAft>
                <a:spcPts val="0"/>
              </a:spcAft>
              <a:buSzPts val="1800"/>
              <a:buNone/>
            </a:pPr>
            <a:endParaRPr/>
          </a:p>
        </p:txBody>
      </p:sp>
      <p:sp>
        <p:nvSpPr>
          <p:cNvPr id="614" name="Google Shape;614;p73"/>
          <p:cNvSpPr txBox="1"/>
          <p:nvPr/>
        </p:nvSpPr>
        <p:spPr>
          <a:xfrm>
            <a:off x="7419442" y="1656651"/>
            <a:ext cx="4283695" cy="4520312"/>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0" marR="0" lvl="0" indent="0" algn="l" rtl="0">
              <a:lnSpc>
                <a:spcPct val="107916"/>
              </a:lnSpc>
              <a:spcBef>
                <a:spcPts val="400"/>
              </a:spcBef>
              <a:spcAft>
                <a:spcPts val="0"/>
              </a:spcAft>
              <a:buClr>
                <a:schemeClr val="dk1"/>
              </a:buClr>
              <a:buSzPts val="1100"/>
              <a:buFont typeface="Arial"/>
              <a:buNone/>
            </a:pPr>
            <a:r>
              <a:rPr lang="en-GB" sz="1300" b="1" i="0" u="none" strike="noStrike" cap="none">
                <a:solidFill>
                  <a:srgbClr val="0D0D0D"/>
                </a:solidFill>
                <a:latin typeface="Arial"/>
                <a:ea typeface="Arial"/>
                <a:cs typeface="Arial"/>
                <a:sym typeface="Arial"/>
              </a:rPr>
              <a:t>Skills:</a:t>
            </a: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400"/>
              </a:spcBef>
              <a:spcAft>
                <a:spcPts val="0"/>
              </a:spcAft>
              <a:buClr>
                <a:schemeClr val="dk1"/>
              </a:buClr>
              <a:buSzPts val="1100"/>
              <a:buFont typeface="Arial"/>
              <a:buNone/>
            </a:pPr>
            <a:r>
              <a:rPr lang="en-GB" sz="1300" b="0" i="0" u="none" strike="noStrike" cap="none">
                <a:solidFill>
                  <a:srgbClr val="0D0D0D"/>
                </a:solidFill>
                <a:latin typeface="Arial"/>
                <a:ea typeface="Arial"/>
                <a:cs typeface="Arial"/>
                <a:sym typeface="Arial"/>
              </a:rPr>
              <a:t>Develop ability to appraise and form valid arguments from information given in a case study.</a:t>
            </a: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400"/>
              </a:spcBef>
              <a:spcAft>
                <a:spcPts val="0"/>
              </a:spcAft>
              <a:buClr>
                <a:schemeClr val="dk1"/>
              </a:buClr>
              <a:buSzPts val="1100"/>
              <a:buFont typeface="Arial"/>
              <a:buNone/>
            </a:pPr>
            <a:r>
              <a:rPr lang="en-GB" sz="1300" b="0" i="0" u="none" strike="noStrike" cap="none">
                <a:solidFill>
                  <a:srgbClr val="0D0D0D"/>
                </a:solidFill>
                <a:latin typeface="Arial"/>
                <a:ea typeface="Arial"/>
                <a:cs typeface="Arial"/>
                <a:sym typeface="Arial"/>
              </a:rPr>
              <a:t>Improve communication skills by creating reports and presentations for different audiences.</a:t>
            </a: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400"/>
              </a:spcBef>
              <a:spcAft>
                <a:spcPts val="0"/>
              </a:spcAft>
              <a:buClr>
                <a:schemeClr val="dk1"/>
              </a:buClr>
              <a:buSzPts val="1100"/>
              <a:buFont typeface="Arial"/>
              <a:buNone/>
            </a:pPr>
            <a:r>
              <a:rPr lang="en-GB" sz="1300" b="0" i="0" u="none" strike="noStrike" cap="none">
                <a:solidFill>
                  <a:srgbClr val="0D0D0D"/>
                </a:solidFill>
                <a:latin typeface="Arial"/>
                <a:ea typeface="Arial"/>
                <a:cs typeface="Arial"/>
                <a:sym typeface="Arial"/>
              </a:rPr>
              <a:t>Build teamwork and discussion skills by participating in group and class discussion to explore ideas.</a:t>
            </a: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400"/>
              </a:spcBef>
              <a:spcAft>
                <a:spcPts val="0"/>
              </a:spcAft>
              <a:buClr>
                <a:schemeClr val="dk1"/>
              </a:buClr>
              <a:buSzPts val="1100"/>
              <a:buFont typeface="Arial"/>
              <a:buNone/>
            </a:pPr>
            <a:r>
              <a:rPr lang="en-GB" sz="1300" b="1" i="0" u="none" strike="noStrike" cap="none">
                <a:solidFill>
                  <a:srgbClr val="0D0D0D"/>
                </a:solidFill>
                <a:latin typeface="Arial"/>
                <a:ea typeface="Arial"/>
                <a:cs typeface="Arial"/>
                <a:sym typeface="Arial"/>
              </a:rPr>
              <a:t>General competencies:</a:t>
            </a: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400"/>
              </a:spcBef>
              <a:spcAft>
                <a:spcPts val="0"/>
              </a:spcAft>
              <a:buClr>
                <a:schemeClr val="dk1"/>
              </a:buClr>
              <a:buSzPts val="1100"/>
              <a:buFont typeface="Arial"/>
              <a:buNone/>
            </a:pPr>
            <a:r>
              <a:rPr lang="en-GB" sz="1300" b="0" i="0" u="none" strike="noStrike" cap="none">
                <a:solidFill>
                  <a:srgbClr val="0D0D0D"/>
                </a:solidFill>
                <a:latin typeface="Arial"/>
                <a:ea typeface="Arial"/>
                <a:cs typeface="Arial"/>
                <a:sym typeface="Arial"/>
              </a:rPr>
              <a:t>English:</a:t>
            </a: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400"/>
              </a:spcBef>
              <a:spcAft>
                <a:spcPts val="0"/>
              </a:spcAft>
              <a:buClr>
                <a:schemeClr val="dk1"/>
              </a:buClr>
              <a:buSzPts val="1100"/>
              <a:buFont typeface="Arial"/>
              <a:buNone/>
            </a:pPr>
            <a:r>
              <a:rPr lang="en-GB" sz="1300" b="1" i="0" u="none" strike="noStrike" cap="none">
                <a:solidFill>
                  <a:srgbClr val="0D0D0D"/>
                </a:solidFill>
                <a:latin typeface="Arial"/>
                <a:ea typeface="Arial"/>
                <a:cs typeface="Arial"/>
                <a:sym typeface="Arial"/>
              </a:rPr>
              <a:t>E2</a:t>
            </a:r>
            <a:r>
              <a:rPr lang="en-GB" sz="1300" b="0" i="0" u="none" strike="noStrike" cap="none">
                <a:solidFill>
                  <a:srgbClr val="0D0D0D"/>
                </a:solidFill>
                <a:latin typeface="Arial"/>
                <a:ea typeface="Arial"/>
                <a:cs typeface="Arial"/>
                <a:sym typeface="Arial"/>
              </a:rPr>
              <a:t> Present information and ideas.</a:t>
            </a: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400"/>
              </a:spcBef>
              <a:spcAft>
                <a:spcPts val="0"/>
              </a:spcAft>
              <a:buClr>
                <a:schemeClr val="dk1"/>
              </a:buClr>
              <a:buSzPts val="1100"/>
              <a:buFont typeface="Arial"/>
              <a:buNone/>
            </a:pPr>
            <a:r>
              <a:rPr lang="en-GB" sz="1300" b="1" i="0" u="none" strike="noStrike" cap="none">
                <a:solidFill>
                  <a:srgbClr val="0D0D0D"/>
                </a:solidFill>
                <a:latin typeface="Arial"/>
                <a:ea typeface="Arial"/>
                <a:cs typeface="Arial"/>
                <a:sym typeface="Arial"/>
              </a:rPr>
              <a:t>E3</a:t>
            </a:r>
            <a:r>
              <a:rPr lang="en-GB" sz="1300" b="0" i="0" u="none" strike="noStrike" cap="none">
                <a:solidFill>
                  <a:srgbClr val="0D0D0D"/>
                </a:solidFill>
                <a:latin typeface="Arial"/>
                <a:ea typeface="Arial"/>
                <a:cs typeface="Arial"/>
                <a:sym typeface="Arial"/>
              </a:rPr>
              <a:t> Create texts for different purposes and audiences.</a:t>
            </a: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400"/>
              </a:spcBef>
              <a:spcAft>
                <a:spcPts val="0"/>
              </a:spcAft>
              <a:buClr>
                <a:schemeClr val="dk1"/>
              </a:buClr>
              <a:buSzPts val="1100"/>
              <a:buFont typeface="Arial"/>
              <a:buNone/>
            </a:pPr>
            <a:r>
              <a:rPr lang="en-GB" sz="1300" b="1" i="0" u="none" strike="noStrike" cap="none">
                <a:solidFill>
                  <a:srgbClr val="0D0D0D"/>
                </a:solidFill>
                <a:latin typeface="Arial"/>
                <a:ea typeface="Arial"/>
                <a:cs typeface="Arial"/>
                <a:sym typeface="Arial"/>
              </a:rPr>
              <a:t>E5</a:t>
            </a:r>
            <a:r>
              <a:rPr lang="en-GB" sz="1300" b="0" i="0" u="none" strike="noStrike" cap="none">
                <a:solidFill>
                  <a:srgbClr val="0D0D0D"/>
                </a:solidFill>
                <a:latin typeface="Arial"/>
                <a:ea typeface="Arial"/>
                <a:cs typeface="Arial"/>
                <a:sym typeface="Arial"/>
              </a:rPr>
              <a:t> Synthesise information.</a:t>
            </a: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400"/>
              </a:spcBef>
              <a:spcAft>
                <a:spcPts val="0"/>
              </a:spcAft>
              <a:buClr>
                <a:schemeClr val="dk1"/>
              </a:buClr>
              <a:buSzPts val="1100"/>
              <a:buFont typeface="Arial"/>
              <a:buNone/>
            </a:pPr>
            <a:r>
              <a:rPr lang="en-GB" sz="1300" b="1" i="0" u="none" strike="noStrike" cap="none">
                <a:solidFill>
                  <a:srgbClr val="0D0D0D"/>
                </a:solidFill>
                <a:latin typeface="Arial"/>
                <a:ea typeface="Arial"/>
                <a:cs typeface="Arial"/>
                <a:sym typeface="Arial"/>
              </a:rPr>
              <a:t>E6</a:t>
            </a:r>
            <a:r>
              <a:rPr lang="en-GB" sz="1300" b="0" i="0" u="none" strike="noStrike" cap="none">
                <a:solidFill>
                  <a:srgbClr val="0D0D0D"/>
                </a:solidFill>
                <a:latin typeface="Arial"/>
                <a:ea typeface="Arial"/>
                <a:cs typeface="Arial"/>
                <a:sym typeface="Arial"/>
              </a:rPr>
              <a:t> Take part in/lead discussions.</a:t>
            </a: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400"/>
              </a:spcBef>
              <a:spcAft>
                <a:spcPts val="0"/>
              </a:spcAft>
              <a:buClr>
                <a:schemeClr val="dk1"/>
              </a:buClr>
              <a:buSzPts val="1100"/>
              <a:buFont typeface="Arial"/>
              <a:buNone/>
            </a:pPr>
            <a:r>
              <a:rPr lang="en-GB" sz="1300" b="0" i="0" u="none" strike="noStrike" cap="none">
                <a:solidFill>
                  <a:srgbClr val="0D0D0D"/>
                </a:solidFill>
                <a:latin typeface="Arial"/>
                <a:ea typeface="Arial"/>
                <a:cs typeface="Arial"/>
                <a:sym typeface="Arial"/>
              </a:rPr>
              <a:t>Digital:</a:t>
            </a: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400"/>
              </a:spcBef>
              <a:spcAft>
                <a:spcPts val="0"/>
              </a:spcAft>
              <a:buClr>
                <a:schemeClr val="dk1"/>
              </a:buClr>
              <a:buSzPts val="1100"/>
              <a:buFont typeface="Arial"/>
              <a:buNone/>
            </a:pPr>
            <a:r>
              <a:rPr lang="en-GB" sz="1300" b="1" i="0" u="none" strike="noStrike" cap="none">
                <a:solidFill>
                  <a:srgbClr val="0D0D0D"/>
                </a:solidFill>
                <a:latin typeface="Arial"/>
                <a:ea typeface="Arial"/>
                <a:cs typeface="Arial"/>
                <a:sym typeface="Arial"/>
              </a:rPr>
              <a:t>D1</a:t>
            </a:r>
            <a:r>
              <a:rPr lang="en-GB" sz="1300" b="0" i="0" u="none" strike="noStrike" cap="none">
                <a:solidFill>
                  <a:srgbClr val="0D0D0D"/>
                </a:solidFill>
                <a:latin typeface="Arial"/>
                <a:ea typeface="Arial"/>
                <a:cs typeface="Arial"/>
                <a:sym typeface="Arial"/>
              </a:rPr>
              <a:t> Use digital technology and media effectively.</a:t>
            </a:r>
            <a:endParaRPr sz="1400" b="0" i="0" u="none" strike="noStrike" cap="none">
              <a:solidFill>
                <a:srgbClr val="000000"/>
              </a:solidFill>
              <a:latin typeface="Arial"/>
              <a:ea typeface="Arial"/>
              <a:cs typeface="Arial"/>
              <a:sym typeface="Arial"/>
            </a:endParaRPr>
          </a:p>
          <a:p>
            <a:pPr marL="0" marR="0" lvl="0" indent="0" algn="l" rtl="0">
              <a:lnSpc>
                <a:spcPct val="107916"/>
              </a:lnSpc>
              <a:spcBef>
                <a:spcPts val="400"/>
              </a:spcBef>
              <a:spcAft>
                <a:spcPts val="400"/>
              </a:spcAft>
              <a:buClr>
                <a:schemeClr val="dk1"/>
              </a:buClr>
              <a:buSzPts val="1100"/>
              <a:buFont typeface="Arial"/>
              <a:buNone/>
            </a:pPr>
            <a:r>
              <a:rPr lang="en-GB" sz="1300" b="1" i="0" u="none" strike="noStrike" cap="none">
                <a:solidFill>
                  <a:srgbClr val="0D0D0D"/>
                </a:solidFill>
                <a:latin typeface="Arial"/>
                <a:ea typeface="Arial"/>
                <a:cs typeface="Arial"/>
                <a:sym typeface="Arial"/>
              </a:rPr>
              <a:t>D3</a:t>
            </a:r>
            <a:r>
              <a:rPr lang="en-GB" sz="1300" b="0" i="0" u="none" strike="noStrike" cap="none">
                <a:solidFill>
                  <a:srgbClr val="0D0D0D"/>
                </a:solidFill>
                <a:latin typeface="Arial"/>
                <a:ea typeface="Arial"/>
                <a:cs typeface="Arial"/>
                <a:sym typeface="Arial"/>
              </a:rPr>
              <a:t> Communicate and collaborate.</a:t>
            </a:r>
            <a:endParaRPr sz="1300" b="1" i="0" u="none" strike="noStrike" cap="none">
              <a:solidFill>
                <a:srgbClr val="FF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Arial"/>
              <a:buNone/>
            </a:pPr>
            <a:r>
              <a:rPr lang="en-GB">
                <a:solidFill>
                  <a:schemeClr val="dk1"/>
                </a:solidFill>
              </a:rPr>
              <a:t>Follow-up</a:t>
            </a:r>
            <a:endParaRPr>
              <a:solidFill>
                <a:schemeClr val="dk1"/>
              </a:solidFill>
            </a:endParaRPr>
          </a:p>
        </p:txBody>
      </p:sp>
      <p:sp>
        <p:nvSpPr>
          <p:cNvPr id="620" name="Google Shape;620;p74"/>
          <p:cNvSpPr txBox="1">
            <a:spLocks noGrp="1"/>
          </p:cNvSpPr>
          <p:nvPr>
            <p:ph type="body" idx="1"/>
          </p:nvPr>
        </p:nvSpPr>
        <p:spPr>
          <a:xfrm>
            <a:off x="838200" y="1540254"/>
            <a:ext cx="7318248" cy="475081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8000"/>
              </a:lnSpc>
              <a:spcBef>
                <a:spcPts val="0"/>
              </a:spcBef>
              <a:spcAft>
                <a:spcPts val="0"/>
              </a:spcAft>
              <a:buClr>
                <a:srgbClr val="432673"/>
              </a:buClr>
              <a:buSzPts val="2400"/>
              <a:buNone/>
            </a:pPr>
            <a:r>
              <a:rPr lang="en-GB" dirty="0">
                <a:solidFill>
                  <a:schemeClr val="dk1"/>
                </a:solidFill>
              </a:rPr>
              <a:t>Visit the planning portal of your local planning authority and investigate one current planning application in your area. </a:t>
            </a:r>
            <a:br>
              <a:rPr lang="en-GB" dirty="0">
                <a:solidFill>
                  <a:schemeClr val="dk1"/>
                </a:solidFill>
              </a:rPr>
            </a:br>
            <a:endParaRPr dirty="0">
              <a:solidFill>
                <a:schemeClr val="dk1"/>
              </a:solidFill>
            </a:endParaRPr>
          </a:p>
          <a:p>
            <a:pPr marL="0" lvl="0" indent="0" algn="l" rtl="0">
              <a:lnSpc>
                <a:spcPct val="108000"/>
              </a:lnSpc>
              <a:spcBef>
                <a:spcPts val="0"/>
              </a:spcBef>
              <a:spcAft>
                <a:spcPts val="0"/>
              </a:spcAft>
              <a:buClr>
                <a:srgbClr val="432673"/>
              </a:buClr>
              <a:buSzPts val="2400"/>
              <a:buNone/>
            </a:pPr>
            <a:r>
              <a:rPr lang="en-GB" dirty="0">
                <a:solidFill>
                  <a:schemeClr val="dk1"/>
                </a:solidFill>
              </a:rPr>
              <a:t>Prepare a summary that includes:</a:t>
            </a:r>
            <a:endParaRPr dirty="0">
              <a:solidFill>
                <a:schemeClr val="dk1"/>
              </a:solidFill>
            </a:endParaRPr>
          </a:p>
          <a:p>
            <a:pPr marL="342900" lvl="0" indent="-342900" algn="l" rtl="0">
              <a:lnSpc>
                <a:spcPct val="108000"/>
              </a:lnSpc>
              <a:spcBef>
                <a:spcPts val="1000"/>
              </a:spcBef>
              <a:spcAft>
                <a:spcPts val="0"/>
              </a:spcAft>
              <a:buClr>
                <a:srgbClr val="432673"/>
              </a:buClr>
              <a:buSzPts val="2000"/>
              <a:buChar char="•"/>
            </a:pPr>
            <a:r>
              <a:rPr lang="en-GB" dirty="0">
                <a:solidFill>
                  <a:schemeClr val="dk1"/>
                </a:solidFill>
              </a:rPr>
              <a:t>the type of development being proposed (e.g. home extension, new business or change of use);</a:t>
            </a:r>
            <a:endParaRPr dirty="0">
              <a:solidFill>
                <a:schemeClr val="dk1"/>
              </a:solidFill>
            </a:endParaRPr>
          </a:p>
          <a:p>
            <a:pPr marL="342900" lvl="0" indent="-342900" algn="l" rtl="0">
              <a:lnSpc>
                <a:spcPct val="108000"/>
              </a:lnSpc>
              <a:spcBef>
                <a:spcPts val="1000"/>
              </a:spcBef>
              <a:spcAft>
                <a:spcPts val="0"/>
              </a:spcAft>
              <a:buClr>
                <a:srgbClr val="432673"/>
              </a:buClr>
              <a:buSzPts val="2000"/>
              <a:buChar char="•"/>
            </a:pPr>
            <a:r>
              <a:rPr lang="en-GB" dirty="0">
                <a:solidFill>
                  <a:schemeClr val="dk1"/>
                </a:solidFill>
              </a:rPr>
              <a:t>any feedback or concerns raised by the community, if available;</a:t>
            </a:r>
            <a:endParaRPr dirty="0">
              <a:solidFill>
                <a:schemeClr val="dk1"/>
              </a:solidFill>
            </a:endParaRPr>
          </a:p>
          <a:p>
            <a:pPr marL="342900" lvl="0" indent="-342900" algn="l" rtl="0">
              <a:lnSpc>
                <a:spcPct val="108000"/>
              </a:lnSpc>
              <a:spcBef>
                <a:spcPts val="1000"/>
              </a:spcBef>
              <a:spcAft>
                <a:spcPts val="0"/>
              </a:spcAft>
              <a:buClr>
                <a:srgbClr val="432673"/>
              </a:buClr>
              <a:buSzPts val="2000"/>
              <a:buChar char="•"/>
            </a:pPr>
            <a:r>
              <a:rPr lang="en-GB" dirty="0">
                <a:solidFill>
                  <a:schemeClr val="dk1"/>
                </a:solidFill>
              </a:rPr>
              <a:t>the status of the planning application (e.g. under review, approved or refused).</a:t>
            </a:r>
            <a:endParaRPr dirty="0">
              <a:solidFill>
                <a:schemeClr val="dk1"/>
              </a:solidFill>
            </a:endParaRPr>
          </a:p>
        </p:txBody>
      </p:sp>
      <p:sp>
        <p:nvSpPr>
          <p:cNvPr id="621" name="Google Shape;621;p74"/>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Follow-up</a:t>
            </a:r>
            <a:endParaRPr/>
          </a:p>
        </p:txBody>
      </p:sp>
      <p:sp>
        <p:nvSpPr>
          <p:cNvPr id="622" name="Google Shape;622;p74"/>
          <p:cNvSpPr txBox="1">
            <a:spLocks noGrp="1"/>
          </p:cNvSpPr>
          <p:nvPr>
            <p:ph type="body" idx="3"/>
          </p:nvPr>
        </p:nvSpPr>
        <p:spPr>
          <a:xfrm>
            <a:off x="838200" y="6356350"/>
            <a:ext cx="465734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2400"/>
              <a:buNone/>
            </a:pPr>
            <a:r>
              <a:rPr lang="en-GB" sz="1200">
                <a:solidFill>
                  <a:srgbClr val="898989"/>
                </a:solidFill>
              </a:rPr>
              <a:t>Lesson 4: I want to extend my house. What do I need to know?</a:t>
            </a:r>
            <a:endParaRPr/>
          </a:p>
        </p:txBody>
      </p:sp>
      <p:pic>
        <p:nvPicPr>
          <p:cNvPr id="623" name="Google Shape;623;p74">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56448" y="1540254"/>
            <a:ext cx="3380891" cy="44764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722586" y="1626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Case study analysis</a:t>
            </a:r>
            <a:endParaRPr/>
          </a:p>
        </p:txBody>
      </p:sp>
      <p:sp>
        <p:nvSpPr>
          <p:cNvPr id="163" name="Google Shape;163;p20"/>
          <p:cNvSpPr txBox="1">
            <a:spLocks noGrp="1"/>
          </p:cNvSpPr>
          <p:nvPr>
            <p:ph type="body" idx="1"/>
          </p:nvPr>
        </p:nvSpPr>
        <p:spPr>
          <a:xfrm>
            <a:off x="722586" y="1488250"/>
            <a:ext cx="11090872" cy="4619942"/>
          </a:xfrm>
          <a:prstGeom prst="rect">
            <a:avLst/>
          </a:prstGeom>
          <a:solidFill>
            <a:srgbClr val="EBDDF4"/>
          </a:solidFill>
          <a:ln>
            <a:noFill/>
          </a:ln>
        </p:spPr>
        <p:txBody>
          <a:bodyPr spcFirstLastPara="1" wrap="square" lIns="180000" tIns="180000" rIns="180000" bIns="180000" anchor="t" anchorCtr="0">
            <a:noAutofit/>
          </a:bodyPr>
          <a:lstStyle/>
          <a:p>
            <a:pPr marL="228600" lvl="0" indent="-228600" algn="l" rtl="0">
              <a:lnSpc>
                <a:spcPct val="108000"/>
              </a:lnSpc>
              <a:spcBef>
                <a:spcPts val="0"/>
              </a:spcBef>
              <a:spcAft>
                <a:spcPts val="0"/>
              </a:spcAft>
              <a:buClr>
                <a:srgbClr val="432673"/>
              </a:buClr>
              <a:buSzPct val="100000"/>
              <a:buChar char="•"/>
            </a:pPr>
            <a:r>
              <a:rPr lang="en-GB" sz="2200" dirty="0"/>
              <a:t>Go to: </a:t>
            </a:r>
            <a:r>
              <a:rPr lang="en-GB" sz="2200" u="sng" dirty="0">
                <a:solidFill>
                  <a:schemeClr val="hlink"/>
                </a:solidFill>
                <a:latin typeface="Arial"/>
                <a:ea typeface="Arial"/>
                <a:cs typeface="Arial"/>
                <a:sym typeface="Arial"/>
                <a:hlinkClick r:id="rId3"/>
              </a:rPr>
              <a:t>interactive.planningportal.co.uk</a:t>
            </a:r>
            <a:r>
              <a:rPr lang="en-GB" sz="2200" dirty="0">
                <a:solidFill>
                  <a:srgbClr val="0D0D0D"/>
                </a:solidFill>
                <a:latin typeface="Arial"/>
                <a:ea typeface="Arial"/>
                <a:cs typeface="Arial"/>
                <a:sym typeface="Arial"/>
              </a:rPr>
              <a:t> </a:t>
            </a:r>
            <a:endParaRPr sz="2200" dirty="0"/>
          </a:p>
          <a:p>
            <a:pPr marL="228600" lvl="0" indent="-228600" algn="l" rtl="0">
              <a:lnSpc>
                <a:spcPct val="108000"/>
              </a:lnSpc>
              <a:spcBef>
                <a:spcPts val="1000"/>
              </a:spcBef>
              <a:spcAft>
                <a:spcPts val="0"/>
              </a:spcAft>
              <a:buClr>
                <a:srgbClr val="432673"/>
              </a:buClr>
              <a:buSzPct val="100000"/>
              <a:buChar char="•"/>
            </a:pPr>
            <a:r>
              <a:rPr lang="en-GB" sz="2200" dirty="0"/>
              <a:t>Use the clickable areas of the interactive house to explore common home improvements.</a:t>
            </a:r>
            <a:endParaRPr sz="2200" dirty="0"/>
          </a:p>
          <a:p>
            <a:pPr marL="228600" lvl="0" indent="-228600" algn="l" rtl="0">
              <a:lnSpc>
                <a:spcPct val="108000"/>
              </a:lnSpc>
              <a:spcBef>
                <a:spcPts val="1000"/>
              </a:spcBef>
              <a:spcAft>
                <a:spcPts val="0"/>
              </a:spcAft>
              <a:buClr>
                <a:srgbClr val="432673"/>
              </a:buClr>
              <a:buSzPct val="100000"/>
              <a:buChar char="•"/>
            </a:pPr>
            <a:r>
              <a:rPr lang="en-GB" sz="2200" dirty="0"/>
              <a:t>Navigate to the section that applies to your given case study scenario.</a:t>
            </a:r>
            <a:endParaRPr sz="2200" dirty="0"/>
          </a:p>
          <a:p>
            <a:pPr marL="228600" lvl="0" indent="-228600" algn="l" rtl="0">
              <a:lnSpc>
                <a:spcPct val="108000"/>
              </a:lnSpc>
              <a:spcBef>
                <a:spcPts val="1000"/>
              </a:spcBef>
              <a:spcAft>
                <a:spcPts val="0"/>
              </a:spcAft>
              <a:buClr>
                <a:srgbClr val="432673"/>
              </a:buClr>
              <a:buSzPct val="100000"/>
              <a:buChar char="•"/>
            </a:pPr>
            <a:r>
              <a:rPr lang="en-GB" sz="2200" dirty="0"/>
              <a:t>Once you have clicked on an area, detailed information will appear about whether planning permission is required.</a:t>
            </a:r>
            <a:endParaRPr sz="2200" dirty="0"/>
          </a:p>
          <a:p>
            <a:pPr marL="228600" lvl="0" indent="-228600" algn="l" rtl="0">
              <a:lnSpc>
                <a:spcPct val="108000"/>
              </a:lnSpc>
              <a:spcBef>
                <a:spcPts val="1000"/>
              </a:spcBef>
              <a:spcAft>
                <a:spcPts val="0"/>
              </a:spcAft>
              <a:buClr>
                <a:srgbClr val="432673"/>
              </a:buClr>
              <a:buSzPct val="100000"/>
              <a:buChar char="•"/>
            </a:pPr>
            <a:r>
              <a:rPr lang="en-GB" sz="2200" dirty="0"/>
              <a:t>Record key points, such as whether planning permission is required, any size or height restrictions and special rules for conservation areas or listed buildings.</a:t>
            </a:r>
            <a:endParaRPr sz="2200" dirty="0"/>
          </a:p>
          <a:p>
            <a:pPr marL="228600" lvl="0" indent="-228600" algn="l" rtl="0">
              <a:lnSpc>
                <a:spcPct val="108000"/>
              </a:lnSpc>
              <a:spcBef>
                <a:spcPts val="1000"/>
              </a:spcBef>
              <a:spcAft>
                <a:spcPts val="0"/>
              </a:spcAft>
              <a:buClr>
                <a:srgbClr val="432673"/>
              </a:buClr>
              <a:buSzPct val="100000"/>
              <a:buChar char="•"/>
            </a:pPr>
            <a:r>
              <a:rPr lang="en-GB" sz="2200" dirty="0"/>
              <a:t>After gathering the necessary information, discuss your findings with your group and be ready to discuss your findings with the class.</a:t>
            </a:r>
            <a:endParaRPr sz="2200" dirty="0"/>
          </a:p>
        </p:txBody>
      </p:sp>
      <p:sp>
        <p:nvSpPr>
          <p:cNvPr id="164" name="Google Shape;164;p20"/>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65" name="Google Shape;165;p20"/>
          <p:cNvSpPr txBox="1">
            <a:spLocks noGrp="1"/>
          </p:cNvSpPr>
          <p:nvPr>
            <p:ph type="body" idx="3"/>
          </p:nvPr>
        </p:nvSpPr>
        <p:spPr>
          <a:xfrm>
            <a:off x="838200" y="6356350"/>
            <a:ext cx="4666488"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2400"/>
              <a:buFont typeface="Arial"/>
              <a:buNone/>
            </a:pPr>
            <a:r>
              <a:rPr lang="en-GB" sz="1200" b="0" i="0" u="none" strike="noStrike" cap="none">
                <a:solidFill>
                  <a:srgbClr val="898989"/>
                </a:solidFill>
                <a:latin typeface="Arial"/>
                <a:ea typeface="Arial"/>
                <a:cs typeface="Arial"/>
                <a:sym typeface="Arial"/>
              </a:rPr>
              <a:t>Lesson 4: I want to extend my house. What do I need to know?</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709863" y="34524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Instructions for group discussion</a:t>
            </a:r>
            <a:endParaRPr/>
          </a:p>
        </p:txBody>
      </p:sp>
      <p:sp>
        <p:nvSpPr>
          <p:cNvPr id="171" name="Google Shape;171;p21"/>
          <p:cNvSpPr txBox="1">
            <a:spLocks noGrp="1"/>
          </p:cNvSpPr>
          <p:nvPr>
            <p:ph type="body" idx="1"/>
          </p:nvPr>
        </p:nvSpPr>
        <p:spPr>
          <a:xfrm>
            <a:off x="709862" y="1655982"/>
            <a:ext cx="7311393" cy="4667250"/>
          </a:xfrm>
          <a:prstGeom prst="rect">
            <a:avLst/>
          </a:prstGeom>
          <a:solidFill>
            <a:schemeClr val="lt1"/>
          </a:solidFill>
          <a:ln>
            <a:noFill/>
          </a:ln>
        </p:spPr>
        <p:txBody>
          <a:bodyPr spcFirstLastPara="1" wrap="square" lIns="180000" tIns="180000" rIns="180000" bIns="180000" anchor="t" anchorCtr="0">
            <a:normAutofit/>
          </a:bodyPr>
          <a:lstStyle/>
          <a:p>
            <a:pPr marL="342900">
              <a:spcBef>
                <a:spcPts val="0"/>
              </a:spcBef>
              <a:buClr>
                <a:srgbClr val="432673"/>
              </a:buClr>
              <a:buSzPts val="2400"/>
            </a:pPr>
            <a:r>
              <a:rPr lang="en-GB" dirty="0"/>
              <a:t>Discuss the assigned case study within your group.</a:t>
            </a:r>
            <a:endParaRPr dirty="0"/>
          </a:p>
          <a:p>
            <a:pPr marL="342900">
              <a:buClr>
                <a:srgbClr val="432673"/>
              </a:buClr>
              <a:buSzPts val="2400"/>
            </a:pPr>
            <a:r>
              <a:rPr lang="en-GB" dirty="0"/>
              <a:t>Assign roles: notetaker, spokesperson and timekeeper.</a:t>
            </a:r>
            <a:endParaRPr dirty="0"/>
          </a:p>
          <a:p>
            <a:pPr marL="342900">
              <a:buClr>
                <a:srgbClr val="432673"/>
              </a:buClr>
              <a:buSzPts val="2400"/>
            </a:pPr>
            <a:r>
              <a:rPr lang="en-GB" dirty="0"/>
              <a:t>Explore the planning portal, focusing on your case study.</a:t>
            </a:r>
            <a:endParaRPr dirty="0"/>
          </a:p>
          <a:p>
            <a:pPr marL="342900">
              <a:buClr>
                <a:srgbClr val="432673"/>
              </a:buClr>
              <a:buSzPts val="2400"/>
            </a:pPr>
            <a:r>
              <a:rPr lang="en-GB" dirty="0"/>
              <a:t>Present your findings and explain whether the improvements require planning permission.</a:t>
            </a:r>
            <a:endParaRPr dirty="0"/>
          </a:p>
          <a:p>
            <a:pPr marL="228600" lvl="0" indent="-87629" algn="l" rtl="0">
              <a:lnSpc>
                <a:spcPct val="108000"/>
              </a:lnSpc>
              <a:spcBef>
                <a:spcPts val="1000"/>
              </a:spcBef>
              <a:spcAft>
                <a:spcPts val="0"/>
              </a:spcAft>
              <a:buSzPts val="2400"/>
              <a:buNone/>
            </a:pPr>
            <a:endParaRPr dirty="0"/>
          </a:p>
        </p:txBody>
      </p:sp>
      <p:sp>
        <p:nvSpPr>
          <p:cNvPr id="172" name="Google Shape;172;p21"/>
          <p:cNvSpPr txBox="1">
            <a:spLocks noGrp="1"/>
          </p:cNvSpPr>
          <p:nvPr>
            <p:ph type="body" idx="2"/>
          </p:nvPr>
        </p:nvSpPr>
        <p:spPr>
          <a:xfrm>
            <a:off x="8021255" y="1655982"/>
            <a:ext cx="3666105" cy="4351338"/>
          </a:xfrm>
          <a:prstGeom prst="rect">
            <a:avLst/>
          </a:prstGeom>
          <a:solidFill>
            <a:srgbClr val="EBDDF4"/>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ct val="100000"/>
              <a:buNone/>
            </a:pPr>
            <a:r>
              <a:rPr lang="en-GB" sz="2000" b="1" dirty="0"/>
              <a:t>Notetaker</a:t>
            </a:r>
            <a:r>
              <a:rPr lang="en-GB" sz="2000" dirty="0"/>
              <a:t> – this student is responsible for writing down the group’s ideas on the worksheet.</a:t>
            </a:r>
            <a:endParaRPr sz="2000" dirty="0"/>
          </a:p>
          <a:p>
            <a:pPr marL="0" lvl="0" indent="0" algn="l" rtl="0">
              <a:lnSpc>
                <a:spcPct val="108000"/>
              </a:lnSpc>
              <a:spcBef>
                <a:spcPts val="1000"/>
              </a:spcBef>
              <a:spcAft>
                <a:spcPts val="0"/>
              </a:spcAft>
              <a:buSzPct val="100000"/>
              <a:buNone/>
            </a:pPr>
            <a:r>
              <a:rPr lang="en-GB" sz="2000" b="1" dirty="0"/>
              <a:t>Spokesperson</a:t>
            </a:r>
            <a:r>
              <a:rPr lang="en-GB" sz="2000" dirty="0"/>
              <a:t> – this student will present the group’s findings to the class. </a:t>
            </a:r>
            <a:endParaRPr sz="2000" dirty="0"/>
          </a:p>
          <a:p>
            <a:pPr marL="0" lvl="0" indent="0" algn="l" rtl="0">
              <a:lnSpc>
                <a:spcPct val="108000"/>
              </a:lnSpc>
              <a:spcBef>
                <a:spcPts val="1000"/>
              </a:spcBef>
              <a:spcAft>
                <a:spcPts val="0"/>
              </a:spcAft>
              <a:buSzPct val="100000"/>
              <a:buNone/>
            </a:pPr>
            <a:r>
              <a:rPr lang="en-GB" sz="2000" b="1" dirty="0"/>
              <a:t>Timekeeper</a:t>
            </a:r>
            <a:r>
              <a:rPr lang="en-GB" sz="2000" dirty="0"/>
              <a:t> – this student ensure the group stays on track and finishes within the given time.</a:t>
            </a:r>
            <a:endParaRPr sz="2000" dirty="0"/>
          </a:p>
        </p:txBody>
      </p:sp>
      <p:sp>
        <p:nvSpPr>
          <p:cNvPr id="173" name="Google Shape;173;p21"/>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
        <p:nvSpPr>
          <p:cNvPr id="174" name="Google Shape;174;p21"/>
          <p:cNvSpPr txBox="1"/>
          <p:nvPr/>
        </p:nvSpPr>
        <p:spPr>
          <a:xfrm>
            <a:off x="838200" y="6356350"/>
            <a:ext cx="460248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2400"/>
              <a:buFont typeface="Arial"/>
              <a:buNone/>
            </a:pPr>
            <a:r>
              <a:rPr lang="en-GB" sz="1200" b="0" i="0" u="none" strike="noStrike" cap="none">
                <a:solidFill>
                  <a:srgbClr val="898989"/>
                </a:solidFill>
                <a:latin typeface="Arial"/>
                <a:ea typeface="Arial"/>
                <a:cs typeface="Arial"/>
                <a:sym typeface="Arial"/>
              </a:rPr>
              <a:t>Lesson 4: I want to extend my house. What do I need to know?</a:t>
            </a:r>
            <a:endParaRPr sz="1200" b="0" i="0" u="none" strike="noStrike" cap="none">
              <a:solidFill>
                <a:srgbClr val="898989"/>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Case study answers</a:t>
            </a:r>
            <a:endParaRPr/>
          </a:p>
        </p:txBody>
      </p:sp>
      <p:sp>
        <p:nvSpPr>
          <p:cNvPr id="180" name="Google Shape;180;p22"/>
          <p:cNvSpPr txBox="1">
            <a:spLocks noGrp="1"/>
          </p:cNvSpPr>
          <p:nvPr>
            <p:ph type="body" idx="1"/>
          </p:nvPr>
        </p:nvSpPr>
        <p:spPr>
          <a:xfrm>
            <a:off x="737617" y="1569593"/>
            <a:ext cx="10872018" cy="4351338"/>
          </a:xfrm>
          <a:prstGeom prst="rect">
            <a:avLst/>
          </a:prstGeom>
          <a:solidFill>
            <a:schemeClr val="lt1"/>
          </a:solidFill>
          <a:ln>
            <a:noFill/>
          </a:ln>
        </p:spPr>
        <p:txBody>
          <a:bodyPr spcFirstLastPara="1" wrap="square" lIns="180000" tIns="180000" rIns="180000" bIns="180000" anchor="t" anchorCtr="0">
            <a:noAutofit/>
          </a:bodyPr>
          <a:lstStyle/>
          <a:p>
            <a:pPr marL="228600" lvl="0" indent="-228600" algn="l" rtl="0">
              <a:lnSpc>
                <a:spcPct val="108000"/>
              </a:lnSpc>
              <a:spcBef>
                <a:spcPts val="0"/>
              </a:spcBef>
              <a:spcAft>
                <a:spcPts val="0"/>
              </a:spcAft>
              <a:buClr>
                <a:srgbClr val="432673"/>
              </a:buClr>
              <a:buSzPts val="2200"/>
              <a:buChar char="•"/>
            </a:pPr>
            <a:r>
              <a:rPr lang="en-GB" sz="2200" b="1" dirty="0">
                <a:solidFill>
                  <a:srgbClr val="0D0D0D"/>
                </a:solidFill>
                <a:latin typeface="Arial"/>
                <a:ea typeface="Arial"/>
                <a:cs typeface="Arial"/>
                <a:sym typeface="Arial"/>
              </a:rPr>
              <a:t>Case study 1: </a:t>
            </a:r>
            <a:r>
              <a:rPr lang="en-GB" sz="2200" dirty="0">
                <a:solidFill>
                  <a:srgbClr val="0D0D0D"/>
                </a:solidFill>
              </a:rPr>
              <a:t>Mr Turner and Ms Kowalska</a:t>
            </a:r>
            <a:r>
              <a:rPr lang="en-GB" sz="2200" dirty="0">
                <a:solidFill>
                  <a:srgbClr val="0D0D0D"/>
                </a:solidFill>
                <a:latin typeface="Arial"/>
                <a:ea typeface="Arial"/>
                <a:cs typeface="Arial"/>
                <a:sym typeface="Arial"/>
              </a:rPr>
              <a:t> would need to apply for planning permission if more than half the area of the land around the ‘original house’ would be covered by the extension, and if it was higher than the highest part of the existing roof or eaves of their home.</a:t>
            </a:r>
            <a:endParaRPr sz="2200" dirty="0"/>
          </a:p>
          <a:p>
            <a:pPr marL="228600" lvl="0" indent="-228600" algn="l" rtl="0">
              <a:lnSpc>
                <a:spcPct val="107000"/>
              </a:lnSpc>
              <a:spcBef>
                <a:spcPts val="400"/>
              </a:spcBef>
              <a:spcAft>
                <a:spcPts val="0"/>
              </a:spcAft>
              <a:buClr>
                <a:srgbClr val="432673"/>
              </a:buClr>
              <a:buSzPts val="2200"/>
              <a:buChar char="•"/>
            </a:pPr>
            <a:r>
              <a:rPr lang="en-GB" sz="2200" b="1" dirty="0">
                <a:solidFill>
                  <a:srgbClr val="0D0D0D"/>
                </a:solidFill>
                <a:latin typeface="Arial"/>
                <a:ea typeface="Arial"/>
                <a:cs typeface="Arial"/>
                <a:sym typeface="Arial"/>
              </a:rPr>
              <a:t>Case study 2: </a:t>
            </a:r>
            <a:r>
              <a:rPr lang="en-GB" sz="2200" dirty="0">
                <a:solidFill>
                  <a:srgbClr val="0D0D0D"/>
                </a:solidFill>
                <a:latin typeface="Arial"/>
                <a:ea typeface="Arial"/>
                <a:cs typeface="Arial"/>
                <a:sym typeface="Arial"/>
              </a:rPr>
              <a:t>Converting the loft of a house is considered to be permitted development and does not require planning permission. However, planning may still be needed if Ms Patel has previously extended the house. Any materials used must be similar to the appearance of the existing house.</a:t>
            </a:r>
            <a:endParaRPr sz="2200" dirty="0"/>
          </a:p>
          <a:p>
            <a:pPr marL="228600" lvl="0" indent="-228600" algn="l" rtl="0">
              <a:lnSpc>
                <a:spcPct val="107000"/>
              </a:lnSpc>
              <a:spcBef>
                <a:spcPts val="800"/>
              </a:spcBef>
              <a:spcAft>
                <a:spcPts val="0"/>
              </a:spcAft>
              <a:buClr>
                <a:srgbClr val="432673"/>
              </a:buClr>
              <a:buSzPts val="2200"/>
              <a:buChar char="•"/>
            </a:pPr>
            <a:r>
              <a:rPr lang="en-GB" sz="2200" b="1" dirty="0">
                <a:solidFill>
                  <a:srgbClr val="0D0D0D"/>
                </a:solidFill>
                <a:latin typeface="Arial"/>
                <a:ea typeface="Arial"/>
                <a:cs typeface="Arial"/>
                <a:sym typeface="Arial"/>
              </a:rPr>
              <a:t>Case study 3:</a:t>
            </a:r>
            <a:r>
              <a:rPr lang="en-GB" sz="2200" dirty="0">
                <a:solidFill>
                  <a:srgbClr val="0D0D0D"/>
                </a:solidFill>
                <a:latin typeface="Arial"/>
                <a:ea typeface="Arial"/>
                <a:cs typeface="Arial"/>
                <a:sym typeface="Arial"/>
              </a:rPr>
              <a:t> The new sign will require planning permission as it is illuminated. This is because signage can harm an area visually and must be designed in a manner to meet the guidance prepared by a local planning body.</a:t>
            </a:r>
            <a:endParaRPr sz="2200" dirty="0"/>
          </a:p>
        </p:txBody>
      </p:sp>
      <p:sp>
        <p:nvSpPr>
          <p:cNvPr id="181" name="Google Shape;181;p22"/>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82" name="Google Shape;182;p22"/>
          <p:cNvSpPr txBox="1">
            <a:spLocks noGrp="1"/>
          </p:cNvSpPr>
          <p:nvPr>
            <p:ph type="body" idx="3"/>
          </p:nvPr>
        </p:nvSpPr>
        <p:spPr>
          <a:xfrm>
            <a:off x="838200" y="6356350"/>
            <a:ext cx="4501896"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2400"/>
              <a:buFont typeface="Arial"/>
              <a:buNone/>
            </a:pPr>
            <a:r>
              <a:rPr lang="en-GB" sz="1200" b="0" i="0" u="none" strike="noStrike" cap="none">
                <a:solidFill>
                  <a:srgbClr val="898989"/>
                </a:solidFill>
                <a:latin typeface="Arial"/>
                <a:ea typeface="Arial"/>
                <a:cs typeface="Arial"/>
                <a:sym typeface="Arial"/>
              </a:rPr>
              <a:t>Lesson 4: I want to extend my house. What do I need to know?</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873F27-2DAF-4418-B0A0-80E1FB29BACC}"/>
</file>

<file path=customXml/itemProps2.xml><?xml version="1.0" encoding="utf-8"?>
<ds:datastoreItem xmlns:ds="http://schemas.openxmlformats.org/officeDocument/2006/customXml" ds:itemID="{D4458491-2918-44DF-BC84-E753415EF826}"/>
</file>

<file path=customXml/itemProps3.xml><?xml version="1.0" encoding="utf-8"?>
<ds:datastoreItem xmlns:ds="http://schemas.openxmlformats.org/officeDocument/2006/customXml" ds:itemID="{25A1CF92-DC3F-4E0E-8310-4F1ACF81A0D9}"/>
</file>

<file path=docProps/app.xml><?xml version="1.0" encoding="utf-8"?>
<Properties xmlns="http://schemas.openxmlformats.org/officeDocument/2006/extended-properties" xmlns:vt="http://schemas.openxmlformats.org/officeDocument/2006/docPropsVTypes">
  <TotalTime>0</TotalTime>
  <Words>4922</Words>
  <Application>Microsoft Office PowerPoint</Application>
  <PresentationFormat>Widescreen</PresentationFormat>
  <Paragraphs>510</Paragraphs>
  <Slides>61</Slides>
  <Notes>61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 Narrow</vt:lpstr>
      <vt:lpstr>Arial</vt:lpstr>
      <vt:lpstr>Noto Sans Symbols</vt:lpstr>
      <vt:lpstr>Calibri</vt:lpstr>
      <vt:lpstr>Office Theme</vt:lpstr>
      <vt:lpstr>Construction</vt:lpstr>
      <vt:lpstr>In this lesson, we will:</vt:lpstr>
      <vt:lpstr>Knowledge recap</vt:lpstr>
      <vt:lpstr>Icebreaker questions</vt:lpstr>
      <vt:lpstr>Planning Applications and Planning Permission</vt:lpstr>
      <vt:lpstr>Case study analysis</vt:lpstr>
      <vt:lpstr>Case study analysis</vt:lpstr>
      <vt:lpstr>Instructions for group discussion</vt:lpstr>
      <vt:lpstr>Case study answers</vt:lpstr>
      <vt:lpstr>Case study answers</vt:lpstr>
      <vt:lpstr>Discussion questions</vt:lpstr>
      <vt:lpstr>Discussion answers</vt:lpstr>
      <vt:lpstr>Discussion answers</vt:lpstr>
      <vt:lpstr>Key steps in the planning application process </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Introduction to the Party Wall Act</vt:lpstr>
      <vt:lpstr>Introduction to the Party Wall Act 1996</vt:lpstr>
      <vt:lpstr>Key provisions of the Party Wall Act 1996</vt:lpstr>
      <vt:lpstr>The Party Wall Agreement</vt:lpstr>
      <vt:lpstr>Party Wall Act 1996 – Compensation and access rights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Multiple-choice questions</vt:lpstr>
      <vt:lpstr>Multiple-choice answers</vt:lpstr>
      <vt:lpstr>Questions</vt:lpstr>
      <vt:lpstr>Answers</vt:lpstr>
      <vt:lpstr>Answers</vt:lpstr>
      <vt:lpstr>Answers</vt:lpstr>
      <vt:lpstr>Answers</vt:lpstr>
      <vt:lpstr>Answers</vt:lpstr>
      <vt:lpstr>In this lesson, we have:</vt:lpstr>
      <vt:lpstr>Follow-up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2025-06-24T13:26:25Z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