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1.xml" ContentType="application/vnd.openxmlformats-officedocument.theme+xml"/>
  <Override PartName="/ppt/authors.xml" ContentType="application/vnd.ms-powerpoint.authors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57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12192000" cy="6858000"/>
  <p:notesSz cx="6858000" cy="9144000"/>
  <p:embeddedFontLst>
    <p:embeddedFont>
      <p:font typeface="Arial Narrow" panose="020B060602020203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68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GB" dirty="0"/>
              <a:t>Image © </a:t>
            </a:r>
            <a:r>
              <a:rPr lang="en-GB" b="0" i="0" dirty="0">
                <a:solidFill>
                  <a:srgbClr val="000000"/>
                </a:solidFill>
                <a:effectLst/>
                <a:latin typeface="docs-Calibri"/>
              </a:rPr>
              <a:t>Shutterstock/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docs-Calibri"/>
              </a:rPr>
              <a:t>BalanceFormCreative</a:t>
            </a:r>
            <a:endParaRPr lang="en-GB"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GB" dirty="0"/>
              <a:t>Image © </a:t>
            </a:r>
            <a:r>
              <a:rPr lang="en-GB" b="0" i="0" dirty="0">
                <a:solidFill>
                  <a:srgbClr val="000000"/>
                </a:solidFill>
                <a:effectLst/>
                <a:latin typeface="docs-Calibri"/>
              </a:rPr>
              <a:t>Shutterstock/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docs-Calibri"/>
              </a:rPr>
              <a:t>BalanceFormCreative</a:t>
            </a:r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en-GB" dirty="0"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dirty="0"/>
              <a:t>Image © </a:t>
            </a:r>
            <a:r>
              <a:rPr lang="en-GB" b="0" i="0" dirty="0">
                <a:solidFill>
                  <a:srgbClr val="000000"/>
                </a:solidFill>
                <a:effectLst/>
                <a:latin typeface="docs-Calibri"/>
              </a:rPr>
              <a:t>Shutterstock/</a:t>
            </a:r>
            <a:r>
              <a:rPr lang="en-GB" dirty="0">
                <a:sym typeface="Arial"/>
              </a:rPr>
              <a:t>Alexey </a:t>
            </a:r>
            <a:r>
              <a:rPr lang="en-GB" dirty="0" err="1">
                <a:sym typeface="Arial"/>
              </a:rPr>
              <a:t>Rezvykh</a:t>
            </a:r>
            <a:endParaRPr dirty="0">
              <a:sym typeface="Arial"/>
            </a:endParaRPr>
          </a:p>
        </p:txBody>
      </p:sp>
      <p:sp>
        <p:nvSpPr>
          <p:cNvPr id="137" name="Google Shape;1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6" name="Google Shape;1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en-GB" dirty="0"/>
          </a:p>
        </p:txBody>
      </p:sp>
      <p:sp>
        <p:nvSpPr>
          <p:cNvPr id="155" name="Google Shape;15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1_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oup of women in a lab&#10;&#10;Description automatically generated">
            <a:extLst>
              <a:ext uri="{FF2B5EF4-FFF2-40B4-BE49-F238E27FC236}">
                <a16:creationId xmlns:a16="http://schemas.microsoft.com/office/drawing/2014/main" id="{61D7B68E-AF1E-0D1D-4DB6-CB513320E7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12192000" cy="3835106"/>
          </a:xfrm>
          <a:prstGeom prst="rect">
            <a:avLst/>
          </a:prstGeom>
        </p:spPr>
      </p:pic>
      <p:pic>
        <p:nvPicPr>
          <p:cNvPr id="10" name="Google Shape;10;p2" descr="A picture containing screenshot, design&#10;&#10;Description automatically generated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236916"/>
            <a:ext cx="12192000" cy="4621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90283" y="1892944"/>
            <a:ext cx="1811434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6096000" y="3105374"/>
            <a:ext cx="5623668" cy="53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 i="0" u="none">
                <a:solidFill>
                  <a:srgbClr val="466318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4" name="Google Shape;14;p2" descr="A picture containing screenshot, graphics, pattern, circle&#10;&#10;Description automatically generated"/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3163" y="2490175"/>
            <a:ext cx="2049637" cy="860482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/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6318"/>
              </a:buClr>
              <a:buSzPts val="5200"/>
              <a:buFont typeface="Arial"/>
              <a:buNone/>
              <a:defRPr sz="5200" b="1">
                <a:solidFill>
                  <a:srgbClr val="46631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2"/>
          </p:nvPr>
        </p:nvSpPr>
        <p:spPr>
          <a:xfrm>
            <a:off x="1524000" y="4903189"/>
            <a:ext cx="9144000" cy="583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595959"/>
                </a:solidFill>
              </a:defRPr>
            </a:lvl1pPr>
            <a:lvl2pPr lvl="1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3"/>
          </p:nvPr>
        </p:nvSpPr>
        <p:spPr>
          <a:xfrm>
            <a:off x="1524000" y="5625863"/>
            <a:ext cx="9144000" cy="458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262626"/>
                </a:solidFill>
              </a:defRPr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B42F7-1DC4-3CEF-1E2B-A4A86BAE3D0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17225" y="2289649"/>
            <a:ext cx="757547" cy="9533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1">
  <p:cSld name="Intro_1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2"/>
          </p:nvPr>
        </p:nvSpPr>
        <p:spPr>
          <a:xfrm>
            <a:off x="7530353" y="1825625"/>
            <a:ext cx="3823447" cy="4351338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44000" rIns="180000" bIns="144000" anchor="t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ext+image">
  <p:cSld name="Activity_text+imag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839788" y="1872343"/>
            <a:ext cx="3932238" cy="3988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255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>
            <a:spLocks noGrp="1"/>
          </p:cNvSpPr>
          <p:nvPr>
            <p:ph type="pic" idx="2"/>
          </p:nvPr>
        </p:nvSpPr>
        <p:spPr>
          <a:xfrm>
            <a:off x="5183188" y="1284514"/>
            <a:ext cx="5762398" cy="4576536"/>
          </a:xfrm>
          <a:prstGeom prst="rect">
            <a:avLst/>
          </a:prstGeom>
          <a:noFill/>
          <a:ln>
            <a:noFill/>
          </a:ln>
        </p:spPr>
      </p:sp>
      <p:sp>
        <p:nvSpPr>
          <p:cNvPr id="30" name="Google Shape;30;p4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solidation">
  <p:cSld name="Consolida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5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sson pause">
  <p:cSld name="Lesson paus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6"/>
          <p:cNvSpPr txBox="1"/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December 2024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6"/>
          <p:cNvSpPr txBox="1"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6318"/>
              </a:buClr>
              <a:buSzPts val="5200"/>
              <a:buFont typeface="Arial"/>
              <a:buNone/>
              <a:defRPr sz="5200" b="1">
                <a:solidFill>
                  <a:srgbClr val="46631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1316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595959"/>
                </a:solidFill>
              </a:defRPr>
            </a:lvl1pPr>
            <a:lvl2pPr lvl="1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44" name="Google Shape;44;p6" descr="A picture containing screenshot, graphics, pattern, circle&#10;&#10;Description automatically generated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83453" y="491318"/>
            <a:ext cx="2178305" cy="9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4">
  <p:cSld name="Intro_4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28575" cap="flat" cmpd="sng">
            <a:solidFill>
              <a:srgbClr val="E2EEB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December 2024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7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video">
  <p:cSld name="Activity_video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>
            <a:spLocks noGrp="1"/>
          </p:cNvSpPr>
          <p:nvPr>
            <p:ph type="body" idx="1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December 2024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2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>
            <a:spLocks noGrp="1"/>
          </p:cNvSpPr>
          <p:nvPr>
            <p:ph type="media" idx="3"/>
          </p:nvPr>
        </p:nvSpPr>
        <p:spPr>
          <a:xfrm>
            <a:off x="1345277" y="1825625"/>
            <a:ext cx="2863468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6631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>
            <a:spLocks noGrp="1"/>
          </p:cNvSpPr>
          <p:nvPr>
            <p:ph type="media" idx="4"/>
          </p:nvPr>
        </p:nvSpPr>
        <p:spPr>
          <a:xfrm>
            <a:off x="4913252" y="1825625"/>
            <a:ext cx="2868020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6631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8"/>
          <p:cNvSpPr>
            <a:spLocks noGrp="1"/>
          </p:cNvSpPr>
          <p:nvPr>
            <p:ph type="media" idx="5"/>
          </p:nvPr>
        </p:nvSpPr>
        <p:spPr>
          <a:xfrm>
            <a:off x="8485779" y="1825625"/>
            <a:ext cx="2868020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6631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8"/>
          <p:cNvSpPr>
            <a:spLocks noGrp="1"/>
          </p:cNvSpPr>
          <p:nvPr>
            <p:ph type="media" idx="6"/>
          </p:nvPr>
        </p:nvSpPr>
        <p:spPr>
          <a:xfrm>
            <a:off x="3128522" y="4046026"/>
            <a:ext cx="2869506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6631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8"/>
          <p:cNvSpPr>
            <a:spLocks noGrp="1"/>
          </p:cNvSpPr>
          <p:nvPr>
            <p:ph type="media" idx="7"/>
          </p:nvPr>
        </p:nvSpPr>
        <p:spPr>
          <a:xfrm>
            <a:off x="6701049" y="4046026"/>
            <a:ext cx="2869506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6631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8"/>
          <p:cNvSpPr/>
          <p:nvPr/>
        </p:nvSpPr>
        <p:spPr>
          <a:xfrm>
            <a:off x="838200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8"/>
          <p:cNvSpPr/>
          <p:nvPr/>
        </p:nvSpPr>
        <p:spPr>
          <a:xfrm>
            <a:off x="4406175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8"/>
          <p:cNvSpPr/>
          <p:nvPr/>
        </p:nvSpPr>
        <p:spPr>
          <a:xfrm>
            <a:off x="7983254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8"/>
          <p:cNvSpPr/>
          <p:nvPr/>
        </p:nvSpPr>
        <p:spPr>
          <a:xfrm>
            <a:off x="2621445" y="4046026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8"/>
          <p:cNvSpPr/>
          <p:nvPr/>
        </p:nvSpPr>
        <p:spPr>
          <a:xfrm>
            <a:off x="6193974" y="4046026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Activity_video+caption">
  <p:cSld name="1_Activity_video+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>
            <a:spLocks noGrp="1"/>
          </p:cNvSpPr>
          <p:nvPr>
            <p:ph type="body" idx="1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December 2024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2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>
            <a:spLocks noGrp="1"/>
          </p:cNvSpPr>
          <p:nvPr>
            <p:ph type="media" idx="3"/>
          </p:nvPr>
        </p:nvSpPr>
        <p:spPr>
          <a:xfrm>
            <a:off x="838200" y="1825625"/>
            <a:ext cx="10515600" cy="371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6631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body" idx="4"/>
          </p:nvPr>
        </p:nvSpPr>
        <p:spPr>
          <a:xfrm>
            <a:off x="838199" y="5744095"/>
            <a:ext cx="10515599" cy="432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  <a:defRPr sz="4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6631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>
            <a:spLocks noGrp="1"/>
          </p:cNvSpPr>
          <p:nvPr>
            <p:ph type="body" idx="1"/>
          </p:nvPr>
        </p:nvSpPr>
        <p:spPr>
          <a:xfrm>
            <a:off x="6096000" y="3105374"/>
            <a:ext cx="5623668" cy="53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/>
              <a:t>Route: Health &amp; Science</a:t>
            </a:r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6318"/>
              </a:buClr>
              <a:buSzPts val="5200"/>
              <a:buFont typeface="Arial"/>
              <a:buNone/>
            </a:pPr>
            <a:r>
              <a:rPr lang="en-GB"/>
              <a:t>Science</a:t>
            </a:r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subTitle" idx="2"/>
          </p:nvPr>
        </p:nvSpPr>
        <p:spPr>
          <a:xfrm>
            <a:off x="1524000" y="4903189"/>
            <a:ext cx="9144000" cy="583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/>
              <a:t>Topic: Refluxing</a:t>
            </a:r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body" idx="3"/>
          </p:nvPr>
        </p:nvSpPr>
        <p:spPr>
          <a:xfrm>
            <a:off x="1524000" y="5625863"/>
            <a:ext cx="9144000" cy="458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/>
              <a:t>Lesson 2: Refluxing practical </a:t>
            </a:r>
            <a:endParaRPr/>
          </a:p>
        </p:txBody>
      </p:sp>
      <p:sp>
        <p:nvSpPr>
          <p:cNvPr id="88" name="Google Shape;88;p11"/>
          <p:cNvSpPr txBox="1"/>
          <p:nvPr/>
        </p:nvSpPr>
        <p:spPr>
          <a:xfrm>
            <a:off x="6062133" y="6604000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1"/>
          <p:cNvSpPr txBox="1"/>
          <p:nvPr/>
        </p:nvSpPr>
        <p:spPr>
          <a:xfrm>
            <a:off x="6581422" y="6389511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In this lesson, we will:</a:t>
            </a:r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300" u="none" strike="noStrik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the use and application of glassware, thermometers, and balances when undertaking scientific techniques</a:t>
            </a:r>
            <a:endParaRPr sz="2300" dirty="0"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300" dirty="0">
                <a:solidFill>
                  <a:schemeClr val="dk1"/>
                </a:solidFill>
              </a:rPr>
              <a:t>Identify the appropriate equipment and explain the correct setup for a reflux reaction</a:t>
            </a:r>
            <a:endParaRPr sz="2300" dirty="0"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300" dirty="0">
                <a:solidFill>
                  <a:schemeClr val="dk1"/>
                </a:solidFill>
              </a:rPr>
              <a:t>Demonstrate practical technical competence in the use of equipment when performing a reflux</a:t>
            </a:r>
            <a:endParaRPr sz="2300" dirty="0"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300" u="none" strike="noStrik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Safely perform a reflux using appropriate personal protective equipment (PPE)</a:t>
            </a:r>
            <a:endParaRPr sz="2300" u="none" strike="noStrike" dirty="0">
              <a:solidFill>
                <a:schemeClr val="dk1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2"/>
          <p:cNvSpPr txBox="1">
            <a:spLocks noGrp="1"/>
          </p:cNvSpPr>
          <p:nvPr>
            <p:ph type="body" idx="2"/>
          </p:nvPr>
        </p:nvSpPr>
        <p:spPr>
          <a:xfrm>
            <a:off x="7530353" y="1690688"/>
            <a:ext cx="3823447" cy="4486275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44000" rIns="180000" bIns="144000" anchor="t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b="1" dirty="0">
                <a:solidFill>
                  <a:schemeClr val="dk1"/>
                </a:solidFill>
              </a:rPr>
              <a:t>Skills: </a:t>
            </a:r>
            <a:endParaRPr sz="14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b="1" dirty="0"/>
              <a:t>S1.73</a:t>
            </a:r>
            <a:r>
              <a:rPr lang="en-GB" sz="1400" dirty="0"/>
              <a:t> Apply scientific knowledge when undertaking scientific techniques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b="1" dirty="0"/>
              <a:t>S1.79</a:t>
            </a:r>
            <a:r>
              <a:rPr lang="en-GB" sz="1400" dirty="0"/>
              <a:t> Use the following practical scientific techniques to prepare, isolate and separate materials: Refluxing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b="1" dirty="0"/>
              <a:t>S1.84</a:t>
            </a:r>
            <a:r>
              <a:rPr lang="en-GB" sz="1400" dirty="0"/>
              <a:t> Select appropriate equipment to complete practical scientific techniques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b="1" dirty="0"/>
              <a:t>S1.85</a:t>
            </a:r>
            <a:r>
              <a:rPr lang="en-GB" sz="1400" dirty="0"/>
              <a:t> Demonstrate practical technical competence in the use of equipment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400" b="1"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b="1" dirty="0"/>
              <a:t>General competencies:</a:t>
            </a:r>
            <a:endParaRPr sz="1400"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dirty="0">
                <a:solidFill>
                  <a:schemeClr val="dk1"/>
                </a:solidFill>
              </a:rPr>
              <a:t>English: 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GEC2</a:t>
            </a:r>
            <a:r>
              <a:rPr lang="en-GB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Present information and ideas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GEC4</a:t>
            </a:r>
            <a:r>
              <a:rPr lang="en-GB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Summarise information/ideas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dirty="0"/>
              <a:t>Maths: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GMC1</a:t>
            </a:r>
            <a:r>
              <a:rPr lang="en-GB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Measuring with precision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GMC10</a:t>
            </a:r>
            <a:r>
              <a:rPr lang="en-GB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Optimising work processes</a:t>
            </a:r>
            <a:endParaRPr dirty="0"/>
          </a:p>
        </p:txBody>
      </p:sp>
      <p:sp>
        <p:nvSpPr>
          <p:cNvPr id="97" name="Google Shape;97;p12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Introduction</a:t>
            </a:r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/>
              <a:t>Lesson 2: Refluxing practical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/>
              <a:t>Error spotting</a:t>
            </a:r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4E1B1-668A-D677-74E5-2301BF0BB3ED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GB" dirty="0"/>
              <a:t>Lesson 2: Refluxing practical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4B7CD8-4459-D591-09F5-2EDC8D111036}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05" name="Google Shape;105;p13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 w="952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Introduction</a:t>
            </a:r>
            <a:endParaRPr sz="1400" b="1" i="0" u="none" strike="noStrike" cap="none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" name="Google Shape;105;p13">
            <a:extLst>
              <a:ext uri="{FF2B5EF4-FFF2-40B4-BE49-F238E27FC236}">
                <a16:creationId xmlns:a16="http://schemas.microsoft.com/office/drawing/2014/main" id="{82584D37-72F8-74D6-45EE-1E8F74698C29}"/>
              </a:ext>
            </a:extLst>
          </p:cNvPr>
          <p:cNvSpPr txBox="1">
            <a:spLocks/>
          </p:cNvSpPr>
          <p:nvPr/>
        </p:nvSpPr>
        <p:spPr>
          <a:xfrm>
            <a:off x="838201" y="1712686"/>
            <a:ext cx="4849368" cy="4029746"/>
          </a:xfrm>
          <a:prstGeom prst="rect">
            <a:avLst/>
          </a:prstGeom>
          <a:solidFill>
            <a:srgbClr val="E2EEBE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 fontScale="85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466318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76200" indent="0">
              <a:buSzPts val="2400"/>
              <a:buNone/>
            </a:pPr>
            <a:r>
              <a:rPr lang="en-US" dirty="0"/>
              <a:t>Your teacher will show you a demonstration reflux setup to evaluate. Work through the following questions:</a:t>
            </a:r>
          </a:p>
          <a:p>
            <a:pPr marL="419100">
              <a:buSzPts val="2400"/>
            </a:pPr>
            <a:r>
              <a:rPr lang="en-US" dirty="0"/>
              <a:t>Study the reflux equipment setup.</a:t>
            </a:r>
          </a:p>
          <a:p>
            <a:pPr marL="419100">
              <a:buSzPts val="2400"/>
            </a:pPr>
            <a:r>
              <a:rPr lang="en-US" dirty="0"/>
              <a:t>Identify and correct any errors.</a:t>
            </a:r>
          </a:p>
          <a:p>
            <a:pPr marL="419100">
              <a:buSzPts val="2400"/>
            </a:pPr>
            <a:r>
              <a:rPr lang="en-US" dirty="0"/>
              <a:t>Explain any consequent issues they might cause</a:t>
            </a:r>
          </a:p>
          <a:p>
            <a:pPr marL="419100">
              <a:buSzPts val="2400"/>
            </a:pPr>
            <a:r>
              <a:rPr lang="en-US" dirty="0"/>
              <a:t>Be prepared to share with the class.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EF12896-4FC2-8D4D-2188-E360A5EC0B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5356" y="1911411"/>
            <a:ext cx="5448443" cy="36322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4"/>
          <p:cNvSpPr txBox="1">
            <a:spLocks noGrp="1"/>
          </p:cNvSpPr>
          <p:nvPr>
            <p:ph type="body" idx="1"/>
          </p:nvPr>
        </p:nvSpPr>
        <p:spPr>
          <a:xfrm>
            <a:off x="839788" y="1728216"/>
            <a:ext cx="10261028" cy="4704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b="1" dirty="0"/>
              <a:t>Option 1:</a:t>
            </a:r>
            <a:endParaRPr b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dirty="0"/>
              <a:t>You are going to perform a reflux to produce </a:t>
            </a:r>
            <a:r>
              <a:rPr lang="en-GB" dirty="0">
                <a:solidFill>
                  <a:schemeClr val="dk1"/>
                </a:solidFill>
              </a:rPr>
              <a:t>biodiesel by following the method provided.</a:t>
            </a:r>
            <a:br>
              <a:rPr lang="en-GB" dirty="0">
                <a:solidFill>
                  <a:schemeClr val="dk1"/>
                </a:solidFill>
              </a:rPr>
            </a:br>
            <a:endParaRPr lang="en-GB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b="1" dirty="0">
                <a:solidFill>
                  <a:schemeClr val="dk1"/>
                </a:solidFill>
              </a:rPr>
              <a:t>Option 2: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2400"/>
              <a:buNone/>
            </a:pPr>
            <a:r>
              <a:rPr lang="en-US" dirty="0"/>
              <a:t>You are going to perform a reflux to </a:t>
            </a:r>
            <a:r>
              <a:rPr lang="en-US" dirty="0" err="1"/>
              <a:t>hydrolyse</a:t>
            </a:r>
            <a:r>
              <a:rPr lang="en-US" dirty="0"/>
              <a:t> an ester to produce a carboxylic acid by following the method provided.</a:t>
            </a:r>
            <a:br>
              <a:rPr lang="en-US" dirty="0"/>
            </a:b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b="1" dirty="0">
                <a:solidFill>
                  <a:schemeClr val="dk1"/>
                </a:solidFill>
              </a:rPr>
              <a:t>Option 3: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2400"/>
              <a:buNone/>
            </a:pPr>
            <a:r>
              <a:rPr lang="en-US" dirty="0"/>
              <a:t>You are going to perform a microscale reflux by following the method provided.</a:t>
            </a:r>
            <a:endParaRPr dirty="0"/>
          </a:p>
        </p:txBody>
      </p:sp>
      <p:sp>
        <p:nvSpPr>
          <p:cNvPr id="112" name="Google Shape;112;p14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Activity 1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3" name="Google Shape;113;p14"/>
          <p:cNvSpPr txBox="1"/>
          <p:nvPr/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466318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Lesson 2: Refluxing practical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4"/>
          <p:cNvSpPr txBox="1">
            <a:spLocks noGrp="1"/>
          </p:cNvSpPr>
          <p:nvPr>
            <p:ph type="title"/>
          </p:nvPr>
        </p:nvSpPr>
        <p:spPr>
          <a:xfrm>
            <a:off x="838200" y="345248"/>
            <a:ext cx="10515600" cy="804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Arial"/>
              <a:buNone/>
            </a:pPr>
            <a:r>
              <a:rPr lang="en-GB" dirty="0"/>
              <a:t>Refluxing practical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dirty="0"/>
              <a:t>Plenary – Scenario-based question</a:t>
            </a:r>
            <a:endParaRPr dirty="0"/>
          </a:p>
        </p:txBody>
      </p:sp>
      <p:sp>
        <p:nvSpPr>
          <p:cNvPr id="140" name="Google Shape;140;p17"/>
          <p:cNvSpPr txBox="1">
            <a:spLocks noGrp="1"/>
          </p:cNvSpPr>
          <p:nvPr>
            <p:ph type="body" idx="1"/>
          </p:nvPr>
        </p:nvSpPr>
        <p:spPr>
          <a:xfrm>
            <a:off x="514004" y="1582439"/>
            <a:ext cx="806377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dirty="0"/>
              <a:t>A chemical plant produces compound X in a batch process using an esterification reaction between an alcohol and an acid, and reflux is used in its synthesis. In a recent batch, they noticed a decrease in product yield and on investigation the production team recognised the decrease was due to an issue in the reflux step. </a:t>
            </a:r>
            <a:endParaRPr dirty="0"/>
          </a:p>
          <a:p>
            <a:pPr marL="4572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dirty="0"/>
              <a:t>Suggest two potential reasons for this decrease in product yield. Explain any changes/modifications </a:t>
            </a:r>
            <a:br>
              <a:rPr lang="en-GB" dirty="0"/>
            </a:br>
            <a:r>
              <a:rPr lang="en-GB" dirty="0"/>
              <a:t>to the setup that might be necessary and how they would improve the efficiency of the reflux process.</a:t>
            </a:r>
            <a:endParaRPr dirty="0"/>
          </a:p>
        </p:txBody>
      </p:sp>
      <p:sp>
        <p:nvSpPr>
          <p:cNvPr id="141" name="Google Shape;141;p17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466318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Lesson 2: Refluxing practical</a:t>
            </a:r>
            <a:endParaRPr/>
          </a:p>
        </p:txBody>
      </p:sp>
      <p:sp>
        <p:nvSpPr>
          <p:cNvPr id="142" name="Google Shape;142;p17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466318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Plenary</a:t>
            </a:r>
            <a:endParaRPr sz="1400" b="1" i="0" u="none" strike="noStrike" cap="none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572C86-0917-A49B-FFD3-70F8DA6C14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3270" y="1562333"/>
            <a:ext cx="2999867" cy="4499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In this lesson, we have:</a:t>
            </a:r>
            <a:endParaRPr/>
          </a:p>
        </p:txBody>
      </p:sp>
      <p:sp>
        <p:nvSpPr>
          <p:cNvPr id="149" name="Google Shape;149;p18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Plenary</a:t>
            </a:r>
            <a:endParaRPr/>
          </a:p>
        </p:txBody>
      </p:sp>
      <p:sp>
        <p:nvSpPr>
          <p:cNvPr id="150" name="Google Shape;150;p18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/>
              <a:t>Lesson 2: Refluxing practical</a:t>
            </a:r>
            <a:endParaRPr/>
          </a:p>
        </p:txBody>
      </p:sp>
      <p:sp>
        <p:nvSpPr>
          <p:cNvPr id="151" name="Google Shape;151;p18"/>
          <p:cNvSpPr txBox="1">
            <a:spLocks noGrp="1"/>
          </p:cNvSpPr>
          <p:nvPr>
            <p:ph type="body" idx="2"/>
          </p:nvPr>
        </p:nvSpPr>
        <p:spPr>
          <a:xfrm>
            <a:off x="7530353" y="1581912"/>
            <a:ext cx="3823447" cy="459505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44000" rIns="180000" bIns="144000" anchor="t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b="1" dirty="0">
                <a:solidFill>
                  <a:schemeClr val="dk1"/>
                </a:solidFill>
              </a:rPr>
              <a:t>Skills: </a:t>
            </a:r>
            <a:endParaRPr sz="14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b="1" dirty="0"/>
              <a:t>S1.73</a:t>
            </a:r>
            <a:r>
              <a:rPr lang="en-GB" sz="1400" dirty="0"/>
              <a:t> Apply scientific knowledge when undertaking scientific techniques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b="1" dirty="0"/>
              <a:t>S1.79</a:t>
            </a:r>
            <a:r>
              <a:rPr lang="en-GB" sz="1400" dirty="0"/>
              <a:t> Use the following practical scientific techniques to prepare, isolate and separate materials: Refluxing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b="1" dirty="0"/>
              <a:t>S1.84</a:t>
            </a:r>
            <a:r>
              <a:rPr lang="en-GB" sz="1400" dirty="0"/>
              <a:t> Select appropriate equipment to complete practical scientific techniques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b="1" dirty="0"/>
              <a:t>S1.85</a:t>
            </a:r>
            <a:r>
              <a:rPr lang="en-GB" sz="1400" dirty="0"/>
              <a:t> Demonstrate practical technical competence in the use of equipment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400" b="1"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b="1" dirty="0"/>
              <a:t>General competencies:</a:t>
            </a:r>
            <a:endParaRPr sz="1400"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dirty="0">
                <a:solidFill>
                  <a:schemeClr val="dk1"/>
                </a:solidFill>
              </a:rPr>
              <a:t>English: 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GEC2</a:t>
            </a:r>
            <a:r>
              <a:rPr lang="en-GB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Present information and ideas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GEC4</a:t>
            </a:r>
            <a:r>
              <a:rPr lang="en-GB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Summarise information/ideas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dirty="0"/>
              <a:t>Maths: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GMC1</a:t>
            </a:r>
            <a:r>
              <a:rPr lang="en-GB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Measuring with precision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GMC10</a:t>
            </a:r>
            <a:r>
              <a:rPr lang="en-GB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Optimising work processes</a:t>
            </a:r>
            <a:endParaRPr dirty="0"/>
          </a:p>
        </p:txBody>
      </p:sp>
      <p:sp>
        <p:nvSpPr>
          <p:cNvPr id="152" name="Google Shape;152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300" u="none" strike="noStrik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Explained the use and application of glassware, thermometers, and balances when undertaking scientific techniques</a:t>
            </a:r>
            <a:endParaRPr sz="2300" dirty="0"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300" dirty="0">
                <a:solidFill>
                  <a:schemeClr val="dk1"/>
                </a:solidFill>
              </a:rPr>
              <a:t>Identified the appropriate equipment and explain the correct setup for a reflux reaction</a:t>
            </a:r>
            <a:endParaRPr sz="2300" dirty="0"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300" dirty="0">
                <a:solidFill>
                  <a:schemeClr val="dk1"/>
                </a:solidFill>
              </a:rPr>
              <a:t>Demonstrated practical technical competence in the use of equipment when performing a reflux</a:t>
            </a:r>
            <a:endParaRPr sz="2300" dirty="0"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300" u="none" strike="noStrik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Safely performed a reflux using appropriate personal protective equipment (PPE)</a:t>
            </a:r>
            <a:endParaRPr sz="2300" u="none" strike="noStrike" dirty="0">
              <a:solidFill>
                <a:schemeClr val="dk1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Consolidation</a:t>
            </a:r>
            <a:endParaRPr/>
          </a:p>
        </p:txBody>
      </p:sp>
      <p:sp>
        <p:nvSpPr>
          <p:cNvPr id="158" name="Google Shape;158;p19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21118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95300" lvl="0" indent="-3429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 dirty="0"/>
              <a:t>You are tasked with improving the environmental impact of a reflux process for a large-scale chemical production plant. </a:t>
            </a:r>
            <a:endParaRPr dirty="0"/>
          </a:p>
          <a:p>
            <a:pPr marL="15240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495300" lvl="0" indent="-3429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 dirty="0"/>
              <a:t>Identify three factors that impact the sustainability and environmental impact of a reflux reaction.</a:t>
            </a:r>
            <a:endParaRPr dirty="0"/>
          </a:p>
          <a:p>
            <a:pPr marL="15240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495300" lvl="0" indent="-3429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 dirty="0"/>
              <a:t>Suggest one improvement for each factor that could improve the process’s environmental footprint. </a:t>
            </a:r>
            <a:endParaRPr dirty="0"/>
          </a:p>
        </p:txBody>
      </p:sp>
      <p:sp>
        <p:nvSpPr>
          <p:cNvPr id="159" name="Google Shape;159;p19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Consolidation</a:t>
            </a:r>
            <a:endParaRPr/>
          </a:p>
        </p:txBody>
      </p:sp>
      <p:sp>
        <p:nvSpPr>
          <p:cNvPr id="160" name="Google Shape;160;p19"/>
          <p:cNvSpPr txBox="1">
            <a:spLocks noGrp="1"/>
          </p:cNvSpPr>
          <p:nvPr>
            <p:ph type="body" idx="3"/>
          </p:nvPr>
        </p:nvSpPr>
        <p:spPr>
          <a:xfrm>
            <a:off x="838200" y="6356350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466318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Lesson 2: Refluxing practical</a:t>
            </a:r>
            <a:endParaRPr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3A17416-E582-D70A-B31C-BFBD30962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9985" y="2091185"/>
            <a:ext cx="3151118" cy="3151118"/>
            <a:chOff x="7729985" y="2091185"/>
            <a:chExt cx="3151118" cy="315111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17F0D06-6872-3142-BD7C-BEC832CD85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7729985" y="2091185"/>
              <a:ext cx="3151118" cy="3151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E2EEBE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8F7B8B7-F92F-E99B-4331-86FAD2E5D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573615" y="2745661"/>
              <a:ext cx="1463857" cy="184216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CBE4BB3A37E488EBA36778162DF73" ma:contentTypeVersion="14" ma:contentTypeDescription="Create a new document." ma:contentTypeScope="" ma:versionID="0ca46bf19ef785bbbc8660e038fa42bd">
  <xsd:schema xmlns:xsd="http://www.w3.org/2001/XMLSchema" xmlns:xs="http://www.w3.org/2001/XMLSchema" xmlns:p="http://schemas.microsoft.com/office/2006/metadata/properties" xmlns:ns2="793c77ee-4b4c-4c71-81d8-13ade05a2728" xmlns:ns3="35bd0bae-f88e-4010-86b3-4f837abcc0be" targetNamespace="http://schemas.microsoft.com/office/2006/metadata/properties" ma:root="true" ma:fieldsID="5715f077389cd6616b2945872cd585d5" ns2:_="" ns3:_="">
    <xsd:import namespace="793c77ee-4b4c-4c71-81d8-13ade05a2728"/>
    <xsd:import namespace="35bd0bae-f88e-4010-86b3-4f837abcc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c77ee-4b4c-4c71-81d8-13ade05a2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c323eb9-42bf-4c5f-9fdb-2be1ed835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d0bae-f88e-4010-86b3-4f837abcc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28b4b58-1043-4966-96c8-0b089c760a9f}" ma:internalName="TaxCatchAll" ma:showField="CatchAllData" ma:web="35bd0bae-f88e-4010-86b3-4f837abcc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bd0bae-f88e-4010-86b3-4f837abcc0be" xsi:nil="true"/>
    <lcf76f155ced4ddcb4097134ff3c332f xmlns="793c77ee-4b4c-4c71-81d8-13ade05a27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CD11669-AD27-4ADA-95ED-417510CF10AF}"/>
</file>

<file path=customXml/itemProps2.xml><?xml version="1.0" encoding="utf-8"?>
<ds:datastoreItem xmlns:ds="http://schemas.openxmlformats.org/officeDocument/2006/customXml" ds:itemID="{C5D8AE01-5949-441B-88B5-EA1DB742D4EE}"/>
</file>

<file path=customXml/itemProps3.xml><?xml version="1.0" encoding="utf-8"?>
<ds:datastoreItem xmlns:ds="http://schemas.openxmlformats.org/officeDocument/2006/customXml" ds:itemID="{AF7C6AE8-2884-4885-AE35-34130A4CEF8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590</Words>
  <Application>Microsoft Office PowerPoint</Application>
  <PresentationFormat>Widescreen</PresentationFormat>
  <Paragraphs>77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Arial Narrow</vt:lpstr>
      <vt:lpstr>docs-Calibri</vt:lpstr>
      <vt:lpstr>Office Theme</vt:lpstr>
      <vt:lpstr>Science</vt:lpstr>
      <vt:lpstr>In this lesson, we will:</vt:lpstr>
      <vt:lpstr>Error spotting</vt:lpstr>
      <vt:lpstr>Refluxing practical</vt:lpstr>
      <vt:lpstr>Plenary – Scenario-based question</vt:lpstr>
      <vt:lpstr>In this lesson, we have:</vt:lpstr>
      <vt:lpstr>Consolidation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modified xsi:type="dcterms:W3CDTF">2025-04-01T17:14:21Z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0x010100823CBE4BB3A37E488EBA36778162DF73</vt:lpwstr>
  </property>
</Properties>
</file>