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reflux-apparatus-360-interactive-exercis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effectLst/>
                <a:latin typeface="docs-Calibri"/>
              </a:rPr>
              <a:t>Shutterstock/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alibri"/>
              </a:rPr>
              <a:t>BalanceFormCreative</a:t>
            </a:r>
            <a:endParaRPr lang="en-GB"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Refluxing in industry video: https://vimeo.com/1060452181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effectLst/>
                <a:latin typeface="docs-Calibri"/>
              </a:rPr>
              <a:t>Shutterstock/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alibri"/>
              </a:rPr>
              <a:t>BalanceFormCreative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Interactive exercise: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www.chemtube3d.com/reflux-apparatus-360-interactive-exercise/</a:t>
            </a:r>
            <a:r>
              <a:rPr lang="en-GB" sz="11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Image © </a:t>
            </a:r>
            <a:r>
              <a:rPr lang="en-GB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Unsplash</a:t>
            </a:r>
            <a:r>
              <a:rPr lang="en-GB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/Anthony Maw</a:t>
            </a:r>
            <a:endParaRPr lang="en-GB" dirty="0"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Image ©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docs-Calibri"/>
                <a:ea typeface="Arial" panose="020B0604020202020204" pitchFamily="34" charset="0"/>
                <a:cs typeface="Arial" panose="020B0604020202020204" pitchFamily="34" charset="0"/>
              </a:rPr>
              <a:t>Wikimedia Commons/Arne Groh</a:t>
            </a:r>
            <a:endParaRPr lang="en-GB" dirty="0"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Image ©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alibri"/>
              </a:rPr>
              <a:t>Pexels</a:t>
            </a:r>
            <a:r>
              <a:rPr lang="en-GB" b="0" i="0" dirty="0">
                <a:solidFill>
                  <a:srgbClr val="000000"/>
                </a:solidFill>
                <a:effectLst/>
                <a:latin typeface="docs-Calibri"/>
              </a:rPr>
              <a:t>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alibri"/>
              </a:rPr>
              <a:t>CupofCouple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Heating under reflux video: https://www.youtube.com/watch?app=desktop&amp;v=_SzYqPdUkFQ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Image © Shutterstock/</a:t>
            </a:r>
            <a:r>
              <a:rPr lang="en-GB" dirty="0" err="1"/>
              <a:t>eczserapyilmaz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a lab&#10;&#10;Description automatically generated">
            <a:extLst>
              <a:ext uri="{FF2B5EF4-FFF2-40B4-BE49-F238E27FC236}">
                <a16:creationId xmlns:a16="http://schemas.microsoft.com/office/drawing/2014/main" id="{C0F89AC3-11D9-A7F5-DE44-102B6D805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3835106"/>
          </a:xfrm>
          <a:prstGeom prst="rect">
            <a:avLst/>
          </a:prstGeom>
        </p:spPr>
      </p:pic>
      <p:pic>
        <p:nvPicPr>
          <p:cNvPr id="10" name="Google Shape;10;p2" descr="A picture containing screenshot, de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6916"/>
            <a:ext cx="12192000" cy="462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892944"/>
            <a:ext cx="1811434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2" descr="A picture containing screenshot, graphics, pattern, circl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90175"/>
            <a:ext cx="2049637" cy="8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B42F7-1DC4-3CEF-1E2B-A4A86BAE3D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225" y="2316282"/>
            <a:ext cx="757547" cy="953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_3">
  <p:cSld name="1_Intro_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810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ctivity_video+caption">
  <p:cSld name="2_Activity_video+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800"/>
            </a:lvl1pPr>
            <a:lvl2pPr marL="914400" lvl="1" indent="-355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March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December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1" name="Google Shape;51;p7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December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December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December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060452181?app_id=122963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tube3d.com/reflux-apparatus-360-interactive-exercis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SzYqPdUkFQ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096000" y="3105150"/>
            <a:ext cx="5622925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Health &amp; Science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Science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2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0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/>
              <a:t>Topic: Refluxing</a:t>
            </a: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 and oxidation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Oxidation – Answers</a:t>
            </a:r>
            <a:endParaRPr/>
          </a:p>
        </p:txBody>
      </p:sp>
      <p:sp>
        <p:nvSpPr>
          <p:cNvPr id="203" name="Google Shape;203;p20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41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Definition of oxidation: Addition of oxygen, loss of hydrogen, loss of electrons.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Word equation: ethanol + [O]      ethanoic acid + water</a:t>
            </a:r>
          </a:p>
          <a:p>
            <a:pPr marL="446088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Symbol equation: CH</a:t>
            </a:r>
            <a:r>
              <a:rPr lang="en-GB" sz="2400" b="0" i="0" u="none" strike="noStrike" cap="none" baseline="-25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2400" b="0" i="0" u="none" strike="noStrike" cap="none" baseline="-25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OH + 2[O]      CH</a:t>
            </a:r>
            <a:r>
              <a:rPr lang="en-GB" sz="2400" b="0" i="0" u="none" strike="noStrike" cap="none" baseline="-25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COOH + H</a:t>
            </a:r>
            <a:r>
              <a:rPr lang="en-GB" sz="2400" b="0" i="0" u="none" strike="noStrike" cap="none" baseline="-250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 startAt="3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product can be verified as ethanoic acid by distilling off the ethanoic acid, then checking its boiling point is 118ºC.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205" name="Google Shape;205;p20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Activity 1 </a:t>
            </a:r>
            <a:endParaRPr dirty="0"/>
          </a:p>
        </p:txBody>
      </p:sp>
      <p:cxnSp>
        <p:nvCxnSpPr>
          <p:cNvPr id="206" name="Google Shape;206;p20"/>
          <p:cNvCxnSpPr/>
          <p:nvPr/>
        </p:nvCxnSpPr>
        <p:spPr>
          <a:xfrm>
            <a:off x="5387602" y="3129280"/>
            <a:ext cx="31215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7" name="Google Shape;207;p20"/>
          <p:cNvCxnSpPr/>
          <p:nvPr/>
        </p:nvCxnSpPr>
        <p:spPr>
          <a:xfrm>
            <a:off x="6403602" y="3627120"/>
            <a:ext cx="31215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Reflux in industry</a:t>
            </a:r>
            <a:endParaRPr dirty="0"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1"/>
          </p:nvPr>
        </p:nvSpPr>
        <p:spPr>
          <a:xfrm>
            <a:off x="6638795" y="1848571"/>
            <a:ext cx="508154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2664"/>
              <a:buNone/>
            </a:pPr>
            <a:r>
              <a:rPr lang="en-GB" sz="2800" dirty="0">
                <a:solidFill>
                  <a:schemeClr val="dk1"/>
                </a:solidFill>
              </a:rPr>
              <a:t>Watch the video on reflux in industry and answer these questions from the Activity sheet.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2664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</a:rPr>
              <a:t>Identify three different uses of reflux in industry.</a:t>
            </a:r>
            <a:endParaRPr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2664"/>
              <a:buFont typeface="Arial"/>
              <a:buChar char="•"/>
            </a:pPr>
            <a:r>
              <a:rPr lang="en-GB" sz="2800">
                <a:solidFill>
                  <a:schemeClr val="tx1"/>
                </a:solidFill>
              </a:rPr>
              <a:t>Undertake some research </a:t>
            </a:r>
            <a:r>
              <a:rPr lang="en-GB" sz="2800" dirty="0">
                <a:solidFill>
                  <a:schemeClr val="tx1"/>
                </a:solidFill>
              </a:rPr>
              <a:t>to explain </a:t>
            </a:r>
            <a:r>
              <a:rPr lang="en-GB" sz="2800" dirty="0">
                <a:solidFill>
                  <a:schemeClr val="dk1"/>
                </a:solidFill>
              </a:rPr>
              <a:t>how the use of reflux is beneficial in each case.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92664"/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5" name="Google Shape;205;p20">
            <a:extLst>
              <a:ext uri="{FF2B5EF4-FFF2-40B4-BE49-F238E27FC236}">
                <a16:creationId xmlns:a16="http://schemas.microsoft.com/office/drawing/2014/main" id="{AF515121-3B1E-623A-9A9D-55E8999D9E3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2000" b="1" dirty="0">
                <a:solidFill>
                  <a:srgbClr val="FFFFFF"/>
                </a:solidFill>
                <a:latin typeface="Arial Narrow"/>
                <a:sym typeface="Arial Narrow"/>
              </a:rPr>
              <a:t>Activity</a:t>
            </a:r>
            <a:r>
              <a:rPr lang="en-GB" dirty="0"/>
              <a:t> </a:t>
            </a:r>
            <a:r>
              <a:rPr lang="en-GB" sz="2000" b="1" dirty="0">
                <a:solidFill>
                  <a:srgbClr val="FFFFFF"/>
                </a:solidFill>
                <a:latin typeface="Arial Narrow"/>
              </a:rPr>
              <a:t>2 </a:t>
            </a:r>
          </a:p>
        </p:txBody>
      </p:sp>
      <p:pic>
        <p:nvPicPr>
          <p:cNvPr id="2" name="Online Media 1" title="Refluxing in industry">
            <a:hlinkClick r:id="" action="ppaction://media"/>
            <a:extLst>
              <a:ext uri="{FF2B5EF4-FFF2-40B4-BE49-F238E27FC236}">
                <a16:creationId xmlns:a16="http://schemas.microsoft.com/office/drawing/2014/main" id="{C61D8F8A-DFF1-639D-36E0-F07974299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989" y="2176272"/>
            <a:ext cx="60864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222" name="Google Shape;222;p22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2 </a:t>
            </a:r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Reflux in industry – </a:t>
            </a:r>
            <a:r>
              <a:rPr lang="en-GB" dirty="0">
                <a:solidFill>
                  <a:schemeClr val="tx1"/>
                </a:solidFill>
              </a:rPr>
              <a:t>Suggested answers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13BCE-67C7-91B3-A6EF-72859A32A0E0}"/>
              </a:ext>
            </a:extLst>
          </p:cNvPr>
          <p:cNvSpPr txBox="1"/>
          <p:nvPr/>
        </p:nvSpPr>
        <p:spPr>
          <a:xfrm>
            <a:off x="871064" y="1454691"/>
            <a:ext cx="10227366" cy="209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EE650-5C32-F67C-BA90-BE3B1B2FAE32}"/>
              </a:ext>
            </a:extLst>
          </p:cNvPr>
          <p:cNvSpPr txBox="1"/>
          <p:nvPr/>
        </p:nvSpPr>
        <p:spPr>
          <a:xfrm>
            <a:off x="838200" y="1482442"/>
            <a:ext cx="10293095" cy="498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 uses of reflux in industry:</a:t>
            </a:r>
          </a:p>
          <a:p>
            <a:pPr marL="4953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262626"/>
                </a:solidFill>
              </a:rPr>
              <a:t>In laboratory batch processes – to keep a constant high temperature and continuous mixing without loss of solvent/reactants.</a:t>
            </a:r>
          </a:p>
          <a:p>
            <a:pPr marL="495300" indent="-342900">
              <a:lnSpc>
                <a:spcPct val="150000"/>
              </a:lnSpc>
              <a:buClr>
                <a:srgbClr val="466318"/>
              </a:buClr>
              <a:buSzPts val="2400"/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In crude oil refineries/petrochemical plants – to </a:t>
            </a:r>
            <a:r>
              <a:rPr lang="en-US" sz="2400" dirty="0"/>
              <a:t>increase efficacy of continuous distillation towers.</a:t>
            </a:r>
          </a:p>
          <a:p>
            <a:pPr marL="495300" indent="-342900">
              <a:lnSpc>
                <a:spcPct val="150000"/>
              </a:lnSpc>
              <a:buClr>
                <a:srgbClr val="466318"/>
              </a:buClr>
              <a:buSzPts val="2400"/>
              <a:buFont typeface="Arial"/>
              <a:buChar char="•"/>
              <a:defRPr/>
            </a:pPr>
            <a:r>
              <a:rPr lang="en-US" sz="2400" dirty="0"/>
              <a:t>In the manufacture of medicines/food additives – to maintain a high temperature environment without the loss of solvent.</a:t>
            </a:r>
            <a:endParaRPr lang="en-US" sz="3200" dirty="0"/>
          </a:p>
          <a:p>
            <a:pPr marL="4953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endParaRPr lang="en-US" sz="2400" dirty="0">
              <a:solidFill>
                <a:srgbClr val="262626"/>
              </a:solidFill>
            </a:endParaRPr>
          </a:p>
          <a:p>
            <a:pPr marL="495300" marR="0" lvl="0" indent="-3429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tabLst/>
              <a:defRPr/>
            </a:pPr>
            <a:endParaRPr lang="en-US" sz="2400" dirty="0">
              <a:solidFill>
                <a:srgbClr val="262626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230" name="Google Shape;230;p2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Troubleshooting reflux</a:t>
            </a:r>
            <a:endParaRPr dirty="0"/>
          </a:p>
        </p:txBody>
      </p:sp>
      <p:sp>
        <p:nvSpPr>
          <p:cNvPr id="232" name="Google Shape;232;p23"/>
          <p:cNvSpPr txBox="1"/>
          <p:nvPr/>
        </p:nvSpPr>
        <p:spPr>
          <a:xfrm>
            <a:off x="838201" y="1825625"/>
            <a:ext cx="45737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Consider the reported problems/observations in the Activity sheet relating to a reaction under reflux.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Suggest solutions or explanations for what is going wrong.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0D951-D6CB-E84A-ABAF-EA1FF9B59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356" y="1911411"/>
            <a:ext cx="5448443" cy="36322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Troubleshooting reflux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40" name="Google Shape;240;p24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4976446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As a whole class, examine the five scenarios (A–E) on this </a:t>
            </a:r>
            <a:r>
              <a:rPr lang="en-GB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interactive exercise</a:t>
            </a: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 pairs, decide which is the correct setup – be prepared to justify your choice to the rest of the class!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7356" y="1893127"/>
            <a:ext cx="4801644" cy="3347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dirty="0"/>
              <a:t>Plenary</a:t>
            </a:r>
            <a:endParaRPr dirty="0"/>
          </a:p>
        </p:txBody>
      </p:sp>
      <p:sp>
        <p:nvSpPr>
          <p:cNvPr id="248" name="Google Shape;248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 w="952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838200" y="6360397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Lesson 1: Refluxing and oxidation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79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800" dirty="0">
                <a:solidFill>
                  <a:schemeClr val="dk1"/>
                </a:solidFill>
              </a:rPr>
              <a:t>Answer the questions in the Activity sheet to check your knowledge about reflux.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8D4E9-4B9B-2E5F-F0E6-7731E0D26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1151920"/>
            <a:ext cx="6436614" cy="48274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257" name="Google Shape;257;p2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Written word and symbol equations to show the oxidation of alcohols to form carboxylic acids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Described the uses of refluxing during organic synthesis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Identified and justified the use of a reflux reaction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Identified the appropriate equipment and explained the correct setup for a reflux reaction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2">
            <a:extLst>
              <a:ext uri="{FF2B5EF4-FFF2-40B4-BE49-F238E27FC236}">
                <a16:creationId xmlns:a16="http://schemas.microsoft.com/office/drawing/2014/main" id="{EF047300-5743-1054-15CA-15AAE9D2D830}"/>
              </a:ext>
            </a:extLst>
          </p:cNvPr>
          <p:cNvSpPr txBox="1">
            <a:spLocks/>
          </p:cNvSpPr>
          <p:nvPr/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>
                <a:solidFill>
                  <a:schemeClr val="dk1"/>
                </a:solidFill>
              </a:rPr>
              <a:t>Skills: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/>
              <a:t>S1.73</a:t>
            </a:r>
            <a:r>
              <a:rPr lang="en-US" sz="1400" dirty="0"/>
              <a:t> Apply scientific knowledge when undertaking scientific techniques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/>
              <a:t>S1.79</a:t>
            </a:r>
            <a:r>
              <a:rPr lang="en-US" sz="1400" dirty="0"/>
              <a:t> Use the following practical scientific techniques to prepare, isolate and separate materials: Refluxing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/>
              <a:t>S1.84</a:t>
            </a:r>
            <a:r>
              <a:rPr lang="en-US" sz="1400" dirty="0"/>
              <a:t> Select appropriate equipment to complete practical scientific techniques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/>
              <a:t>General competencies: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dirty="0">
                <a:solidFill>
                  <a:schemeClr val="dk1"/>
                </a:solidFill>
              </a:rPr>
              <a:t>English: 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>
                <a:solidFill>
                  <a:srgbClr val="000000"/>
                </a:solidFill>
              </a:rPr>
              <a:t>GEC2</a:t>
            </a:r>
            <a:r>
              <a:rPr lang="en-US" sz="1400" dirty="0">
                <a:solidFill>
                  <a:srgbClr val="000000"/>
                </a:solidFill>
              </a:rPr>
              <a:t> Present information and ideas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>
                <a:solidFill>
                  <a:srgbClr val="000000"/>
                </a:solidFill>
              </a:rPr>
              <a:t>GEC4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Summarise</a:t>
            </a:r>
            <a:r>
              <a:rPr lang="en-US" sz="1400" dirty="0">
                <a:solidFill>
                  <a:srgbClr val="000000"/>
                </a:solidFill>
              </a:rPr>
              <a:t> information/ideas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dirty="0" err="1"/>
              <a:t>Maths</a:t>
            </a:r>
            <a:r>
              <a:rPr lang="en-US" sz="14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>
                <a:solidFill>
                  <a:srgbClr val="000000"/>
                </a:solidFill>
              </a:rPr>
              <a:t>GMC1</a:t>
            </a:r>
            <a:r>
              <a:rPr lang="en-US" sz="1400" dirty="0">
                <a:solidFill>
                  <a:srgbClr val="000000"/>
                </a:solidFill>
              </a:rPr>
              <a:t> Measuring with precision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300"/>
            </a:pPr>
            <a:r>
              <a:rPr lang="en-US" sz="1400" b="1" dirty="0">
                <a:solidFill>
                  <a:srgbClr val="000000"/>
                </a:solidFill>
              </a:rPr>
              <a:t>GMC10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Optimising</a:t>
            </a:r>
            <a:r>
              <a:rPr lang="en-US" sz="1400" dirty="0">
                <a:solidFill>
                  <a:srgbClr val="000000"/>
                </a:solidFill>
              </a:rPr>
              <a:t> work processes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4030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Research a waterless air condenser </a:t>
            </a:r>
            <a:r>
              <a:rPr lang="en-GB" sz="2400" dirty="0"/>
              <a:t>–</a:t>
            </a:r>
            <a:r>
              <a:rPr lang="en-GB" dirty="0"/>
              <a:t> a ‘greener alternative’ to using a (Liebig) water condenser in a batch process laboratory. </a:t>
            </a:r>
            <a:endParaRPr dirty="0"/>
          </a:p>
          <a:p>
            <a:pPr marL="1524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953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Write a short article about this alternative, aimed to go into a company bulletin. </a:t>
            </a:r>
            <a:endParaRPr dirty="0"/>
          </a:p>
          <a:p>
            <a:pPr marL="1524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953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Your article should evaluate and justify its use in a laboratory setting.</a:t>
            </a:r>
            <a:endParaRPr dirty="0"/>
          </a:p>
        </p:txBody>
      </p:sp>
      <p:sp>
        <p:nvSpPr>
          <p:cNvPr id="267" name="Google Shape;267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838200" y="6360397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Lesson 1: Refluxing and oxidation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chemeClr val="dk1"/>
                </a:solidFill>
              </a:rPr>
              <a:t>Skills: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/>
              <a:t>S1.73</a:t>
            </a:r>
            <a:r>
              <a:rPr lang="en-GB" sz="1400" dirty="0"/>
              <a:t> Apply scientific knowledge when undertaking scientific techniques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/>
              <a:t>S1.79</a:t>
            </a:r>
            <a:r>
              <a:rPr lang="en-GB" sz="1400" dirty="0"/>
              <a:t> Use the following practical scientific techniques to prepare, isolate and separate materials: Refluxing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/>
              <a:t>S1.84</a:t>
            </a:r>
            <a:r>
              <a:rPr lang="en-GB" sz="1400" dirty="0"/>
              <a:t> Select appropriate equipment to complete practical scientific techniques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-GB"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/>
              <a:t>General competencies: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dirty="0">
                <a:solidFill>
                  <a:schemeClr val="dk1"/>
                </a:solidFill>
              </a:rPr>
              <a:t>English: 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GEC2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Present information and ideas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GEC4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Summarise information/ideas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dirty="0"/>
              <a:t>Maths: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GMC1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Measuring with precision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GMC10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Optimising work processes</a:t>
            </a:r>
            <a:endParaRPr sz="1400" dirty="0"/>
          </a:p>
        </p:txBody>
      </p:sp>
      <p:sp>
        <p:nvSpPr>
          <p:cNvPr id="94" name="Google Shape;94;p1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96" name="Google Shape;96;p12"/>
          <p:cNvSpPr txBox="1"/>
          <p:nvPr/>
        </p:nvSpPr>
        <p:spPr>
          <a:xfrm>
            <a:off x="838200" y="1825625"/>
            <a:ext cx="58267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Write word and symbol equations to show the oxidation of alcohols to form carboxylic acids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Describe the uses of refluxing during organic synthesis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Identify and justify the use of a reflux reaction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Identify the appropriate equipment and explain the correct setup for a reflux reaction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10876547" y="664143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 flipH="1">
            <a:off x="10338892" y="6641432"/>
            <a:ext cx="184730" cy="29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11261558" y="662538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Introduction to reflux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THINK, PAIR, SHARE: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Why is heat required in some chemical reactions?</a:t>
            </a:r>
            <a:endParaRPr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3" descr="Gif of a tree top being hit by a lightning strike showing the high energy involv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87" b="12585"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Introduction to reflux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b="1" dirty="0"/>
              <a:t>THINK, PAIR, SHARE: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dirty="0"/>
              <a:t>A company has a reaction with a high activation energy and a slow rate of reaction that contains ethanol (boiling point = 78ºC) as the solvent. 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dirty="0"/>
              <a:t>If they choose to heat the reaction mixture for a long period of time in a round-bottom flask (RBF) or beaker, what issues can you foresee?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 dirty="0"/>
              <a:t>How can they overcome this?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F54C-1DC7-7AFF-0AA8-A4167AB52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448" y="2057400"/>
            <a:ext cx="4548668" cy="3917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Reflux equipment</a:t>
            </a:r>
            <a:endParaRPr dirty="0"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838200" y="1568424"/>
            <a:ext cx="2983992" cy="31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256256"/>
              <a:buNone/>
            </a:pPr>
            <a:r>
              <a:rPr lang="en-GB" dirty="0"/>
              <a:t>Watch the video and use it and your knowledge to label the equipment in the diagram on your Activity sheet.</a:t>
            </a:r>
            <a:endParaRPr sz="1800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44144"/>
              <a:buNone/>
            </a:pPr>
            <a:endParaRPr sz="1800" u="sng" dirty="0">
              <a:solidFill>
                <a:schemeClr val="dk1"/>
              </a:solidFill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Heating Under Reflux">
            <a:hlinkClick r:id="" action="ppaction://media"/>
            <a:extLst>
              <a:ext uri="{FF2B5EF4-FFF2-40B4-BE49-F238E27FC236}">
                <a16:creationId xmlns:a16="http://schemas.microsoft.com/office/drawing/2014/main" id="{9A1B1F28-B93E-AFBB-AAE8-71B6816DCA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26636" y="1568424"/>
            <a:ext cx="7195312" cy="406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Activity 1 – Reflux demonstration</a:t>
            </a:r>
            <a:endParaRPr dirty="0"/>
          </a:p>
        </p:txBody>
      </p:sp>
      <p:sp>
        <p:nvSpPr>
          <p:cNvPr id="133" name="Google Shape;133;p16"/>
          <p:cNvSpPr>
            <a:spLocks noGrp="1"/>
          </p:cNvSpPr>
          <p:nvPr>
            <p:ph type="media" idx="3"/>
          </p:nvPr>
        </p:nvSpPr>
        <p:spPr>
          <a:xfrm>
            <a:off x="838200" y="1802178"/>
            <a:ext cx="6111240" cy="403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your teacher perform a demonstration of a reflux reaction to oxidise ethanol.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about: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process of reflux work? Why is there no solvent loss?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it differ from distillation?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product is formed in this reaction?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pic>
        <p:nvPicPr>
          <p:cNvPr id="3" name="Picture 2" descr="Experimental set-up for the reaction of ethanol to ethanoic acid using reflux in a laboratory,">
            <a:extLst>
              <a:ext uri="{FF2B5EF4-FFF2-40B4-BE49-F238E27FC236}">
                <a16:creationId xmlns:a16="http://schemas.microsoft.com/office/drawing/2014/main" id="{7F5A08A3-53CE-FAC4-4E3F-3A21F7EE0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006" y="2103439"/>
            <a:ext cx="4663178" cy="33467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Reflux theory – Task 1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4"/>
          </p:nvPr>
        </p:nvSpPr>
        <p:spPr>
          <a:xfrm>
            <a:off x="838199" y="1825625"/>
            <a:ext cx="62839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800" dirty="0">
                <a:solidFill>
                  <a:schemeClr val="dk1"/>
                </a:solidFill>
              </a:rPr>
              <a:t>Explain briefly how reflux works.</a:t>
            </a:r>
            <a:br>
              <a:rPr lang="en-GB" sz="2800" dirty="0">
                <a:solidFill>
                  <a:schemeClr val="dk1"/>
                </a:solidFill>
              </a:rPr>
            </a:br>
            <a:r>
              <a:rPr lang="en-GB" sz="2800" dirty="0">
                <a:solidFill>
                  <a:schemeClr val="dk1"/>
                </a:solidFill>
              </a:rPr>
              <a:t>Include a description of the state changes.</a:t>
            </a:r>
            <a:endParaRPr dirty="0"/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6120E-73FE-7A3C-E1B9-02D92886D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09361" y="1981457"/>
            <a:ext cx="3151118" cy="3151118"/>
            <a:chOff x="7729985" y="2091185"/>
            <a:chExt cx="3151118" cy="31511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7AADBB-9EED-84A7-97C2-57E5A79F5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29985" y="2091185"/>
              <a:ext cx="3151118" cy="3151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E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6248AF-2092-4844-7A2F-565D65F70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3615" y="2745661"/>
              <a:ext cx="1463857" cy="1842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Reflux theory </a:t>
            </a:r>
            <a:r>
              <a:rPr lang="en-GB" sz="4000"/>
              <a:t>–</a:t>
            </a:r>
            <a:r>
              <a:rPr lang="en-GB"/>
              <a:t> Answer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4"/>
          </p:nvPr>
        </p:nvSpPr>
        <p:spPr>
          <a:xfrm>
            <a:off x="838199" y="1825625"/>
            <a:ext cx="106855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en-GB" sz="3200"/>
              <a:t>The reaction mixture is heated from below – usually using a heating mantle.</a:t>
            </a:r>
            <a:endParaRPr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en-GB" sz="3200"/>
              <a:t>When a reactant/solvent reaches its boiling point, it boils/evaporates and changes state to a gas and rises up into the condenser. </a:t>
            </a:r>
            <a:endParaRPr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en-GB" sz="3200"/>
              <a:t>The condenser is continuously cooled and cools down any vapour in the condenser until its temperature falls below its boiling point.</a:t>
            </a:r>
            <a:endParaRPr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en-GB" sz="3200"/>
              <a:t>The vapour condenses back into the liquid state and drips back down into the reaction vessel (where it is heated again).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 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Oxidation – Task 2</a:t>
            </a:r>
            <a:endParaRPr dirty="0"/>
          </a:p>
        </p:txBody>
      </p:sp>
      <p:sp>
        <p:nvSpPr>
          <p:cNvPr id="159" name="Google Shape;159;p19"/>
          <p:cNvSpPr>
            <a:spLocks noGrp="1"/>
          </p:cNvSpPr>
          <p:nvPr>
            <p:ph type="media" idx="3"/>
          </p:nvPr>
        </p:nvSpPr>
        <p:spPr>
          <a:xfrm>
            <a:off x="838200" y="1825624"/>
            <a:ext cx="10515600" cy="426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definition of oxidation?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the word and symbol equation for the oxidation of ethanol into ethanoic acid.</a:t>
            </a: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endParaRPr lang="en-GB" dirty="0">
              <a:solidFill>
                <a:schemeClr val="dk1"/>
              </a:solidFill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endParaRPr lang="en-GB" dirty="0">
              <a:solidFill>
                <a:schemeClr val="dk1"/>
              </a:solidFill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verify that ethanoic acid was made in the reaction</a:t>
            </a:r>
            <a:r>
              <a:rPr lang="en-GB" dirty="0">
                <a:solidFill>
                  <a:schemeClr val="dk1"/>
                </a:solidFill>
              </a:rPr>
              <a:t>?</a:t>
            </a: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+mj-lt"/>
              <a:buAutoNum type="arabicPeriod"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1: Refluxing and oxidation</a:t>
            </a:r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943225" y="3740642"/>
            <a:ext cx="1738919" cy="1211399"/>
            <a:chOff x="3674916" y="1076358"/>
            <a:chExt cx="1738919" cy="1211399"/>
          </a:xfrm>
        </p:grpSpPr>
        <p:sp>
          <p:nvSpPr>
            <p:cNvPr id="162" name="Google Shape;162;p19"/>
            <p:cNvSpPr txBox="1"/>
            <p:nvPr/>
          </p:nvSpPr>
          <p:spPr>
            <a:xfrm>
              <a:off x="4060244" y="1076358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4424794" y="1077881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4048989" y="1824708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4429989" y="1826092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3674916" y="1438824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4759205" y="1427972"/>
              <a:ext cx="6546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4038596" y="1452681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4400548" y="1438824"/>
              <a:ext cx="5299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0" name="Google Shape;170;p19"/>
            <p:cNvCxnSpPr/>
            <p:nvPr/>
          </p:nvCxnSpPr>
          <p:spPr>
            <a:xfrm>
              <a:off x="4240530" y="1405919"/>
              <a:ext cx="0" cy="1066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19"/>
            <p:cNvCxnSpPr/>
            <p:nvPr/>
          </p:nvCxnSpPr>
          <p:spPr>
            <a:xfrm>
              <a:off x="4231523" y="1807666"/>
              <a:ext cx="0" cy="1066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19"/>
            <p:cNvCxnSpPr/>
            <p:nvPr/>
          </p:nvCxnSpPr>
          <p:spPr>
            <a:xfrm>
              <a:off x="4610100" y="1394489"/>
              <a:ext cx="0" cy="1066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19"/>
            <p:cNvCxnSpPr/>
            <p:nvPr/>
          </p:nvCxnSpPr>
          <p:spPr>
            <a:xfrm>
              <a:off x="4601093" y="1796236"/>
              <a:ext cx="0" cy="1066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19"/>
            <p:cNvCxnSpPr/>
            <p:nvPr/>
          </p:nvCxnSpPr>
          <p:spPr>
            <a:xfrm>
              <a:off x="4015561" y="1655801"/>
              <a:ext cx="8936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19"/>
            <p:cNvCxnSpPr/>
            <p:nvPr/>
          </p:nvCxnSpPr>
          <p:spPr>
            <a:xfrm>
              <a:off x="4355865" y="1655801"/>
              <a:ext cx="8936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19"/>
            <p:cNvCxnSpPr/>
            <p:nvPr/>
          </p:nvCxnSpPr>
          <p:spPr>
            <a:xfrm>
              <a:off x="4689762" y="1646632"/>
              <a:ext cx="8936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7" name="Google Shape;177;p19"/>
          <p:cNvGrpSpPr/>
          <p:nvPr/>
        </p:nvGrpSpPr>
        <p:grpSpPr>
          <a:xfrm>
            <a:off x="7339460" y="3705216"/>
            <a:ext cx="1789745" cy="1210015"/>
            <a:chOff x="7264304" y="949490"/>
            <a:chExt cx="1789745" cy="1210015"/>
          </a:xfrm>
        </p:grpSpPr>
        <p:grpSp>
          <p:nvGrpSpPr>
            <p:cNvPr id="178" name="Google Shape;178;p19"/>
            <p:cNvGrpSpPr/>
            <p:nvPr/>
          </p:nvGrpSpPr>
          <p:grpSpPr>
            <a:xfrm>
              <a:off x="7264304" y="949490"/>
              <a:ext cx="1751908" cy="1210015"/>
              <a:chOff x="3674916" y="1076358"/>
              <a:chExt cx="1751908" cy="1210015"/>
            </a:xfrm>
          </p:grpSpPr>
          <p:sp>
            <p:nvSpPr>
              <p:cNvPr id="179" name="Google Shape;179;p19"/>
              <p:cNvSpPr txBox="1"/>
              <p:nvPr/>
            </p:nvSpPr>
            <p:spPr>
              <a:xfrm>
                <a:off x="4060244" y="1076358"/>
                <a:ext cx="529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9"/>
              <p:cNvSpPr txBox="1"/>
              <p:nvPr/>
            </p:nvSpPr>
            <p:spPr>
              <a:xfrm>
                <a:off x="4048989" y="1824708"/>
                <a:ext cx="529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9"/>
              <p:cNvSpPr txBox="1"/>
              <p:nvPr/>
            </p:nvSpPr>
            <p:spPr>
              <a:xfrm>
                <a:off x="3674916" y="1438824"/>
                <a:ext cx="529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9"/>
              <p:cNvSpPr txBox="1"/>
              <p:nvPr/>
            </p:nvSpPr>
            <p:spPr>
              <a:xfrm>
                <a:off x="4772194" y="1770898"/>
                <a:ext cx="6546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9"/>
              <p:cNvSpPr txBox="1"/>
              <p:nvPr/>
            </p:nvSpPr>
            <p:spPr>
              <a:xfrm>
                <a:off x="4038596" y="1452681"/>
                <a:ext cx="529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9"/>
              <p:cNvSpPr txBox="1"/>
              <p:nvPr/>
            </p:nvSpPr>
            <p:spPr>
              <a:xfrm>
                <a:off x="4400548" y="1438824"/>
                <a:ext cx="5299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GB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5" name="Google Shape;185;p19"/>
              <p:cNvCxnSpPr/>
              <p:nvPr/>
            </p:nvCxnSpPr>
            <p:spPr>
              <a:xfrm>
                <a:off x="4240530" y="1405919"/>
                <a:ext cx="0" cy="10668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19"/>
              <p:cNvCxnSpPr/>
              <p:nvPr/>
            </p:nvCxnSpPr>
            <p:spPr>
              <a:xfrm>
                <a:off x="4231523" y="1807666"/>
                <a:ext cx="0" cy="10668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9"/>
              <p:cNvCxnSpPr/>
              <p:nvPr/>
            </p:nvCxnSpPr>
            <p:spPr>
              <a:xfrm>
                <a:off x="4015561" y="1655801"/>
                <a:ext cx="8936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9"/>
              <p:cNvCxnSpPr/>
              <p:nvPr/>
            </p:nvCxnSpPr>
            <p:spPr>
              <a:xfrm>
                <a:off x="4355865" y="1655801"/>
                <a:ext cx="89366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9"/>
              <p:cNvCxnSpPr/>
              <p:nvPr/>
            </p:nvCxnSpPr>
            <p:spPr>
              <a:xfrm rot="10800000" flipH="1">
                <a:off x="4728809" y="1495443"/>
                <a:ext cx="169906" cy="13403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0" name="Google Shape;190;p19"/>
            <p:cNvSpPr txBox="1"/>
            <p:nvPr/>
          </p:nvSpPr>
          <p:spPr>
            <a:xfrm>
              <a:off x="8399419" y="1048572"/>
              <a:ext cx="6546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1" name="Google Shape;191;p19"/>
            <p:cNvCxnSpPr/>
            <p:nvPr/>
          </p:nvCxnSpPr>
          <p:spPr>
            <a:xfrm rot="10800000" flipH="1">
              <a:off x="8292362" y="1312230"/>
              <a:ext cx="169906" cy="13403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19"/>
            <p:cNvCxnSpPr/>
            <p:nvPr/>
          </p:nvCxnSpPr>
          <p:spPr>
            <a:xfrm>
              <a:off x="8315978" y="1611736"/>
              <a:ext cx="186568" cy="13050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93" name="Google Shape;193;p19"/>
          <p:cNvCxnSpPr>
            <a:stCxn id="167" idx="3"/>
          </p:cNvCxnSpPr>
          <p:nvPr/>
        </p:nvCxnSpPr>
        <p:spPr>
          <a:xfrm rot="10800000" flipH="1">
            <a:off x="4682144" y="4310789"/>
            <a:ext cx="2532900" cy="123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4" name="Google Shape;194;p19"/>
          <p:cNvSpPr txBox="1"/>
          <p:nvPr/>
        </p:nvSpPr>
        <p:spPr>
          <a:xfrm>
            <a:off x="4511912" y="3672221"/>
            <a:ext cx="287771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potassium dichromate (VI)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dilute sulfuric acid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654318" y="4347985"/>
            <a:ext cx="7232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122879" y="4969110"/>
            <a:ext cx="9412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7410601" y="4983791"/>
            <a:ext cx="15696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ethanoic acid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8A78A0-F710-40D5-8C8A-649F4442F55A}"/>
</file>

<file path=customXml/itemProps2.xml><?xml version="1.0" encoding="utf-8"?>
<ds:datastoreItem xmlns:ds="http://schemas.openxmlformats.org/officeDocument/2006/customXml" ds:itemID="{FBDEBCBB-2B88-4586-B915-C0C5B06868F9}"/>
</file>

<file path=customXml/itemProps3.xml><?xml version="1.0" encoding="utf-8"?>
<ds:datastoreItem xmlns:ds="http://schemas.openxmlformats.org/officeDocument/2006/customXml" ds:itemID="{A88DC801-1AC2-42CF-8C36-37F30CC7CC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Widescreen</PresentationFormat>
  <Paragraphs>166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docs-Calibri</vt:lpstr>
      <vt:lpstr>Arial Narrow</vt:lpstr>
      <vt:lpstr>Office Theme</vt:lpstr>
      <vt:lpstr>Science</vt:lpstr>
      <vt:lpstr>In this lesson, we will:</vt:lpstr>
      <vt:lpstr>Introduction to reflux</vt:lpstr>
      <vt:lpstr>Introduction to reflux</vt:lpstr>
      <vt:lpstr>Reflux equipment</vt:lpstr>
      <vt:lpstr>Activity 1 – Reflux demonstration</vt:lpstr>
      <vt:lpstr>Reflux theory – Task 1</vt:lpstr>
      <vt:lpstr>Reflux theory – Answer</vt:lpstr>
      <vt:lpstr>Oxidation – Task 2</vt:lpstr>
      <vt:lpstr>Oxidation – Answers</vt:lpstr>
      <vt:lpstr>Reflux in industry</vt:lpstr>
      <vt:lpstr>Reflux in industry – Suggested answers</vt:lpstr>
      <vt:lpstr>Troubleshooting reflux</vt:lpstr>
      <vt:lpstr>Troubleshooting reflux</vt:lpstr>
      <vt:lpstr>Plenary</vt:lpstr>
      <vt:lpstr>In this lesson,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2025-04-01T17:50:19Z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