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embeddedFontLst>
    <p:embeddedFont>
      <p:font typeface="Arial Narrow" panose="020B060602020203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68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060452102?share=copy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Image © </a:t>
            </a:r>
            <a:r>
              <a:rPr lang="en-GB" dirty="0" err="1"/>
              <a:t>Pexels</a:t>
            </a:r>
            <a:r>
              <a:rPr lang="en-GB" dirty="0"/>
              <a:t>/</a:t>
            </a:r>
            <a:r>
              <a:rPr lang="en-GB" dirty="0" err="1"/>
              <a:t>ThisIsEngineering</a:t>
            </a:r>
            <a:endParaRPr lang="en-GB" dirty="0"/>
          </a:p>
        </p:txBody>
      </p:sp>
      <p:sp>
        <p:nvSpPr>
          <p:cNvPr id="105" name="Google Shape;10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Image © </a:t>
            </a:r>
            <a:r>
              <a:rPr lang="en-US" sz="18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Shutterstock/PeopleImages.com - Yuri A </a:t>
            </a:r>
            <a:endParaRPr dirty="0"/>
          </a:p>
        </p:txBody>
      </p:sp>
      <p:sp>
        <p:nvSpPr>
          <p:cNvPr id="188" name="Google Shape;18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Image © </a:t>
            </a:r>
            <a:r>
              <a:rPr lang="en-GB" sz="1800" b="0" i="0" dirty="0">
                <a:effectLst/>
                <a:latin typeface="Arial" panose="020B0604020202020204" pitchFamily="34" charset="0"/>
              </a:rPr>
              <a:t>Shutterstock/</a:t>
            </a:r>
            <a:r>
              <a:rPr lang="en-GB" sz="1800" b="0" i="0" dirty="0" err="1">
                <a:effectLst/>
                <a:latin typeface="Arial" panose="020B0604020202020204" pitchFamily="34" charset="0"/>
              </a:rPr>
              <a:t>Vladimka</a:t>
            </a:r>
            <a:r>
              <a:rPr lang="en-GB" sz="1800" b="0" i="0" dirty="0">
                <a:effectLst/>
                <a:latin typeface="Arial" panose="020B0604020202020204" pitchFamily="34" charset="0"/>
              </a:rPr>
              <a:t> production</a:t>
            </a:r>
            <a:endParaRPr dirty="0"/>
          </a:p>
        </p:txBody>
      </p:sp>
      <p:sp>
        <p:nvSpPr>
          <p:cNvPr id="197" name="Google Shape;19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Image © </a:t>
            </a:r>
            <a:r>
              <a:rPr lang="en-GB" sz="18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Shutterstock/Serhiy </a:t>
            </a:r>
            <a:r>
              <a:rPr lang="en-GB" sz="180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Stakhnyk</a:t>
            </a:r>
            <a:endParaRPr dirty="0"/>
          </a:p>
        </p:txBody>
      </p:sp>
      <p:sp>
        <p:nvSpPr>
          <p:cNvPr id="206" name="Google Shape;20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5" name="Google Shape;21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3" name="Google Shape;22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Image © </a:t>
            </a:r>
            <a:r>
              <a:rPr lang="en-GB" dirty="0" err="1"/>
              <a:t>Pexels</a:t>
            </a:r>
            <a:r>
              <a:rPr lang="en-GB" dirty="0"/>
              <a:t>/</a:t>
            </a:r>
            <a:r>
              <a:rPr lang="en-GB" dirty="0" err="1"/>
              <a:t>ThisIsEngineering</a:t>
            </a:r>
            <a:endParaRPr dirty="0"/>
          </a:p>
        </p:txBody>
      </p:sp>
      <p:sp>
        <p:nvSpPr>
          <p:cNvPr id="232" name="Google Shape;23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Image © </a:t>
            </a:r>
            <a:r>
              <a:rPr lang="en-GB" sz="1800" b="0" i="0" dirty="0">
                <a:effectLst/>
                <a:latin typeface="Arial" panose="020B0604020202020204" pitchFamily="34" charset="0"/>
              </a:rPr>
              <a:t>Shutterstock/Zoran </a:t>
            </a:r>
            <a:r>
              <a:rPr lang="en-GB" sz="1800" b="0" i="0" dirty="0" err="1">
                <a:effectLst/>
                <a:latin typeface="Arial" panose="020B0604020202020204" pitchFamily="34" charset="0"/>
              </a:rPr>
              <a:t>Zeremski</a:t>
            </a:r>
            <a:endParaRPr dirty="0"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Image © Shutterstock/Markus Thoenen</a:t>
            </a:r>
            <a:endParaRPr dirty="0"/>
          </a:p>
        </p:txBody>
      </p:sp>
      <p:sp>
        <p:nvSpPr>
          <p:cNvPr id="131" name="Google Shape;13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The importance of calibration video: https://vimeo.com/1060451809</a:t>
            </a:r>
            <a:endParaRPr dirty="0"/>
          </a:p>
        </p:txBody>
      </p:sp>
      <p:sp>
        <p:nvSpPr>
          <p:cNvPr id="159" name="Google Shape;159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b="0" i="0" dirty="0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Precision versus accuracy video: </a:t>
            </a:r>
            <a:r>
              <a:rPr lang="en-GB" b="0" i="0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https://vimeo.com/1060452102</a:t>
            </a:r>
            <a:endParaRPr dirty="0"/>
          </a:p>
        </p:txBody>
      </p:sp>
      <p:sp>
        <p:nvSpPr>
          <p:cNvPr id="169" name="Google Shape;169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8" name="Google Shape;178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Image © </a:t>
            </a:r>
            <a:r>
              <a:rPr lang="en-GB" dirty="0"/>
              <a:t>Shutterstock/</a:t>
            </a:r>
            <a:r>
              <a:rPr lang="en-GB" dirty="0" err="1"/>
              <a:t>Choksawatdikorn</a:t>
            </a:r>
            <a:endParaRPr dirty="0"/>
          </a:p>
        </p:txBody>
      </p:sp>
      <p:sp>
        <p:nvSpPr>
          <p:cNvPr id="179" name="Google Shape;179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1_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picture containing screenshot, design&#10;&#10;Description automatically generated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36916"/>
            <a:ext cx="12192000" cy="46210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0283" y="1892944"/>
            <a:ext cx="1811434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096000" y="3105374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 i="0" u="none">
                <a:solidFill>
                  <a:srgbClr val="466318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 descr="A picture containing screenshot, graphics, pattern, circle&#10;&#10;Description automatically generated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3163" y="2490175"/>
            <a:ext cx="2049637" cy="86048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6318"/>
              </a:buClr>
              <a:buSzPts val="5200"/>
              <a:buFont typeface="Arial"/>
              <a:buNone/>
              <a:defRPr sz="5200" b="1">
                <a:solidFill>
                  <a:srgbClr val="46631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ubTitle" idx="2"/>
          </p:nvPr>
        </p:nvSpPr>
        <p:spPr>
          <a:xfrm>
            <a:off x="1524000" y="49031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body" idx="3"/>
          </p:nvPr>
        </p:nvSpPr>
        <p:spPr>
          <a:xfrm>
            <a:off x="1524000" y="56258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262626"/>
                </a:solidFill>
              </a:defRPr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CB42F7-1DC4-3CEF-1E2B-A4A86BAE3D0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7226" y="2316282"/>
            <a:ext cx="757547" cy="953324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ctivity_video+caption">
  <p:cSld name="1_Activity_video+caption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1"/>
          <p:cNvSpPr txBox="1">
            <a:spLocks noGrp="1"/>
          </p:cNvSpPr>
          <p:nvPr>
            <p:ph type="body" idx="2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1"/>
          <p:cNvSpPr>
            <a:spLocks noGrp="1"/>
          </p:cNvSpPr>
          <p:nvPr>
            <p:ph type="media" idx="3"/>
          </p:nvPr>
        </p:nvSpPr>
        <p:spPr>
          <a:xfrm>
            <a:off x="838200" y="1825625"/>
            <a:ext cx="10515600" cy="371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body" idx="4"/>
          </p:nvPr>
        </p:nvSpPr>
        <p:spPr>
          <a:xfrm>
            <a:off x="838199" y="5744095"/>
            <a:ext cx="10515599" cy="432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wo box">
  <p:cSld name="Activity_two box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2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2"/>
          <p:cNvSpPr txBox="1">
            <a:spLocks noGrp="1"/>
          </p:cNvSpPr>
          <p:nvPr>
            <p:ph type="body" idx="1"/>
          </p:nvPr>
        </p:nvSpPr>
        <p:spPr>
          <a:xfrm>
            <a:off x="838200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E2EE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body" idx="2"/>
          </p:nvPr>
        </p:nvSpPr>
        <p:spPr>
          <a:xfrm>
            <a:off x="6168046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E2EE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box">
  <p:cSld name="Activity_text+box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083829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3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174076" cy="4351338"/>
          </a:xfrm>
          <a:prstGeom prst="rect">
            <a:avLst/>
          </a:prstGeom>
          <a:solidFill>
            <a:srgbClr val="E2EEBE"/>
          </a:solidFill>
          <a:ln w="19050" cap="sq" cmpd="sng">
            <a:solidFill>
              <a:srgbClr val="46631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13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1">
  <p:cSld name="Intro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body" idx="2"/>
          </p:nvPr>
        </p:nvSpPr>
        <p:spPr>
          <a:xfrm>
            <a:off x="7530353" y="1825625"/>
            <a:ext cx="3823447" cy="4351338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2">
  <p:cSld name="Intro_2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rgbClr val="E2EEBE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questions">
  <p:cSld name="Activity_question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3">
  <p:cSld name="Intro_3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5921829" cy="4351338"/>
          </a:xfrm>
          <a:prstGeom prst="rect">
            <a:avLst/>
          </a:prstGeom>
          <a:solidFill>
            <a:srgbClr val="E2EEBE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>
            <a:spLocks noGrp="1"/>
          </p:cNvSpPr>
          <p:nvPr>
            <p:ph type="pic" idx="3"/>
          </p:nvPr>
        </p:nvSpPr>
        <p:spPr>
          <a:xfrm>
            <a:off x="6989083" y="1825625"/>
            <a:ext cx="4364717" cy="4351338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Google Shape;47;p6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solidation">
  <p:cSld name="Consolida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sson pause">
  <p:cSld name="Lesson paus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8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8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6318"/>
              </a:buClr>
              <a:buSzPts val="5200"/>
              <a:buFont typeface="Arial"/>
              <a:buNone/>
              <a:defRPr sz="5200" b="1">
                <a:solidFill>
                  <a:srgbClr val="46631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60" name="Google Shape;60;p8" descr="A picture containing screenshot, graphics, pattern, circle&#10;&#10;Description automatically generated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83453" y="491318"/>
            <a:ext cx="2178305" cy="9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4">
  <p:cSld name="Intro_4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28575" cap="flat" cmpd="sng">
            <a:solidFill>
              <a:srgbClr val="E2EEB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9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video">
  <p:cSld name="Activity_vide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March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0"/>
          <p:cNvSpPr txBox="1">
            <a:spLocks noGrp="1"/>
          </p:cNvSpPr>
          <p:nvPr>
            <p:ph type="body" idx="2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>
            <a:spLocks noGrp="1"/>
          </p:cNvSpPr>
          <p:nvPr>
            <p:ph type="media" idx="3"/>
          </p:nvPr>
        </p:nvSpPr>
        <p:spPr>
          <a:xfrm>
            <a:off x="1345277" y="1825625"/>
            <a:ext cx="2863468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0"/>
          <p:cNvSpPr>
            <a:spLocks noGrp="1"/>
          </p:cNvSpPr>
          <p:nvPr>
            <p:ph type="media" idx="4"/>
          </p:nvPr>
        </p:nvSpPr>
        <p:spPr>
          <a:xfrm>
            <a:off x="4913252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>
            <a:spLocks noGrp="1"/>
          </p:cNvSpPr>
          <p:nvPr>
            <p:ph type="media" idx="5"/>
          </p:nvPr>
        </p:nvSpPr>
        <p:spPr>
          <a:xfrm>
            <a:off x="8485779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0"/>
          <p:cNvSpPr>
            <a:spLocks noGrp="1"/>
          </p:cNvSpPr>
          <p:nvPr>
            <p:ph type="media" idx="6"/>
          </p:nvPr>
        </p:nvSpPr>
        <p:spPr>
          <a:xfrm>
            <a:off x="3128522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0"/>
          <p:cNvSpPr>
            <a:spLocks noGrp="1"/>
          </p:cNvSpPr>
          <p:nvPr>
            <p:ph type="media" idx="7"/>
          </p:nvPr>
        </p:nvSpPr>
        <p:spPr>
          <a:xfrm>
            <a:off x="6701049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0"/>
          <p:cNvSpPr/>
          <p:nvPr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0"/>
          <p:cNvSpPr/>
          <p:nvPr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0"/>
          <p:cNvSpPr/>
          <p:nvPr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"/>
          <p:cNvSpPr/>
          <p:nvPr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0"/>
          <p:cNvSpPr/>
          <p:nvPr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player.vimeo.com/video/1060451809?app_id=122963" TargetMode="Externa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player.vimeo.com/video/1060452102?app_id=122963" TargetMode="Externa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>
            <a:spLocks noGrp="1"/>
          </p:cNvSpPr>
          <p:nvPr>
            <p:ph type="body" idx="1"/>
          </p:nvPr>
        </p:nvSpPr>
        <p:spPr>
          <a:xfrm>
            <a:off x="6096000" y="3105374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 noProof="0" dirty="0"/>
              <a:t>Route: Health &amp; Science</a:t>
            </a:r>
          </a:p>
        </p:txBody>
      </p:sp>
      <p:sp>
        <p:nvSpPr>
          <p:cNvPr id="108" name="Google Shape;108;p14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6318"/>
              </a:buClr>
              <a:buSzPts val="5200"/>
              <a:buFont typeface="Arial"/>
              <a:buNone/>
            </a:pPr>
            <a:r>
              <a:rPr lang="en-GB" noProof="0" dirty="0"/>
              <a:t>Science</a:t>
            </a:r>
          </a:p>
        </p:txBody>
      </p:sp>
      <p:sp>
        <p:nvSpPr>
          <p:cNvPr id="109" name="Google Shape;109;p14"/>
          <p:cNvSpPr txBox="1">
            <a:spLocks noGrp="1"/>
          </p:cNvSpPr>
          <p:nvPr>
            <p:ph type="subTitle" idx="2"/>
          </p:nvPr>
        </p:nvSpPr>
        <p:spPr>
          <a:xfrm>
            <a:off x="1524000" y="5076810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noProof="0" dirty="0"/>
              <a:t>Topic: Calibration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Activity 4: Writing SOPs</a:t>
            </a:r>
          </a:p>
        </p:txBody>
      </p:sp>
      <p:sp>
        <p:nvSpPr>
          <p:cNvPr id="191" name="Google Shape;19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608900" cy="4351338"/>
          </a:xfrm>
          <a:prstGeom prst="rect">
            <a:avLst/>
          </a:prstGeom>
          <a:solidFill>
            <a:srgbClr val="E2EEBE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 noProof="0" dirty="0"/>
              <a:t>Write an SOP (Standard Operating Procedure) for the calibration process you are given.</a:t>
            </a:r>
            <a:br>
              <a:rPr lang="en-GB" noProof="0" dirty="0"/>
            </a:br>
            <a:endParaRPr lang="en-GB" noProof="0"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noProof="0" dirty="0"/>
              <a:t>The worksheet from Activity 3 can be used as a support sheet if needed, and a template for writing an SOP can also be provided.</a:t>
            </a:r>
          </a:p>
        </p:txBody>
      </p:sp>
      <p:sp>
        <p:nvSpPr>
          <p:cNvPr id="192" name="Google Shape;192;p23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Activity 4</a:t>
            </a:r>
          </a:p>
        </p:txBody>
      </p:sp>
      <p:sp>
        <p:nvSpPr>
          <p:cNvPr id="193" name="Google Shape;193;p23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Calibration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816C7A29-77A2-C13C-B8AF-857866948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idx="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Scenario-based question 1</a:t>
            </a:r>
          </a:p>
        </p:txBody>
      </p:sp>
      <p:sp>
        <p:nvSpPr>
          <p:cNvPr id="200" name="Google Shape;200;p24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737311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noProof="0" dirty="0"/>
              <a:t>Imagine you are a laboratory technician working in a medical laboratory. You are tasked with adjusting the pH of a new drug formulation to 7.4. </a:t>
            </a:r>
            <a:br>
              <a:rPr lang="en-GB" noProof="0" dirty="0"/>
            </a:br>
            <a:endParaRPr lang="en-GB" noProof="0"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noProof="0" dirty="0"/>
              <a:t>You have unknowingly been using an uncalibrated pH meter.</a:t>
            </a:r>
            <a:br>
              <a:rPr lang="en-GB" noProof="0" dirty="0"/>
            </a:br>
            <a:endParaRPr lang="en-GB" noProof="0" dirty="0"/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 noProof="0" dirty="0"/>
              <a:t>Explain </a:t>
            </a:r>
            <a:r>
              <a:rPr lang="en-GB" b="1" noProof="0" dirty="0"/>
              <a:t>two</a:t>
            </a:r>
            <a:r>
              <a:rPr lang="en-GB" noProof="0" dirty="0"/>
              <a:t> potential consequences to the medical laboratory of using an uncalibrated pH meter in this process. </a:t>
            </a:r>
          </a:p>
          <a:p>
            <a:pPr marL="0" lvl="0" indent="0" algn="r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 noProof="0" dirty="0"/>
              <a:t>		[4 marks]</a:t>
            </a:r>
          </a:p>
        </p:txBody>
      </p:sp>
      <p:sp>
        <p:nvSpPr>
          <p:cNvPr id="201" name="Google Shape;201;p24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Plenary</a:t>
            </a:r>
          </a:p>
        </p:txBody>
      </p:sp>
      <p:sp>
        <p:nvSpPr>
          <p:cNvPr id="202" name="Google Shape;202;p2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Calibration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57C610-6389-8E50-7B3B-013F3ED22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72337" y="1325313"/>
            <a:ext cx="2340864" cy="453655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Scenario-based question 2</a:t>
            </a:r>
          </a:p>
        </p:txBody>
      </p:sp>
      <p:sp>
        <p:nvSpPr>
          <p:cNvPr id="209" name="Google Shape;209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91055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r>
              <a:rPr lang="en-GB" sz="2400" b="0" i="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During the third step of the production cycle, a balance is used to measure out six portions</a:t>
            </a:r>
            <a:r>
              <a:rPr lang="en-GB" noProof="0" dirty="0">
                <a:solidFill>
                  <a:srgbClr val="1F1F1F"/>
                </a:solidFill>
              </a:rPr>
              <a:t> </a:t>
            </a:r>
            <a:r>
              <a:rPr lang="en-GB" sz="2400" b="0" i="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of 75</a:t>
            </a:r>
            <a:r>
              <a:rPr lang="en-GB" sz="800" noProof="0" dirty="0"/>
              <a:t> </a:t>
            </a:r>
            <a:r>
              <a:rPr lang="en-GB" sz="2400" b="0" i="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kg of a chemical feedstock, which costs the company £13.55 per kilogram. </a:t>
            </a:r>
            <a:endParaRPr lang="en-GB" noProof="0" dirty="0"/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r>
              <a:rPr lang="en-GB" sz="2400" b="0" i="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If this balance is under-reading the mass by 1.25%, how much money is being wasted per production cycle?</a:t>
            </a:r>
            <a:endParaRPr lang="en-GB" sz="2400" noProof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 noProof="0" dirty="0"/>
              <a:t>		[3 marks]</a:t>
            </a:r>
          </a:p>
        </p:txBody>
      </p:sp>
      <p:sp>
        <p:nvSpPr>
          <p:cNvPr id="210" name="Google Shape;210;p25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Plenary</a:t>
            </a:r>
          </a:p>
        </p:txBody>
      </p:sp>
      <p:sp>
        <p:nvSpPr>
          <p:cNvPr id="211" name="Google Shape;211;p25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Calibration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080EC4-A081-6590-06A2-05EAD56D3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67144" y="2416232"/>
            <a:ext cx="4800600" cy="252152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Scenario-based question 3</a:t>
            </a:r>
          </a:p>
        </p:txBody>
      </p:sp>
      <p:sp>
        <p:nvSpPr>
          <p:cNvPr id="218" name="Google Shape;218;p26"/>
          <p:cNvSpPr txBox="1">
            <a:spLocks noGrp="1"/>
          </p:cNvSpPr>
          <p:nvPr>
            <p:ph type="body" idx="1"/>
          </p:nvPr>
        </p:nvSpPr>
        <p:spPr>
          <a:xfrm>
            <a:off x="901809" y="1332645"/>
            <a:ext cx="10651436" cy="4964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A new </a:t>
            </a:r>
            <a:r>
              <a:rPr lang="en-GB" sz="2100" noProof="0" dirty="0">
                <a:solidFill>
                  <a:srgbClr val="1F1F1F"/>
                </a:solidFill>
              </a:rPr>
              <a:t>anticancer</a:t>
            </a: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 drug needs to be </a:t>
            </a:r>
            <a:r>
              <a:rPr lang="en-GB" sz="2100" noProof="0" dirty="0">
                <a:solidFill>
                  <a:srgbClr val="1F1F1F"/>
                </a:solidFill>
              </a:rPr>
              <a:t>prepared </a:t>
            </a: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by being vaporised and then adsorbed onto nanoparticle surfaces</a:t>
            </a:r>
            <a:r>
              <a:rPr lang="en-GB" sz="2100" noProof="0" dirty="0">
                <a:solidFill>
                  <a:srgbClr val="1F1F1F"/>
                </a:solidFill>
              </a:rPr>
              <a:t>, which act as carriers</a:t>
            </a: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GB" sz="2100" noProof="0" dirty="0"/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1500</a:t>
            </a:r>
            <a:r>
              <a:rPr lang="en-GB" sz="800" noProof="0" dirty="0"/>
              <a:t> </a:t>
            </a:r>
            <a:r>
              <a:rPr lang="en-GB" sz="2100" noProof="0" dirty="0" err="1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μL</a:t>
            </a: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 of a 0.001</a:t>
            </a:r>
            <a:r>
              <a:rPr lang="en-GB" sz="800" noProof="0" dirty="0"/>
              <a:t> </a:t>
            </a: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g/</a:t>
            </a:r>
            <a:r>
              <a:rPr lang="en-GB" sz="2100" noProof="0" dirty="0" err="1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μL</a:t>
            </a: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 solution (per gram of nanoparticle) needs to be transferred into the vaporiser using 100</a:t>
            </a:r>
            <a:r>
              <a:rPr lang="en-GB" sz="800" noProof="0" dirty="0"/>
              <a:t> </a:t>
            </a:r>
            <a:r>
              <a:rPr lang="en-GB" sz="2100" noProof="0" dirty="0" err="1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μL</a:t>
            </a: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 aliquots. </a:t>
            </a:r>
            <a:r>
              <a:rPr lang="en-GB" sz="2100" noProof="0" dirty="0">
                <a:solidFill>
                  <a:srgbClr val="1F1F1F"/>
                </a:solidFill>
              </a:rPr>
              <a:t>T</a:t>
            </a: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he threshold of delivery for the drug to be effective is a minimum of 1.4</a:t>
            </a:r>
            <a:r>
              <a:rPr lang="en-GB" sz="800" noProof="0" dirty="0"/>
              <a:t> </a:t>
            </a: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g of drug (per gram of nanoparticle).</a:t>
            </a:r>
            <a:endParaRPr lang="en-GB" sz="2100" noProof="0" dirty="0"/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A research lab is using a mechanical pipette to create the solution. The pipette has not been recently calibrated and when used to deliver 100</a:t>
            </a:r>
            <a:r>
              <a:rPr lang="en-GB" sz="800" noProof="0" dirty="0"/>
              <a:t> </a:t>
            </a:r>
            <a:r>
              <a:rPr lang="en-GB" sz="2100" noProof="0" dirty="0" err="1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μL</a:t>
            </a: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, it delivers only 93</a:t>
            </a:r>
            <a:r>
              <a:rPr lang="en-GB" sz="800" noProof="0" dirty="0"/>
              <a:t> </a:t>
            </a:r>
            <a:r>
              <a:rPr lang="en-GB" sz="2100" noProof="0" dirty="0" err="1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μL</a:t>
            </a: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 per aliquot.</a:t>
            </a:r>
            <a:endParaRPr lang="en-GB" sz="2100" noProof="0" dirty="0">
              <a:solidFill>
                <a:srgbClr val="1F1F1F"/>
              </a:solidFill>
            </a:endParaRP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2100" noProof="0" dirty="0">
                <a:solidFill>
                  <a:srgbClr val="1F1F1F"/>
                </a:solidFill>
              </a:rPr>
              <a:t>Explain why there will not be enough drug loaded (per gram of nanoparticles) to meet the threshold. 								</a:t>
            </a:r>
            <a:r>
              <a:rPr lang="en-GB" sz="2100" noProof="0" dirty="0"/>
              <a:t>[3 marks]</a:t>
            </a:r>
            <a:endParaRPr lang="en-GB" sz="2100" noProof="0" dirty="0">
              <a:solidFill>
                <a:srgbClr val="1F1F1F"/>
              </a:solidFill>
            </a:endParaRP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2100" b="1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If there is time</a:t>
            </a: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, calculate the percentage error in the measurement of one aliquot of </a:t>
            </a:r>
            <a:b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r>
              <a:rPr lang="en-GB" sz="800" noProof="0" dirty="0"/>
              <a:t> </a:t>
            </a:r>
            <a:r>
              <a:rPr lang="en-GB" sz="2100" noProof="0" dirty="0" err="1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μL</a:t>
            </a:r>
            <a:r>
              <a:rPr lang="en-GB" sz="21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 using this uncalibrated pipette.		</a:t>
            </a:r>
            <a:r>
              <a:rPr lang="en-GB" sz="2200" noProof="0" dirty="0">
                <a:solidFill>
                  <a:srgbClr val="1F1F1F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lang="en-GB" sz="2200" noProof="0" dirty="0"/>
          </a:p>
        </p:txBody>
      </p:sp>
      <p:sp>
        <p:nvSpPr>
          <p:cNvPr id="219" name="Google Shape;219;p26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Plenary</a:t>
            </a:r>
          </a:p>
        </p:txBody>
      </p:sp>
      <p:sp>
        <p:nvSpPr>
          <p:cNvPr id="220" name="Google Shape;220;p26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Calibration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In this lesson, we have:</a:t>
            </a:r>
          </a:p>
        </p:txBody>
      </p:sp>
      <p:sp>
        <p:nvSpPr>
          <p:cNvPr id="226" name="Google Shape;226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GB" noProof="0" dirty="0"/>
              <a:t>explained why it is important to calibrate and test equipment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•"/>
            </a:pPr>
            <a:r>
              <a:rPr lang="en-GB" noProof="0" dirty="0"/>
              <a:t>performed a calibration of a pH meter, a balance and a mechanical pipette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noProof="0" dirty="0"/>
              <a:t>written Standard Operating Procedures (SOPs) for the calibration of a pH meter, a balance, a mechanical pipette and a conductivity meter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noProof="0" dirty="0"/>
              <a:t>used a conductivity meter to measure the conductivity of a solution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noProof="0" dirty="0"/>
              <a:t>described the difference between precision and accuracy.</a:t>
            </a:r>
          </a:p>
          <a:p>
            <a:pPr marL="228600" lvl="0" indent="-87629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 lang="en-GB" noProof="0" dirty="0"/>
          </a:p>
        </p:txBody>
      </p:sp>
      <p:sp>
        <p:nvSpPr>
          <p:cNvPr id="227" name="Google Shape;227;p27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Plenary</a:t>
            </a:r>
          </a:p>
        </p:txBody>
      </p:sp>
      <p:sp>
        <p:nvSpPr>
          <p:cNvPr id="228" name="Google Shape;228;p27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Calibration</a:t>
            </a:r>
          </a:p>
        </p:txBody>
      </p:sp>
      <p:sp>
        <p:nvSpPr>
          <p:cNvPr id="6" name="Google Shape;116;p15">
            <a:extLst>
              <a:ext uri="{FF2B5EF4-FFF2-40B4-BE49-F238E27FC236}">
                <a16:creationId xmlns:a16="http://schemas.microsoft.com/office/drawing/2014/main" id="{FE44B928-EFF4-721C-0039-0E4F5F652C73}"/>
              </a:ext>
            </a:extLst>
          </p:cNvPr>
          <p:cNvSpPr txBox="1">
            <a:spLocks/>
          </p:cNvSpPr>
          <p:nvPr/>
        </p:nvSpPr>
        <p:spPr>
          <a:xfrm>
            <a:off x="7470843" y="638810"/>
            <a:ext cx="4017523" cy="568096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46631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SzPts val="700"/>
            </a:pPr>
            <a:r>
              <a:rPr lang="en-GB" sz="1000" b="1" u="sng" noProof="0" dirty="0"/>
              <a:t>Skills</a:t>
            </a:r>
            <a:endParaRPr lang="en-GB" sz="1000" u="sng" noProof="0" dirty="0"/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S1.76 </a:t>
            </a:r>
            <a:r>
              <a:rPr lang="en-GB" sz="1000" noProof="0" dirty="0"/>
              <a:t>Use the following practical scientific techniques to measure a range of physical properties: conductivity meter to measure conductivity of a solution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S1.86 </a:t>
            </a:r>
            <a:r>
              <a:rPr lang="en-GB" sz="1000" noProof="0" dirty="0"/>
              <a:t>Calibrate scientific equipment and check it is fit for use: pH meters, balances, mechanical (variable-volume) pipette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S3.7 </a:t>
            </a:r>
            <a:r>
              <a:rPr lang="en-GB" sz="1000" noProof="0" dirty="0"/>
              <a:t>Resolve issues with a range of scientific equipment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S3.9 </a:t>
            </a:r>
            <a:r>
              <a:rPr lang="en-GB" sz="1000" noProof="0" dirty="0"/>
              <a:t>Recognise when a piece of equipment is producing inaccurate data.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S3.10 </a:t>
            </a:r>
            <a:r>
              <a:rPr lang="en-GB" sz="1000" noProof="0" dirty="0"/>
              <a:t>Recognise when equipment is likely to be damaged or cause injury due to malfunction.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S3.11 </a:t>
            </a:r>
            <a:r>
              <a:rPr lang="en-GB" sz="1000" noProof="0" dirty="0"/>
              <a:t>Report faults and source expert help when required. </a:t>
            </a:r>
          </a:p>
          <a:p>
            <a:pPr marL="0" indent="0">
              <a:spcBef>
                <a:spcPts val="400"/>
              </a:spcBef>
              <a:buSzPts val="700"/>
            </a:pPr>
            <a:endParaRPr lang="en-GB" sz="1000" b="1" noProof="0" dirty="0"/>
          </a:p>
          <a:p>
            <a:pPr marL="0" indent="0">
              <a:spcBef>
                <a:spcPts val="0"/>
              </a:spcBef>
              <a:buSzPts val="700"/>
            </a:pPr>
            <a:r>
              <a:rPr lang="en-GB" sz="1000" b="1" u="sng" noProof="0" dirty="0"/>
              <a:t>General competencies</a:t>
            </a:r>
            <a:endParaRPr lang="en-GB" sz="1000" u="sng" noProof="0" dirty="0"/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noProof="0" dirty="0"/>
              <a:t>English: 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GEC1</a:t>
            </a:r>
            <a:r>
              <a:rPr lang="en-GB" sz="1000" noProof="0" dirty="0"/>
              <a:t> Convery technical information to different audiences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GEC2</a:t>
            </a:r>
            <a:r>
              <a:rPr lang="en-GB" sz="1000" noProof="0" dirty="0"/>
              <a:t> Present information and ideas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GEC3</a:t>
            </a:r>
            <a:r>
              <a:rPr lang="en-GB" sz="1000" noProof="0" dirty="0"/>
              <a:t> Create texts for different purposes and audiences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GEC4</a:t>
            </a:r>
            <a:r>
              <a:rPr lang="en-GB" sz="1000" noProof="0" dirty="0"/>
              <a:t> Summarise information/ideas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GEC5</a:t>
            </a:r>
            <a:r>
              <a:rPr lang="en-GB" sz="1000" noProof="0" dirty="0"/>
              <a:t> Synthesise information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GEC6</a:t>
            </a:r>
            <a:r>
              <a:rPr lang="en-GB" sz="1000" noProof="0" dirty="0"/>
              <a:t> Take part in/lead discussions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noProof="0" dirty="0"/>
              <a:t>Digital: 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GDC3</a:t>
            </a:r>
            <a:r>
              <a:rPr lang="en-GB" sz="1000" noProof="0" dirty="0"/>
              <a:t> Communicate and collaborate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noProof="0" dirty="0"/>
              <a:t>Maths: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GMC1</a:t>
            </a:r>
            <a:r>
              <a:rPr lang="en-GB" sz="1000" noProof="0" dirty="0"/>
              <a:t> Measuring with precision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GMC2</a:t>
            </a:r>
            <a:r>
              <a:rPr lang="en-GB" sz="1000" noProof="0" dirty="0"/>
              <a:t> Estimating, calculating and error spotting</a:t>
            </a:r>
          </a:p>
          <a:p>
            <a:pPr marL="0" indent="0">
              <a:spcBef>
                <a:spcPts val="400"/>
              </a:spcBef>
              <a:buSzPts val="700"/>
            </a:pPr>
            <a:r>
              <a:rPr lang="en-GB" sz="1000" b="1" noProof="0" dirty="0"/>
              <a:t>GMC3</a:t>
            </a:r>
            <a:r>
              <a:rPr lang="en-GB" sz="1000" noProof="0" dirty="0"/>
              <a:t> Working with proportion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Consolidation</a:t>
            </a:r>
          </a:p>
        </p:txBody>
      </p:sp>
      <p:sp>
        <p:nvSpPr>
          <p:cNvPr id="235" name="Google Shape;235;p28"/>
          <p:cNvSpPr txBox="1">
            <a:spLocks noGrp="1"/>
          </p:cNvSpPr>
          <p:nvPr>
            <p:ph type="body" idx="1"/>
          </p:nvPr>
        </p:nvSpPr>
        <p:spPr>
          <a:xfrm>
            <a:off x="838199" y="1438826"/>
            <a:ext cx="10030429" cy="47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984"/>
              <a:buNone/>
            </a:pPr>
            <a:r>
              <a:rPr lang="en-GB" sz="2300" noProof="0" dirty="0">
                <a:solidFill>
                  <a:srgbClr val="000000"/>
                </a:solidFill>
              </a:rPr>
              <a:t>Pick one of the four scenarios on the worksheet. </a:t>
            </a:r>
            <a:br>
              <a:rPr lang="en-GB" sz="2300" noProof="0" dirty="0">
                <a:solidFill>
                  <a:srgbClr val="000000"/>
                </a:solidFill>
              </a:rPr>
            </a:br>
            <a:r>
              <a:rPr lang="en-GB" sz="2300" noProof="0" dirty="0">
                <a:solidFill>
                  <a:srgbClr val="000000"/>
                </a:solidFill>
              </a:rPr>
              <a:t>Take the role of a calibration expert working in this industry. </a:t>
            </a:r>
            <a:endParaRPr lang="en-GB" noProof="0" dirty="0"/>
          </a:p>
          <a:p>
            <a:pPr marL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984"/>
              <a:buNone/>
            </a:pPr>
            <a:endParaRPr lang="en-GB" sz="2300" noProof="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984"/>
              <a:buNone/>
            </a:pPr>
            <a:r>
              <a:rPr lang="en-GB" sz="2300" noProof="0" dirty="0">
                <a:solidFill>
                  <a:srgbClr val="000000"/>
                </a:solidFill>
              </a:rPr>
              <a:t>Research and write a presentation to explain </a:t>
            </a:r>
            <a:br>
              <a:rPr lang="en-GB" sz="2300" noProof="0" dirty="0">
                <a:solidFill>
                  <a:srgbClr val="000000"/>
                </a:solidFill>
              </a:rPr>
            </a:br>
            <a:r>
              <a:rPr lang="en-GB" sz="2300" noProof="0" dirty="0">
                <a:solidFill>
                  <a:srgbClr val="000000"/>
                </a:solidFill>
              </a:rPr>
              <a:t>why calibration is necessary in the given </a:t>
            </a:r>
            <a:br>
              <a:rPr lang="en-GB" sz="2300" noProof="0" dirty="0">
                <a:solidFill>
                  <a:srgbClr val="000000"/>
                </a:solidFill>
              </a:rPr>
            </a:br>
            <a:r>
              <a:rPr lang="en-GB" sz="2300" noProof="0" dirty="0">
                <a:solidFill>
                  <a:srgbClr val="000000"/>
                </a:solidFill>
              </a:rPr>
              <a:t>context. Include any financial, health and </a:t>
            </a:r>
            <a:br>
              <a:rPr lang="en-GB" sz="2300" noProof="0" dirty="0">
                <a:solidFill>
                  <a:srgbClr val="000000"/>
                </a:solidFill>
              </a:rPr>
            </a:br>
            <a:r>
              <a:rPr lang="en-GB" sz="2300" noProof="0" dirty="0">
                <a:solidFill>
                  <a:srgbClr val="000000"/>
                </a:solidFill>
              </a:rPr>
              <a:t>safety, legal or other implications that may </a:t>
            </a:r>
            <a:br>
              <a:rPr lang="en-GB" sz="2300" noProof="0" dirty="0">
                <a:solidFill>
                  <a:srgbClr val="000000"/>
                </a:solidFill>
              </a:rPr>
            </a:br>
            <a:r>
              <a:rPr lang="en-GB" sz="2300" noProof="0" dirty="0">
                <a:solidFill>
                  <a:srgbClr val="000000"/>
                </a:solidFill>
              </a:rPr>
              <a:t>arise if regular and correct calibration does </a:t>
            </a:r>
            <a:br>
              <a:rPr lang="en-GB" sz="2300" noProof="0" dirty="0">
                <a:solidFill>
                  <a:srgbClr val="000000"/>
                </a:solidFill>
              </a:rPr>
            </a:br>
            <a:r>
              <a:rPr lang="en-GB" sz="2300" noProof="0" dirty="0">
                <a:solidFill>
                  <a:srgbClr val="000000"/>
                </a:solidFill>
              </a:rPr>
              <a:t>not take place.</a:t>
            </a: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984"/>
              <a:buNone/>
            </a:pPr>
            <a:endParaRPr lang="en-GB" sz="2300" noProof="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984"/>
              <a:buNone/>
            </a:pPr>
            <a:r>
              <a:rPr lang="en-GB" sz="2300" noProof="0" dirty="0">
                <a:solidFill>
                  <a:srgbClr val="000000"/>
                </a:solidFill>
              </a:rPr>
              <a:t>The presentation should be written for colleagues </a:t>
            </a:r>
            <a:br>
              <a:rPr lang="en-GB" sz="2300" noProof="0" dirty="0">
                <a:solidFill>
                  <a:srgbClr val="000000"/>
                </a:solidFill>
              </a:rPr>
            </a:br>
            <a:r>
              <a:rPr lang="en-GB" sz="2300" noProof="0" dirty="0">
                <a:solidFill>
                  <a:srgbClr val="000000"/>
                </a:solidFill>
              </a:rPr>
              <a:t>in the same industry who are not experts in calibration.</a:t>
            </a:r>
            <a:endParaRPr lang="en-GB" sz="2300" noProof="0" dirty="0"/>
          </a:p>
        </p:txBody>
      </p:sp>
      <p:sp>
        <p:nvSpPr>
          <p:cNvPr id="236" name="Google Shape;236;p28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Consolidation</a:t>
            </a:r>
          </a:p>
        </p:txBody>
      </p:sp>
      <p:sp>
        <p:nvSpPr>
          <p:cNvPr id="237" name="Google Shape;237;p28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Calibration</a:t>
            </a:r>
          </a:p>
        </p:txBody>
      </p:sp>
      <p:pic>
        <p:nvPicPr>
          <p:cNvPr id="238" name="Google Shape;238;p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7626842" y="2601703"/>
            <a:ext cx="3726958" cy="28053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In this lesson, we will:</a:t>
            </a:r>
          </a:p>
        </p:txBody>
      </p:sp>
      <p:sp>
        <p:nvSpPr>
          <p:cNvPr id="116" name="Google Shape;116;p15"/>
          <p:cNvSpPr txBox="1">
            <a:spLocks noGrp="1"/>
          </p:cNvSpPr>
          <p:nvPr>
            <p:ph type="body" idx="2"/>
          </p:nvPr>
        </p:nvSpPr>
        <p:spPr>
          <a:xfrm>
            <a:off x="7470843" y="638810"/>
            <a:ext cx="4017523" cy="568096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</a:pPr>
            <a:r>
              <a:rPr lang="en-GB" sz="1000" b="1" u="sng" noProof="0" dirty="0">
                <a:latin typeface="Arial"/>
                <a:ea typeface="Arial"/>
                <a:cs typeface="Arial"/>
                <a:sym typeface="Arial"/>
              </a:rPr>
              <a:t>Skills</a:t>
            </a:r>
            <a:endParaRPr lang="en-GB" sz="1000" u="sng" noProof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/>
              <a:t>S1.76 </a:t>
            </a:r>
            <a:r>
              <a:rPr lang="en-GB" sz="1000" noProof="0" dirty="0"/>
              <a:t>Use the following practical scientific techniques to measure a range of physical properties: conductivity meter to measure conductivity of a solution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/>
              <a:t>S1.86 </a:t>
            </a:r>
            <a:r>
              <a:rPr lang="en-GB" sz="1000" noProof="0" dirty="0"/>
              <a:t>Calibrate scientific equipment and check it is fit for use: pH meters, balances, mechanical (variable-volume) pipette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/>
              <a:t>S3.7 </a:t>
            </a:r>
            <a:r>
              <a:rPr lang="en-GB" sz="1000" noProof="0" dirty="0"/>
              <a:t>Resolve issues with a range of scientific equipment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/>
              <a:t>S3.9 </a:t>
            </a:r>
            <a:r>
              <a:rPr lang="en-GB" sz="1000" noProof="0" dirty="0"/>
              <a:t>Recognise when a piece of equipment is producing inaccurate data.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/>
              <a:t>S3.10 </a:t>
            </a:r>
            <a:r>
              <a:rPr lang="en-GB" sz="1000" noProof="0" dirty="0"/>
              <a:t>Recognise when equipment is likely to be damaged or cause injury due to malfunction.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/>
              <a:t>S3.11 </a:t>
            </a:r>
            <a:r>
              <a:rPr lang="en-GB" sz="1000" noProof="0" dirty="0"/>
              <a:t>Report faults and source expert help when required. 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endParaRPr lang="en-GB" sz="1000" b="1" noProof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</a:pPr>
            <a:r>
              <a:rPr lang="en-GB" sz="1000" b="1" u="sng" noProof="0" dirty="0">
                <a:latin typeface="Arial"/>
                <a:ea typeface="Arial"/>
                <a:cs typeface="Arial"/>
                <a:sym typeface="Arial"/>
              </a:rPr>
              <a:t>General competencies</a:t>
            </a:r>
            <a:endParaRPr lang="en-GB" sz="1000" u="sng" noProof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noProof="0" dirty="0">
                <a:latin typeface="Arial"/>
                <a:ea typeface="Arial"/>
                <a:cs typeface="Arial"/>
                <a:sym typeface="Arial"/>
              </a:rPr>
              <a:t>English: 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>
                <a:latin typeface="Arial"/>
                <a:ea typeface="Arial"/>
                <a:cs typeface="Arial"/>
                <a:sym typeface="Arial"/>
              </a:rPr>
              <a:t>GEC1</a:t>
            </a:r>
            <a:r>
              <a:rPr lang="en-GB" sz="1000" noProof="0" dirty="0">
                <a:latin typeface="Arial"/>
                <a:ea typeface="Arial"/>
                <a:cs typeface="Arial"/>
                <a:sym typeface="Arial"/>
              </a:rPr>
              <a:t> Convery technical information to different audiences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>
                <a:latin typeface="Arial"/>
                <a:ea typeface="Arial"/>
                <a:cs typeface="Arial"/>
                <a:sym typeface="Arial"/>
              </a:rPr>
              <a:t>GEC2</a:t>
            </a:r>
            <a:r>
              <a:rPr lang="en-GB" sz="1000" noProof="0" dirty="0">
                <a:latin typeface="Arial"/>
                <a:ea typeface="Arial"/>
                <a:cs typeface="Arial"/>
                <a:sym typeface="Arial"/>
              </a:rPr>
              <a:t> Present information and ideas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>
                <a:latin typeface="Arial"/>
                <a:ea typeface="Arial"/>
                <a:cs typeface="Arial"/>
                <a:sym typeface="Arial"/>
              </a:rPr>
              <a:t>GEC3</a:t>
            </a:r>
            <a:r>
              <a:rPr lang="en-GB" sz="1000" noProof="0" dirty="0">
                <a:latin typeface="Arial"/>
                <a:ea typeface="Arial"/>
                <a:cs typeface="Arial"/>
                <a:sym typeface="Arial"/>
              </a:rPr>
              <a:t> Create texts for different purposes and audiences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>
                <a:latin typeface="Arial"/>
                <a:ea typeface="Arial"/>
                <a:cs typeface="Arial"/>
                <a:sym typeface="Arial"/>
              </a:rPr>
              <a:t>GEC4</a:t>
            </a:r>
            <a:r>
              <a:rPr lang="en-GB" sz="1000" noProof="0" dirty="0">
                <a:latin typeface="Arial"/>
                <a:ea typeface="Arial"/>
                <a:cs typeface="Arial"/>
                <a:sym typeface="Arial"/>
              </a:rPr>
              <a:t> Summarise information/ideas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>
                <a:latin typeface="Arial"/>
                <a:ea typeface="Arial"/>
                <a:cs typeface="Arial"/>
                <a:sym typeface="Arial"/>
              </a:rPr>
              <a:t>GEC5</a:t>
            </a:r>
            <a:r>
              <a:rPr lang="en-GB" sz="1000" noProof="0" dirty="0">
                <a:latin typeface="Arial"/>
                <a:ea typeface="Arial"/>
                <a:cs typeface="Arial"/>
                <a:sym typeface="Arial"/>
              </a:rPr>
              <a:t> Synthesise information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>
                <a:latin typeface="Arial"/>
                <a:ea typeface="Arial"/>
                <a:cs typeface="Arial"/>
                <a:sym typeface="Arial"/>
              </a:rPr>
              <a:t>GEC6</a:t>
            </a:r>
            <a:r>
              <a:rPr lang="en-GB" sz="1000" noProof="0" dirty="0">
                <a:latin typeface="Arial"/>
                <a:ea typeface="Arial"/>
                <a:cs typeface="Arial"/>
                <a:sym typeface="Arial"/>
              </a:rPr>
              <a:t> Take part in/lead discussions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noProof="0" dirty="0">
                <a:latin typeface="Arial"/>
                <a:ea typeface="Arial"/>
                <a:cs typeface="Arial"/>
                <a:sym typeface="Arial"/>
              </a:rPr>
              <a:t>Digital: 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>
                <a:latin typeface="Arial"/>
                <a:ea typeface="Arial"/>
                <a:cs typeface="Arial"/>
                <a:sym typeface="Arial"/>
              </a:rPr>
              <a:t>GDC3</a:t>
            </a:r>
            <a:r>
              <a:rPr lang="en-GB" sz="1000" noProof="0" dirty="0">
                <a:latin typeface="Arial"/>
                <a:ea typeface="Arial"/>
                <a:cs typeface="Arial"/>
                <a:sym typeface="Arial"/>
              </a:rPr>
              <a:t> Communicate and collaborate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noProof="0" dirty="0">
                <a:latin typeface="Arial"/>
                <a:ea typeface="Arial"/>
                <a:cs typeface="Arial"/>
                <a:sym typeface="Arial"/>
              </a:rPr>
              <a:t>Maths: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>
                <a:latin typeface="Arial"/>
                <a:ea typeface="Arial"/>
                <a:cs typeface="Arial"/>
                <a:sym typeface="Arial"/>
              </a:rPr>
              <a:t>GMC1</a:t>
            </a:r>
            <a:r>
              <a:rPr lang="en-GB" sz="1000" noProof="0" dirty="0">
                <a:latin typeface="Arial"/>
                <a:ea typeface="Arial"/>
                <a:cs typeface="Arial"/>
                <a:sym typeface="Arial"/>
              </a:rPr>
              <a:t> Measuring with precision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>
                <a:latin typeface="Arial"/>
                <a:ea typeface="Arial"/>
                <a:cs typeface="Arial"/>
                <a:sym typeface="Arial"/>
              </a:rPr>
              <a:t>GMC2</a:t>
            </a:r>
            <a:r>
              <a:rPr lang="en-GB" sz="1000" noProof="0" dirty="0">
                <a:latin typeface="Arial"/>
                <a:ea typeface="Arial"/>
                <a:cs typeface="Arial"/>
                <a:sym typeface="Arial"/>
              </a:rPr>
              <a:t> Estimating, calculating and error spotting</a:t>
            </a:r>
          </a:p>
          <a:p>
            <a:pPr marL="0" lvl="0" indent="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SzPts val="700"/>
              <a:buNone/>
            </a:pPr>
            <a:r>
              <a:rPr lang="en-GB" sz="1000" b="1" noProof="0" dirty="0">
                <a:latin typeface="Arial"/>
                <a:ea typeface="Arial"/>
                <a:cs typeface="Arial"/>
                <a:sym typeface="Arial"/>
              </a:rPr>
              <a:t>GMC3</a:t>
            </a:r>
            <a:r>
              <a:rPr lang="en-GB" sz="1000" noProof="0" dirty="0">
                <a:latin typeface="Arial"/>
                <a:ea typeface="Arial"/>
                <a:cs typeface="Arial"/>
                <a:sym typeface="Arial"/>
              </a:rPr>
              <a:t> Working with proportion</a:t>
            </a:r>
          </a:p>
        </p:txBody>
      </p:sp>
      <p:sp>
        <p:nvSpPr>
          <p:cNvPr id="117" name="Google Shape;117;p15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Introduction</a:t>
            </a:r>
          </a:p>
        </p:txBody>
      </p:sp>
      <p:sp>
        <p:nvSpPr>
          <p:cNvPr id="118" name="Google Shape;118;p15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Calibration</a:t>
            </a:r>
          </a:p>
        </p:txBody>
      </p:sp>
      <p:sp>
        <p:nvSpPr>
          <p:cNvPr id="119" name="Google Shape;119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GB" noProof="0" dirty="0"/>
              <a:t>explain why it is important to calibrate and test equipment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•"/>
            </a:pPr>
            <a:r>
              <a:rPr lang="en-GB" noProof="0" dirty="0"/>
              <a:t>perform a calibration of a pH meter, a balance and a mechanical pipette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noProof="0" dirty="0"/>
              <a:t>write Standard Operating Procedures (SOPs) for the calibration of a pH meter, a balance, a mechanical pipette and a conductivity meter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noProof="0" dirty="0"/>
              <a:t>use a conductivity meter to measure the conductivity of a solution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GB" noProof="0" dirty="0"/>
              <a:t>describe the difference between precision and accuracy.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Calibration</a:t>
            </a:r>
          </a:p>
        </p:txBody>
      </p:sp>
      <p:sp>
        <p:nvSpPr>
          <p:cNvPr id="125" name="Google Shape;125;p16"/>
          <p:cNvSpPr txBox="1">
            <a:spLocks noGrp="1"/>
          </p:cNvSpPr>
          <p:nvPr>
            <p:ph type="body" idx="1"/>
          </p:nvPr>
        </p:nvSpPr>
        <p:spPr>
          <a:xfrm>
            <a:off x="773464" y="2723842"/>
            <a:ext cx="4017021" cy="1548754"/>
          </a:xfrm>
          <a:prstGeom prst="rect">
            <a:avLst/>
          </a:prstGeom>
          <a:solidFill>
            <a:srgbClr val="E2EEBE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GB" sz="2600" noProof="0" dirty="0"/>
              <a:t>What is calibration?</a:t>
            </a:r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GB" sz="2600" noProof="0" dirty="0"/>
              <a:t>Why is it important?</a:t>
            </a:r>
          </a:p>
        </p:txBody>
      </p:sp>
      <p:sp>
        <p:nvSpPr>
          <p:cNvPr id="126" name="Google Shape;126;p16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br>
              <a:rPr lang="en-GB" noProof="0" dirty="0"/>
            </a:br>
            <a:r>
              <a:rPr lang="en-GB" noProof="0" dirty="0"/>
              <a:t>Calibration</a:t>
            </a:r>
          </a:p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endParaRPr lang="en-GB" noProof="0" dirty="0"/>
          </a:p>
        </p:txBody>
      </p:sp>
      <p:sp>
        <p:nvSpPr>
          <p:cNvPr id="127" name="Google Shape;127;p16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466318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Introduction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8EF0C8-6327-4396-73F9-07F41C1DD7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2563" y="1626562"/>
            <a:ext cx="6201237" cy="413415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Calibration</a:t>
            </a:r>
          </a:p>
        </p:txBody>
      </p:sp>
      <p:sp>
        <p:nvSpPr>
          <p:cNvPr id="134" name="Google Shape;134;p17"/>
          <p:cNvSpPr txBox="1">
            <a:spLocks noGrp="1"/>
          </p:cNvSpPr>
          <p:nvPr>
            <p:ph type="body" idx="1"/>
          </p:nvPr>
        </p:nvSpPr>
        <p:spPr>
          <a:xfrm>
            <a:off x="718932" y="1555281"/>
            <a:ext cx="6468946" cy="4351338"/>
          </a:xfrm>
          <a:prstGeom prst="rect">
            <a:avLst/>
          </a:prstGeom>
          <a:solidFill>
            <a:srgbClr val="E2EEBE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fontScale="92500"/>
          </a:bodyPr>
          <a:lstStyle/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69498"/>
              <a:buChar char="•"/>
            </a:pPr>
            <a:r>
              <a:rPr lang="en-GB" sz="2800" noProof="0" dirty="0"/>
              <a:t>Calibration refers to the process of verifying and adjusting the accuracy of measuring instruments and equipment to ensure they provide correct results.</a:t>
            </a:r>
            <a:endParaRPr lang="en-GB" noProof="0" dirty="0"/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69498"/>
              <a:buChar char="•"/>
            </a:pPr>
            <a:r>
              <a:rPr lang="en-GB" sz="2800" noProof="0" dirty="0"/>
              <a:t>Calibration ensures that instruments produce reliable and accurate data, which is crucial for scientific research, experiments and industrial processes.</a:t>
            </a:r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br>
              <a:rPr lang="en-GB" noProof="0" dirty="0"/>
            </a:br>
            <a:r>
              <a:rPr lang="en-GB" noProof="0" dirty="0"/>
              <a:t>Calibration</a:t>
            </a:r>
          </a:p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endParaRPr lang="en-GB" noProof="0" dirty="0"/>
          </a:p>
        </p:txBody>
      </p:sp>
      <p:sp>
        <p:nvSpPr>
          <p:cNvPr id="136" name="Google Shape;136;p17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466318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Introduction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2BD026-A758-085A-94ED-53CDC78685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4957" y="1736255"/>
            <a:ext cx="4389200" cy="390157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Activity 1: Investigating calibration</a:t>
            </a:r>
          </a:p>
        </p:txBody>
      </p:sp>
      <p:sp>
        <p:nvSpPr>
          <p:cNvPr id="144" name="Google Shape;144;p18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09987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95"/>
              <a:buChar char="•"/>
            </a:pPr>
            <a:r>
              <a:rPr lang="en-GB" sz="2200" noProof="0" dirty="0"/>
              <a:t>Using Worksheet 1, imagine that the lab you work for has just been given some pipettes from another department.</a:t>
            </a:r>
            <a:br>
              <a:rPr lang="en-GB" sz="2200" noProof="0" dirty="0"/>
            </a:br>
            <a:endParaRPr lang="en-GB" sz="2200" noProof="0" dirty="0"/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95"/>
              <a:buChar char="•"/>
            </a:pPr>
            <a:r>
              <a:rPr lang="en-GB" sz="2200" noProof="0" dirty="0"/>
              <a:t>Using the equipment you’ve been given, suggest, as a group, how you might determine which pipettes, if any, are not working correctly. </a:t>
            </a:r>
          </a:p>
          <a:p>
            <a:pPr marL="22860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95"/>
              <a:buNone/>
            </a:pPr>
            <a:endParaRPr lang="en-GB" sz="2200" noProof="0" dirty="0"/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95"/>
              <a:buChar char="•"/>
            </a:pPr>
            <a:r>
              <a:rPr lang="en-GB" sz="2200" noProof="0" dirty="0"/>
              <a:t>Suggest any possible consequences </a:t>
            </a:r>
            <a:br>
              <a:rPr lang="en-GB" sz="2200" noProof="0" dirty="0"/>
            </a:br>
            <a:r>
              <a:rPr lang="en-GB" sz="2200" noProof="0" dirty="0"/>
              <a:t>of using pipettes that do not work correctly.</a:t>
            </a:r>
          </a:p>
          <a:p>
            <a:pPr marL="22860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95"/>
              <a:buNone/>
            </a:pPr>
            <a:endParaRPr lang="en-GB" sz="2200" noProof="0" dirty="0"/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95"/>
              <a:buChar char="•"/>
            </a:pPr>
            <a:r>
              <a:rPr lang="en-GB" sz="2200" noProof="0" dirty="0"/>
              <a:t>Explain why calibration is important.</a:t>
            </a:r>
          </a:p>
        </p:txBody>
      </p:sp>
      <p:sp>
        <p:nvSpPr>
          <p:cNvPr id="145" name="Google Shape;145;p18"/>
          <p:cNvSpPr txBox="1">
            <a:spLocks noGrp="1"/>
          </p:cNvSpPr>
          <p:nvPr>
            <p:ph type="body" idx="2"/>
          </p:nvPr>
        </p:nvSpPr>
        <p:spPr>
          <a:xfrm>
            <a:off x="6740657" y="3893577"/>
            <a:ext cx="5115047" cy="1870616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sz="2000" b="1" noProof="0" dirty="0"/>
              <a:t>Additional task</a:t>
            </a:r>
            <a:endParaRPr lang="en-GB" noProof="0" dirty="0"/>
          </a:p>
          <a:p>
            <a:pPr marL="285750" lvl="0" indent="-28575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GB" sz="2000" noProof="0" dirty="0"/>
              <a:t>Determine the uncertainty and therefore calculate the percentage error associated with measuring a mass of 0.05 g on your balance.</a:t>
            </a:r>
          </a:p>
        </p:txBody>
      </p:sp>
      <p:sp>
        <p:nvSpPr>
          <p:cNvPr id="146" name="Google Shape;146;p18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Calibration</a:t>
            </a:r>
          </a:p>
        </p:txBody>
      </p:sp>
      <p:sp>
        <p:nvSpPr>
          <p:cNvPr id="147" name="Google Shape;147;p18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Activity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Types of error</a:t>
            </a:r>
          </a:p>
        </p:txBody>
      </p:sp>
      <p:sp>
        <p:nvSpPr>
          <p:cNvPr id="153" name="Google Shape;153;p19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073648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b="1" noProof="0" dirty="0"/>
              <a:t>Human error:</a:t>
            </a:r>
            <a:r>
              <a:rPr lang="en-GB" noProof="0" dirty="0"/>
              <a:t> mistakes made by a person performing a task, such as misreading a measurement, incorrectly recording data, or not following a procedure correctly.</a:t>
            </a:r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b="1" noProof="0" dirty="0"/>
              <a:t>Mechanical error:</a:t>
            </a:r>
            <a:r>
              <a:rPr lang="en-GB" noProof="0" dirty="0"/>
              <a:t> errors from device malfunctions, like faulty parts or broken tools.</a:t>
            </a:r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b="1" noProof="0" dirty="0"/>
              <a:t>Instrumental error:</a:t>
            </a:r>
            <a:r>
              <a:rPr lang="en-GB" noProof="0" dirty="0"/>
              <a:t> inaccuracies caused by the measuring instrument itself, such as poor calibration.</a:t>
            </a:r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 b="1" noProof="0" dirty="0"/>
              <a:t>Random error:</a:t>
            </a:r>
            <a:r>
              <a:rPr lang="en-GB" noProof="0" dirty="0"/>
              <a:t> unpredictable measurement fluctuations due to environmental changes, or slight variations in technique.</a:t>
            </a:r>
          </a:p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lang="en-GB" noProof="0" dirty="0"/>
          </a:p>
        </p:txBody>
      </p:sp>
      <p:sp>
        <p:nvSpPr>
          <p:cNvPr id="155" name="Google Shape;155;p19"/>
          <p:cNvSpPr txBox="1">
            <a:spLocks noGrp="1"/>
          </p:cNvSpPr>
          <p:nvPr>
            <p:ph type="body" idx="3"/>
          </p:nvPr>
        </p:nvSpPr>
        <p:spPr>
          <a:xfrm>
            <a:off x="838200" y="6367924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Calibration</a:t>
            </a:r>
            <a:br>
              <a:rPr lang="en-GB" noProof="0" dirty="0"/>
            </a:br>
            <a:endParaRPr lang="en-GB" noProof="0" dirty="0"/>
          </a:p>
        </p:txBody>
      </p:sp>
      <p:sp>
        <p:nvSpPr>
          <p:cNvPr id="4" name="Google Shape;147;p18">
            <a:extLst>
              <a:ext uri="{FF2B5EF4-FFF2-40B4-BE49-F238E27FC236}">
                <a16:creationId xmlns:a16="http://schemas.microsoft.com/office/drawing/2014/main" id="{AC67FA3B-9526-9278-7214-6BE00C3DF7E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9974263" y="161925"/>
            <a:ext cx="2078037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Activity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0"/>
          <p:cNvSpPr txBox="1">
            <a:spLocks noGrp="1"/>
          </p:cNvSpPr>
          <p:nvPr>
            <p:ph type="title"/>
          </p:nvPr>
        </p:nvSpPr>
        <p:spPr>
          <a:xfrm>
            <a:off x="838199" y="365125"/>
            <a:ext cx="1091952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Activity 2: The importance of calibration video</a:t>
            </a:r>
          </a:p>
        </p:txBody>
      </p:sp>
      <p:sp>
        <p:nvSpPr>
          <p:cNvPr id="162" name="Google Shape;162;p20"/>
          <p:cNvSpPr txBox="1">
            <a:spLocks noGrp="1"/>
          </p:cNvSpPr>
          <p:nvPr>
            <p:ph type="body" idx="1"/>
          </p:nvPr>
        </p:nvSpPr>
        <p:spPr>
          <a:xfrm>
            <a:off x="838199" y="1690701"/>
            <a:ext cx="2334769" cy="2707563"/>
          </a:xfrm>
          <a:prstGeom prst="rect">
            <a:avLst/>
          </a:prstGeom>
          <a:solidFill>
            <a:srgbClr val="E2EEBE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lnSpcReduction="10000"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noProof="0" dirty="0"/>
              <a:t>Watch the video and complete questions 1–4 on the worksheet.</a:t>
            </a:r>
          </a:p>
        </p:txBody>
      </p:sp>
      <p:sp>
        <p:nvSpPr>
          <p:cNvPr id="163" name="Google Shape;163;p20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ED7D3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Activity 2</a:t>
            </a:r>
          </a:p>
        </p:txBody>
      </p:sp>
      <p:sp>
        <p:nvSpPr>
          <p:cNvPr id="164" name="Google Shape;164;p20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Calibration</a:t>
            </a:r>
          </a:p>
        </p:txBody>
      </p:sp>
      <p:pic>
        <p:nvPicPr>
          <p:cNvPr id="2" name="Online Media 1" title="The importance of calibration">
            <a:hlinkClick r:id="" action="ppaction://media"/>
            <a:extLst>
              <a:ext uri="{FF2B5EF4-FFF2-40B4-BE49-F238E27FC236}">
                <a16:creationId xmlns:a16="http://schemas.microsoft.com/office/drawing/2014/main" id="{24EADC83-8539-8400-A370-9FD3576A773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93008" y="1579481"/>
            <a:ext cx="7665720" cy="43187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>
            <a:spLocks noGrp="1"/>
          </p:cNvSpPr>
          <p:nvPr>
            <p:ph type="title"/>
          </p:nvPr>
        </p:nvSpPr>
        <p:spPr>
          <a:xfrm>
            <a:off x="838199" y="365125"/>
            <a:ext cx="1091952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Activity 2: Precision versus accuracy video</a:t>
            </a:r>
          </a:p>
        </p:txBody>
      </p:sp>
      <p:sp>
        <p:nvSpPr>
          <p:cNvPr id="172" name="Google Shape;172;p21"/>
          <p:cNvSpPr txBox="1">
            <a:spLocks noGrp="1"/>
          </p:cNvSpPr>
          <p:nvPr>
            <p:ph type="body" idx="1"/>
          </p:nvPr>
        </p:nvSpPr>
        <p:spPr>
          <a:xfrm>
            <a:off x="838199" y="1690700"/>
            <a:ext cx="1939818" cy="2186355"/>
          </a:xfrm>
          <a:prstGeom prst="rect">
            <a:avLst/>
          </a:prstGeom>
          <a:solidFill>
            <a:srgbClr val="E2EEBE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noProof="0" dirty="0"/>
              <a:t>Watch the video and complete question 5 on the worksheet.</a:t>
            </a:r>
          </a:p>
        </p:txBody>
      </p:sp>
      <p:sp>
        <p:nvSpPr>
          <p:cNvPr id="173" name="Google Shape;173;p21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Activity 2</a:t>
            </a:r>
          </a:p>
        </p:txBody>
      </p:sp>
      <p:sp>
        <p:nvSpPr>
          <p:cNvPr id="174" name="Google Shape;174;p21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Calibration</a:t>
            </a:r>
          </a:p>
        </p:txBody>
      </p:sp>
      <p:pic>
        <p:nvPicPr>
          <p:cNvPr id="2" name="Online Media 1" title="Precision versus accuracy">
            <a:hlinkClick r:id="" action="ppaction://media"/>
            <a:extLst>
              <a:ext uri="{FF2B5EF4-FFF2-40B4-BE49-F238E27FC236}">
                <a16:creationId xmlns:a16="http://schemas.microsoft.com/office/drawing/2014/main" id="{DEDF9119-EE13-1700-70D7-DD49638BFB1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20237" y="1524109"/>
            <a:ext cx="7860827" cy="4428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Activity 3: Calibration practical</a:t>
            </a:r>
          </a:p>
        </p:txBody>
      </p:sp>
      <p:sp>
        <p:nvSpPr>
          <p:cNvPr id="182" name="Google Shape;182;p22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5921829" cy="4351338"/>
          </a:xfrm>
          <a:prstGeom prst="rect">
            <a:avLst/>
          </a:prstGeom>
          <a:solidFill>
            <a:srgbClr val="E2EEBE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noProof="0" dirty="0"/>
              <a:t>Rotate around the four stations and use the worksheet to calibrate four pieces of standard lab equipment:</a:t>
            </a:r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lang="en-GB" noProof="0" dirty="0"/>
          </a:p>
          <a:p>
            <a:pPr marL="800100" lvl="1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ourier New"/>
              <a:buChar char="o"/>
            </a:pPr>
            <a:r>
              <a:rPr lang="en-GB" sz="2400" noProof="0" dirty="0"/>
              <a:t>a balance</a:t>
            </a:r>
          </a:p>
          <a:p>
            <a:pPr marL="800100" lvl="1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ourier New"/>
              <a:buChar char="o"/>
            </a:pPr>
            <a:r>
              <a:rPr lang="en-GB" sz="2400" noProof="0" dirty="0"/>
              <a:t>a pH meter</a:t>
            </a:r>
          </a:p>
          <a:p>
            <a:pPr marL="800100" lvl="1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ourier New"/>
              <a:buChar char="o"/>
            </a:pPr>
            <a:r>
              <a:rPr lang="en-GB" sz="2400" noProof="0" dirty="0"/>
              <a:t>a mechanical pipette</a:t>
            </a:r>
          </a:p>
          <a:p>
            <a:pPr marL="800100" lvl="1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ourier New"/>
              <a:buChar char="o"/>
            </a:pPr>
            <a:r>
              <a:rPr lang="en-GB" sz="2400" noProof="0" dirty="0"/>
              <a:t>a conductivity meter.</a:t>
            </a:r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lang="en-GB" noProof="0" dirty="0"/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lang="en-GB" noProof="0" dirty="0"/>
          </a:p>
          <a:p>
            <a:pPr marL="228600" lvl="0" indent="-76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lang="en-GB" noProof="0" dirty="0"/>
          </a:p>
          <a:p>
            <a:pPr marL="228600" lvl="0" indent="-76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lang="en-GB" noProof="0" dirty="0"/>
          </a:p>
        </p:txBody>
      </p:sp>
      <p:sp>
        <p:nvSpPr>
          <p:cNvPr id="183" name="Google Shape;183;p22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noProof="0" dirty="0"/>
              <a:t>Activity 3</a:t>
            </a:r>
          </a:p>
        </p:txBody>
      </p:sp>
      <p:sp>
        <p:nvSpPr>
          <p:cNvPr id="184" name="Google Shape;184;p22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 noProof="0" dirty="0"/>
              <a:t>Calibration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AF84760C-4554-45D9-D309-5CBD666032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idx="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B125AE-B8C6-4320-A10A-676018555F3F}"/>
</file>

<file path=customXml/itemProps2.xml><?xml version="1.0" encoding="utf-8"?>
<ds:datastoreItem xmlns:ds="http://schemas.openxmlformats.org/officeDocument/2006/customXml" ds:itemID="{0A6529ED-DAC0-4F99-A51A-606F31559F9F}"/>
</file>

<file path=customXml/itemProps3.xml><?xml version="1.0" encoding="utf-8"?>
<ds:datastoreItem xmlns:ds="http://schemas.openxmlformats.org/officeDocument/2006/customXml" ds:itemID="{2EF6169D-3F2E-4C8E-9B69-835994B85C0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1331</Words>
  <Application>Microsoft Office PowerPoint</Application>
  <PresentationFormat>Widescreen</PresentationFormat>
  <Paragraphs>159</Paragraphs>
  <Slides>15</Slides>
  <Notes>15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Courier New</vt:lpstr>
      <vt:lpstr>Arial Narrow</vt:lpstr>
      <vt:lpstr>Arial</vt:lpstr>
      <vt:lpstr>Office Theme</vt:lpstr>
      <vt:lpstr>Science</vt:lpstr>
      <vt:lpstr>In this lesson, we will:</vt:lpstr>
      <vt:lpstr>Calibration</vt:lpstr>
      <vt:lpstr>Calibration</vt:lpstr>
      <vt:lpstr>Activity 1: Investigating calibration</vt:lpstr>
      <vt:lpstr>Types of error</vt:lpstr>
      <vt:lpstr>Activity 2: The importance of calibration video</vt:lpstr>
      <vt:lpstr>Activity 2: Precision versus accuracy video</vt:lpstr>
      <vt:lpstr>Activity 3: Calibration practical</vt:lpstr>
      <vt:lpstr>Activity 4: Writing SOPs</vt:lpstr>
      <vt:lpstr>Scenario-based question 1</vt:lpstr>
      <vt:lpstr>Scenario-based question 2</vt:lpstr>
      <vt:lpstr>Scenario-based question 3</vt:lpstr>
      <vt:lpstr>In this lesson, we have:</vt:lpstr>
      <vt:lpstr>Consolidation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modified xsi:type="dcterms:W3CDTF">2025-04-02T08:45:05Z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