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1" r:id="rId1"/>
  </p:sldMasterIdLst>
  <p:notesMasterIdLst>
    <p:notesMasterId r:id="rId24"/>
  </p:notesMasterIdLst>
  <p:handoutMasterIdLst>
    <p:handoutMasterId r:id="rId25"/>
  </p:handoutMasterIdLst>
  <p:sldIdLst>
    <p:sldId id="256" r:id="rId2"/>
    <p:sldId id="257" r:id="rId3"/>
    <p:sldId id="258" r:id="rId4"/>
    <p:sldId id="281" r:id="rId5"/>
    <p:sldId id="282" r:id="rId6"/>
    <p:sldId id="259" r:id="rId7"/>
    <p:sldId id="260" r:id="rId8"/>
    <p:sldId id="261" r:id="rId9"/>
    <p:sldId id="262" r:id="rId10"/>
    <p:sldId id="263" r:id="rId11"/>
    <p:sldId id="264" r:id="rId12"/>
    <p:sldId id="265" r:id="rId13"/>
    <p:sldId id="266" r:id="rId14"/>
    <p:sldId id="283" r:id="rId15"/>
    <p:sldId id="267" r:id="rId16"/>
    <p:sldId id="268" r:id="rId17"/>
    <p:sldId id="270" r:id="rId18"/>
    <p:sldId id="269" r:id="rId19"/>
    <p:sldId id="271" r:id="rId20"/>
    <p:sldId id="278" r:id="rId21"/>
    <p:sldId id="279" r:id="rId22"/>
    <p:sldId id="280" r:id="rId23"/>
  </p:sldIdLst>
  <p:sldSz cx="12192000" cy="6858000"/>
  <p:notesSz cx="6886575" cy="10018713"/>
  <p:embeddedFontLst>
    <p:embeddedFont>
      <p:font typeface="Arial Narrow" panose="020B0606020202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3"/>
    <p:restoredTop sz="88980"/>
  </p:normalViewPr>
  <p:slideViewPr>
    <p:cSldViewPr snapToGrid="0">
      <p:cViewPr varScale="1">
        <p:scale>
          <a:sx n="66" d="100"/>
          <a:sy n="66" d="100"/>
        </p:scale>
        <p:origin x="492" y="36"/>
      </p:cViewPr>
      <p:guideLst/>
    </p:cSldViewPr>
  </p:slideViewPr>
  <p:notesTextViewPr>
    <p:cViewPr>
      <p:scale>
        <a:sx n="1" d="1"/>
        <a:sy n="1" d="1"/>
      </p:scale>
      <p:origin x="0" y="0"/>
    </p:cViewPr>
  </p:notesTextViewPr>
  <p:notesViewPr>
    <p:cSldViewPr snapToGrid="0">
      <p:cViewPr varScale="1">
        <p:scale>
          <a:sx n="77" d="100"/>
          <a:sy n="77" d="100"/>
        </p:scale>
        <p:origin x="40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F3A676-D90D-EA2F-03F6-9E2060B76400}"/>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981C19-47B9-C860-EFDF-E805A2F65A10}"/>
              </a:ext>
            </a:extLst>
          </p:cNvPr>
          <p:cNvSpPr>
            <a:spLocks noGrp="1"/>
          </p:cNvSpPr>
          <p:nvPr>
            <p:ph type="dt" sz="quarter" idx="1"/>
          </p:nvPr>
        </p:nvSpPr>
        <p:spPr>
          <a:xfrm>
            <a:off x="3900488" y="0"/>
            <a:ext cx="2984500" cy="501650"/>
          </a:xfrm>
          <a:prstGeom prst="rect">
            <a:avLst/>
          </a:prstGeom>
        </p:spPr>
        <p:txBody>
          <a:bodyPr vert="horz" lIns="91440" tIns="45720" rIns="91440" bIns="45720" rtlCol="0"/>
          <a:lstStyle>
            <a:lvl1pPr algn="r">
              <a:defRPr sz="1200"/>
            </a:lvl1pPr>
          </a:lstStyle>
          <a:p>
            <a:fld id="{376CABD9-8448-4613-8223-1FAE8A91C67E}" type="datetimeFigureOut">
              <a:rPr lang="en-GB" smtClean="0"/>
              <a:t>23/04/2025</a:t>
            </a:fld>
            <a:endParaRPr lang="en-GB"/>
          </a:p>
        </p:txBody>
      </p:sp>
      <p:sp>
        <p:nvSpPr>
          <p:cNvPr id="4" name="Footer Placeholder 3">
            <a:extLst>
              <a:ext uri="{FF2B5EF4-FFF2-40B4-BE49-F238E27FC236}">
                <a16:creationId xmlns:a16="http://schemas.microsoft.com/office/drawing/2014/main" id="{30806F80-22AC-A5EE-5088-412763B89967}"/>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7AA2622-2369-4609-8F83-6A9C88E0D4A1}"/>
              </a:ext>
            </a:extLst>
          </p:cNvPr>
          <p:cNvSpPr>
            <a:spLocks noGrp="1"/>
          </p:cNvSpPr>
          <p:nvPr>
            <p:ph type="sldNum" sz="quarter" idx="3"/>
          </p:nvPr>
        </p:nvSpPr>
        <p:spPr>
          <a:xfrm>
            <a:off x="3900488" y="9517063"/>
            <a:ext cx="2984500" cy="501650"/>
          </a:xfrm>
          <a:prstGeom prst="rect">
            <a:avLst/>
          </a:prstGeom>
        </p:spPr>
        <p:txBody>
          <a:bodyPr vert="horz" lIns="91440" tIns="45720" rIns="91440" bIns="45720" rtlCol="0" anchor="b"/>
          <a:lstStyle>
            <a:lvl1pPr algn="r">
              <a:defRPr sz="1200"/>
            </a:lvl1pPr>
          </a:lstStyle>
          <a:p>
            <a:fld id="{1288ED16-9C4D-481A-8040-2F7FD9575E07}" type="slidenum">
              <a:rPr lang="en-GB" smtClean="0"/>
              <a:t>‹#›</a:t>
            </a:fld>
            <a:endParaRPr lang="en-GB"/>
          </a:p>
        </p:txBody>
      </p:sp>
    </p:spTree>
    <p:extLst>
      <p:ext uri="{BB962C8B-B14F-4D97-AF65-F5344CB8AC3E}">
        <p14:creationId xmlns:p14="http://schemas.microsoft.com/office/powerpoint/2010/main" val="773588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183" cy="502676"/>
          </a:xfrm>
          <a:prstGeom prst="rect">
            <a:avLst/>
          </a:prstGeom>
          <a:noFill/>
          <a:ln>
            <a:noFill/>
          </a:ln>
        </p:spPr>
        <p:txBody>
          <a:bodyPr spcFirstLastPara="1" wrap="square" lIns="96575" tIns="48275" rIns="96575" bIns="482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0799" y="0"/>
            <a:ext cx="2984183" cy="502676"/>
          </a:xfrm>
          <a:prstGeom prst="rect">
            <a:avLst/>
          </a:prstGeom>
          <a:noFill/>
          <a:ln>
            <a:noFill/>
          </a:ln>
        </p:spPr>
        <p:txBody>
          <a:bodyPr spcFirstLastPara="1" wrap="square" lIns="96575" tIns="48275" rIns="96575" bIns="482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16039"/>
            <a:ext cx="2984183" cy="502674"/>
          </a:xfrm>
          <a:prstGeom prst="rect">
            <a:avLst/>
          </a:prstGeom>
          <a:noFill/>
          <a:ln>
            <a:noFill/>
          </a:ln>
        </p:spPr>
        <p:txBody>
          <a:bodyPr spcFirstLastPara="1" wrap="square" lIns="96575" tIns="48275" rIns="96575" bIns="482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107765785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 </a:t>
            </a:r>
            <a:r>
              <a:rPr lang="en-GB" b="0" i="0" dirty="0">
                <a:solidFill>
                  <a:srgbClr val="000000"/>
                </a:solidFill>
                <a:effectLst/>
                <a:latin typeface="docs-Calibri"/>
              </a:rPr>
              <a:t>Shutterstock/</a:t>
            </a:r>
            <a:r>
              <a:rPr lang="en-GB" b="0" i="0" dirty="0" err="1">
                <a:solidFill>
                  <a:srgbClr val="000000"/>
                </a:solidFill>
                <a:effectLst/>
                <a:latin typeface="docs-Calibri"/>
              </a:rPr>
              <a:t>Fizkes</a:t>
            </a:r>
            <a:endParaRPr lang="en-GB" dirty="0"/>
          </a:p>
        </p:txBody>
      </p:sp>
      <p:sp>
        <p:nvSpPr>
          <p:cNvPr id="116" name="Google Shape;116;p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85" name="Google Shape;185;p8: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93" name="Google Shape;193;p9: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0: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1: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DA083AB3-C15B-4370-A05A-CF7A8563E352}"/>
            </a:ext>
          </a:extLst>
        </p:cNvPr>
        <p:cNvGrpSpPr/>
        <p:nvPr/>
      </p:nvGrpSpPr>
      <p:grpSpPr>
        <a:xfrm>
          <a:off x="0" y="0"/>
          <a:ext cx="0" cy="0"/>
          <a:chOff x="0" y="0"/>
          <a:chExt cx="0" cy="0"/>
        </a:xfrm>
      </p:grpSpPr>
      <p:sp>
        <p:nvSpPr>
          <p:cNvPr id="250" name="Google Shape;250;p13:notes">
            <a:extLst>
              <a:ext uri="{FF2B5EF4-FFF2-40B4-BE49-F238E27FC236}">
                <a16:creationId xmlns:a16="http://schemas.microsoft.com/office/drawing/2014/main" id="{3827DA2E-7B20-3994-6DC6-F9DE1C7A307C}"/>
              </a:ext>
            </a:extLst>
          </p:cNvPr>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3:notes">
            <a:extLst>
              <a:ext uri="{FF2B5EF4-FFF2-40B4-BE49-F238E27FC236}">
                <a16:creationId xmlns:a16="http://schemas.microsoft.com/office/drawing/2014/main" id="{DD8F1DE2-BF80-FBC8-8BD7-F29DEB763AA0}"/>
              </a:ext>
            </a:extLst>
          </p:cNvPr>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0174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3: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5: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/Valentin Antonucci</a:t>
            </a:r>
          </a:p>
        </p:txBody>
      </p:sp>
      <p:sp>
        <p:nvSpPr>
          <p:cNvPr id="264" name="Google Shape;264;p14: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effectLst/>
              <a:latin typeface="Helvetica Neue" panose="02000503000000020004" pitchFamily="2" charset="0"/>
            </a:endParaRPr>
          </a:p>
        </p:txBody>
      </p:sp>
      <p:sp>
        <p:nvSpPr>
          <p:cNvPr id="294" name="Google Shape;294;p16: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3: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3: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4: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4: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5: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Shutterstock/Pattern Paper Print</a:t>
            </a:r>
          </a:p>
        </p:txBody>
      </p:sp>
      <p:sp>
        <p:nvSpPr>
          <p:cNvPr id="133" name="Google Shape;133;p3: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a:t>
            </a:r>
            <a:r>
              <a:rPr lang="en-GB" dirty="0" err="1">
                <a:effectLst/>
                <a:latin typeface="Helvetica Neue" panose="02000503000000020004" pitchFamily="2" charset="0"/>
              </a:rPr>
              <a:t>Jsme</a:t>
            </a:r>
            <a:r>
              <a:rPr lang="en-GB" dirty="0">
                <a:effectLst/>
                <a:latin typeface="Helvetica Neue" panose="02000503000000020004" pitchFamily="2" charset="0"/>
              </a:rPr>
              <a:t> MILA</a:t>
            </a:r>
          </a:p>
        </p:txBody>
      </p:sp>
      <p:sp>
        <p:nvSpPr>
          <p:cNvPr id="182" name="Google Shape;182;p6:notes"/>
          <p:cNvSpPr txBox="1">
            <a:spLocks noGrp="1"/>
          </p:cNvSpPr>
          <p:nvPr>
            <p:ph type="sldNum" idx="12"/>
          </p:nvPr>
        </p:nvSpPr>
        <p:spPr>
          <a:xfrm>
            <a:off x="3900799" y="9516039"/>
            <a:ext cx="2984183" cy="502674"/>
          </a:xfrm>
          <a:prstGeom prst="rect">
            <a:avLst/>
          </a:prstGeom>
          <a:noFill/>
          <a:ln>
            <a:noFill/>
          </a:ln>
        </p:spPr>
        <p:txBody>
          <a:bodyPr spcFirstLastPara="1" wrap="square" lIns="96575" tIns="48275" rIns="96575" bIns="48275"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8658" y="4821506"/>
            <a:ext cx="5509260" cy="3944868"/>
          </a:xfrm>
          <a:prstGeom prst="rect">
            <a:avLst/>
          </a:prstGeom>
        </p:spPr>
        <p:txBody>
          <a:bodyPr spcFirstLastPara="1" wrap="square" lIns="96575" tIns="48275" rIns="96575" bIns="48275" anchor="t" anchorCtr="0">
            <a:noAutofit/>
          </a:bodyPr>
          <a:lstStyle/>
          <a:p>
            <a:pPr marL="0" lvl="0" indent="0" algn="l" rtl="0">
              <a:spcBef>
                <a:spcPts val="0"/>
              </a:spcBef>
              <a:spcAft>
                <a:spcPts val="0"/>
              </a:spcAft>
              <a:buNone/>
            </a:pPr>
            <a:r>
              <a:rPr lang="en-GB" dirty="0"/>
              <a:t>Discharge planning meeting: Dora video: </a:t>
            </a:r>
            <a:r>
              <a:rPr lang="en-GB" b="0" i="0" dirty="0">
                <a:solidFill>
                  <a:srgbClr val="1155CC"/>
                </a:solidFill>
                <a:effectLst/>
                <a:latin typeface="Aptos" panose="020B0004020202020204" pitchFamily="34" charset="0"/>
                <a:hlinkClick r:id="rId3"/>
              </a:rPr>
              <a:t>https://vimeo.com/1077657858</a:t>
            </a:r>
            <a:endParaRPr dirty="0"/>
          </a:p>
        </p:txBody>
      </p:sp>
      <p:sp>
        <p:nvSpPr>
          <p:cNvPr id="191" name="Google Shape;191;p7: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Pexels</a:t>
            </a:r>
            <a:r>
              <a:rPr lang="en-GB" dirty="0">
                <a:effectLst/>
                <a:latin typeface="Helvetica Neue" panose="02000503000000020004" pitchFamily="2" charset="0"/>
              </a:rPr>
              <a:t>/</a:t>
            </a:r>
            <a:r>
              <a:rPr lang="en-GB" b="0" i="0" dirty="0" err="1">
                <a:solidFill>
                  <a:srgbClr val="4A4A4A"/>
                </a:solidFill>
                <a:effectLst/>
                <a:latin typeface="Canva Sans"/>
              </a:rPr>
              <a:t>Towfiqu</a:t>
            </a:r>
            <a:r>
              <a:rPr lang="en-GB" b="0" i="0" dirty="0">
                <a:solidFill>
                  <a:srgbClr val="4A4A4A"/>
                </a:solidFill>
                <a:effectLst/>
                <a:latin typeface="Canva Sans"/>
              </a:rPr>
              <a:t> </a:t>
            </a:r>
            <a:r>
              <a:rPr lang="en-GB" b="0" i="0" dirty="0" err="1">
                <a:solidFill>
                  <a:srgbClr val="4A4A4A"/>
                </a:solidFill>
                <a:effectLst/>
                <a:latin typeface="Canva Sans"/>
              </a:rPr>
              <a:t>barbhuiya</a:t>
            </a:r>
            <a:endParaRPr lang="en-GB" b="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Unsplash</a:t>
            </a:r>
            <a:r>
              <a:rPr lang="en-GB" dirty="0">
                <a:effectLst/>
                <a:latin typeface="Helvetica Neue" panose="02000503000000020004" pitchFamily="2" charset="0"/>
              </a:rPr>
              <a:t>/Jonathan Kemper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effectLst/>
                <a:latin typeface="Helvetica Neue" panose="02000503000000020004" pitchFamily="2" charset="0"/>
              </a:rPr>
              <a:t>Image © </a:t>
            </a:r>
            <a:r>
              <a:rPr lang="en-GB" dirty="0" err="1">
                <a:effectLst/>
                <a:latin typeface="Helvetica Neue" panose="02000503000000020004" pitchFamily="2" charset="0"/>
              </a:rPr>
              <a:t>Unsplash</a:t>
            </a:r>
            <a:r>
              <a:rPr lang="en-GB" dirty="0">
                <a:effectLst/>
                <a:latin typeface="Helvetica Neue" panose="02000503000000020004" pitchFamily="2" charset="0"/>
              </a:rPr>
              <a:t>/Izzy Park</a:t>
            </a:r>
          </a:p>
        </p:txBody>
      </p:sp>
      <p:sp>
        <p:nvSpPr>
          <p:cNvPr id="142" name="Google Shape;142;p4: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5: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6: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2" name="Picture 1">
            <a:extLst>
              <a:ext uri="{FF2B5EF4-FFF2-40B4-BE49-F238E27FC236}">
                <a16:creationId xmlns:a16="http://schemas.microsoft.com/office/drawing/2014/main" id="{94A7B300-D61E-B55D-7313-FE917086C1B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4983770"/>
          </a:xfrm>
          <a:prstGeom prst="rect">
            <a:avLst/>
          </a:prstGeom>
        </p:spPr>
      </p:pic>
      <p:pic>
        <p:nvPicPr>
          <p:cNvPr id="14" name="Google Shape;14;p2"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36916"/>
            <a:ext cx="12192000" cy="4621084"/>
          </a:xfrm>
          <a:prstGeom prst="rect">
            <a:avLst/>
          </a:prstGeom>
          <a:noFill/>
          <a:ln>
            <a:noFill/>
          </a:ln>
        </p:spPr>
      </p:pic>
      <p:sp>
        <p:nvSpPr>
          <p:cNvPr id="15" name="Google Shape;15;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pic>
        <p:nvPicPr>
          <p:cNvPr id="16" name="Google Shape;16;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892944"/>
            <a:ext cx="1811434" cy="1800000"/>
          </a:xfrm>
          <a:prstGeom prst="rect">
            <a:avLst/>
          </a:prstGeom>
          <a:noFill/>
          <a:ln>
            <a:noFill/>
          </a:ln>
        </p:spPr>
      </p:pic>
      <p:pic>
        <p:nvPicPr>
          <p:cNvPr id="17" name="Google Shape;17;p2"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2435277"/>
            <a:ext cx="1134190" cy="879365"/>
          </a:xfrm>
          <a:prstGeom prst="rect">
            <a:avLst/>
          </a:prstGeom>
          <a:noFill/>
          <a:ln>
            <a:noFill/>
          </a:ln>
        </p:spPr>
      </p:pic>
      <p:sp>
        <p:nvSpPr>
          <p:cNvPr id="18" name="Google Shape;18;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490175"/>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91" name="Google Shape;91;p11"/>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93"/>
        <p:cNvGrpSpPr/>
        <p:nvPr/>
      </p:nvGrpSpPr>
      <p:grpSpPr>
        <a:xfrm>
          <a:off x="0" y="0"/>
          <a:ext cx="0" cy="0"/>
          <a:chOff x="0" y="0"/>
          <a:chExt cx="0" cy="0"/>
        </a:xfrm>
      </p:grpSpPr>
      <p:sp>
        <p:nvSpPr>
          <p:cNvPr id="94" name="Google Shape;94;p12"/>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97" name="Google Shape;97;p12"/>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2"/>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100"/>
        <p:cNvGrpSpPr/>
        <p:nvPr/>
      </p:nvGrpSpPr>
      <p:grpSpPr>
        <a:xfrm>
          <a:off x="0" y="0"/>
          <a:ext cx="0" cy="0"/>
          <a:chOff x="0" y="0"/>
          <a:chExt cx="0" cy="0"/>
        </a:xfrm>
      </p:grpSpPr>
      <p:pic>
        <p:nvPicPr>
          <p:cNvPr id="101" name="Google Shape;101;p13"/>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102" name="Google Shape;10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105" name="Google Shape;105;p1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7"/>
        <p:cNvGrpSpPr/>
        <p:nvPr/>
      </p:nvGrpSpPr>
      <p:grpSpPr>
        <a:xfrm>
          <a:off x="0" y="0"/>
          <a:ext cx="0" cy="0"/>
          <a:chOff x="0" y="0"/>
          <a:chExt cx="0" cy="0"/>
        </a:xfrm>
      </p:grpSpPr>
      <p:sp>
        <p:nvSpPr>
          <p:cNvPr id="108" name="Google Shape;108;p14"/>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4"/>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
          <p:cNvSpPr>
            <a:spLocks noGrp="1"/>
          </p:cNvSpPr>
          <p:nvPr>
            <p:ph type="pic" idx="2"/>
          </p:nvPr>
        </p:nvSpPr>
        <p:spPr>
          <a:xfrm>
            <a:off x="5183188" y="1284514"/>
            <a:ext cx="5762398" cy="4576536"/>
          </a:xfrm>
          <a:prstGeom prst="rect">
            <a:avLst/>
          </a:prstGeom>
          <a:noFill/>
          <a:ln>
            <a:noFill/>
          </a:ln>
        </p:spPr>
      </p:sp>
      <p:sp>
        <p:nvSpPr>
          <p:cNvPr id="111" name="Google Shape;111;p1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112" name="Google Shape;112;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34" name="Google Shape;34;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a:spLocks noGrp="1"/>
          </p:cNvSpPr>
          <p:nvPr>
            <p:ph type="pic" idx="3"/>
          </p:nvPr>
        </p:nvSpPr>
        <p:spPr>
          <a:xfrm>
            <a:off x="6989083" y="1825625"/>
            <a:ext cx="4364717" cy="4351338"/>
          </a:xfrm>
          <a:prstGeom prst="rect">
            <a:avLst/>
          </a:prstGeom>
          <a:noFill/>
          <a:ln>
            <a:noFill/>
          </a:ln>
        </p:spPr>
      </p:sp>
      <p:sp>
        <p:nvSpPr>
          <p:cNvPr id="36" name="Google Shape;36;p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37"/>
        <p:cNvGrpSpPr/>
        <p:nvPr/>
      </p:nvGrpSpPr>
      <p:grpSpPr>
        <a:xfrm>
          <a:off x="0" y="0"/>
          <a:ext cx="0" cy="0"/>
          <a:chOff x="0" y="0"/>
          <a:chExt cx="0" cy="0"/>
        </a:xfrm>
      </p:grpSpPr>
      <p:sp>
        <p:nvSpPr>
          <p:cNvPr id="38" name="Google Shape;38;p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41" name="Google Shape;41;p5"/>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5"/>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5"/>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5"/>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5"/>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8" name="Google Shape;48;p5"/>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9" name="Google Shape;49;p5"/>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50" name="Google Shape;50;p5"/>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51" name="Google Shape;51;p5"/>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52"/>
        <p:cNvGrpSpPr/>
        <p:nvPr/>
      </p:nvGrpSpPr>
      <p:grpSpPr>
        <a:xfrm>
          <a:off x="0" y="0"/>
          <a:ext cx="0" cy="0"/>
          <a:chOff x="0" y="0"/>
          <a:chExt cx="0" cy="0"/>
        </a:xfrm>
      </p:grpSpPr>
      <p:pic>
        <p:nvPicPr>
          <p:cNvPr id="53" name="Google Shape;53;p6"/>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54" name="Google Shape;5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58" name="Google Shape;58;p6"/>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64" name="Google Shape;64;p7"/>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72" name="Google Shape;72;p8"/>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75"/>
        <p:cNvGrpSpPr/>
        <p:nvPr/>
      </p:nvGrpSpPr>
      <p:grpSpPr>
        <a:xfrm>
          <a:off x="0" y="0"/>
          <a:ext cx="0" cy="0"/>
          <a:chOff x="0" y="0"/>
          <a:chExt cx="0" cy="0"/>
        </a:xfrm>
      </p:grpSpPr>
      <p:sp>
        <p:nvSpPr>
          <p:cNvPr id="76" name="Google Shape;7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March 2025</a:t>
            </a:r>
            <a:endParaRPr sz="1200" b="0" i="0" u="none" strike="noStrike" cap="none" dirty="0">
              <a:solidFill>
                <a:srgbClr val="888888"/>
              </a:solidFill>
              <a:latin typeface="Arial"/>
              <a:ea typeface="Arial"/>
              <a:cs typeface="Arial"/>
              <a:sym typeface="Arial"/>
            </a:endParaRPr>
          </a:p>
        </p:txBody>
      </p:sp>
      <p:sp>
        <p:nvSpPr>
          <p:cNvPr id="79" name="Google Shape;79;p9"/>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81"/>
        <p:cNvGrpSpPr/>
        <p:nvPr/>
      </p:nvGrpSpPr>
      <p:grpSpPr>
        <a:xfrm>
          <a:off x="0" y="0"/>
          <a:ext cx="0" cy="0"/>
          <a:chOff x="0" y="0"/>
          <a:chExt cx="0" cy="0"/>
        </a:xfrm>
      </p:grpSpPr>
      <p:pic>
        <p:nvPicPr>
          <p:cNvPr id="82" name="Google Shape;82;p1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83" name="Google Shape;83;p10"/>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Month 2025</a:t>
            </a:r>
            <a:endParaRPr sz="1200" b="0" i="0" u="none" strike="noStrike" cap="none" dirty="0">
              <a:solidFill>
                <a:srgbClr val="888888"/>
              </a:solidFill>
              <a:latin typeface="Arial"/>
              <a:ea typeface="Arial"/>
              <a:cs typeface="Arial"/>
              <a:sym typeface="Arial"/>
            </a:endParaRPr>
          </a:p>
        </p:txBody>
      </p:sp>
      <p:sp>
        <p:nvSpPr>
          <p:cNvPr id="84" name="Google Shape;84;p10"/>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6" name="Google Shape;86;p10"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player.vimeo.com/video/1077657858?app_id=122963"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noProof="0" dirty="0"/>
              <a:t>Health</a:t>
            </a:r>
          </a:p>
        </p:txBody>
      </p:sp>
      <p:sp>
        <p:nvSpPr>
          <p:cNvPr id="119" name="Google Shape;119;p15"/>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noProof="0" dirty="0"/>
              <a:t>Topic: An introduction to social care (Health)</a:t>
            </a:r>
          </a:p>
        </p:txBody>
      </p:sp>
      <p:sp>
        <p:nvSpPr>
          <p:cNvPr id="120" name="Google Shape;120;p15"/>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noProof="0" dirty="0"/>
              <a:t>Route: Health &amp; Science</a:t>
            </a:r>
          </a:p>
        </p:txBody>
      </p:sp>
      <p:sp>
        <p:nvSpPr>
          <p:cNvPr id="121" name="Google Shape;121;p15"/>
          <p:cNvSpPr txBox="1">
            <a:spLocks noGrp="1"/>
          </p:cNvSpPr>
          <p:nvPr>
            <p:ph type="body" idx="3"/>
          </p:nvPr>
        </p:nvSpPr>
        <p:spPr>
          <a:xfrm>
            <a:off x="1385102" y="5587763"/>
            <a:ext cx="9958086"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noProof="0" dirty="0"/>
              <a:t>Lesson 2: Integrated care, multidisciplinary and multi-agency teamwork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838199" y="210522"/>
            <a:ext cx="82651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Question 2</a:t>
            </a:r>
          </a:p>
        </p:txBody>
      </p:sp>
      <p:sp>
        <p:nvSpPr>
          <p:cNvPr id="188" name="Google Shape;188;p2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7000"/>
              </a:lnSpc>
              <a:spcBef>
                <a:spcPts val="0"/>
              </a:spcBef>
              <a:spcAft>
                <a:spcPts val="0"/>
              </a:spcAft>
              <a:buSzPts val="2400"/>
              <a:buNone/>
            </a:pPr>
            <a:r>
              <a:rPr lang="en-GB" b="1" noProof="0" dirty="0">
                <a:solidFill>
                  <a:srgbClr val="0D0D0D"/>
                </a:solidFill>
                <a:latin typeface="Arial"/>
                <a:ea typeface="Arial"/>
                <a:cs typeface="Arial"/>
                <a:sym typeface="Arial"/>
              </a:rPr>
              <a:t>Which statement do you feel is most accurate?</a:t>
            </a:r>
            <a:endParaRPr lang="en-GB" b="1" noProof="0" dirty="0"/>
          </a:p>
          <a:p>
            <a:pPr marL="342900" lvl="0" indent="-342900" algn="l" rtl="0">
              <a:lnSpc>
                <a:spcPct val="107000"/>
              </a:lnSpc>
              <a:spcBef>
                <a:spcPts val="800"/>
              </a:spcBef>
              <a:spcAft>
                <a:spcPts val="0"/>
              </a:spcAft>
              <a:buSzPts val="2400"/>
              <a:buFont typeface="Calibri"/>
              <a:buAutoNum type="arabicParenR"/>
            </a:pPr>
            <a:r>
              <a:rPr lang="en-GB" noProof="0" dirty="0">
                <a:solidFill>
                  <a:srgbClr val="0D0D0D"/>
                </a:solidFill>
                <a:latin typeface="Arial"/>
                <a:ea typeface="Arial"/>
                <a:cs typeface="Arial"/>
                <a:sym typeface="Arial"/>
              </a:rPr>
              <a:t>An individual’s health is 100% their responsibility.</a:t>
            </a:r>
            <a:endParaRPr lang="en-GB" noProof="0" dirty="0"/>
          </a:p>
          <a:p>
            <a:pPr marL="342900" lvl="0" indent="-342900" algn="l" rtl="0">
              <a:lnSpc>
                <a:spcPct val="107000"/>
              </a:lnSpc>
              <a:spcBef>
                <a:spcPts val="800"/>
              </a:spcBef>
              <a:spcAft>
                <a:spcPts val="0"/>
              </a:spcAft>
              <a:buSzPts val="2400"/>
              <a:buFont typeface="Calibri"/>
              <a:buAutoNum type="arabicParenR"/>
            </a:pPr>
            <a:r>
              <a:rPr lang="en-GB" noProof="0" dirty="0">
                <a:solidFill>
                  <a:srgbClr val="0D0D0D"/>
                </a:solidFill>
                <a:latin typeface="Arial"/>
                <a:ea typeface="Arial"/>
                <a:cs typeface="Arial"/>
                <a:sym typeface="Arial"/>
              </a:rPr>
              <a:t>An individual’s health is 100% the responsibility of government through health and social care services.</a:t>
            </a:r>
            <a:endParaRPr lang="en-GB" noProof="0" dirty="0"/>
          </a:p>
          <a:p>
            <a:pPr marL="342900" lvl="0" indent="-342900" algn="l" rtl="0">
              <a:lnSpc>
                <a:spcPct val="107000"/>
              </a:lnSpc>
              <a:spcBef>
                <a:spcPts val="800"/>
              </a:spcBef>
              <a:spcAft>
                <a:spcPts val="0"/>
              </a:spcAft>
              <a:buSzPts val="2400"/>
              <a:buFont typeface="Calibri"/>
              <a:buAutoNum type="arabicParenR"/>
            </a:pPr>
            <a:r>
              <a:rPr lang="en-GB" noProof="0" dirty="0">
                <a:solidFill>
                  <a:srgbClr val="0D0D0D"/>
                </a:solidFill>
                <a:latin typeface="Arial"/>
                <a:ea typeface="Arial"/>
                <a:cs typeface="Arial"/>
                <a:sym typeface="Arial"/>
              </a:rPr>
              <a:t>An individual’s health is 50% their responsibility and 50% the responsibility of government through health and social care services.</a:t>
            </a:r>
            <a:endParaRPr lang="en-GB" noProof="0" dirty="0"/>
          </a:p>
        </p:txBody>
      </p:sp>
      <p:sp>
        <p:nvSpPr>
          <p:cNvPr id="189" name="Google Shape;189;p2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2</a:t>
            </a:r>
          </a:p>
        </p:txBody>
      </p:sp>
      <p:sp>
        <p:nvSpPr>
          <p:cNvPr id="190" name="Google Shape;190;p22"/>
          <p:cNvSpPr txBox="1">
            <a:spLocks noGrp="1"/>
          </p:cNvSpPr>
          <p:nvPr>
            <p:ph type="body" idx="5"/>
          </p:nvPr>
        </p:nvSpPr>
        <p:spPr>
          <a:xfrm>
            <a:off x="838200" y="6356349"/>
            <a:ext cx="573796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838199" y="210522"/>
            <a:ext cx="82651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Question 2</a:t>
            </a:r>
          </a:p>
        </p:txBody>
      </p:sp>
      <p:sp>
        <p:nvSpPr>
          <p:cNvPr id="196" name="Google Shape;196;p23"/>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7000"/>
              </a:lnSpc>
              <a:spcBef>
                <a:spcPts val="0"/>
              </a:spcBef>
              <a:spcAft>
                <a:spcPts val="0"/>
              </a:spcAft>
              <a:buSzPts val="2400"/>
              <a:buNone/>
            </a:pPr>
            <a:r>
              <a:rPr lang="en-GB" b="1" noProof="0" dirty="0">
                <a:solidFill>
                  <a:srgbClr val="0D0D0D"/>
                </a:solidFill>
                <a:latin typeface="Arial"/>
                <a:ea typeface="Arial"/>
                <a:cs typeface="Arial"/>
                <a:sym typeface="Arial"/>
              </a:rPr>
              <a:t>Which statement do you feel is most accurate?</a:t>
            </a:r>
            <a:endParaRPr lang="en-GB" b="1" noProof="0" dirty="0"/>
          </a:p>
          <a:p>
            <a:pPr marL="342900" lvl="0" indent="-342900" algn="l" rtl="0">
              <a:lnSpc>
                <a:spcPct val="107000"/>
              </a:lnSpc>
              <a:spcBef>
                <a:spcPts val="800"/>
              </a:spcBef>
              <a:spcAft>
                <a:spcPts val="0"/>
              </a:spcAft>
              <a:buSzPts val="2400"/>
              <a:buFont typeface="Calibri"/>
              <a:buAutoNum type="arabicParenR"/>
            </a:pPr>
            <a:r>
              <a:rPr lang="en-GB" noProof="0" dirty="0">
                <a:solidFill>
                  <a:srgbClr val="0D0D0D"/>
                </a:solidFill>
                <a:latin typeface="Arial"/>
                <a:ea typeface="Arial"/>
                <a:cs typeface="Arial"/>
                <a:sym typeface="Arial"/>
              </a:rPr>
              <a:t>An individual’s health is 100% their responsibility.</a:t>
            </a:r>
            <a:endParaRPr lang="en-GB" noProof="0" dirty="0"/>
          </a:p>
          <a:p>
            <a:pPr marL="342900" lvl="0" indent="-342900" algn="l" rtl="0">
              <a:lnSpc>
                <a:spcPct val="107000"/>
              </a:lnSpc>
              <a:spcBef>
                <a:spcPts val="800"/>
              </a:spcBef>
              <a:spcAft>
                <a:spcPts val="0"/>
              </a:spcAft>
              <a:buSzPts val="2400"/>
              <a:buFont typeface="Calibri"/>
              <a:buAutoNum type="arabicParenR"/>
            </a:pPr>
            <a:r>
              <a:rPr lang="en-GB" noProof="0" dirty="0">
                <a:solidFill>
                  <a:srgbClr val="0D0D0D"/>
                </a:solidFill>
                <a:latin typeface="Arial"/>
                <a:ea typeface="Arial"/>
                <a:cs typeface="Arial"/>
                <a:sym typeface="Arial"/>
              </a:rPr>
              <a:t>An individual’s health is 100% the responsibility of government through health and social care services.</a:t>
            </a:r>
            <a:endParaRPr lang="en-GB" noProof="0" dirty="0"/>
          </a:p>
          <a:p>
            <a:pPr marL="342900" lvl="0" indent="-342900" algn="l" rtl="0">
              <a:lnSpc>
                <a:spcPct val="107000"/>
              </a:lnSpc>
              <a:spcBef>
                <a:spcPts val="800"/>
              </a:spcBef>
              <a:spcAft>
                <a:spcPts val="0"/>
              </a:spcAft>
              <a:buSzPts val="2400"/>
              <a:buFont typeface="Calibri"/>
              <a:buAutoNum type="arabicParenR"/>
            </a:pPr>
            <a:r>
              <a:rPr lang="en-GB" noProof="0" dirty="0">
                <a:solidFill>
                  <a:srgbClr val="0D0D0D"/>
                </a:solidFill>
                <a:latin typeface="Arial"/>
                <a:ea typeface="Arial"/>
                <a:cs typeface="Arial"/>
                <a:sym typeface="Arial"/>
              </a:rPr>
              <a:t>An individual’s health is 50% their responsibility and 50% the responsibility of government through health and social care services.</a:t>
            </a:r>
            <a:endParaRPr lang="en-GB" noProof="0" dirty="0"/>
          </a:p>
        </p:txBody>
      </p:sp>
      <p:sp>
        <p:nvSpPr>
          <p:cNvPr id="197" name="Google Shape;197;p23"/>
          <p:cNvSpPr txBox="1">
            <a:spLocks noGrp="1"/>
          </p:cNvSpPr>
          <p:nvPr>
            <p:ph type="body" idx="2"/>
          </p:nvPr>
        </p:nvSpPr>
        <p:spPr>
          <a:xfrm>
            <a:off x="8175008" y="2492943"/>
            <a:ext cx="3507474" cy="36840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8000"/>
              </a:lnSpc>
              <a:spcBef>
                <a:spcPts val="0"/>
              </a:spcBef>
              <a:spcAft>
                <a:spcPts val="0"/>
              </a:spcAft>
              <a:buSzPts val="2000"/>
              <a:buNone/>
            </a:pPr>
            <a:r>
              <a:rPr lang="en-GB" noProof="0" dirty="0"/>
              <a:t>Answer: 3</a:t>
            </a:r>
          </a:p>
          <a:p>
            <a:pPr marL="0" lvl="0" indent="0" algn="l" rtl="0">
              <a:lnSpc>
                <a:spcPct val="108000"/>
              </a:lnSpc>
              <a:spcBef>
                <a:spcPts val="0"/>
              </a:spcBef>
              <a:spcAft>
                <a:spcPts val="0"/>
              </a:spcAft>
              <a:buSzPts val="2000"/>
              <a:buNone/>
            </a:pPr>
            <a:endParaRPr lang="en-GB" noProof="0" dirty="0"/>
          </a:p>
          <a:p>
            <a:pPr marL="0" lvl="0" indent="0" algn="l" rtl="0">
              <a:lnSpc>
                <a:spcPct val="108000"/>
              </a:lnSpc>
              <a:spcBef>
                <a:spcPts val="0"/>
              </a:spcBef>
              <a:spcAft>
                <a:spcPts val="0"/>
              </a:spcAft>
              <a:buSzPts val="2000"/>
              <a:buNone/>
            </a:pPr>
            <a:r>
              <a:rPr lang="en-GB" noProof="0" dirty="0"/>
              <a:t>The government empowers individuals with health information and care services to encourage self-management.</a:t>
            </a:r>
          </a:p>
          <a:p>
            <a:pPr marL="0" lvl="0" indent="0" algn="l" rtl="0">
              <a:lnSpc>
                <a:spcPct val="108000"/>
              </a:lnSpc>
              <a:spcBef>
                <a:spcPts val="1000"/>
              </a:spcBef>
              <a:spcAft>
                <a:spcPts val="0"/>
              </a:spcAft>
              <a:buSzPts val="2000"/>
              <a:buNone/>
            </a:pPr>
            <a:r>
              <a:rPr lang="en-GB" noProof="0" dirty="0"/>
              <a:t>An individual has choices to act on guidance and utilise support outside of conventional medical care.</a:t>
            </a:r>
          </a:p>
        </p:txBody>
      </p:sp>
      <p:sp>
        <p:nvSpPr>
          <p:cNvPr id="198" name="Google Shape;198;p2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2</a:t>
            </a:r>
          </a:p>
        </p:txBody>
      </p:sp>
      <p:sp>
        <p:nvSpPr>
          <p:cNvPr id="199" name="Google Shape;199;p23"/>
          <p:cNvSpPr txBox="1">
            <a:spLocks noGrp="1"/>
          </p:cNvSpPr>
          <p:nvPr>
            <p:ph type="body" idx="5"/>
          </p:nvPr>
        </p:nvSpPr>
        <p:spPr>
          <a:xfrm>
            <a:off x="838200" y="6356349"/>
            <a:ext cx="52578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500"/>
                                        <p:tgtEl>
                                          <p:spTgt spid="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2" end="2"/>
                                            </p:txEl>
                                          </p:spTgt>
                                        </p:tgtEl>
                                        <p:attrNameLst>
                                          <p:attrName>style.visibility</p:attrName>
                                        </p:attrNameLst>
                                      </p:cBhvr>
                                      <p:to>
                                        <p:strVal val="visible"/>
                                      </p:to>
                                    </p:set>
                                    <p:animEffect transition="in" filter="fade">
                                      <p:cBhvr>
                                        <p:cTn id="12" dur="500"/>
                                        <p:tgtEl>
                                          <p:spTgt spid="1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3" end="3"/>
                                            </p:txEl>
                                          </p:spTgt>
                                        </p:tgtEl>
                                        <p:attrNameLst>
                                          <p:attrName>style.visibility</p:attrName>
                                        </p:attrNameLst>
                                      </p:cBhvr>
                                      <p:to>
                                        <p:strVal val="visible"/>
                                      </p:to>
                                    </p:set>
                                    <p:animEffect transition="in" filter="fade">
                                      <p:cBhvr>
                                        <p:cTn id="17" dur="500"/>
                                        <p:tgtEl>
                                          <p:spTgt spid="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838199" y="210522"/>
            <a:ext cx="84175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Question 3</a:t>
            </a:r>
          </a:p>
        </p:txBody>
      </p:sp>
      <p:sp>
        <p:nvSpPr>
          <p:cNvPr id="205" name="Google Shape;205;p24"/>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GB" noProof="0" dirty="0"/>
              <a:t>What role does social care have in preventing ill health?</a:t>
            </a:r>
          </a:p>
          <a:p>
            <a:pPr marL="514350" lvl="0" indent="-361950" algn="l" rtl="0">
              <a:lnSpc>
                <a:spcPct val="108000"/>
              </a:lnSpc>
              <a:spcBef>
                <a:spcPts val="1000"/>
              </a:spcBef>
              <a:spcAft>
                <a:spcPts val="0"/>
              </a:spcAft>
              <a:buSzPts val="2400"/>
              <a:buFont typeface="Calibri"/>
              <a:buNone/>
            </a:pPr>
            <a:endParaRPr lang="en-GB" noProof="0" dirty="0"/>
          </a:p>
        </p:txBody>
      </p:sp>
      <p:sp>
        <p:nvSpPr>
          <p:cNvPr id="206" name="Google Shape;206;p2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2</a:t>
            </a:r>
          </a:p>
        </p:txBody>
      </p:sp>
      <p:sp>
        <p:nvSpPr>
          <p:cNvPr id="207" name="Google Shape;207;p24"/>
          <p:cNvSpPr txBox="1">
            <a:spLocks noGrp="1"/>
          </p:cNvSpPr>
          <p:nvPr>
            <p:ph type="body" idx="5"/>
          </p:nvPr>
        </p:nvSpPr>
        <p:spPr>
          <a:xfrm>
            <a:off x="838199" y="6356349"/>
            <a:ext cx="5161767"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838199" y="210522"/>
            <a:ext cx="84175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Question 3</a:t>
            </a:r>
          </a:p>
        </p:txBody>
      </p:sp>
      <p:sp>
        <p:nvSpPr>
          <p:cNvPr id="213" name="Google Shape;213;p25"/>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GB" noProof="0" dirty="0"/>
              <a:t>What role does social care have in preventing ill health?</a:t>
            </a:r>
          </a:p>
          <a:p>
            <a:pPr marL="514350" lvl="0" indent="-361950" algn="l" rtl="0">
              <a:lnSpc>
                <a:spcPct val="108000"/>
              </a:lnSpc>
              <a:spcBef>
                <a:spcPts val="1000"/>
              </a:spcBef>
              <a:spcAft>
                <a:spcPts val="0"/>
              </a:spcAft>
              <a:buSzPts val="2400"/>
              <a:buFont typeface="Calibri"/>
              <a:buNone/>
            </a:pPr>
            <a:endParaRPr lang="en-GB" noProof="0" dirty="0"/>
          </a:p>
        </p:txBody>
      </p:sp>
      <p:sp>
        <p:nvSpPr>
          <p:cNvPr id="214" name="Google Shape;214;p25"/>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fontScale="92500"/>
          </a:bodyPr>
          <a:lstStyle/>
          <a:p>
            <a:pPr marL="0" lvl="0" indent="0">
              <a:spcBef>
                <a:spcPts val="0"/>
              </a:spcBef>
            </a:pPr>
            <a:r>
              <a:rPr lang="en-GB" noProof="0" dirty="0"/>
              <a:t>Social care supports vulnerable people, promoting independence and early intervention initiatives </a:t>
            </a:r>
            <a:r>
              <a:rPr lang="en-GB" dirty="0"/>
              <a:t>e.g. domiciliary care infection control, and the treatment of ill health, e.g. ensuring prescribed medication is taken as advised, or support with daily physiotherapy exercises.</a:t>
            </a:r>
            <a:endParaRPr lang="en-GB" noProof="0" dirty="0"/>
          </a:p>
        </p:txBody>
      </p:sp>
      <p:sp>
        <p:nvSpPr>
          <p:cNvPr id="215" name="Google Shape;215;p2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2</a:t>
            </a:r>
          </a:p>
        </p:txBody>
      </p:sp>
      <p:sp>
        <p:nvSpPr>
          <p:cNvPr id="216" name="Google Shape;216;p25"/>
          <p:cNvSpPr txBox="1">
            <a:spLocks noGrp="1"/>
          </p:cNvSpPr>
          <p:nvPr>
            <p:ph type="body" idx="5"/>
          </p:nvPr>
        </p:nvSpPr>
        <p:spPr>
          <a:xfrm>
            <a:off x="838199" y="6356349"/>
            <a:ext cx="4973877"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500"/>
                                        <p:tgtEl>
                                          <p:spTgt spid="2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70868C42-CC2B-43FE-EBF8-6EC05AF13EF4}"/>
            </a:ext>
          </a:extLst>
        </p:cNvPr>
        <p:cNvGrpSpPr/>
        <p:nvPr/>
      </p:nvGrpSpPr>
      <p:grpSpPr>
        <a:xfrm>
          <a:off x="0" y="0"/>
          <a:ext cx="0" cy="0"/>
          <a:chOff x="0" y="0"/>
          <a:chExt cx="0" cy="0"/>
        </a:xfrm>
      </p:grpSpPr>
      <p:sp>
        <p:nvSpPr>
          <p:cNvPr id="253" name="Google Shape;253;p27">
            <a:extLst>
              <a:ext uri="{FF2B5EF4-FFF2-40B4-BE49-F238E27FC236}">
                <a16:creationId xmlns:a16="http://schemas.microsoft.com/office/drawing/2014/main" id="{6AF5812C-21B2-10F8-6EDE-5F1F06513D07}"/>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4000" noProof="0" dirty="0"/>
              <a:t>The Health and Social </a:t>
            </a:r>
            <a:r>
              <a:rPr lang="en-GB" noProof="0" dirty="0"/>
              <a:t>C</a:t>
            </a:r>
            <a:r>
              <a:rPr lang="en-GB" sz="4000" noProof="0" dirty="0"/>
              <a:t>are </a:t>
            </a:r>
            <a:r>
              <a:rPr lang="en-GB" noProof="0" dirty="0"/>
              <a:t>A</a:t>
            </a:r>
            <a:r>
              <a:rPr lang="en-GB" sz="4000" noProof="0" dirty="0"/>
              <a:t>ct (2022)</a:t>
            </a:r>
            <a:endParaRPr lang="en-GB" noProof="0" dirty="0"/>
          </a:p>
        </p:txBody>
      </p:sp>
      <p:sp>
        <p:nvSpPr>
          <p:cNvPr id="256" name="Google Shape;256;p27">
            <a:extLst>
              <a:ext uri="{FF2B5EF4-FFF2-40B4-BE49-F238E27FC236}">
                <a16:creationId xmlns:a16="http://schemas.microsoft.com/office/drawing/2014/main" id="{A62E8932-92E9-559E-678B-AB38CADFDF0F}"/>
              </a:ext>
            </a:extLst>
          </p:cNvPr>
          <p:cNvSpPr txBox="1">
            <a:spLocks noGrp="1"/>
          </p:cNvSpPr>
          <p:nvPr>
            <p:ph type="body" idx="3"/>
          </p:nvPr>
        </p:nvSpPr>
        <p:spPr>
          <a:xfrm>
            <a:off x="838199" y="6381063"/>
            <a:ext cx="5512497"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257" name="Google Shape;257;p27">
            <a:extLst>
              <a:ext uri="{FF2B5EF4-FFF2-40B4-BE49-F238E27FC236}">
                <a16:creationId xmlns:a16="http://schemas.microsoft.com/office/drawing/2014/main" id="{E5CE4349-4DE4-5E25-E035-9FD5221952EA}"/>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3</a:t>
            </a:r>
          </a:p>
        </p:txBody>
      </p:sp>
      <p:sp>
        <p:nvSpPr>
          <p:cNvPr id="3" name="Text Placeholder 2">
            <a:extLst>
              <a:ext uri="{FF2B5EF4-FFF2-40B4-BE49-F238E27FC236}">
                <a16:creationId xmlns:a16="http://schemas.microsoft.com/office/drawing/2014/main" id="{A657209E-3A80-71CE-E2CA-C11BE701FAC1}"/>
              </a:ext>
            </a:extLst>
          </p:cNvPr>
          <p:cNvSpPr>
            <a:spLocks noGrp="1"/>
          </p:cNvSpPr>
          <p:nvPr>
            <p:ph type="body" idx="1"/>
          </p:nvPr>
        </p:nvSpPr>
        <p:spPr>
          <a:xfrm>
            <a:off x="838199" y="1690688"/>
            <a:ext cx="10733411" cy="4638675"/>
          </a:xfrm>
        </p:spPr>
        <p:txBody>
          <a:bodyPr>
            <a:normAutofit fontScale="92500" lnSpcReduction="10000"/>
          </a:bodyPr>
          <a:lstStyle/>
          <a:p>
            <a:pPr marL="114300" indent="0">
              <a:buNone/>
            </a:pPr>
            <a:r>
              <a:rPr lang="en-GB" noProof="0" dirty="0"/>
              <a:t>The Health and Care Act 2022 is legislation that aims to improve and support health and care services in England recover from the pandemic. It is intended to:  </a:t>
            </a:r>
          </a:p>
          <a:p>
            <a:r>
              <a:rPr lang="en-GB" noProof="0" dirty="0"/>
              <a:t>Improve care coordination and health outcomes</a:t>
            </a:r>
          </a:p>
          <a:p>
            <a:r>
              <a:rPr lang="en-GB" noProof="0" dirty="0"/>
              <a:t>Reduce health inequalities, making it easier for health and care organisations to work together to provide care for people who need access to multiple services</a:t>
            </a:r>
          </a:p>
          <a:p>
            <a:r>
              <a:rPr lang="en-GB" noProof="0" dirty="0"/>
              <a:t>Improve safeguarding</a:t>
            </a:r>
          </a:p>
          <a:p>
            <a:r>
              <a:rPr lang="en-GB" noProof="0" dirty="0"/>
              <a:t>Transfer legal responsibilities for safeguarding adults from Clinical Commissioning Groups (CCG) to Integrated Care Boards (ICBs)  </a:t>
            </a:r>
          </a:p>
          <a:p>
            <a:r>
              <a:rPr lang="en-GB" noProof="0" dirty="0"/>
              <a:t>Improve quality and safety</a:t>
            </a:r>
          </a:p>
          <a:p>
            <a:r>
              <a:rPr lang="en-GB" noProof="0" dirty="0"/>
              <a:t>Make the health and care system less bureaucratic and more accountable </a:t>
            </a:r>
          </a:p>
        </p:txBody>
      </p:sp>
    </p:spTree>
    <p:extLst>
      <p:ext uri="{BB962C8B-B14F-4D97-AF65-F5344CB8AC3E}">
        <p14:creationId xmlns:p14="http://schemas.microsoft.com/office/powerpoint/2010/main" val="199120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Integrated care</a:t>
            </a:r>
          </a:p>
        </p:txBody>
      </p:sp>
      <p:sp>
        <p:nvSpPr>
          <p:cNvPr id="222" name="Google Shape;222;p26"/>
          <p:cNvSpPr txBox="1">
            <a:spLocks noGrp="1"/>
          </p:cNvSpPr>
          <p:nvPr>
            <p:ph type="body" idx="4"/>
          </p:nvPr>
        </p:nvSpPr>
        <p:spPr>
          <a:xfrm>
            <a:off x="838199" y="6356349"/>
            <a:ext cx="5046679"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223" name="Google Shape;223;p26"/>
          <p:cNvSpPr txBox="1"/>
          <p:nvPr/>
        </p:nvSpPr>
        <p:spPr>
          <a:xfrm>
            <a:off x="847090" y="1893127"/>
            <a:ext cx="53848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noProof="0" dirty="0">
                <a:solidFill>
                  <a:srgbClr val="0D0D0D"/>
                </a:solidFill>
                <a:latin typeface="Arial"/>
                <a:ea typeface="Arial"/>
                <a:cs typeface="Arial"/>
                <a:sym typeface="Arial"/>
              </a:rPr>
              <a:t>The coordinated delivery of health, social and community services to meet individuals' comprehensive needs.</a:t>
            </a:r>
            <a:endParaRPr lang="en-GB" sz="2400" b="0" i="0" u="none" strike="noStrike" cap="none" noProof="0" dirty="0">
              <a:solidFill>
                <a:schemeClr val="dk1"/>
              </a:solidFill>
              <a:latin typeface="Calibri"/>
              <a:ea typeface="Calibri"/>
              <a:cs typeface="Calibri"/>
              <a:sym typeface="Calibri"/>
            </a:endParaRPr>
          </a:p>
        </p:txBody>
      </p:sp>
      <p:sp>
        <p:nvSpPr>
          <p:cNvPr id="224" name="Google Shape;224;p26"/>
          <p:cNvSpPr txBox="1"/>
          <p:nvPr/>
        </p:nvSpPr>
        <p:spPr>
          <a:xfrm>
            <a:off x="838200" y="4003519"/>
            <a:ext cx="46482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noProof="0" dirty="0">
                <a:solidFill>
                  <a:srgbClr val="0D0D0D"/>
                </a:solidFill>
                <a:latin typeface="Arial"/>
                <a:ea typeface="Arial"/>
                <a:cs typeface="Arial"/>
                <a:sym typeface="Arial"/>
              </a:rPr>
              <a:t>What professionals are involved in integrated care?</a:t>
            </a:r>
            <a:endParaRPr lang="en-GB" sz="2400" b="1" i="0" u="none" strike="noStrike" cap="none" noProof="0" dirty="0">
              <a:solidFill>
                <a:schemeClr val="dk1"/>
              </a:solidFill>
              <a:latin typeface="Calibri"/>
              <a:ea typeface="Calibri"/>
              <a:cs typeface="Calibri"/>
              <a:sym typeface="Calibri"/>
            </a:endParaRPr>
          </a:p>
        </p:txBody>
      </p:sp>
      <p:sp>
        <p:nvSpPr>
          <p:cNvPr id="225" name="Google Shape;225;p2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3</a:t>
            </a:r>
          </a:p>
        </p:txBody>
      </p:sp>
      <p:grpSp>
        <p:nvGrpSpPr>
          <p:cNvPr id="226" name="Google Shape;226;p26"/>
          <p:cNvGrpSpPr/>
          <p:nvPr/>
        </p:nvGrpSpPr>
        <p:grpSpPr>
          <a:xfrm>
            <a:off x="5884878" y="664127"/>
            <a:ext cx="5572142" cy="5377862"/>
            <a:chOff x="1277928" y="20402"/>
            <a:chExt cx="5572142" cy="5377862"/>
          </a:xfrm>
        </p:grpSpPr>
        <p:sp>
          <p:nvSpPr>
            <p:cNvPr id="227" name="Google Shape;227;p26"/>
            <p:cNvSpPr/>
            <p:nvPr/>
          </p:nvSpPr>
          <p:spPr>
            <a:xfrm>
              <a:off x="3044747" y="1867002"/>
              <a:ext cx="2038505" cy="2083220"/>
            </a:xfrm>
            <a:prstGeom prst="ellipse">
              <a:avLst/>
            </a:prstGeom>
            <a:solidFill>
              <a:srgbClr val="4372C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28" name="Google Shape;228;p26" descr="A diagram detailing professionals involved with a patient and family/caregivers integrated care. Professionals listed are GP, nurse, pharmacist, social worker and specialist doctor."/>
            <p:cNvSpPr txBox="1"/>
            <p:nvPr/>
          </p:nvSpPr>
          <p:spPr>
            <a:xfrm>
              <a:off x="3343279" y="2172083"/>
              <a:ext cx="1441441" cy="147305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GB" sz="2400" b="0" i="0" u="none" strike="noStrike" cap="none" noProof="0" dirty="0">
                  <a:solidFill>
                    <a:schemeClr val="lt1"/>
                  </a:solidFill>
                  <a:latin typeface="Arial"/>
                  <a:ea typeface="Arial"/>
                  <a:cs typeface="Arial"/>
                  <a:sym typeface="Arial"/>
                </a:rPr>
                <a:t>Patient and family/ caregivers</a:t>
              </a:r>
            </a:p>
          </p:txBody>
        </p:sp>
        <p:sp>
          <p:nvSpPr>
            <p:cNvPr id="229" name="Google Shape;229;p26"/>
            <p:cNvSpPr/>
            <p:nvPr/>
          </p:nvSpPr>
          <p:spPr>
            <a:xfrm rot="-5400000">
              <a:off x="3942030" y="1727287"/>
              <a:ext cx="243938" cy="35492"/>
            </a:xfrm>
            <a:custGeom>
              <a:avLst/>
              <a:gdLst/>
              <a:ahLst/>
              <a:cxnLst/>
              <a:rect l="l" t="t" r="r" b="b"/>
              <a:pathLst>
                <a:path w="120000" h="120000" extrusionOk="0">
                  <a:moveTo>
                    <a:pt x="0" y="60000"/>
                  </a:moveTo>
                  <a:lnTo>
                    <a:pt x="120000" y="60000"/>
                  </a:lnTo>
                </a:path>
              </a:pathLst>
            </a:custGeom>
            <a:no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30" name="Google Shape;230;p26"/>
            <p:cNvSpPr txBox="1"/>
            <p:nvPr/>
          </p:nvSpPr>
          <p:spPr>
            <a:xfrm rot="-5400000">
              <a:off x="4057901" y="1738934"/>
              <a:ext cx="12196" cy="1219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lang="en-GB" sz="500" b="0" i="0" u="none" strike="noStrike" cap="none" noProof="0" dirty="0">
                <a:solidFill>
                  <a:srgbClr val="000000"/>
                </a:solidFill>
                <a:latin typeface="Arial"/>
                <a:ea typeface="Arial"/>
                <a:cs typeface="Arial"/>
                <a:sym typeface="Arial"/>
              </a:endParaRPr>
            </a:p>
          </p:txBody>
        </p:sp>
        <p:sp>
          <p:nvSpPr>
            <p:cNvPr id="231" name="Google Shape;231;p26"/>
            <p:cNvSpPr/>
            <p:nvPr/>
          </p:nvSpPr>
          <p:spPr>
            <a:xfrm>
              <a:off x="3262669" y="20402"/>
              <a:ext cx="1602661" cy="1602661"/>
            </a:xfrm>
            <a:prstGeom prst="ellipse">
              <a:avLst/>
            </a:prstGeom>
            <a:solidFill>
              <a:schemeClr val="accent2"/>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32" name="Google Shape;232;p26"/>
            <p:cNvSpPr txBox="1"/>
            <p:nvPr/>
          </p:nvSpPr>
          <p:spPr>
            <a:xfrm>
              <a:off x="3497373" y="255106"/>
              <a:ext cx="1133253" cy="113325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noProof="0" dirty="0">
                  <a:solidFill>
                    <a:schemeClr val="lt1"/>
                  </a:solidFill>
                  <a:latin typeface="Arial"/>
                  <a:ea typeface="Arial"/>
                  <a:cs typeface="Arial"/>
                  <a:sym typeface="Arial"/>
                </a:rPr>
                <a:t>GP</a:t>
              </a:r>
            </a:p>
          </p:txBody>
        </p:sp>
        <p:sp>
          <p:nvSpPr>
            <p:cNvPr id="233" name="Google Shape;233;p26"/>
            <p:cNvSpPr/>
            <p:nvPr/>
          </p:nvSpPr>
          <p:spPr>
            <a:xfrm rot="-1080000">
              <a:off x="5028872" y="2534435"/>
              <a:ext cx="264222" cy="35492"/>
            </a:xfrm>
            <a:custGeom>
              <a:avLst/>
              <a:gdLst/>
              <a:ahLst/>
              <a:cxnLst/>
              <a:rect l="l" t="t" r="r" b="b"/>
              <a:pathLst>
                <a:path w="120000" h="120000" extrusionOk="0">
                  <a:moveTo>
                    <a:pt x="0" y="60000"/>
                  </a:moveTo>
                  <a:lnTo>
                    <a:pt x="120000" y="60000"/>
                  </a:lnTo>
                </a:path>
              </a:pathLst>
            </a:custGeom>
            <a:no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34" name="Google Shape;234;p26"/>
            <p:cNvSpPr txBox="1"/>
            <p:nvPr/>
          </p:nvSpPr>
          <p:spPr>
            <a:xfrm rot="-1080000">
              <a:off x="5154378" y="2545575"/>
              <a:ext cx="13211" cy="13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lang="en-GB" sz="500" b="0" i="0" u="none" strike="noStrike" cap="none" noProof="0" dirty="0">
                <a:solidFill>
                  <a:srgbClr val="000000"/>
                </a:solidFill>
                <a:latin typeface="Arial"/>
                <a:ea typeface="Arial"/>
                <a:cs typeface="Arial"/>
                <a:sym typeface="Arial"/>
              </a:endParaRPr>
            </a:p>
          </p:txBody>
        </p:sp>
        <p:sp>
          <p:nvSpPr>
            <p:cNvPr id="235" name="Google Shape;235;p26"/>
            <p:cNvSpPr/>
            <p:nvPr/>
          </p:nvSpPr>
          <p:spPr>
            <a:xfrm>
              <a:off x="5247409" y="1462400"/>
              <a:ext cx="1602661" cy="1602661"/>
            </a:xfrm>
            <a:prstGeom prst="ellipse">
              <a:avLst/>
            </a:prstGeom>
            <a:solidFill>
              <a:srgbClr val="D77850"/>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36" name="Google Shape;236;p26"/>
            <p:cNvSpPr txBox="1"/>
            <p:nvPr/>
          </p:nvSpPr>
          <p:spPr>
            <a:xfrm>
              <a:off x="5482113" y="1697104"/>
              <a:ext cx="1133253" cy="113325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noProof="0" dirty="0">
                  <a:solidFill>
                    <a:schemeClr val="lt1"/>
                  </a:solidFill>
                  <a:latin typeface="Arial"/>
                  <a:ea typeface="Arial"/>
                  <a:cs typeface="Arial"/>
                  <a:sym typeface="Arial"/>
                </a:rPr>
                <a:t>Nurse</a:t>
              </a:r>
            </a:p>
          </p:txBody>
        </p:sp>
        <p:sp>
          <p:nvSpPr>
            <p:cNvPr id="237" name="Google Shape;237;p26"/>
            <p:cNvSpPr/>
            <p:nvPr/>
          </p:nvSpPr>
          <p:spPr>
            <a:xfrm rot="3240000">
              <a:off x="4619701" y="3829030"/>
              <a:ext cx="251828" cy="35492"/>
            </a:xfrm>
            <a:custGeom>
              <a:avLst/>
              <a:gdLst/>
              <a:ahLst/>
              <a:cxnLst/>
              <a:rect l="l" t="t" r="r" b="b"/>
              <a:pathLst>
                <a:path w="120000" h="120000" extrusionOk="0">
                  <a:moveTo>
                    <a:pt x="0" y="60000"/>
                  </a:moveTo>
                  <a:lnTo>
                    <a:pt x="120000" y="60000"/>
                  </a:lnTo>
                </a:path>
              </a:pathLst>
            </a:custGeom>
            <a:no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38" name="Google Shape;238;p26"/>
            <p:cNvSpPr txBox="1"/>
            <p:nvPr/>
          </p:nvSpPr>
          <p:spPr>
            <a:xfrm rot="3240000">
              <a:off x="4739320" y="3840481"/>
              <a:ext cx="12591" cy="1259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lang="en-GB" sz="500" b="0" i="0" u="none" strike="noStrike" cap="none" noProof="0" dirty="0">
                <a:solidFill>
                  <a:srgbClr val="000000"/>
                </a:solidFill>
                <a:latin typeface="Arial"/>
                <a:ea typeface="Arial"/>
                <a:cs typeface="Arial"/>
                <a:sym typeface="Arial"/>
              </a:endParaRPr>
            </a:p>
          </p:txBody>
        </p:sp>
        <p:sp>
          <p:nvSpPr>
            <p:cNvPr id="239" name="Google Shape;239;p26"/>
            <p:cNvSpPr/>
            <p:nvPr/>
          </p:nvSpPr>
          <p:spPr>
            <a:xfrm>
              <a:off x="4489306" y="3795603"/>
              <a:ext cx="1602661" cy="1602661"/>
            </a:xfrm>
            <a:prstGeom prst="ellipse">
              <a:avLst/>
            </a:prstGeom>
            <a:solidFill>
              <a:srgbClr val="C47F6E"/>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40" name="Google Shape;240;p26"/>
            <p:cNvSpPr txBox="1"/>
            <p:nvPr/>
          </p:nvSpPr>
          <p:spPr>
            <a:xfrm>
              <a:off x="4724010" y="4030307"/>
              <a:ext cx="1133253" cy="113325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noProof="0" dirty="0">
                  <a:solidFill>
                    <a:schemeClr val="lt1"/>
                  </a:solidFill>
                  <a:latin typeface="Arial"/>
                  <a:ea typeface="Arial"/>
                  <a:cs typeface="Arial"/>
                  <a:sym typeface="Arial"/>
                </a:rPr>
                <a:t>Pharmacist</a:t>
              </a:r>
            </a:p>
          </p:txBody>
        </p:sp>
        <p:sp>
          <p:nvSpPr>
            <p:cNvPr id="241" name="Google Shape;241;p26"/>
            <p:cNvSpPr/>
            <p:nvPr/>
          </p:nvSpPr>
          <p:spPr>
            <a:xfrm rot="7560000">
              <a:off x="3256469" y="3829030"/>
              <a:ext cx="251828" cy="35492"/>
            </a:xfrm>
            <a:custGeom>
              <a:avLst/>
              <a:gdLst/>
              <a:ahLst/>
              <a:cxnLst/>
              <a:rect l="l" t="t" r="r" b="b"/>
              <a:pathLst>
                <a:path w="120000" h="120000" extrusionOk="0">
                  <a:moveTo>
                    <a:pt x="0" y="60000"/>
                  </a:moveTo>
                  <a:lnTo>
                    <a:pt x="120000" y="60000"/>
                  </a:lnTo>
                </a:path>
              </a:pathLst>
            </a:custGeom>
            <a:no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42" name="Google Shape;242;p26"/>
            <p:cNvSpPr txBox="1"/>
            <p:nvPr/>
          </p:nvSpPr>
          <p:spPr>
            <a:xfrm rot="-3240000">
              <a:off x="3376088" y="3840481"/>
              <a:ext cx="12591" cy="1259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lang="en-GB" sz="500" b="0" i="0" u="none" strike="noStrike" cap="none" noProof="0" dirty="0">
                <a:solidFill>
                  <a:srgbClr val="000000"/>
                </a:solidFill>
                <a:latin typeface="Arial"/>
                <a:ea typeface="Arial"/>
                <a:cs typeface="Arial"/>
                <a:sym typeface="Arial"/>
              </a:endParaRPr>
            </a:p>
          </p:txBody>
        </p:sp>
        <p:sp>
          <p:nvSpPr>
            <p:cNvPr id="243" name="Google Shape;243;p26"/>
            <p:cNvSpPr/>
            <p:nvPr/>
          </p:nvSpPr>
          <p:spPr>
            <a:xfrm>
              <a:off x="2036031" y="3795603"/>
              <a:ext cx="1602661" cy="1602661"/>
            </a:xfrm>
            <a:prstGeom prst="ellipse">
              <a:avLst/>
            </a:prstGeom>
            <a:solidFill>
              <a:srgbClr val="B38E8A"/>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44" name="Google Shape;244;p26"/>
            <p:cNvSpPr txBox="1"/>
            <p:nvPr/>
          </p:nvSpPr>
          <p:spPr>
            <a:xfrm>
              <a:off x="2270735" y="4030307"/>
              <a:ext cx="1133253" cy="113325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noProof="0" dirty="0">
                  <a:solidFill>
                    <a:schemeClr val="lt1"/>
                  </a:solidFill>
                  <a:latin typeface="Arial"/>
                  <a:ea typeface="Arial"/>
                  <a:cs typeface="Arial"/>
                  <a:sym typeface="Arial"/>
                </a:rPr>
                <a:t>Social worker</a:t>
              </a:r>
            </a:p>
          </p:txBody>
        </p:sp>
        <p:sp>
          <p:nvSpPr>
            <p:cNvPr id="245" name="Google Shape;245;p26"/>
            <p:cNvSpPr/>
            <p:nvPr/>
          </p:nvSpPr>
          <p:spPr>
            <a:xfrm rot="-9720000">
              <a:off x="2834904" y="2534435"/>
              <a:ext cx="264222" cy="35492"/>
            </a:xfrm>
            <a:custGeom>
              <a:avLst/>
              <a:gdLst/>
              <a:ahLst/>
              <a:cxnLst/>
              <a:rect l="l" t="t" r="r" b="b"/>
              <a:pathLst>
                <a:path w="120000" h="120000" extrusionOk="0">
                  <a:moveTo>
                    <a:pt x="0" y="60000"/>
                  </a:moveTo>
                  <a:lnTo>
                    <a:pt x="120000" y="60000"/>
                  </a:lnTo>
                </a:path>
              </a:pathLst>
            </a:custGeom>
            <a:no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46" name="Google Shape;246;p26"/>
            <p:cNvSpPr txBox="1"/>
            <p:nvPr/>
          </p:nvSpPr>
          <p:spPr>
            <a:xfrm rot="1080000">
              <a:off x="2960410" y="2545575"/>
              <a:ext cx="13211" cy="132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lang="en-GB" sz="500" b="0" i="0" u="none" strike="noStrike" cap="none" noProof="0" dirty="0">
                <a:solidFill>
                  <a:srgbClr val="000000"/>
                </a:solidFill>
                <a:latin typeface="Arial"/>
                <a:ea typeface="Arial"/>
                <a:cs typeface="Arial"/>
                <a:sym typeface="Arial"/>
              </a:endParaRPr>
            </a:p>
          </p:txBody>
        </p:sp>
        <p:sp>
          <p:nvSpPr>
            <p:cNvPr id="247" name="Google Shape;247;p26"/>
            <p:cNvSpPr/>
            <p:nvPr/>
          </p:nvSpPr>
          <p:spPr>
            <a:xfrm>
              <a:off x="1277928" y="1462400"/>
              <a:ext cx="1602661" cy="1602661"/>
            </a:xfrm>
            <a:prstGeom prst="ellipse">
              <a:avLst/>
            </a:prstGeom>
            <a:solidFill>
              <a:srgbClr val="A4A4A4"/>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Arial"/>
                <a:ea typeface="Arial"/>
                <a:cs typeface="Arial"/>
                <a:sym typeface="Arial"/>
              </a:endParaRPr>
            </a:p>
          </p:txBody>
        </p:sp>
        <p:sp>
          <p:nvSpPr>
            <p:cNvPr id="248" name="Google Shape;248;p26"/>
            <p:cNvSpPr txBox="1"/>
            <p:nvPr/>
          </p:nvSpPr>
          <p:spPr>
            <a:xfrm>
              <a:off x="1512632" y="1697104"/>
              <a:ext cx="1133253" cy="113325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noProof="0" dirty="0">
                  <a:solidFill>
                    <a:schemeClr val="lt1"/>
                  </a:solidFill>
                  <a:latin typeface="Arial"/>
                  <a:ea typeface="Arial"/>
                  <a:cs typeface="Arial"/>
                  <a:sym typeface="Arial"/>
                </a:rPr>
                <a:t>Specialist doctor</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4000" noProof="0" dirty="0"/>
              <a:t>Key terms</a:t>
            </a:r>
            <a:endParaRPr lang="en-GB" noProof="0" dirty="0"/>
          </a:p>
        </p:txBody>
      </p:sp>
      <p:sp>
        <p:nvSpPr>
          <p:cNvPr id="254" name="Google Shape;254;p27"/>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648000" rIns="180000" bIns="180000" anchor="t" anchorCtr="0">
            <a:normAutofit/>
          </a:bodyPr>
          <a:lstStyle/>
          <a:p>
            <a:pPr marL="0" lvl="0" indent="0" algn="l" rtl="0">
              <a:lnSpc>
                <a:spcPct val="108000"/>
              </a:lnSpc>
              <a:spcBef>
                <a:spcPts val="0"/>
              </a:spcBef>
              <a:spcAft>
                <a:spcPts val="0"/>
              </a:spcAft>
              <a:buSzPts val="2400"/>
              <a:buNone/>
            </a:pPr>
            <a:r>
              <a:rPr lang="en-GB" b="1" noProof="0" dirty="0"/>
              <a:t>Multidisciplinary teams (MDTs)</a:t>
            </a:r>
            <a:endParaRPr lang="en-GB" noProof="0" dirty="0"/>
          </a:p>
          <a:p>
            <a:pPr marL="0" lvl="0" indent="0" algn="l" rtl="0">
              <a:lnSpc>
                <a:spcPct val="108000"/>
              </a:lnSpc>
              <a:spcBef>
                <a:spcPts val="1000"/>
              </a:spcBef>
              <a:spcAft>
                <a:spcPts val="0"/>
              </a:spcAft>
              <a:buSzPts val="2400"/>
              <a:buNone/>
            </a:pPr>
            <a:r>
              <a:rPr lang="en-GB" noProof="0" dirty="0"/>
              <a:t>A diverse group of professionals collaborating to undertake the appropriate medical treatment, care and/or support for an individual.</a:t>
            </a:r>
          </a:p>
          <a:p>
            <a:pPr marL="0" lvl="0" indent="0" algn="l" rtl="0">
              <a:lnSpc>
                <a:spcPct val="108000"/>
              </a:lnSpc>
              <a:spcBef>
                <a:spcPts val="1000"/>
              </a:spcBef>
              <a:spcAft>
                <a:spcPts val="0"/>
              </a:spcAft>
              <a:buSzPts val="2400"/>
              <a:buNone/>
            </a:pPr>
            <a:r>
              <a:rPr lang="en-GB" dirty="0"/>
              <a:t>(source: NCFE)</a:t>
            </a:r>
            <a:endParaRPr lang="en-GB" noProof="0" dirty="0"/>
          </a:p>
        </p:txBody>
      </p:sp>
      <p:sp>
        <p:nvSpPr>
          <p:cNvPr id="255" name="Google Shape;255;p27"/>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648000" rIns="180000" bIns="180000" anchor="t" anchorCtr="0">
            <a:normAutofit/>
          </a:bodyPr>
          <a:lstStyle/>
          <a:p>
            <a:pPr marL="0" lvl="0" indent="0" algn="l" rtl="0">
              <a:lnSpc>
                <a:spcPct val="108000"/>
              </a:lnSpc>
              <a:spcBef>
                <a:spcPts val="0"/>
              </a:spcBef>
              <a:spcAft>
                <a:spcPts val="0"/>
              </a:spcAft>
              <a:buSzPts val="2400"/>
              <a:buNone/>
            </a:pPr>
            <a:r>
              <a:rPr lang="en-GB" b="1" noProof="0" dirty="0"/>
              <a:t>Multi-agency approach</a:t>
            </a:r>
            <a:endParaRPr lang="en-GB" noProof="0" dirty="0"/>
          </a:p>
          <a:p>
            <a:pPr marL="0" lvl="0" indent="0" algn="l" rtl="0">
              <a:lnSpc>
                <a:spcPct val="108000"/>
              </a:lnSpc>
              <a:spcBef>
                <a:spcPts val="1000"/>
              </a:spcBef>
              <a:spcAft>
                <a:spcPts val="0"/>
              </a:spcAft>
              <a:buSzPts val="2400"/>
              <a:buNone/>
            </a:pPr>
            <a:r>
              <a:rPr lang="en-GB" noProof="0" dirty="0"/>
              <a:t>The collaborative approach of separate agencies coming together to discuss and plan care for individuals, e.g. health sector, social care sector, community and charity/volunteers.</a:t>
            </a:r>
          </a:p>
          <a:p>
            <a:pPr marL="0" lvl="0" indent="0" algn="l" rtl="0">
              <a:lnSpc>
                <a:spcPct val="108000"/>
              </a:lnSpc>
              <a:spcBef>
                <a:spcPts val="1000"/>
              </a:spcBef>
              <a:spcAft>
                <a:spcPts val="0"/>
              </a:spcAft>
              <a:buSzPts val="2400"/>
              <a:buNone/>
            </a:pPr>
            <a:r>
              <a:rPr lang="en-GB" dirty="0"/>
              <a:t>(source: NCFE)</a:t>
            </a:r>
            <a:endParaRPr lang="en-GB" noProof="0" dirty="0"/>
          </a:p>
        </p:txBody>
      </p:sp>
      <p:sp>
        <p:nvSpPr>
          <p:cNvPr id="256" name="Google Shape;256;p27"/>
          <p:cNvSpPr txBox="1">
            <a:spLocks noGrp="1"/>
          </p:cNvSpPr>
          <p:nvPr>
            <p:ph type="body" idx="3"/>
          </p:nvPr>
        </p:nvSpPr>
        <p:spPr>
          <a:xfrm>
            <a:off x="838199" y="6381063"/>
            <a:ext cx="5536843"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257" name="Google Shape;257;p2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3</a:t>
            </a:r>
          </a:p>
        </p:txBody>
      </p:sp>
      <p:sp>
        <p:nvSpPr>
          <p:cNvPr id="258" name="Google Shape;258;p27"/>
          <p:cNvSpPr/>
          <p:nvPr/>
        </p:nvSpPr>
        <p:spPr>
          <a:xfrm>
            <a:off x="2930275" y="1471363"/>
            <a:ext cx="1013323" cy="1013323"/>
          </a:xfrm>
          <a:prstGeom prst="ellipse">
            <a:avLst/>
          </a:prstGeom>
          <a:solidFill>
            <a:schemeClr val="lt1"/>
          </a:solidFill>
          <a:ln w="28575" cap="flat" cmpd="sng">
            <a:solidFill>
              <a:srgbClr val="E2EE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259" name="Google Shape;259;p27"/>
          <p:cNvSpPr/>
          <p:nvPr/>
        </p:nvSpPr>
        <p:spPr>
          <a:xfrm>
            <a:off x="8249094" y="1471363"/>
            <a:ext cx="1013323" cy="1013323"/>
          </a:xfrm>
          <a:prstGeom prst="ellipse">
            <a:avLst/>
          </a:prstGeom>
          <a:solidFill>
            <a:schemeClr val="lt1"/>
          </a:solidFill>
          <a:ln w="28575" cap="flat" cmpd="sng">
            <a:solidFill>
              <a:srgbClr val="E2EE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pic>
        <p:nvPicPr>
          <p:cNvPr id="260" name="Google Shape;260;p27" descr="A heart with a pulse line&#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9326" y="1739446"/>
            <a:ext cx="687386" cy="532947"/>
          </a:xfrm>
          <a:prstGeom prst="rect">
            <a:avLst/>
          </a:prstGeom>
          <a:noFill/>
          <a:ln>
            <a:noFill/>
          </a:ln>
        </p:spPr>
      </p:pic>
      <p:pic>
        <p:nvPicPr>
          <p:cNvPr id="261" name="Google Shape;261;p27" descr="A heart with a pulse line&#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71776" y="1741519"/>
            <a:ext cx="687386" cy="5329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Organisation of integrated care</a:t>
            </a:r>
          </a:p>
        </p:txBody>
      </p:sp>
      <p:sp>
        <p:nvSpPr>
          <p:cNvPr id="278" name="Google Shape;278;p29"/>
          <p:cNvSpPr txBox="1">
            <a:spLocks noGrp="1"/>
          </p:cNvSpPr>
          <p:nvPr>
            <p:ph type="body" idx="4"/>
          </p:nvPr>
        </p:nvSpPr>
        <p:spPr>
          <a:xfrm>
            <a:off x="838200" y="6356349"/>
            <a:ext cx="499593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280" name="Google Shape;280;p29"/>
          <p:cNvSpPr/>
          <p:nvPr/>
        </p:nvSpPr>
        <p:spPr>
          <a:xfrm>
            <a:off x="9973929" y="175579"/>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noProof="0" dirty="0">
                <a:solidFill>
                  <a:srgbClr val="FFFFFF"/>
                </a:solidFill>
                <a:latin typeface="Arial Narrow"/>
                <a:ea typeface="Arial Narrow"/>
                <a:cs typeface="Arial Narrow"/>
                <a:sym typeface="Arial Narrow"/>
              </a:rPr>
              <a:t>Activity 3</a:t>
            </a:r>
            <a:endParaRPr lang="en-GB" sz="1400" b="0" i="0" u="none" strike="noStrike" cap="none" noProof="0" dirty="0">
              <a:solidFill>
                <a:srgbClr val="000000"/>
              </a:solidFill>
              <a:latin typeface="Arial"/>
              <a:ea typeface="Arial"/>
              <a:cs typeface="Arial"/>
              <a:sym typeface="Arial"/>
            </a:endParaRPr>
          </a:p>
        </p:txBody>
      </p:sp>
      <p:sp>
        <p:nvSpPr>
          <p:cNvPr id="281" name="Google Shape;281;p29"/>
          <p:cNvSpPr txBox="1"/>
          <p:nvPr/>
        </p:nvSpPr>
        <p:spPr>
          <a:xfrm>
            <a:off x="3786631" y="1667375"/>
            <a:ext cx="4188969" cy="465440"/>
          </a:xfrm>
          <a:prstGeom prst="rect">
            <a:avLst/>
          </a:prstGeom>
          <a:solidFill>
            <a:srgbClr val="E2EEBE"/>
          </a:solidFill>
          <a:ln>
            <a:noFill/>
          </a:ln>
        </p:spPr>
        <p:txBody>
          <a:bodyPr spcFirstLastPara="1" wrap="square" lIns="91425" tIns="45700" rIns="91425" bIns="45700" anchor="t" anchorCtr="0">
            <a:normAutofit fontScale="92500"/>
          </a:bodyPr>
          <a:lstStyle/>
          <a:p>
            <a:pPr marL="0" marR="0" lvl="0" indent="0" algn="l" rtl="0">
              <a:lnSpc>
                <a:spcPct val="108000"/>
              </a:lnSpc>
              <a:spcBef>
                <a:spcPts val="0"/>
              </a:spcBef>
              <a:spcAft>
                <a:spcPts val="0"/>
              </a:spcAft>
              <a:buClr>
                <a:srgbClr val="466318"/>
              </a:buClr>
              <a:buSzPct val="108108"/>
              <a:buFont typeface="Arial"/>
              <a:buNone/>
            </a:pPr>
            <a:r>
              <a:rPr lang="en-GB" sz="2400" b="0" i="0" u="none" strike="noStrike" cap="none" noProof="0" dirty="0">
                <a:solidFill>
                  <a:srgbClr val="262626"/>
                </a:solidFill>
                <a:latin typeface="Lato"/>
                <a:ea typeface="Lato"/>
                <a:cs typeface="Lato"/>
                <a:sym typeface="Lato"/>
              </a:rPr>
              <a:t>Integrated Care Systems (ICSs)</a:t>
            </a:r>
            <a:endParaRPr lang="en-GB" sz="2400" b="0" i="0" u="none" strike="noStrike" cap="none" noProof="0" dirty="0">
              <a:solidFill>
                <a:srgbClr val="262626"/>
              </a:solidFill>
              <a:latin typeface="Arial"/>
              <a:ea typeface="Arial"/>
              <a:cs typeface="Arial"/>
              <a:sym typeface="Arial"/>
            </a:endParaRPr>
          </a:p>
        </p:txBody>
      </p:sp>
      <p:sp>
        <p:nvSpPr>
          <p:cNvPr id="282" name="Google Shape;282;p29"/>
          <p:cNvSpPr txBox="1"/>
          <p:nvPr/>
        </p:nvSpPr>
        <p:spPr>
          <a:xfrm>
            <a:off x="876047" y="3087510"/>
            <a:ext cx="2727960" cy="906238"/>
          </a:xfrm>
          <a:prstGeom prst="rect">
            <a:avLst/>
          </a:prstGeom>
          <a:solidFill>
            <a:srgbClr val="E2EEBE"/>
          </a:solidFill>
          <a:ln>
            <a:noFill/>
          </a:ln>
        </p:spPr>
        <p:txBody>
          <a:bodyPr spcFirstLastPara="1" wrap="square" lIns="91425" tIns="45700" rIns="91425" bIns="45700" anchor="t" anchorCtr="0">
            <a:normAutofit/>
          </a:bodyPr>
          <a:lstStyle/>
          <a:p>
            <a:pPr marL="0" marR="0" lvl="0" indent="0" algn="l" rtl="0">
              <a:lnSpc>
                <a:spcPct val="108000"/>
              </a:lnSpc>
              <a:spcBef>
                <a:spcPts val="0"/>
              </a:spcBef>
              <a:spcAft>
                <a:spcPts val="0"/>
              </a:spcAft>
              <a:buClr>
                <a:srgbClr val="466318"/>
              </a:buClr>
              <a:buSzPts val="2400"/>
              <a:buFont typeface="Arial"/>
              <a:buNone/>
            </a:pPr>
            <a:r>
              <a:rPr lang="en-GB" sz="2200" b="0" i="0" u="none" strike="noStrike" cap="none" noProof="0" dirty="0">
                <a:solidFill>
                  <a:srgbClr val="262626"/>
                </a:solidFill>
                <a:latin typeface="Lato"/>
                <a:ea typeface="Lato"/>
                <a:cs typeface="Lato"/>
                <a:sym typeface="Lato"/>
              </a:rPr>
              <a:t>Integrated Care Boards (ICBs)</a:t>
            </a:r>
          </a:p>
        </p:txBody>
      </p:sp>
      <p:sp>
        <p:nvSpPr>
          <p:cNvPr id="283" name="Google Shape;283;p29"/>
          <p:cNvSpPr txBox="1"/>
          <p:nvPr/>
        </p:nvSpPr>
        <p:spPr>
          <a:xfrm>
            <a:off x="6966761" y="3115440"/>
            <a:ext cx="2727960" cy="894169"/>
          </a:xfrm>
          <a:prstGeom prst="rect">
            <a:avLst/>
          </a:prstGeom>
          <a:solidFill>
            <a:srgbClr val="E2EEBE"/>
          </a:solidFill>
          <a:ln>
            <a:noFill/>
          </a:ln>
        </p:spPr>
        <p:txBody>
          <a:bodyPr spcFirstLastPara="1" wrap="square" lIns="91425" tIns="45700" rIns="91425" bIns="45700" anchor="t" anchorCtr="0">
            <a:normAutofit/>
          </a:bodyPr>
          <a:lstStyle/>
          <a:p>
            <a:pPr marL="0" marR="0" lvl="0" indent="0" algn="l" rtl="0">
              <a:lnSpc>
                <a:spcPct val="108000"/>
              </a:lnSpc>
              <a:spcBef>
                <a:spcPts val="0"/>
              </a:spcBef>
              <a:spcAft>
                <a:spcPts val="0"/>
              </a:spcAft>
              <a:buClr>
                <a:srgbClr val="466318"/>
              </a:buClr>
              <a:buSzPts val="2400"/>
              <a:buFont typeface="Arial"/>
              <a:buNone/>
            </a:pPr>
            <a:r>
              <a:rPr lang="en-GB" sz="2400" b="0" i="0" u="none" strike="noStrike" cap="none" noProof="0" dirty="0">
                <a:solidFill>
                  <a:srgbClr val="262626"/>
                </a:solidFill>
                <a:latin typeface="Lato"/>
                <a:ea typeface="Lato"/>
                <a:cs typeface="Lato"/>
                <a:sym typeface="Lato"/>
              </a:rPr>
              <a:t>Integrated Care Partnerships (</a:t>
            </a:r>
            <a:r>
              <a:rPr lang="en-GB" sz="2200" b="0" i="0" u="none" strike="noStrike" cap="none" noProof="0" dirty="0">
                <a:solidFill>
                  <a:srgbClr val="262626"/>
                </a:solidFill>
                <a:latin typeface="Lato"/>
                <a:ea typeface="Lato"/>
                <a:cs typeface="Lato"/>
                <a:sym typeface="Lato"/>
              </a:rPr>
              <a:t>ICPs</a:t>
            </a:r>
            <a:r>
              <a:rPr lang="en-GB" sz="2400" b="0" i="0" u="none" strike="noStrike" cap="none" noProof="0" dirty="0">
                <a:solidFill>
                  <a:srgbClr val="262626"/>
                </a:solidFill>
                <a:latin typeface="Lato"/>
                <a:ea typeface="Lato"/>
                <a:cs typeface="Lato"/>
                <a:sym typeface="Lato"/>
              </a:rPr>
              <a:t>)</a:t>
            </a:r>
            <a:endParaRPr lang="en-GB" sz="2400" b="0" i="0" u="none" strike="noStrike" cap="none" noProof="0" dirty="0">
              <a:solidFill>
                <a:srgbClr val="262626"/>
              </a:solidFill>
              <a:latin typeface="Arial"/>
              <a:ea typeface="Arial"/>
              <a:cs typeface="Arial"/>
              <a:sym typeface="Arial"/>
            </a:endParaRPr>
          </a:p>
        </p:txBody>
      </p:sp>
      <p:sp>
        <p:nvSpPr>
          <p:cNvPr id="284" name="Google Shape;284;p29"/>
          <p:cNvSpPr txBox="1"/>
          <p:nvPr/>
        </p:nvSpPr>
        <p:spPr>
          <a:xfrm>
            <a:off x="1008189" y="5557708"/>
            <a:ext cx="9961880" cy="526308"/>
          </a:xfrm>
          <a:prstGeom prst="rect">
            <a:avLst/>
          </a:prstGeom>
          <a:solidFill>
            <a:srgbClr val="E2EEBE"/>
          </a:solidFill>
          <a:ln>
            <a:noFill/>
          </a:ln>
        </p:spPr>
        <p:txBody>
          <a:bodyPr spcFirstLastPara="1" wrap="square" lIns="91425" tIns="45700" rIns="91425" bIns="45700" anchor="t" anchorCtr="0">
            <a:normAutofit/>
          </a:bodyPr>
          <a:lstStyle/>
          <a:p>
            <a:pPr marL="0" marR="0" lvl="0" indent="0" algn="l" rtl="0">
              <a:lnSpc>
                <a:spcPct val="108000"/>
              </a:lnSpc>
              <a:spcBef>
                <a:spcPts val="0"/>
              </a:spcBef>
              <a:spcAft>
                <a:spcPts val="0"/>
              </a:spcAft>
              <a:buClr>
                <a:srgbClr val="466318"/>
              </a:buClr>
              <a:buSzPts val="2400"/>
              <a:buFont typeface="Arial"/>
              <a:buNone/>
            </a:pPr>
            <a:r>
              <a:rPr lang="en-GB" sz="2200" b="0" i="0" u="none" strike="noStrike" cap="none" noProof="0" dirty="0">
                <a:solidFill>
                  <a:srgbClr val="262626"/>
                </a:solidFill>
                <a:latin typeface="Lato"/>
                <a:ea typeface="Lato"/>
                <a:cs typeface="Lato"/>
                <a:sym typeface="Lato"/>
              </a:rPr>
              <a:t>Primary care, social care, community services, secondary care providers</a:t>
            </a:r>
          </a:p>
        </p:txBody>
      </p:sp>
      <p:sp>
        <p:nvSpPr>
          <p:cNvPr id="285" name="Google Shape;285;p29"/>
          <p:cNvSpPr txBox="1"/>
          <p:nvPr/>
        </p:nvSpPr>
        <p:spPr>
          <a:xfrm>
            <a:off x="2832393" y="2287396"/>
            <a:ext cx="6053708" cy="1451814"/>
          </a:xfrm>
          <a:prstGeom prst="rect">
            <a:avLst/>
          </a:prstGeom>
          <a:noFill/>
          <a:ln>
            <a:noFill/>
          </a:ln>
        </p:spPr>
        <p:txBody>
          <a:bodyPr spcFirstLastPara="1" wrap="square" lIns="91425" tIns="45700" rIns="91425" bIns="45700" anchor="t" anchorCtr="0">
            <a:normAutofit/>
          </a:bodyPr>
          <a:lstStyle/>
          <a:p>
            <a:pPr marL="0" marR="0" lvl="0" indent="0" algn="ctr" rtl="0">
              <a:lnSpc>
                <a:spcPct val="108000"/>
              </a:lnSpc>
              <a:spcBef>
                <a:spcPts val="0"/>
              </a:spcBef>
              <a:spcAft>
                <a:spcPts val="0"/>
              </a:spcAft>
              <a:buClr>
                <a:srgbClr val="466318"/>
              </a:buClr>
              <a:buSzPts val="2000"/>
              <a:buFont typeface="Arial"/>
              <a:buNone/>
            </a:pPr>
            <a:r>
              <a:rPr lang="en-GB" sz="2000" b="0" i="0" u="none" strike="noStrike" cap="none" noProof="0" dirty="0">
                <a:solidFill>
                  <a:srgbClr val="262626"/>
                </a:solidFill>
                <a:latin typeface="Arial"/>
                <a:ea typeface="Arial"/>
                <a:cs typeface="Arial"/>
                <a:sym typeface="Arial"/>
              </a:rPr>
              <a:t>Regional structures that oversee health and social care, setting priorities and managing resources</a:t>
            </a:r>
          </a:p>
        </p:txBody>
      </p:sp>
      <p:cxnSp>
        <p:nvCxnSpPr>
          <p:cNvPr id="286" name="Google Shape;286;p29"/>
          <p:cNvCxnSpPr/>
          <p:nvPr/>
        </p:nvCxnSpPr>
        <p:spPr>
          <a:xfrm flipH="1">
            <a:off x="2023288" y="1772831"/>
            <a:ext cx="1763343" cy="1314664"/>
          </a:xfrm>
          <a:prstGeom prst="straightConnector1">
            <a:avLst/>
          </a:prstGeom>
          <a:noFill/>
          <a:ln w="9525" cap="flat" cmpd="sng">
            <a:solidFill>
              <a:schemeClr val="dk1"/>
            </a:solidFill>
            <a:prstDash val="solid"/>
            <a:miter lim="800000"/>
            <a:headEnd type="none" w="sm" len="sm"/>
            <a:tailEnd type="triangle" w="med" len="med"/>
          </a:ln>
        </p:spPr>
      </p:cxnSp>
      <p:cxnSp>
        <p:nvCxnSpPr>
          <p:cNvPr id="287" name="Google Shape;287;p29"/>
          <p:cNvCxnSpPr/>
          <p:nvPr/>
        </p:nvCxnSpPr>
        <p:spPr>
          <a:xfrm>
            <a:off x="7975600" y="1709874"/>
            <a:ext cx="1705526" cy="1405521"/>
          </a:xfrm>
          <a:prstGeom prst="straightConnector1">
            <a:avLst/>
          </a:prstGeom>
          <a:noFill/>
          <a:ln w="9525" cap="flat" cmpd="sng">
            <a:solidFill>
              <a:schemeClr val="dk1"/>
            </a:solidFill>
            <a:prstDash val="solid"/>
            <a:miter lim="800000"/>
            <a:headEnd type="none" w="sm" len="sm"/>
            <a:tailEnd type="triangle" w="med" len="med"/>
          </a:ln>
        </p:spPr>
      </p:cxnSp>
      <p:cxnSp>
        <p:nvCxnSpPr>
          <p:cNvPr id="288" name="Google Shape;288;p29"/>
          <p:cNvCxnSpPr/>
          <p:nvPr/>
        </p:nvCxnSpPr>
        <p:spPr>
          <a:xfrm>
            <a:off x="2651760" y="4030730"/>
            <a:ext cx="2763520" cy="1507792"/>
          </a:xfrm>
          <a:prstGeom prst="straightConnector1">
            <a:avLst/>
          </a:prstGeom>
          <a:noFill/>
          <a:ln w="9525" cap="flat" cmpd="sng">
            <a:solidFill>
              <a:schemeClr val="dk1"/>
            </a:solidFill>
            <a:prstDash val="solid"/>
            <a:miter lim="800000"/>
            <a:headEnd type="none" w="sm" len="sm"/>
            <a:tailEnd type="triangle" w="med" len="med"/>
          </a:ln>
        </p:spPr>
      </p:cxnSp>
      <p:cxnSp>
        <p:nvCxnSpPr>
          <p:cNvPr id="289" name="Google Shape;289;p29"/>
          <p:cNvCxnSpPr/>
          <p:nvPr/>
        </p:nvCxnSpPr>
        <p:spPr>
          <a:xfrm flipH="1">
            <a:off x="5989129" y="4021551"/>
            <a:ext cx="2341612" cy="1516971"/>
          </a:xfrm>
          <a:prstGeom prst="straightConnector1">
            <a:avLst/>
          </a:prstGeom>
          <a:noFill/>
          <a:ln w="9525" cap="flat" cmpd="sng">
            <a:solidFill>
              <a:schemeClr val="dk1"/>
            </a:solidFill>
            <a:prstDash val="solid"/>
            <a:miter lim="800000"/>
            <a:headEnd type="none" w="sm" len="sm"/>
            <a:tailEnd type="triangle" w="med" len="med"/>
          </a:ln>
        </p:spPr>
      </p:cxnSp>
      <p:sp>
        <p:nvSpPr>
          <p:cNvPr id="290" name="Google Shape;290;p29"/>
          <p:cNvSpPr txBox="1"/>
          <p:nvPr/>
        </p:nvSpPr>
        <p:spPr>
          <a:xfrm>
            <a:off x="819341" y="4234589"/>
            <a:ext cx="5169788" cy="753047"/>
          </a:xfrm>
          <a:prstGeom prst="rect">
            <a:avLst/>
          </a:prstGeom>
          <a:solidFill>
            <a:srgbClr val="FFFFFF"/>
          </a:solidFill>
          <a:ln>
            <a:noFill/>
          </a:ln>
        </p:spPr>
        <p:txBody>
          <a:bodyPr spcFirstLastPara="1" wrap="square" lIns="91425" tIns="45700" rIns="91425" bIns="45700" anchor="t" anchorCtr="0">
            <a:normAutofit fontScale="85000" lnSpcReduction="10000"/>
          </a:bodyPr>
          <a:lstStyle/>
          <a:p>
            <a:pPr marL="0" marR="0" lvl="0" indent="0" algn="l" rtl="0">
              <a:lnSpc>
                <a:spcPct val="108000"/>
              </a:lnSpc>
              <a:spcBef>
                <a:spcPts val="0"/>
              </a:spcBef>
              <a:spcAft>
                <a:spcPts val="0"/>
              </a:spcAft>
              <a:buClr>
                <a:srgbClr val="466318"/>
              </a:buClr>
              <a:buSzPct val="100000"/>
              <a:buFont typeface="Arial"/>
              <a:buNone/>
            </a:pPr>
            <a:r>
              <a:rPr lang="en-GB" sz="2400" b="0" i="0" u="none" strike="noStrike" cap="none" noProof="0" dirty="0">
                <a:solidFill>
                  <a:srgbClr val="262626"/>
                </a:solidFill>
                <a:latin typeface="Arial"/>
                <a:ea typeface="Arial"/>
                <a:cs typeface="Arial"/>
                <a:sym typeface="Arial"/>
              </a:rPr>
              <a:t>Within each ICS, ICBs plan and coordinate services, ensuring they meet local needs</a:t>
            </a:r>
          </a:p>
        </p:txBody>
      </p:sp>
      <p:sp>
        <p:nvSpPr>
          <p:cNvPr id="291" name="Google Shape;291;p29"/>
          <p:cNvSpPr txBox="1"/>
          <p:nvPr/>
        </p:nvSpPr>
        <p:spPr>
          <a:xfrm>
            <a:off x="6562978" y="4164190"/>
            <a:ext cx="5169788" cy="1219751"/>
          </a:xfrm>
          <a:prstGeom prst="rect">
            <a:avLst/>
          </a:prstGeom>
          <a:solidFill>
            <a:srgbClr val="FFFFFF"/>
          </a:solidFill>
          <a:ln>
            <a:noFill/>
          </a:ln>
        </p:spPr>
        <p:txBody>
          <a:bodyPr spcFirstLastPara="1" wrap="square" lIns="91425" tIns="45700" rIns="91425" bIns="45700" anchor="t" anchorCtr="0">
            <a:normAutofit/>
          </a:bodyPr>
          <a:lstStyle/>
          <a:p>
            <a:pPr marL="0" marR="0" lvl="0" indent="0" algn="l" rtl="0">
              <a:lnSpc>
                <a:spcPct val="108000"/>
              </a:lnSpc>
              <a:spcBef>
                <a:spcPts val="0"/>
              </a:spcBef>
              <a:spcAft>
                <a:spcPts val="0"/>
              </a:spcAft>
              <a:buClr>
                <a:srgbClr val="466318"/>
              </a:buClr>
              <a:buSzPts val="2000"/>
              <a:buFont typeface="Arial"/>
              <a:buNone/>
            </a:pPr>
            <a:r>
              <a:rPr lang="en-GB" sz="2000" b="0" i="0" u="none" strike="noStrike" cap="none" noProof="0" dirty="0">
                <a:solidFill>
                  <a:srgbClr val="262626"/>
                </a:solidFill>
                <a:latin typeface="Arial"/>
                <a:ea typeface="Arial"/>
                <a:cs typeface="Arial"/>
                <a:sym typeface="Arial"/>
              </a:rPr>
              <a:t>Alliances of local health, social care and community organisations that deliver targeted, community-based care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Making Every Contact Count</a:t>
            </a:r>
          </a:p>
        </p:txBody>
      </p:sp>
      <p:sp>
        <p:nvSpPr>
          <p:cNvPr id="267" name="Google Shape;267;p28"/>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noProof="0" dirty="0"/>
              <a:t>A health initiative encouraging professionals to use everyday interactions to promote healthier lifestyles. </a:t>
            </a:r>
          </a:p>
          <a:p>
            <a:pPr marL="0" lvl="0" indent="0" algn="l" rtl="0">
              <a:lnSpc>
                <a:spcPct val="108000"/>
              </a:lnSpc>
              <a:spcBef>
                <a:spcPts val="0"/>
              </a:spcBef>
              <a:spcAft>
                <a:spcPts val="0"/>
              </a:spcAft>
              <a:buSzPts val="2400"/>
              <a:buNone/>
            </a:pPr>
            <a:endParaRPr lang="en-GB" noProof="0" dirty="0"/>
          </a:p>
          <a:p>
            <a:pPr marL="0" lvl="0" indent="0" algn="l" rtl="0">
              <a:lnSpc>
                <a:spcPct val="108000"/>
              </a:lnSpc>
              <a:spcBef>
                <a:spcPts val="0"/>
              </a:spcBef>
              <a:spcAft>
                <a:spcPts val="0"/>
              </a:spcAft>
              <a:buSzPts val="2400"/>
              <a:buNone/>
            </a:pPr>
            <a:r>
              <a:rPr lang="en-GB" noProof="0" dirty="0"/>
              <a:t>By offering brief advice or guidance during routine appointments, MECC aims to increase awareness of health risks and encourage small, positive behaviour changes, supporting overall well-being in communities.</a:t>
            </a:r>
          </a:p>
        </p:txBody>
      </p:sp>
      <p:sp>
        <p:nvSpPr>
          <p:cNvPr id="268" name="Google Shape;268;p28"/>
          <p:cNvSpPr txBox="1">
            <a:spLocks noGrp="1"/>
          </p:cNvSpPr>
          <p:nvPr>
            <p:ph type="body" idx="4"/>
          </p:nvPr>
        </p:nvSpPr>
        <p:spPr>
          <a:xfrm>
            <a:off x="838199" y="6356349"/>
            <a:ext cx="5073203"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pic>
        <p:nvPicPr>
          <p:cNvPr id="3" name="Picture Placeholder 2">
            <a:extLst>
              <a:ext uri="{FF2B5EF4-FFF2-40B4-BE49-F238E27FC236}">
                <a16:creationId xmlns:a16="http://schemas.microsoft.com/office/drawing/2014/main" id="{B1226234-0401-EB48-EF45-6C94197FF96D}"/>
              </a:ext>
              <a:ext uri="{C183D7F6-B498-43B3-948B-1728B52AA6E4}">
                <adec:decorative xmlns:adec="http://schemas.microsoft.com/office/drawing/2017/decorative" val="1"/>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p:blipFill>
        <p:spPr>
          <a:xfrm>
            <a:off x="6989763" y="1825625"/>
            <a:ext cx="4364037" cy="4351338"/>
          </a:xfrm>
          <a:prstGeom prst="rect">
            <a:avLst/>
          </a:prstGeom>
          <a:noFill/>
          <a:ln>
            <a:noFill/>
          </a:ln>
        </p:spPr>
      </p:pic>
      <p:sp>
        <p:nvSpPr>
          <p:cNvPr id="272" name="Google Shape;272;p28"/>
          <p:cNvSpPr/>
          <p:nvPr/>
        </p:nvSpPr>
        <p:spPr>
          <a:xfrm>
            <a:off x="9973929" y="175579"/>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noProof="0" dirty="0">
                <a:solidFill>
                  <a:srgbClr val="FFFFFF"/>
                </a:solidFill>
                <a:latin typeface="Arial Narrow"/>
                <a:ea typeface="Arial Narrow"/>
                <a:cs typeface="Arial Narrow"/>
                <a:sym typeface="Arial Narrow"/>
              </a:rPr>
              <a:t>Activity 3</a:t>
            </a:r>
            <a:endParaRPr lang="en-GB" sz="14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What would you do?</a:t>
            </a:r>
          </a:p>
        </p:txBody>
      </p:sp>
      <p:sp>
        <p:nvSpPr>
          <p:cNvPr id="297" name="Google Shape;297;p30"/>
          <p:cNvSpPr txBox="1">
            <a:spLocks noGrp="1"/>
          </p:cNvSpPr>
          <p:nvPr>
            <p:ph type="body" idx="1"/>
          </p:nvPr>
        </p:nvSpPr>
        <p:spPr>
          <a:xfrm>
            <a:off x="838201" y="1825625"/>
            <a:ext cx="10115348"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ct val="108108"/>
              <a:buNone/>
            </a:pPr>
            <a:r>
              <a:rPr lang="en-GB" noProof="0" dirty="0"/>
              <a:t>After oxygen starvation at birth, Marium is now 31 and is given round the clock care by her mother, Aisha. They live alone and after a fall Aisha is unable to lift Marium or carry out all the care task she needs. They live in a flat where the lift is often broken, and Marium does not have a suitable wheelchair. Aisha needs to attend physiotherapy appointments.</a:t>
            </a:r>
            <a:br>
              <a:rPr lang="en-GB" noProof="0" dirty="0"/>
            </a:br>
            <a:endParaRPr lang="en-GB" b="1" noProof="0" dirty="0"/>
          </a:p>
          <a:p>
            <a:pPr marL="0" lvl="0" indent="0" algn="l" rtl="0">
              <a:lnSpc>
                <a:spcPct val="108000"/>
              </a:lnSpc>
              <a:spcBef>
                <a:spcPts val="1000"/>
              </a:spcBef>
              <a:spcAft>
                <a:spcPts val="0"/>
              </a:spcAft>
              <a:buSzPct val="108108"/>
              <a:buNone/>
            </a:pPr>
            <a:r>
              <a:rPr lang="en-GB" b="1" noProof="0" dirty="0"/>
              <a:t>What are Marium’s needs?</a:t>
            </a:r>
            <a:endParaRPr lang="en-GB" noProof="0" dirty="0"/>
          </a:p>
          <a:p>
            <a:pPr marL="0" lvl="0" indent="0" algn="l" rtl="0">
              <a:lnSpc>
                <a:spcPct val="108000"/>
              </a:lnSpc>
              <a:spcBef>
                <a:spcPts val="1000"/>
              </a:spcBef>
              <a:spcAft>
                <a:spcPts val="0"/>
              </a:spcAft>
              <a:buSzPct val="108108"/>
              <a:buNone/>
            </a:pPr>
            <a:r>
              <a:rPr lang="en-GB" b="1" noProof="0" dirty="0"/>
              <a:t>How could these be met?</a:t>
            </a:r>
            <a:endParaRPr lang="en-GB" noProof="0" dirty="0"/>
          </a:p>
        </p:txBody>
      </p:sp>
      <p:sp>
        <p:nvSpPr>
          <p:cNvPr id="298" name="Google Shape;298;p30"/>
          <p:cNvSpPr txBox="1">
            <a:spLocks noGrp="1"/>
          </p:cNvSpPr>
          <p:nvPr>
            <p:ph type="body" idx="3"/>
          </p:nvPr>
        </p:nvSpPr>
        <p:spPr>
          <a:xfrm>
            <a:off x="838200" y="6356349"/>
            <a:ext cx="512471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299" name="Google Shape;299;p30"/>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In this lesson, we will:</a:t>
            </a:r>
          </a:p>
        </p:txBody>
      </p:sp>
      <p:sp>
        <p:nvSpPr>
          <p:cNvPr id="127" name="Google Shape;127;p16"/>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GB" noProof="0" dirty="0"/>
              <a:t>Define multidisciplinary teamwork, a multi-agency approach and integrated care</a:t>
            </a:r>
          </a:p>
          <a:p>
            <a:pPr marL="342900">
              <a:buSzPts val="2400"/>
            </a:pPr>
            <a:r>
              <a:rPr lang="en-GB" noProof="0" dirty="0"/>
              <a:t>Recognise the differences between Integrated Care Systems (ICSs), Integrated Care Boards (ICBs) and Integrated Care Partnerships (ICPs) in England</a:t>
            </a:r>
          </a:p>
          <a:p>
            <a:pPr marL="342900">
              <a:buSzPts val="2400"/>
            </a:pPr>
            <a:r>
              <a:rPr lang="en-GB" noProof="0" dirty="0"/>
              <a:t>Explain the relationship between integrated care and care planning</a:t>
            </a:r>
          </a:p>
        </p:txBody>
      </p:sp>
      <p:sp>
        <p:nvSpPr>
          <p:cNvPr id="128" name="Google Shape;128;p16"/>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Introduction</a:t>
            </a:r>
          </a:p>
        </p:txBody>
      </p:sp>
      <p:sp>
        <p:nvSpPr>
          <p:cNvPr id="129" name="Google Shape;129;p16"/>
          <p:cNvSpPr txBox="1">
            <a:spLocks noGrp="1"/>
          </p:cNvSpPr>
          <p:nvPr>
            <p:ph type="body" idx="4"/>
          </p:nvPr>
        </p:nvSpPr>
        <p:spPr>
          <a:xfrm>
            <a:off x="838200" y="6356349"/>
            <a:ext cx="508068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130" name="Google Shape;130;p16"/>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92500" lnSpcReduction="10000"/>
          </a:bodyPr>
          <a:lstStyle/>
          <a:p>
            <a:pPr marL="0" lvl="0" indent="0" algn="l" rtl="0">
              <a:lnSpc>
                <a:spcPct val="108000"/>
              </a:lnSpc>
              <a:spcBef>
                <a:spcPts val="0"/>
              </a:spcBef>
              <a:spcAft>
                <a:spcPts val="0"/>
              </a:spcAft>
              <a:buSzPct val="100000"/>
              <a:buNone/>
            </a:pPr>
            <a:r>
              <a:rPr lang="en-GB" sz="1400" b="1" noProof="0" dirty="0"/>
              <a:t>Skills:</a:t>
            </a:r>
            <a:endParaRPr lang="en-GB" noProof="0" dirty="0"/>
          </a:p>
          <a:p>
            <a:pPr marL="0" lvl="0" indent="0" algn="l" rtl="0">
              <a:lnSpc>
                <a:spcPct val="108000"/>
              </a:lnSpc>
              <a:spcBef>
                <a:spcPts val="1000"/>
              </a:spcBef>
              <a:spcAft>
                <a:spcPts val="0"/>
              </a:spcAft>
              <a:buSzPct val="100000"/>
              <a:buNone/>
            </a:pPr>
            <a:r>
              <a:rPr lang="en-GB" sz="1400" b="1" noProof="0" dirty="0"/>
              <a:t>CS1.1</a:t>
            </a:r>
            <a:r>
              <a:rPr lang="en-GB" sz="1400" noProof="0" dirty="0"/>
              <a:t> Plan and develop person-centred care</a:t>
            </a:r>
          </a:p>
          <a:p>
            <a:pPr marL="0" lvl="0" indent="0" algn="l" rtl="0">
              <a:lnSpc>
                <a:spcPct val="108000"/>
              </a:lnSpc>
              <a:spcBef>
                <a:spcPts val="1000"/>
              </a:spcBef>
              <a:spcAft>
                <a:spcPts val="0"/>
              </a:spcAft>
              <a:buSzPct val="100000"/>
              <a:buNone/>
            </a:pPr>
            <a:r>
              <a:rPr lang="en-GB" sz="1400" b="1" noProof="0" dirty="0"/>
              <a:t>CS3.2</a:t>
            </a:r>
            <a:r>
              <a:rPr lang="en-GB" sz="1400" noProof="0" dirty="0"/>
              <a:t> Undertake collaborative work demonstrating</a:t>
            </a:r>
          </a:p>
          <a:p>
            <a:pPr marL="0" lvl="0" indent="0" algn="l" rtl="0">
              <a:lnSpc>
                <a:spcPct val="108000"/>
              </a:lnSpc>
              <a:spcBef>
                <a:spcPts val="1000"/>
              </a:spcBef>
              <a:spcAft>
                <a:spcPts val="0"/>
              </a:spcAft>
              <a:buSzPct val="100000"/>
              <a:buNone/>
            </a:pPr>
            <a:r>
              <a:rPr lang="en-GB" sz="1400" b="1" noProof="0" dirty="0"/>
              <a:t>CS4.1</a:t>
            </a:r>
            <a:r>
              <a:rPr lang="en-GB" sz="1400" noProof="0" dirty="0"/>
              <a:t> Undertake reflective practice and record reflections and experiences</a:t>
            </a:r>
          </a:p>
          <a:p>
            <a:pPr marL="0" lvl="0" indent="0" algn="l" rtl="0">
              <a:lnSpc>
                <a:spcPct val="108000"/>
              </a:lnSpc>
              <a:spcBef>
                <a:spcPts val="1000"/>
              </a:spcBef>
              <a:spcAft>
                <a:spcPts val="0"/>
              </a:spcAft>
              <a:buSzPct val="100000"/>
              <a:buNone/>
            </a:pPr>
            <a:r>
              <a:rPr lang="en-GB" sz="1400" b="1" noProof="0" dirty="0"/>
              <a:t>CS4.2</a:t>
            </a:r>
            <a:r>
              <a:rPr lang="en-GB" sz="1400" noProof="0" dirty="0"/>
              <a:t> Make improvements to own practice</a:t>
            </a:r>
          </a:p>
          <a:p>
            <a:pPr marL="0" lvl="0" indent="0" algn="l" rtl="0">
              <a:lnSpc>
                <a:spcPct val="108000"/>
              </a:lnSpc>
              <a:spcBef>
                <a:spcPts val="1000"/>
              </a:spcBef>
              <a:spcAft>
                <a:spcPts val="0"/>
              </a:spcAft>
              <a:buSzPct val="100000"/>
              <a:buNone/>
            </a:pPr>
            <a:r>
              <a:rPr lang="en-GB" sz="1400" b="1" noProof="0" dirty="0"/>
              <a:t>General competencies:</a:t>
            </a:r>
            <a:endParaRPr lang="en-GB" noProof="0" dirty="0"/>
          </a:p>
          <a:p>
            <a:pPr marL="0" lvl="0" indent="0" algn="l" rtl="0">
              <a:lnSpc>
                <a:spcPct val="108000"/>
              </a:lnSpc>
              <a:spcBef>
                <a:spcPts val="1000"/>
              </a:spcBef>
              <a:spcAft>
                <a:spcPts val="0"/>
              </a:spcAft>
              <a:buSzPct val="100000"/>
              <a:buNone/>
            </a:pPr>
            <a:r>
              <a:rPr lang="en-GB" sz="1400" noProof="0" dirty="0"/>
              <a:t>English: </a:t>
            </a:r>
            <a:endParaRPr lang="en-GB" noProof="0" dirty="0"/>
          </a:p>
          <a:p>
            <a:pPr marL="0" lvl="0" indent="0" algn="l" rtl="0">
              <a:lnSpc>
                <a:spcPct val="108000"/>
              </a:lnSpc>
              <a:spcBef>
                <a:spcPts val="1000"/>
              </a:spcBef>
              <a:spcAft>
                <a:spcPts val="0"/>
              </a:spcAft>
              <a:buSzPct val="100000"/>
              <a:buNone/>
            </a:pPr>
            <a:r>
              <a:rPr lang="en-GB" sz="1400" b="1" noProof="0" dirty="0"/>
              <a:t>GEC2</a:t>
            </a:r>
            <a:r>
              <a:rPr lang="en-GB" sz="1400" noProof="0" dirty="0"/>
              <a:t> Present information </a:t>
            </a:r>
            <a:endParaRPr lang="en-GB" noProof="0" dirty="0"/>
          </a:p>
          <a:p>
            <a:pPr marL="0" lvl="0" indent="0" algn="l" rtl="0">
              <a:lnSpc>
                <a:spcPct val="108000"/>
              </a:lnSpc>
              <a:spcBef>
                <a:spcPts val="1000"/>
              </a:spcBef>
              <a:spcAft>
                <a:spcPts val="0"/>
              </a:spcAft>
              <a:buSzPct val="100000"/>
              <a:buNone/>
            </a:pPr>
            <a:r>
              <a:rPr lang="en-GB" sz="1400" b="1" noProof="0" dirty="0">
                <a:solidFill>
                  <a:srgbClr val="0D0D0D"/>
                </a:solidFill>
              </a:rPr>
              <a:t>GEC5</a:t>
            </a:r>
            <a:r>
              <a:rPr lang="en-GB" sz="1400" noProof="0" dirty="0">
                <a:solidFill>
                  <a:srgbClr val="0D0D0D"/>
                </a:solidFill>
              </a:rPr>
              <a:t> Synthesise information </a:t>
            </a:r>
            <a:r>
              <a:rPr lang="en-GB" sz="1400" noProof="0" dirty="0"/>
              <a:t>and ideas</a:t>
            </a:r>
          </a:p>
          <a:p>
            <a:pPr marL="0" lvl="0" indent="0" algn="l" rtl="0">
              <a:lnSpc>
                <a:spcPct val="108000"/>
              </a:lnSpc>
              <a:spcBef>
                <a:spcPts val="1000"/>
              </a:spcBef>
              <a:spcAft>
                <a:spcPts val="0"/>
              </a:spcAft>
              <a:buSzPct val="100000"/>
              <a:buNone/>
            </a:pPr>
            <a:r>
              <a:rPr lang="en-GB" sz="1400" noProof="0" dirty="0">
                <a:latin typeface="Arial"/>
                <a:ea typeface="Arial"/>
                <a:cs typeface="Arial"/>
                <a:sym typeface="Arial"/>
              </a:rPr>
              <a:t>Digital:</a:t>
            </a:r>
            <a:endParaRPr lang="en-GB" noProof="0" dirty="0"/>
          </a:p>
          <a:p>
            <a:pPr marL="0" lvl="0" indent="0" algn="l" rtl="0">
              <a:lnSpc>
                <a:spcPct val="108000"/>
              </a:lnSpc>
              <a:spcBef>
                <a:spcPts val="1000"/>
              </a:spcBef>
              <a:spcAft>
                <a:spcPts val="0"/>
              </a:spcAft>
              <a:buSzPct val="100000"/>
              <a:buNone/>
            </a:pPr>
            <a:r>
              <a:rPr lang="en-GB" sz="1400" b="1" noProof="0" dirty="0">
                <a:latin typeface="Arial"/>
                <a:ea typeface="Arial"/>
                <a:cs typeface="Arial"/>
                <a:sym typeface="Arial"/>
              </a:rPr>
              <a:t>GDC1</a:t>
            </a:r>
            <a:r>
              <a:rPr lang="en-GB" sz="1400" noProof="0" dirty="0">
                <a:latin typeface="Arial"/>
                <a:ea typeface="Arial"/>
                <a:cs typeface="Arial"/>
                <a:sym typeface="Arial"/>
              </a:rPr>
              <a:t> Use digital technology and media effectively</a:t>
            </a:r>
            <a:endParaRPr lang="en-GB" sz="1400"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7"/>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Plenary</a:t>
            </a:r>
          </a:p>
        </p:txBody>
      </p:sp>
      <p:sp>
        <p:nvSpPr>
          <p:cNvPr id="362" name="Google Shape;362;p37"/>
          <p:cNvSpPr txBox="1">
            <a:spLocks noGrp="1"/>
          </p:cNvSpPr>
          <p:nvPr>
            <p:ph type="body" idx="4"/>
          </p:nvPr>
        </p:nvSpPr>
        <p:spPr>
          <a:xfrm>
            <a:off x="838199" y="6356349"/>
            <a:ext cx="5098961"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363" name="Google Shape;36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noProof="0" dirty="0"/>
              <a:t>Plenary</a:t>
            </a:r>
          </a:p>
        </p:txBody>
      </p:sp>
      <p:sp>
        <p:nvSpPr>
          <p:cNvPr id="364" name="Google Shape;364;p37"/>
          <p:cNvSpPr txBo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8000"/>
              </a:lnSpc>
              <a:spcBef>
                <a:spcPts val="1000"/>
              </a:spcBef>
              <a:spcAft>
                <a:spcPts val="0"/>
              </a:spcAft>
              <a:buClr>
                <a:srgbClr val="466318"/>
              </a:buClr>
              <a:buSzPts val="1800"/>
              <a:buFont typeface="Arial"/>
              <a:buNone/>
            </a:pPr>
            <a:r>
              <a:rPr lang="en-GB" sz="2400" b="0" i="0" u="none" strike="noStrike" cap="none" noProof="0" dirty="0">
                <a:solidFill>
                  <a:srgbClr val="262626"/>
                </a:solidFill>
                <a:latin typeface="Arial"/>
                <a:ea typeface="Arial"/>
                <a:cs typeface="Arial"/>
                <a:sym typeface="Arial"/>
              </a:rPr>
              <a:t>Free healthcare and free social care provision were originally viewed as separate entities.</a:t>
            </a:r>
            <a:endParaRPr lang="en-GB" sz="1400" b="0" i="0" u="none" strike="noStrike" cap="none" noProof="0" dirty="0">
              <a:solidFill>
                <a:srgbClr val="000000"/>
              </a:solidFill>
              <a:latin typeface="Arial"/>
              <a:ea typeface="Arial"/>
              <a:cs typeface="Arial"/>
              <a:sym typeface="Arial"/>
            </a:endParaRPr>
          </a:p>
          <a:p>
            <a:pPr marL="0" marR="0" lvl="0" indent="0" algn="l" rtl="0">
              <a:lnSpc>
                <a:spcPct val="108000"/>
              </a:lnSpc>
              <a:spcBef>
                <a:spcPts val="1000"/>
              </a:spcBef>
              <a:spcAft>
                <a:spcPts val="0"/>
              </a:spcAft>
              <a:buClr>
                <a:srgbClr val="466318"/>
              </a:buClr>
              <a:buSzPts val="1800"/>
              <a:buFont typeface="Arial"/>
              <a:buNone/>
            </a:pPr>
            <a:r>
              <a:rPr lang="en-GB" sz="2400" b="0" i="0" u="none" strike="noStrike" cap="none" noProof="0" dirty="0">
                <a:solidFill>
                  <a:srgbClr val="262626"/>
                </a:solidFill>
                <a:latin typeface="Arial"/>
                <a:ea typeface="Arial"/>
                <a:cs typeface="Arial"/>
                <a:sym typeface="Arial"/>
              </a:rPr>
              <a:t>In four or five sentences, describe the importance of social care knowledge for professionals who work in healthcare. In other words, why is social care information relevant to you in your future career?</a:t>
            </a:r>
            <a:endParaRPr lang="en-GB" sz="1400" b="0" i="0" u="none" strike="noStrike" cap="none" noProof="0" dirty="0">
              <a:solidFill>
                <a:srgbClr val="000000"/>
              </a:solidFill>
              <a:latin typeface="Arial"/>
              <a:ea typeface="Arial"/>
              <a:cs typeface="Arial"/>
              <a:sym typeface="Arial"/>
            </a:endParaRPr>
          </a:p>
          <a:p>
            <a:pPr marL="457200" marR="0" lvl="0" indent="-228600" algn="l" rtl="0">
              <a:lnSpc>
                <a:spcPct val="108000"/>
              </a:lnSpc>
              <a:spcBef>
                <a:spcPts val="1000"/>
              </a:spcBef>
              <a:spcAft>
                <a:spcPts val="0"/>
              </a:spcAft>
              <a:buClr>
                <a:srgbClr val="466318"/>
              </a:buClr>
              <a:buSzPts val="1800"/>
              <a:buFont typeface="Arial"/>
              <a:buNone/>
            </a:pPr>
            <a:endParaRPr lang="en-GB" sz="2400" b="0" i="0" u="none" strike="noStrike" cap="none" noProof="0" dirty="0">
              <a:solidFill>
                <a:srgbClr val="262626"/>
              </a:solidFill>
              <a:latin typeface="Arial"/>
              <a:ea typeface="Arial"/>
              <a:cs typeface="Arial"/>
              <a:sym typeface="Arial"/>
            </a:endParaRPr>
          </a:p>
          <a:p>
            <a:pPr marL="457200" marR="0" lvl="0" indent="-228600" algn="l" rtl="0">
              <a:lnSpc>
                <a:spcPct val="108000"/>
              </a:lnSpc>
              <a:spcBef>
                <a:spcPts val="1000"/>
              </a:spcBef>
              <a:spcAft>
                <a:spcPts val="0"/>
              </a:spcAft>
              <a:buClr>
                <a:srgbClr val="466318"/>
              </a:buClr>
              <a:buSzPts val="1800"/>
              <a:buFont typeface="Arial"/>
              <a:buNone/>
            </a:pPr>
            <a:endParaRPr lang="en-GB" sz="2400" b="0" i="0" u="none" strike="noStrike" cap="none" noProof="0" dirty="0">
              <a:solidFill>
                <a:srgbClr val="26262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In this lesson, we have:</a:t>
            </a:r>
          </a:p>
        </p:txBody>
      </p:sp>
      <p:sp>
        <p:nvSpPr>
          <p:cNvPr id="370" name="Google Shape;370;p38"/>
          <p:cNvSpPr txBox="1">
            <a:spLocks noGrp="1"/>
          </p:cNvSpPr>
          <p:nvPr>
            <p:ph type="body" idx="1"/>
          </p:nvPr>
        </p:nvSpPr>
        <p:spPr>
          <a:xfrm>
            <a:off x="838200" y="1825625"/>
            <a:ext cx="6342246" cy="4351338"/>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GB" noProof="0" dirty="0"/>
              <a:t>Defined multidisciplinary teamwork, a multi-agency approach and integrated care</a:t>
            </a:r>
          </a:p>
          <a:p>
            <a:pPr marL="342900">
              <a:buSzPts val="2400"/>
            </a:pPr>
            <a:r>
              <a:rPr lang="en-GB" noProof="0" dirty="0"/>
              <a:t>Recognised the differences between Integrated Care Systems (ICSs), Integrated Care Boards (ICBs) and Integrated Care Partnerships (ICPs) in England</a:t>
            </a:r>
          </a:p>
          <a:p>
            <a:pPr marL="342900">
              <a:buSzPts val="2400"/>
            </a:pPr>
            <a:r>
              <a:rPr lang="en-GB" noProof="0" dirty="0"/>
              <a:t>Explained the relationship between integrated care and care planning</a:t>
            </a:r>
          </a:p>
        </p:txBody>
      </p:sp>
      <p:sp>
        <p:nvSpPr>
          <p:cNvPr id="371" name="Google Shape;371;p38"/>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Plenary</a:t>
            </a:r>
          </a:p>
        </p:txBody>
      </p:sp>
      <p:sp>
        <p:nvSpPr>
          <p:cNvPr id="372" name="Google Shape;372;p38"/>
          <p:cNvSpPr txBox="1">
            <a:spLocks noGrp="1"/>
          </p:cNvSpPr>
          <p:nvPr>
            <p:ph type="body" idx="4"/>
          </p:nvPr>
        </p:nvSpPr>
        <p:spPr>
          <a:xfrm>
            <a:off x="838200" y="6356349"/>
            <a:ext cx="583305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373" name="Google Shape;373;p38"/>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92500" lnSpcReduction="10000"/>
          </a:bodyPr>
          <a:lstStyle/>
          <a:p>
            <a:pPr marL="0" lvl="0" indent="0" algn="l" rtl="0">
              <a:lnSpc>
                <a:spcPct val="108000"/>
              </a:lnSpc>
              <a:spcBef>
                <a:spcPts val="0"/>
              </a:spcBef>
              <a:spcAft>
                <a:spcPts val="0"/>
              </a:spcAft>
              <a:buSzPct val="100000"/>
              <a:buNone/>
            </a:pPr>
            <a:r>
              <a:rPr lang="en-GB" sz="1400" b="1" noProof="0" dirty="0"/>
              <a:t>Skills:</a:t>
            </a:r>
            <a:endParaRPr lang="en-GB" noProof="0" dirty="0"/>
          </a:p>
          <a:p>
            <a:pPr marL="0" lvl="0" indent="0" algn="l" rtl="0">
              <a:lnSpc>
                <a:spcPct val="108000"/>
              </a:lnSpc>
              <a:spcBef>
                <a:spcPts val="1000"/>
              </a:spcBef>
              <a:spcAft>
                <a:spcPts val="0"/>
              </a:spcAft>
              <a:buSzPct val="100000"/>
              <a:buNone/>
            </a:pPr>
            <a:r>
              <a:rPr lang="en-GB" sz="1400" b="1" noProof="0" dirty="0"/>
              <a:t>CS1.1 </a:t>
            </a:r>
            <a:r>
              <a:rPr lang="en-GB" sz="1400" noProof="0" dirty="0"/>
              <a:t>Plan and develop person-centred care</a:t>
            </a:r>
          </a:p>
          <a:p>
            <a:pPr marL="0" lvl="0" indent="0" algn="l" rtl="0">
              <a:lnSpc>
                <a:spcPct val="108000"/>
              </a:lnSpc>
              <a:spcBef>
                <a:spcPts val="1000"/>
              </a:spcBef>
              <a:spcAft>
                <a:spcPts val="0"/>
              </a:spcAft>
              <a:buSzPct val="100000"/>
              <a:buNone/>
            </a:pPr>
            <a:r>
              <a:rPr lang="en-GB" sz="1400" b="1" noProof="0" dirty="0"/>
              <a:t>CS3.2</a:t>
            </a:r>
            <a:r>
              <a:rPr lang="en-GB" sz="1400" noProof="0" dirty="0"/>
              <a:t> Undertake collaborative work demonstrating</a:t>
            </a:r>
          </a:p>
          <a:p>
            <a:pPr marL="0" lvl="0" indent="0" algn="l" rtl="0">
              <a:lnSpc>
                <a:spcPct val="108000"/>
              </a:lnSpc>
              <a:spcBef>
                <a:spcPts val="1000"/>
              </a:spcBef>
              <a:spcAft>
                <a:spcPts val="0"/>
              </a:spcAft>
              <a:buSzPct val="100000"/>
              <a:buNone/>
            </a:pPr>
            <a:r>
              <a:rPr lang="en-GB" sz="1400" b="1" noProof="0" dirty="0"/>
              <a:t>CS4.1</a:t>
            </a:r>
            <a:r>
              <a:rPr lang="en-GB" sz="1400" noProof="0" dirty="0"/>
              <a:t> Undertake reflective practice and record reflections and experiences</a:t>
            </a:r>
          </a:p>
          <a:p>
            <a:pPr marL="0" lvl="0" indent="0" algn="l" rtl="0">
              <a:lnSpc>
                <a:spcPct val="108000"/>
              </a:lnSpc>
              <a:spcBef>
                <a:spcPts val="1000"/>
              </a:spcBef>
              <a:spcAft>
                <a:spcPts val="0"/>
              </a:spcAft>
              <a:buSzPct val="100000"/>
              <a:buNone/>
            </a:pPr>
            <a:r>
              <a:rPr lang="en-GB" sz="1400" b="1" noProof="0" dirty="0"/>
              <a:t>CS4.2</a:t>
            </a:r>
            <a:r>
              <a:rPr lang="en-GB" sz="1400" noProof="0" dirty="0"/>
              <a:t> Make improvements to own practice</a:t>
            </a:r>
          </a:p>
          <a:p>
            <a:pPr marL="0" lvl="0" indent="0" algn="l" rtl="0">
              <a:lnSpc>
                <a:spcPct val="108000"/>
              </a:lnSpc>
              <a:spcBef>
                <a:spcPts val="1000"/>
              </a:spcBef>
              <a:spcAft>
                <a:spcPts val="0"/>
              </a:spcAft>
              <a:buSzPct val="100000"/>
              <a:buNone/>
            </a:pPr>
            <a:r>
              <a:rPr lang="en-GB" sz="1400" b="1" noProof="0" dirty="0"/>
              <a:t>General competencies:</a:t>
            </a:r>
            <a:endParaRPr lang="en-GB" noProof="0" dirty="0"/>
          </a:p>
          <a:p>
            <a:pPr marL="0" lvl="0" indent="0" algn="l" rtl="0">
              <a:lnSpc>
                <a:spcPct val="108000"/>
              </a:lnSpc>
              <a:spcBef>
                <a:spcPts val="1000"/>
              </a:spcBef>
              <a:spcAft>
                <a:spcPts val="0"/>
              </a:spcAft>
              <a:buSzPct val="100000"/>
              <a:buNone/>
            </a:pPr>
            <a:r>
              <a:rPr lang="en-GB" sz="1400" noProof="0" dirty="0"/>
              <a:t>English: </a:t>
            </a:r>
            <a:endParaRPr lang="en-GB" noProof="0" dirty="0"/>
          </a:p>
          <a:p>
            <a:pPr marL="0" lvl="0" indent="0" algn="l" rtl="0">
              <a:lnSpc>
                <a:spcPct val="108000"/>
              </a:lnSpc>
              <a:spcBef>
                <a:spcPts val="1000"/>
              </a:spcBef>
              <a:spcAft>
                <a:spcPts val="0"/>
              </a:spcAft>
              <a:buSzPct val="100000"/>
              <a:buNone/>
            </a:pPr>
            <a:r>
              <a:rPr lang="en-GB" sz="1400" b="1" noProof="0" dirty="0"/>
              <a:t>GEC2</a:t>
            </a:r>
            <a:r>
              <a:rPr lang="en-GB" sz="1400" noProof="0" dirty="0"/>
              <a:t> Present information </a:t>
            </a:r>
            <a:endParaRPr lang="en-GB" noProof="0" dirty="0"/>
          </a:p>
          <a:p>
            <a:pPr marL="0" lvl="0" indent="0" algn="l" rtl="0">
              <a:lnSpc>
                <a:spcPct val="108000"/>
              </a:lnSpc>
              <a:spcBef>
                <a:spcPts val="1000"/>
              </a:spcBef>
              <a:spcAft>
                <a:spcPts val="0"/>
              </a:spcAft>
              <a:buSzPct val="100000"/>
              <a:buNone/>
            </a:pPr>
            <a:r>
              <a:rPr lang="en-GB" sz="1400" b="1" noProof="0" dirty="0">
                <a:solidFill>
                  <a:srgbClr val="0D0D0D"/>
                </a:solidFill>
              </a:rPr>
              <a:t>GEC5</a:t>
            </a:r>
            <a:r>
              <a:rPr lang="en-GB" sz="1400" noProof="0" dirty="0">
                <a:solidFill>
                  <a:srgbClr val="0D0D0D"/>
                </a:solidFill>
              </a:rPr>
              <a:t> Synthesise information </a:t>
            </a:r>
            <a:r>
              <a:rPr lang="en-GB" sz="1400" noProof="0" dirty="0"/>
              <a:t>and ideas</a:t>
            </a:r>
          </a:p>
          <a:p>
            <a:pPr marL="0" lvl="0" indent="0" algn="l" rtl="0">
              <a:lnSpc>
                <a:spcPct val="108000"/>
              </a:lnSpc>
              <a:spcBef>
                <a:spcPts val="1000"/>
              </a:spcBef>
              <a:spcAft>
                <a:spcPts val="0"/>
              </a:spcAft>
              <a:buSzPct val="100000"/>
              <a:buNone/>
            </a:pPr>
            <a:r>
              <a:rPr lang="en-GB" sz="1400" noProof="0" dirty="0">
                <a:latin typeface="Arial"/>
                <a:ea typeface="Arial"/>
                <a:cs typeface="Arial"/>
                <a:sym typeface="Arial"/>
              </a:rPr>
              <a:t>Digital:</a:t>
            </a:r>
            <a:endParaRPr lang="en-GB" noProof="0" dirty="0"/>
          </a:p>
          <a:p>
            <a:pPr marL="0" lvl="0" indent="0" algn="l" rtl="0">
              <a:lnSpc>
                <a:spcPct val="108000"/>
              </a:lnSpc>
              <a:spcBef>
                <a:spcPts val="1000"/>
              </a:spcBef>
              <a:spcAft>
                <a:spcPts val="0"/>
              </a:spcAft>
              <a:buSzPct val="100000"/>
              <a:buNone/>
            </a:pPr>
            <a:r>
              <a:rPr lang="en-GB" sz="1400" b="1" noProof="0" dirty="0">
                <a:latin typeface="Arial"/>
                <a:ea typeface="Arial"/>
                <a:cs typeface="Arial"/>
                <a:sym typeface="Arial"/>
              </a:rPr>
              <a:t>GDC1</a:t>
            </a:r>
            <a:r>
              <a:rPr lang="en-GB" sz="1400" noProof="0" dirty="0">
                <a:latin typeface="Arial"/>
                <a:ea typeface="Arial"/>
                <a:cs typeface="Arial"/>
                <a:sym typeface="Arial"/>
              </a:rPr>
              <a:t> Use digital technology and media effectively</a:t>
            </a:r>
            <a:endParaRPr lang="en-GB" sz="1400" noProof="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Consolidation</a:t>
            </a:r>
          </a:p>
        </p:txBody>
      </p:sp>
      <p:sp>
        <p:nvSpPr>
          <p:cNvPr id="379" name="Google Shape;379;p39"/>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7000"/>
              </a:lnSpc>
              <a:spcBef>
                <a:spcPts val="1000"/>
              </a:spcBef>
              <a:spcAft>
                <a:spcPts val="0"/>
              </a:spcAft>
              <a:buSzPts val="1800"/>
              <a:buNone/>
            </a:pPr>
            <a:r>
              <a:rPr lang="en-GB" sz="2600" noProof="0" dirty="0">
                <a:solidFill>
                  <a:srgbClr val="0D0D0D"/>
                </a:solidFill>
                <a:latin typeface="Arial"/>
                <a:ea typeface="Arial"/>
                <a:cs typeface="Arial"/>
                <a:sym typeface="Arial"/>
              </a:rPr>
              <a:t>Sandy, age 82, is recovering from a hip fracture following a fall at home. He has been in a nursing home for eight weeks to ensure he received medical care. His health on admission was further complicated by malnourishment and unmanaged diabetes. </a:t>
            </a:r>
          </a:p>
          <a:p>
            <a:pPr marL="114300" lvl="0" indent="0" algn="l" rtl="0">
              <a:lnSpc>
                <a:spcPct val="107000"/>
              </a:lnSpc>
              <a:spcBef>
                <a:spcPts val="1000"/>
              </a:spcBef>
              <a:spcAft>
                <a:spcPts val="0"/>
              </a:spcAft>
              <a:buSzPts val="1800"/>
              <a:buNone/>
            </a:pPr>
            <a:r>
              <a:rPr lang="en-GB" sz="2600" noProof="0" dirty="0">
                <a:solidFill>
                  <a:srgbClr val="0D0D0D"/>
                </a:solidFill>
                <a:latin typeface="Arial"/>
                <a:ea typeface="Arial"/>
                <a:cs typeface="Arial"/>
                <a:sym typeface="Arial"/>
              </a:rPr>
              <a:t>It has been decided that he is well enough to move to residential care, where support can be tailored to semi-independent living.</a:t>
            </a:r>
            <a:endParaRPr lang="en-GB" noProof="0" dirty="0"/>
          </a:p>
          <a:p>
            <a:pPr marL="114300" lvl="0" indent="0" algn="l" rtl="0">
              <a:lnSpc>
                <a:spcPct val="107000"/>
              </a:lnSpc>
              <a:spcBef>
                <a:spcPts val="1800"/>
              </a:spcBef>
              <a:spcAft>
                <a:spcPts val="0"/>
              </a:spcAft>
              <a:buSzPts val="1800"/>
              <a:buNone/>
            </a:pPr>
            <a:r>
              <a:rPr lang="en-GB" sz="2600" noProof="0" dirty="0">
                <a:solidFill>
                  <a:srgbClr val="0D0D0D"/>
                </a:solidFill>
                <a:latin typeface="Arial"/>
                <a:ea typeface="Arial"/>
                <a:cs typeface="Arial"/>
                <a:sym typeface="Arial"/>
              </a:rPr>
              <a:t>Discuss ways in which Sandy can be supported in the care home. </a:t>
            </a:r>
            <a:endParaRPr lang="en-GB" noProof="0" dirty="0"/>
          </a:p>
          <a:p>
            <a:pPr marL="228600" lvl="0" indent="-76200" algn="l" rtl="0">
              <a:lnSpc>
                <a:spcPct val="108000"/>
              </a:lnSpc>
              <a:spcBef>
                <a:spcPts val="1000"/>
              </a:spcBef>
              <a:spcAft>
                <a:spcPts val="0"/>
              </a:spcAft>
              <a:buSzPts val="2400"/>
              <a:buNone/>
            </a:pPr>
            <a:endParaRPr lang="en-GB" noProof="0" dirty="0"/>
          </a:p>
          <a:p>
            <a:pPr marL="228600" lvl="0" indent="-76200" algn="l" rtl="0">
              <a:lnSpc>
                <a:spcPct val="108000"/>
              </a:lnSpc>
              <a:spcBef>
                <a:spcPts val="1000"/>
              </a:spcBef>
              <a:spcAft>
                <a:spcPts val="0"/>
              </a:spcAft>
              <a:buSzPts val="2400"/>
              <a:buNone/>
            </a:pPr>
            <a:endParaRPr lang="en-GB" noProof="0" dirty="0"/>
          </a:p>
        </p:txBody>
      </p:sp>
      <p:sp>
        <p:nvSpPr>
          <p:cNvPr id="380" name="Google Shape;380;p39"/>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Consolidation</a:t>
            </a:r>
          </a:p>
        </p:txBody>
      </p:sp>
      <p:sp>
        <p:nvSpPr>
          <p:cNvPr id="381" name="Google Shape;381;p39"/>
          <p:cNvSpPr txBox="1">
            <a:spLocks noGrp="1"/>
          </p:cNvSpPr>
          <p:nvPr>
            <p:ph type="body" idx="3"/>
          </p:nvPr>
        </p:nvSpPr>
        <p:spPr>
          <a:xfrm>
            <a:off x="838199" y="6356349"/>
            <a:ext cx="5137597"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GB" noProof="0" dirty="0"/>
              <a:t>Multidisciplinary teamwork</a:t>
            </a:r>
          </a:p>
        </p:txBody>
      </p:sp>
      <p:sp>
        <p:nvSpPr>
          <p:cNvPr id="136" name="Google Shape;136;p17"/>
          <p:cNvSpPr>
            <a:spLocks noGrp="1"/>
          </p:cNvSpPr>
          <p:nvPr>
            <p:ph type="body" idx="2"/>
          </p:nvPr>
        </p:nvSpPr>
        <p:spPr>
          <a:xfrm>
            <a:off x="9973929" y="162686"/>
            <a:ext cx="2078545" cy="365125"/>
          </a:xfrm>
          <a:solidFill>
            <a:srgbClr val="88A2FF"/>
          </a:solidFill>
          <a:ln>
            <a:noFill/>
          </a:ln>
        </p:spPr>
        <p:txBody>
          <a:bodyPr spcFirstLastPara="1" wrap="square" lIns="91425" tIns="45700" rIns="91425" bIns="45700" anchor="t" anchorCtr="0">
            <a:noAutofit/>
          </a:bodyPr>
          <a:lstStyle/>
          <a:p>
            <a:pPr marL="0" lvl="0" indent="0">
              <a:spcBef>
                <a:spcPts val="0"/>
              </a:spcBef>
            </a:pPr>
            <a:r>
              <a:rPr lang="en-GB" noProof="0" dirty="0"/>
              <a:t>Introduction</a:t>
            </a:r>
          </a:p>
        </p:txBody>
      </p:sp>
      <p:sp>
        <p:nvSpPr>
          <p:cNvPr id="139" name="Google Shape;139;p17"/>
          <p:cNvSpPr txBox="1"/>
          <p:nvPr/>
        </p:nvSpPr>
        <p:spPr>
          <a:xfrm>
            <a:off x="858865" y="1825625"/>
            <a:ext cx="10154336" cy="29652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2400"/>
              <a:buFont typeface="Arial"/>
              <a:buNone/>
            </a:pPr>
            <a:r>
              <a:rPr lang="en-GB" sz="2400" b="0" i="0" u="none" strike="noStrike" cap="none" noProof="0" dirty="0">
                <a:solidFill>
                  <a:schemeClr val="dk1"/>
                </a:solidFill>
                <a:latin typeface="Arial"/>
                <a:ea typeface="Arial"/>
                <a:cs typeface="Arial"/>
                <a:sym typeface="Arial"/>
              </a:rPr>
              <a:t>Social care plays a vital role in preventing health issues occurring, maintaining good health and supporting the recovery of people who are leaving a healthcare setting.</a:t>
            </a:r>
            <a:endParaRPr lang="en-GB" sz="1400" b="0" i="0" u="none" strike="noStrike" cap="none" noProof="0"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en-GB" sz="2400" b="0" i="0" u="none" strike="noStrike" cap="none" noProof="0" dirty="0">
                <a:solidFill>
                  <a:schemeClr val="dk1"/>
                </a:solidFill>
                <a:latin typeface="Arial"/>
                <a:ea typeface="Arial"/>
                <a:cs typeface="Arial"/>
                <a:sym typeface="Arial"/>
              </a:rPr>
              <a:t>Integrated care is delivered by professionals working in multidisciplinary teams.</a:t>
            </a:r>
          </a:p>
        </p:txBody>
      </p:sp>
      <p:pic>
        <p:nvPicPr>
          <p:cNvPr id="3" name="Picture 2">
            <a:extLst>
              <a:ext uri="{FF2B5EF4-FFF2-40B4-BE49-F238E27FC236}">
                <a16:creationId xmlns:a16="http://schemas.microsoft.com/office/drawing/2014/main" id="{5A8E973B-286C-D28C-9024-4F49A45D8CD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8298" y="3533974"/>
            <a:ext cx="7075470" cy="2513713"/>
          </a:xfrm>
          <a:prstGeom prst="rect">
            <a:avLst/>
          </a:prstGeom>
        </p:spPr>
      </p:pic>
      <p:sp>
        <p:nvSpPr>
          <p:cNvPr id="5" name="Text Placeholder 4">
            <a:extLst>
              <a:ext uri="{FF2B5EF4-FFF2-40B4-BE49-F238E27FC236}">
                <a16:creationId xmlns:a16="http://schemas.microsoft.com/office/drawing/2014/main" id="{C8CE1632-F556-32F5-2BDB-3725C2E85973}"/>
              </a:ext>
            </a:extLst>
          </p:cNvPr>
          <p:cNvSpPr>
            <a:spLocks noGrp="1"/>
          </p:cNvSpPr>
          <p:nvPr>
            <p:ph type="body" idx="4"/>
          </p:nvPr>
        </p:nvSpPr>
        <p:spPr>
          <a:xfrm>
            <a:off x="838199" y="6246689"/>
            <a:ext cx="5387939" cy="474786"/>
          </a:xfrm>
        </p:spPr>
        <p:txBody>
          <a:bodyPr/>
          <a:lstStyle/>
          <a:p>
            <a:r>
              <a:rPr lang="en-GB" noProof="0" dirty="0"/>
              <a:t>Lesson 2: Integrated care, multidisciplinary and multi-agency teamwork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838200" y="3468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a:t>Case study – Dora</a:t>
            </a:r>
            <a:endParaRPr lang="en-GB" noProof="0" dirty="0"/>
          </a:p>
        </p:txBody>
      </p:sp>
      <p:sp>
        <p:nvSpPr>
          <p:cNvPr id="185" name="Google Shape;185;p22"/>
          <p:cNvSpPr txBox="1">
            <a:spLocks noGrp="1"/>
          </p:cNvSpPr>
          <p:nvPr>
            <p:ph type="body" idx="4"/>
          </p:nvPr>
        </p:nvSpPr>
        <p:spPr>
          <a:xfrm>
            <a:off x="838200" y="6356349"/>
            <a:ext cx="52578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a:t>Lesson 2: Integrated care, multidisciplinary and multi-agency teamwork</a:t>
            </a:r>
            <a:endParaRPr lang="en-GB" noProof="0" dirty="0"/>
          </a:p>
        </p:txBody>
      </p:sp>
      <p:sp>
        <p:nvSpPr>
          <p:cNvPr id="186" name="Google Shape;186;p2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a:t>Activity 1</a:t>
            </a:r>
            <a:endParaRPr lang="en-GB" noProof="0" dirty="0"/>
          </a:p>
        </p:txBody>
      </p:sp>
      <p:sp>
        <p:nvSpPr>
          <p:cNvPr id="187" name="Google Shape;187;p22"/>
          <p:cNvSpPr txBox="1">
            <a:spLocks noGrp="1"/>
          </p:cNvSpPr>
          <p:nvPr>
            <p:ph type="body" idx="1"/>
          </p:nvPr>
        </p:nvSpPr>
        <p:spPr>
          <a:xfrm>
            <a:off x="838200" y="1825625"/>
            <a:ext cx="5857876" cy="4351338"/>
          </a:xfrm>
          <a:prstGeom prst="rect">
            <a:avLst/>
          </a:prstGeom>
          <a:no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noProof="0"/>
              <a:t>Read through Dora’s case study.</a:t>
            </a:r>
          </a:p>
          <a:p>
            <a:pPr marL="0" lvl="0" indent="0" algn="l" rtl="0">
              <a:lnSpc>
                <a:spcPct val="108000"/>
              </a:lnSpc>
              <a:spcBef>
                <a:spcPts val="1000"/>
              </a:spcBef>
              <a:spcAft>
                <a:spcPts val="0"/>
              </a:spcAft>
              <a:buSzPts val="2400"/>
              <a:buNone/>
            </a:pPr>
            <a:r>
              <a:rPr lang="en-GB" noProof="0"/>
              <a:t>In pairs, discuss the questions.</a:t>
            </a:r>
          </a:p>
          <a:p>
            <a:pPr marL="228600" lvl="0" indent="-76200" algn="l" rtl="0">
              <a:lnSpc>
                <a:spcPct val="108000"/>
              </a:lnSpc>
              <a:spcBef>
                <a:spcPts val="1000"/>
              </a:spcBef>
              <a:spcAft>
                <a:spcPts val="0"/>
              </a:spcAft>
              <a:buSzPts val="2400"/>
              <a:buNone/>
            </a:pPr>
            <a:endParaRPr lang="en-GB" noProof="0"/>
          </a:p>
          <a:p>
            <a:pPr marL="228600" lvl="0" indent="-76200" algn="l" rtl="0">
              <a:lnSpc>
                <a:spcPct val="108000"/>
              </a:lnSpc>
              <a:spcBef>
                <a:spcPts val="1000"/>
              </a:spcBef>
              <a:spcAft>
                <a:spcPts val="0"/>
              </a:spcAft>
              <a:buSzPts val="2400"/>
              <a:buNone/>
            </a:pPr>
            <a:endParaRPr lang="en-GB" noProof="0" dirty="0"/>
          </a:p>
        </p:txBody>
      </p:sp>
      <p:pic>
        <p:nvPicPr>
          <p:cNvPr id="188" name="Google Shape;188;p22">
            <a:extLs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650751" y="1009651"/>
            <a:ext cx="4362451" cy="516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838200" y="308009"/>
            <a:ext cx="10515600" cy="9399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noProof="0" dirty="0"/>
              <a:t>Case study – Dora</a:t>
            </a:r>
          </a:p>
        </p:txBody>
      </p:sp>
      <p:sp>
        <p:nvSpPr>
          <p:cNvPr id="196" name="Google Shape;196;p23"/>
          <p:cNvSpPr txBox="1">
            <a:spLocks noGrp="1"/>
          </p:cNvSpPr>
          <p:nvPr>
            <p:ph type="body" idx="2"/>
          </p:nvPr>
        </p:nvSpPr>
        <p:spPr>
          <a:xfrm>
            <a:off x="838199" y="6356350"/>
            <a:ext cx="6229865"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197" name="Google Shape;197;p23"/>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noProof="0" dirty="0">
                <a:solidFill>
                  <a:schemeClr val="lt1"/>
                </a:solidFill>
                <a:latin typeface="Arial Narrow"/>
                <a:ea typeface="Arial Narrow"/>
                <a:cs typeface="Arial Narrow"/>
                <a:sym typeface="Arial Narrow"/>
              </a:rPr>
              <a:t>Activity 1</a:t>
            </a:r>
            <a:endParaRPr lang="en-GB" noProof="0" dirty="0"/>
          </a:p>
        </p:txBody>
      </p:sp>
      <p:pic>
        <p:nvPicPr>
          <p:cNvPr id="2" name="Online Media 1" title="Gatsby TEN 2025 HS Social Care Care planning meeting Dora V4">
            <a:hlinkClick r:id="" action="ppaction://media"/>
            <a:extLst>
              <a:ext uri="{FF2B5EF4-FFF2-40B4-BE49-F238E27FC236}">
                <a16:creationId xmlns:a16="http://schemas.microsoft.com/office/drawing/2014/main" id="{04298AFB-D766-F297-9E28-016914C876BA}"/>
              </a:ext>
            </a:extLst>
          </p:cNvPr>
          <p:cNvPicPr>
            <a:picLocks noRot="1" noChangeAspect="1"/>
          </p:cNvPicPr>
          <p:nvPr>
            <a:videoFile r:link="rId1"/>
          </p:nvPr>
        </p:nvPicPr>
        <p:blipFill>
          <a:blip r:embed="rId4"/>
          <a:stretch>
            <a:fillRect/>
          </a:stretch>
        </p:blipFill>
        <p:spPr>
          <a:xfrm>
            <a:off x="1514324" y="1125473"/>
            <a:ext cx="9163351" cy="5162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a:t>Health issues</a:t>
            </a:r>
            <a:endParaRPr lang="en-GB" noProof="0" dirty="0"/>
          </a:p>
        </p:txBody>
      </p:sp>
      <p:sp>
        <p:nvSpPr>
          <p:cNvPr id="145" name="Google Shape;145;p1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a:t>Activity 2</a:t>
            </a:r>
            <a:endParaRPr lang="en-GB" noProof="0" dirty="0"/>
          </a:p>
        </p:txBody>
      </p:sp>
      <p:pic>
        <p:nvPicPr>
          <p:cNvPr id="146" name="Google Shape;146;p18">
            <a:extLst>
              <a:ext uri="{C183D7F6-B498-43B3-948B-1728B52AA6E4}">
                <adec:decorative xmlns:adec="http://schemas.microsoft.com/office/drawing/2017/decorative" val="1"/>
              </a:ext>
            </a:extLst>
          </p:cNvPr>
          <p:cNvPicPr preferRelativeResize="0">
            <a:picLocks noGrp="1"/>
          </p:cNvPicPr>
          <p:nvPr>
            <p:ph type="pic" idx="3"/>
          </p:nvPr>
        </p:nvPicPr>
        <p:blipFill>
          <a:blip r:embed="rId3" cstate="screen">
            <a:extLst>
              <a:ext uri="{28A0092B-C50C-407E-A947-70E740481C1C}">
                <a14:useLocalDpi xmlns:a14="http://schemas.microsoft.com/office/drawing/2010/main"/>
              </a:ext>
            </a:extLst>
          </a:blip>
          <a:srcRect b="-218"/>
          <a:stretch/>
        </p:blipFill>
        <p:spPr>
          <a:xfrm>
            <a:off x="4899398" y="1919215"/>
            <a:ext cx="2402386" cy="2212094"/>
          </a:xfrm>
          <a:prstGeom prst="rect">
            <a:avLst/>
          </a:prstGeom>
          <a:noFill/>
          <a:ln>
            <a:noFill/>
          </a:ln>
        </p:spPr>
      </p:pic>
      <p:pic>
        <p:nvPicPr>
          <p:cNvPr id="147" name="Google Shape;147;p18">
            <a:extLs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315972" y="1919215"/>
            <a:ext cx="2402386" cy="2206273"/>
          </a:xfrm>
          <a:prstGeom prst="rect">
            <a:avLst/>
          </a:prstGeom>
          <a:noFill/>
          <a:ln>
            <a:noFill/>
          </a:ln>
        </p:spPr>
      </p:pic>
      <p:pic>
        <p:nvPicPr>
          <p:cNvPr id="148" name="Google Shape;148;p18">
            <a:extLst>
              <a:ext uri="{C183D7F6-B498-43B3-948B-1728B52AA6E4}">
                <adec:decorative xmlns:adec="http://schemas.microsoft.com/office/drawing/2017/decorative" val="1"/>
              </a:ext>
            </a:extLst>
          </p:cNvPr>
          <p:cNvPicPr preferRelativeResize="0"/>
          <p:nvPr/>
        </p:nvPicPr>
        <p:blipFill>
          <a:blip r:embed="rId5" cstate="screen">
            <a:extLst>
              <a:ext uri="{28A0092B-C50C-407E-A947-70E740481C1C}">
                <a14:useLocalDpi xmlns:a14="http://schemas.microsoft.com/office/drawing/2010/main"/>
              </a:ext>
            </a:extLst>
          </a:blip>
          <a:srcRect/>
          <a:stretch/>
        </p:blipFill>
        <p:spPr>
          <a:xfrm>
            <a:off x="8478230" y="1919215"/>
            <a:ext cx="2397795" cy="2212095"/>
          </a:xfrm>
          <a:prstGeom prst="rect">
            <a:avLst/>
          </a:prstGeom>
          <a:noFill/>
          <a:ln>
            <a:noFill/>
          </a:ln>
        </p:spPr>
      </p:pic>
      <p:sp>
        <p:nvSpPr>
          <p:cNvPr id="149" name="Google Shape;149;p18"/>
          <p:cNvSpPr txBox="1">
            <a:spLocks noGrp="1"/>
          </p:cNvSpPr>
          <p:nvPr>
            <p:ph type="body" idx="4"/>
          </p:nvPr>
        </p:nvSpPr>
        <p:spPr>
          <a:xfrm>
            <a:off x="838200" y="6356350"/>
            <a:ext cx="660226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a:latin typeface="+mn-lt"/>
              </a:rPr>
              <a:t>Lesson 2: Integrated care, multidisciplinary and multi-agency teamwork</a:t>
            </a:r>
            <a:endParaRPr lang="en-GB" noProof="0" dirty="0">
              <a:latin typeface="+mn-lt"/>
            </a:endParaRPr>
          </a:p>
        </p:txBody>
      </p:sp>
      <p:sp>
        <p:nvSpPr>
          <p:cNvPr id="150" name="Google Shape;150;p18"/>
          <p:cNvSpPr txBox="1"/>
          <p:nvPr/>
        </p:nvSpPr>
        <p:spPr>
          <a:xfrm>
            <a:off x="951027" y="4263706"/>
            <a:ext cx="3132276"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200" b="0" i="0" u="none" strike="noStrike" cap="none" noProof="0" dirty="0">
                <a:solidFill>
                  <a:schemeClr val="dk1"/>
                </a:solidFill>
                <a:latin typeface="+mn-lt"/>
                <a:ea typeface="Calibri"/>
                <a:cs typeface="Calibri"/>
                <a:sym typeface="Calibri"/>
              </a:rPr>
              <a:t>Coronary heart disease</a:t>
            </a:r>
            <a:endParaRPr lang="en-GB" sz="2200" b="0" i="0" u="none" strike="noStrike" cap="none" noProof="0" dirty="0">
              <a:solidFill>
                <a:srgbClr val="000000"/>
              </a:solidFill>
              <a:latin typeface="+mn-lt"/>
              <a:ea typeface="Arial"/>
              <a:cs typeface="Arial"/>
              <a:sym typeface="Arial"/>
            </a:endParaRPr>
          </a:p>
        </p:txBody>
      </p:sp>
      <p:sp>
        <p:nvSpPr>
          <p:cNvPr id="151" name="Google Shape;151;p18"/>
          <p:cNvSpPr txBox="1"/>
          <p:nvPr/>
        </p:nvSpPr>
        <p:spPr>
          <a:xfrm>
            <a:off x="4874548" y="4263706"/>
            <a:ext cx="24023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200" b="0" i="0" u="none" strike="noStrike" cap="none" noProof="0" dirty="0">
                <a:solidFill>
                  <a:schemeClr val="dk1"/>
                </a:solidFill>
                <a:latin typeface="+mn-lt"/>
                <a:ea typeface="Calibri"/>
                <a:cs typeface="Calibri"/>
                <a:sym typeface="Calibri"/>
              </a:rPr>
              <a:t>Smoking</a:t>
            </a:r>
            <a:endParaRPr lang="en-GB" sz="2200" b="0" i="0" u="none" strike="noStrike" cap="none" noProof="0" dirty="0">
              <a:solidFill>
                <a:srgbClr val="000000"/>
              </a:solidFill>
              <a:latin typeface="+mn-lt"/>
              <a:ea typeface="Arial"/>
              <a:cs typeface="Arial"/>
              <a:sym typeface="Arial"/>
            </a:endParaRPr>
          </a:p>
        </p:txBody>
      </p:sp>
      <p:sp>
        <p:nvSpPr>
          <p:cNvPr id="152" name="Google Shape;152;p18"/>
          <p:cNvSpPr txBox="1"/>
          <p:nvPr/>
        </p:nvSpPr>
        <p:spPr>
          <a:xfrm>
            <a:off x="8473639" y="4263706"/>
            <a:ext cx="24023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200" b="0" i="0" u="none" strike="noStrike" cap="none" noProof="0" dirty="0">
                <a:solidFill>
                  <a:schemeClr val="dk1"/>
                </a:solidFill>
                <a:latin typeface="+mn-lt"/>
                <a:ea typeface="Calibri"/>
                <a:cs typeface="Calibri"/>
                <a:sym typeface="Calibri"/>
              </a:rPr>
              <a:t>Dementia</a:t>
            </a:r>
            <a:endParaRPr lang="en-GB" sz="2200" b="0" i="0" u="none" strike="noStrike" cap="none" noProof="0" dirty="0">
              <a:solidFill>
                <a:srgbClr val="000000"/>
              </a:solidFill>
              <a:latin typeface="+mn-lt"/>
              <a:ea typeface="Arial"/>
              <a:cs typeface="Arial"/>
              <a:sym typeface="Arial"/>
            </a:endParaRPr>
          </a:p>
        </p:txBody>
      </p:sp>
      <p:sp>
        <p:nvSpPr>
          <p:cNvPr id="153" name="Google Shape;153;p18"/>
          <p:cNvSpPr txBox="1"/>
          <p:nvPr/>
        </p:nvSpPr>
        <p:spPr>
          <a:xfrm>
            <a:off x="1010733" y="5074065"/>
            <a:ext cx="1013478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noProof="0" dirty="0">
                <a:solidFill>
                  <a:schemeClr val="dk1"/>
                </a:solidFill>
                <a:latin typeface="+mn-lt"/>
                <a:ea typeface="Calibri"/>
                <a:cs typeface="Calibri"/>
                <a:sym typeface="Calibri"/>
              </a:rPr>
              <a:t>How do these health issues affect an individual?</a:t>
            </a:r>
            <a:endParaRPr lang="en-GB" sz="1400" b="0" i="0" u="none" strike="noStrike" cap="none" noProof="0"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noProof="0" dirty="0">
                <a:solidFill>
                  <a:schemeClr val="dk1"/>
                </a:solidFill>
                <a:latin typeface="+mn-lt"/>
                <a:ea typeface="Calibri"/>
                <a:cs typeface="Calibri"/>
                <a:sym typeface="Calibri"/>
              </a:rPr>
              <a:t>Why might affected individuals require social care?</a:t>
            </a:r>
            <a:endParaRPr lang="en-GB" sz="1400" b="0" i="0" u="none" strike="noStrike" cap="none" noProof="0" dirty="0">
              <a:solidFill>
                <a:srgbClr val="000000"/>
              </a:solidFill>
              <a:latin typeface="+mn-lt"/>
              <a:ea typeface="Arial"/>
              <a:cs typeface="Arial"/>
              <a:sym typeface="Arial"/>
            </a:endParaRPr>
          </a:p>
        </p:txBody>
      </p:sp>
      <p:sp>
        <p:nvSpPr>
          <p:cNvPr id="8" name="Rectangle 7">
            <a:extLst>
              <a:ext uri="{FF2B5EF4-FFF2-40B4-BE49-F238E27FC236}">
                <a16:creationId xmlns:a16="http://schemas.microsoft.com/office/drawing/2014/main" id="{DF83689B-F2A7-2262-36BA-7F510FFCD547}"/>
              </a:ext>
            </a:extLst>
          </p:cNvPr>
          <p:cNvSpPr/>
          <p:nvPr/>
        </p:nvSpPr>
        <p:spPr>
          <a:xfrm>
            <a:off x="838199" y="1608235"/>
            <a:ext cx="3357933" cy="3237303"/>
          </a:xfrm>
          <a:prstGeom prst="rect">
            <a:avLst/>
          </a:prstGeom>
          <a:noFill/>
          <a:ln w="28575">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449E89E-BDAF-99E1-E15E-88E9C382CEBD}"/>
              </a:ext>
            </a:extLst>
          </p:cNvPr>
          <p:cNvSpPr/>
          <p:nvPr/>
        </p:nvSpPr>
        <p:spPr>
          <a:xfrm>
            <a:off x="4396776" y="1608235"/>
            <a:ext cx="3357933" cy="3237303"/>
          </a:xfrm>
          <a:prstGeom prst="rect">
            <a:avLst/>
          </a:prstGeom>
          <a:noFill/>
          <a:ln w="28575">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60B2320-C002-3232-4CA3-03FB851227B6}"/>
              </a:ext>
            </a:extLst>
          </p:cNvPr>
          <p:cNvSpPr/>
          <p:nvPr/>
        </p:nvSpPr>
        <p:spPr>
          <a:xfrm>
            <a:off x="7995867" y="1608234"/>
            <a:ext cx="3357933" cy="3237303"/>
          </a:xfrm>
          <a:prstGeom prst="rect">
            <a:avLst/>
          </a:prstGeom>
          <a:noFill/>
          <a:ln w="28575">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2</a:t>
            </a:r>
          </a:p>
        </p:txBody>
      </p:sp>
      <p:sp>
        <p:nvSpPr>
          <p:cNvPr id="159" name="Google Shape;15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Joined up healthcare and social care</a:t>
            </a:r>
          </a:p>
        </p:txBody>
      </p:sp>
      <p:sp>
        <p:nvSpPr>
          <p:cNvPr id="160" name="Google Shape;160;p19"/>
          <p:cNvSpPr txBox="1">
            <a:spLocks noGrp="1"/>
          </p:cNvSpPr>
          <p:nvPr>
            <p:ph type="body" idx="2"/>
          </p:nvPr>
        </p:nvSpPr>
        <p:spPr>
          <a:xfrm>
            <a:off x="838200" y="6356349"/>
            <a:ext cx="552502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161" name="Google Shape;161;p19"/>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6318"/>
              </a:buClr>
              <a:buSzPts val="2400"/>
              <a:buFont typeface="Arial"/>
              <a:buNone/>
            </a:pPr>
            <a:r>
              <a:rPr lang="en-GB" sz="2400" b="0" i="0" u="none" strike="noStrike" cap="none" noProof="0" dirty="0">
                <a:solidFill>
                  <a:srgbClr val="262626"/>
                </a:solidFill>
                <a:latin typeface="Arial"/>
                <a:ea typeface="Arial"/>
                <a:cs typeface="Arial"/>
                <a:sym typeface="Arial"/>
              </a:rPr>
              <a:t>Continuous research, statistics: what is working, what needs improving?</a:t>
            </a:r>
          </a:p>
        </p:txBody>
      </p:sp>
      <p:sp>
        <p:nvSpPr>
          <p:cNvPr id="162" name="Google Shape;162;p19"/>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6318"/>
              </a:buClr>
              <a:buSzPts val="2400"/>
              <a:buFont typeface="Arial"/>
              <a:buNone/>
            </a:pPr>
            <a:r>
              <a:rPr lang="en-GB" sz="2400" b="0" i="0" u="none" strike="noStrike" cap="none" noProof="0" dirty="0">
                <a:solidFill>
                  <a:srgbClr val="262626"/>
                </a:solidFill>
                <a:latin typeface="Arial"/>
                <a:ea typeface="Arial"/>
                <a:cs typeface="Arial"/>
                <a:sym typeface="Arial"/>
              </a:rPr>
              <a:t>Start early: health education and citizenship in schools</a:t>
            </a:r>
          </a:p>
        </p:txBody>
      </p:sp>
      <p:sp>
        <p:nvSpPr>
          <p:cNvPr id="163" name="Google Shape;163;p19"/>
          <p:cNvSpPr>
            <a:spLocks noGrp="1"/>
          </p:cNvSpPr>
          <p:nvPr>
            <p:ph type="media" idx="5"/>
          </p:nvPr>
        </p:nvSpPr>
        <p:spPr>
          <a:xfrm>
            <a:off x="6797741" y="4042602"/>
            <a:ext cx="2868020" cy="2014538"/>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2400"/>
              <a:buFont typeface="Arial"/>
              <a:buNone/>
            </a:pPr>
            <a:r>
              <a:rPr lang="en-GB" sz="2400" b="0" i="0" u="none" strike="noStrike" cap="none" noProof="0" dirty="0">
                <a:solidFill>
                  <a:srgbClr val="262626"/>
                </a:solidFill>
                <a:latin typeface="Arial"/>
                <a:ea typeface="Arial"/>
                <a:cs typeface="Arial"/>
                <a:sym typeface="Arial"/>
              </a:rPr>
              <a:t>Government initiatives, e.g. sugar tax</a:t>
            </a:r>
          </a:p>
        </p:txBody>
      </p:sp>
      <p:sp>
        <p:nvSpPr>
          <p:cNvPr id="164" name="Google Shape;164;p19"/>
          <p:cNvSpPr>
            <a:spLocks noGrp="1"/>
          </p:cNvSpPr>
          <p:nvPr>
            <p:ph type="media" idx="6"/>
          </p:nvPr>
        </p:nvSpPr>
        <p:spPr>
          <a:xfrm>
            <a:off x="8539176" y="1893127"/>
            <a:ext cx="2869506" cy="2014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66318"/>
              </a:buClr>
              <a:buSzPts val="2220"/>
              <a:buFont typeface="Arial"/>
              <a:buNone/>
            </a:pPr>
            <a:r>
              <a:rPr lang="en-GB" sz="2220" b="0" i="0" u="none" strike="noStrike" cap="none" noProof="0" dirty="0">
                <a:solidFill>
                  <a:srgbClr val="262626"/>
                </a:solidFill>
                <a:latin typeface="Arial"/>
                <a:ea typeface="Arial"/>
                <a:cs typeface="Arial"/>
                <a:sym typeface="Arial"/>
              </a:rPr>
              <a:t>Social prescribing: funding for activities and community support, e.g. free gym membership</a:t>
            </a:r>
            <a:endParaRPr lang="en-GB" sz="2400" b="0" i="0" u="none" strike="noStrike" cap="none" noProof="0" dirty="0">
              <a:solidFill>
                <a:srgbClr val="262626"/>
              </a:solidFill>
              <a:latin typeface="Arial"/>
              <a:ea typeface="Arial"/>
              <a:cs typeface="Arial"/>
              <a:sym typeface="Arial"/>
            </a:endParaRPr>
          </a:p>
        </p:txBody>
      </p:sp>
      <p:sp>
        <p:nvSpPr>
          <p:cNvPr id="165" name="Google Shape;165;p19"/>
          <p:cNvSpPr>
            <a:spLocks noGrp="1"/>
          </p:cNvSpPr>
          <p:nvPr>
            <p:ph type="media" idx="7"/>
          </p:nvPr>
        </p:nvSpPr>
        <p:spPr>
          <a:xfrm>
            <a:off x="3225008" y="4068812"/>
            <a:ext cx="2869506" cy="2014538"/>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2400"/>
              <a:buFont typeface="Arial"/>
              <a:buNone/>
            </a:pPr>
            <a:r>
              <a:rPr lang="en-GB" sz="2400" b="0" i="0" u="none" strike="noStrike" cap="none" noProof="0" dirty="0">
                <a:solidFill>
                  <a:srgbClr val="262626"/>
                </a:solidFill>
                <a:latin typeface="Arial"/>
                <a:ea typeface="Arial"/>
                <a:cs typeface="Arial"/>
                <a:sym typeface="Arial"/>
              </a:rPr>
              <a:t>Support from charities and community volunteers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GB" noProof="0" dirty="0"/>
              <a:t>What is the government’s role in preventing and treating ill health and disease within the population?</a:t>
            </a:r>
          </a:p>
          <a:p>
            <a:pPr marL="514350" lvl="0" indent="-361950" algn="l" rtl="0">
              <a:lnSpc>
                <a:spcPct val="108000"/>
              </a:lnSpc>
              <a:spcBef>
                <a:spcPts val="1000"/>
              </a:spcBef>
              <a:spcAft>
                <a:spcPts val="0"/>
              </a:spcAft>
              <a:buSzPts val="2400"/>
              <a:buFont typeface="Calibri"/>
              <a:buNone/>
            </a:pPr>
            <a:endParaRPr lang="en-GB" noProof="0" dirty="0"/>
          </a:p>
        </p:txBody>
      </p:sp>
      <p:sp>
        <p:nvSpPr>
          <p:cNvPr id="171" name="Google Shape;171;p20"/>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2</a:t>
            </a:r>
          </a:p>
        </p:txBody>
      </p:sp>
      <p:sp>
        <p:nvSpPr>
          <p:cNvPr id="172" name="Google Shape;172;p20"/>
          <p:cNvSpPr txBox="1">
            <a:spLocks noGrp="1"/>
          </p:cNvSpPr>
          <p:nvPr>
            <p:ph type="body" idx="5"/>
          </p:nvPr>
        </p:nvSpPr>
        <p:spPr>
          <a:xfrm>
            <a:off x="838199" y="6356349"/>
            <a:ext cx="503650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173" name="Google Shape;173;p20"/>
          <p:cNvSpPr txBox="1">
            <a:spLocks noGrp="1"/>
          </p:cNvSpPr>
          <p:nvPr>
            <p:ph type="title"/>
          </p:nvPr>
        </p:nvSpPr>
        <p:spPr>
          <a:xfrm>
            <a:off x="838199" y="258780"/>
            <a:ext cx="83972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Question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GB" noProof="0" dirty="0"/>
              <a:t>What is the government’s role in preventing and treating ill health and disease within the population?</a:t>
            </a:r>
          </a:p>
          <a:p>
            <a:pPr marL="514350" lvl="0" indent="-361950" algn="l" rtl="0">
              <a:lnSpc>
                <a:spcPct val="108000"/>
              </a:lnSpc>
              <a:spcBef>
                <a:spcPts val="1000"/>
              </a:spcBef>
              <a:spcAft>
                <a:spcPts val="0"/>
              </a:spcAft>
              <a:buSzPts val="2400"/>
              <a:buFont typeface="Calibri"/>
              <a:buNone/>
            </a:pPr>
            <a:endParaRPr lang="en-GB" noProof="0" dirty="0"/>
          </a:p>
        </p:txBody>
      </p:sp>
      <p:sp>
        <p:nvSpPr>
          <p:cNvPr id="179" name="Google Shape;179;p21"/>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000"/>
              <a:buNone/>
            </a:pPr>
            <a:r>
              <a:rPr lang="en-GB" noProof="0" dirty="0"/>
              <a:t>The government aims to prevent disease through public health initiatives and regulations, while also ensuring treatment is free and accessible through the NHS and supported care via local authority social services.</a:t>
            </a:r>
          </a:p>
        </p:txBody>
      </p:sp>
      <p:sp>
        <p:nvSpPr>
          <p:cNvPr id="180" name="Google Shape;180;p21"/>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noProof="0" dirty="0"/>
              <a:t>Activity 2</a:t>
            </a:r>
          </a:p>
        </p:txBody>
      </p:sp>
      <p:sp>
        <p:nvSpPr>
          <p:cNvPr id="181" name="Google Shape;181;p21"/>
          <p:cNvSpPr txBox="1">
            <a:spLocks noGrp="1"/>
          </p:cNvSpPr>
          <p:nvPr>
            <p:ph type="body" idx="5"/>
          </p:nvPr>
        </p:nvSpPr>
        <p:spPr>
          <a:xfrm>
            <a:off x="838199" y="6356349"/>
            <a:ext cx="5049033"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noProof="0" dirty="0"/>
              <a:t>Lesson 2: Integrated care, multidisciplinary and multi-agency teamwork</a:t>
            </a:r>
          </a:p>
        </p:txBody>
      </p:sp>
      <p:sp>
        <p:nvSpPr>
          <p:cNvPr id="182" name="Google Shape;182;p21"/>
          <p:cNvSpPr txBox="1">
            <a:spLocks noGrp="1"/>
          </p:cNvSpPr>
          <p:nvPr>
            <p:ph type="title"/>
          </p:nvPr>
        </p:nvSpPr>
        <p:spPr>
          <a:xfrm>
            <a:off x="838199" y="258780"/>
            <a:ext cx="83972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noProof="0" dirty="0"/>
              <a:t>Question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5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64C971-49BB-41EC-BE5F-74984678D9C7}"/>
</file>

<file path=customXml/itemProps2.xml><?xml version="1.0" encoding="utf-8"?>
<ds:datastoreItem xmlns:ds="http://schemas.openxmlformats.org/officeDocument/2006/customXml" ds:itemID="{861B5A37-716A-4334-BF7E-68F408742DA3}"/>
</file>

<file path=customXml/itemProps3.xml><?xml version="1.0" encoding="utf-8"?>
<ds:datastoreItem xmlns:ds="http://schemas.openxmlformats.org/officeDocument/2006/customXml" ds:itemID="{C437183F-AEFA-42DA-AA6B-87AD4A27182F}"/>
</file>

<file path=docProps/app.xml><?xml version="1.0" encoding="utf-8"?>
<Properties xmlns="http://schemas.openxmlformats.org/officeDocument/2006/extended-properties" xmlns:vt="http://schemas.openxmlformats.org/officeDocument/2006/docPropsVTypes">
  <TotalTime>0</TotalTime>
  <Words>1552</Words>
  <Application>Microsoft Office PowerPoint</Application>
  <PresentationFormat>Widescreen</PresentationFormat>
  <Paragraphs>175</Paragraphs>
  <Slides>22</Slides>
  <Notes>22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Helvetica Neue</vt:lpstr>
      <vt:lpstr>docs-Calibri</vt:lpstr>
      <vt:lpstr>Arial Narrow</vt:lpstr>
      <vt:lpstr>Canva Sans</vt:lpstr>
      <vt:lpstr>Calibri</vt:lpstr>
      <vt:lpstr>Lato</vt:lpstr>
      <vt:lpstr>Aptos</vt:lpstr>
      <vt:lpstr>Office Theme</vt:lpstr>
      <vt:lpstr>Health</vt:lpstr>
      <vt:lpstr>In this lesson, we will:</vt:lpstr>
      <vt:lpstr>Multidisciplinary teamwork</vt:lpstr>
      <vt:lpstr>Case study – Dora</vt:lpstr>
      <vt:lpstr>Case study – Dora</vt:lpstr>
      <vt:lpstr>Health issues</vt:lpstr>
      <vt:lpstr>Joined up healthcare and social care</vt:lpstr>
      <vt:lpstr>Question 1</vt:lpstr>
      <vt:lpstr>Question 1</vt:lpstr>
      <vt:lpstr>Question 2</vt:lpstr>
      <vt:lpstr>Question 2</vt:lpstr>
      <vt:lpstr>Question 3</vt:lpstr>
      <vt:lpstr>Question 3</vt:lpstr>
      <vt:lpstr>The Health and Social Care Act (2022)</vt:lpstr>
      <vt:lpstr>Integrated care</vt:lpstr>
      <vt:lpstr>Key terms</vt:lpstr>
      <vt:lpstr>Organisation of integrated care</vt:lpstr>
      <vt:lpstr>Making Every Contact Count</vt:lpstr>
      <vt:lpstr>What would you do?</vt:lpstr>
      <vt:lpstr>Plenary</vt:lpstr>
      <vt:lpstr>In this lesson,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2025-04-23T12:25:56Z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