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3" r:id="rId1"/>
  </p:sldMasterIdLst>
  <p:notesMasterIdLst>
    <p:notesMasterId r:id="rId17"/>
  </p:notesMasterIdLst>
  <p:sldIdLst>
    <p:sldId id="256" r:id="rId2"/>
    <p:sldId id="257" r:id="rId3"/>
    <p:sldId id="258" r:id="rId4"/>
    <p:sldId id="259" r:id="rId5"/>
    <p:sldId id="272" r:id="rId6"/>
    <p:sldId id="273" r:id="rId7"/>
    <p:sldId id="274" r:id="rId8"/>
    <p:sldId id="275" r:id="rId9"/>
    <p:sldId id="276" r:id="rId10"/>
    <p:sldId id="277" r:id="rId11"/>
    <p:sldId id="263" r:id="rId12"/>
    <p:sldId id="264" r:id="rId13"/>
    <p:sldId id="265" r:id="rId14"/>
    <p:sldId id="266" r:id="rId15"/>
    <p:sldId id="267" r:id="rId16"/>
  </p:sldIdLst>
  <p:sldSz cx="12192000" cy="6858000"/>
  <p:notesSz cx="6886575" cy="10018713"/>
  <p:embeddedFontLst>
    <p:embeddedFont>
      <p:font typeface="Arial Narrow" panose="020B0606020202030204" pitchFamily="34" charset="0"/>
      <p:regular r:id="rId18"/>
      <p:bold r:id="rId19"/>
      <p:italic r:id="rId20"/>
      <p:boldItalic r:id="rId21"/>
    </p:embeddedFon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00"/>
    <p:restoredTop sz="94774"/>
  </p:normalViewPr>
  <p:slideViewPr>
    <p:cSldViewPr snapToGrid="0">
      <p:cViewPr varScale="1">
        <p:scale>
          <a:sx n="70" d="100"/>
          <a:sy n="70" d="100"/>
        </p:scale>
        <p:origin x="3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183" cy="502676"/>
          </a:xfrm>
          <a:prstGeom prst="rect">
            <a:avLst/>
          </a:prstGeom>
          <a:noFill/>
          <a:ln>
            <a:noFill/>
          </a:ln>
        </p:spPr>
        <p:txBody>
          <a:bodyPr spcFirstLastPara="1" wrap="square" lIns="96575" tIns="48275" rIns="96575" bIns="4827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00799" y="0"/>
            <a:ext cx="2984183" cy="502676"/>
          </a:xfrm>
          <a:prstGeom prst="rect">
            <a:avLst/>
          </a:prstGeom>
          <a:noFill/>
          <a:ln>
            <a:noFill/>
          </a:ln>
        </p:spPr>
        <p:txBody>
          <a:bodyPr spcFirstLastPara="1" wrap="square" lIns="96575" tIns="48275" rIns="96575" bIns="4827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516039"/>
            <a:ext cx="2984183" cy="502674"/>
          </a:xfrm>
          <a:prstGeom prst="rect">
            <a:avLst/>
          </a:prstGeom>
          <a:noFill/>
          <a:ln>
            <a:noFill/>
          </a:ln>
        </p:spPr>
        <p:txBody>
          <a:bodyPr spcFirstLastPara="1" wrap="square" lIns="96575" tIns="48275" rIns="96575" bIns="4827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00799" y="9516039"/>
            <a:ext cx="2984183" cy="502674"/>
          </a:xfrm>
          <a:prstGeom prst="rect">
            <a:avLst/>
          </a:prstGeom>
          <a:noFill/>
          <a:ln>
            <a:noFill/>
          </a:ln>
        </p:spPr>
        <p:txBody>
          <a:bodyPr spcFirstLastPara="1" wrap="square" lIns="96575" tIns="48275" rIns="96575" bIns="4827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GB"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Image © </a:t>
            </a:r>
            <a:r>
              <a:rPr lang="en-GB" sz="1800" b="0" i="0" dirty="0">
                <a:solidFill>
                  <a:srgbClr val="000000"/>
                </a:solidFill>
                <a:effectLst/>
                <a:latin typeface="docs-Calibri"/>
                <a:ea typeface="Arial" panose="020B0604020202020204" pitchFamily="34" charset="0"/>
                <a:cs typeface="Arial" panose="020B0604020202020204" pitchFamily="34" charset="0"/>
              </a:rPr>
              <a:t>Shutterstock/</a:t>
            </a:r>
            <a:r>
              <a:rPr lang="en-GB" sz="1800" b="0" i="0" dirty="0" err="1">
                <a:solidFill>
                  <a:srgbClr val="000000"/>
                </a:solidFill>
                <a:effectLst/>
                <a:latin typeface="docs-Calibri"/>
                <a:ea typeface="Arial" panose="020B0604020202020204" pitchFamily="34" charset="0"/>
                <a:cs typeface="Arial" panose="020B0604020202020204" pitchFamily="34" charset="0"/>
              </a:rPr>
              <a:t>Fizkes</a:t>
            </a:r>
            <a:endParaRPr lang="en-GB" dirty="0">
              <a:effectLst/>
            </a:endParaRPr>
          </a:p>
        </p:txBody>
      </p:sp>
      <p:sp>
        <p:nvSpPr>
          <p:cNvPr id="129" name="Google Shape;129;p1: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2: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effectLst/>
                <a:latin typeface="Helvetica Neue" panose="02000503000000020004" pitchFamily="2" charset="0"/>
              </a:rPr>
              <a:t>Image © </a:t>
            </a:r>
            <a:r>
              <a:rPr lang="en-GB" dirty="0" err="1">
                <a:effectLst/>
                <a:latin typeface="Helvetica Neue" panose="02000503000000020004" pitchFamily="2" charset="0"/>
              </a:rPr>
              <a:t>Pexels</a:t>
            </a:r>
            <a:r>
              <a:rPr lang="en-GB">
                <a:effectLst/>
                <a:latin typeface="Helvetica Neue" panose="02000503000000020004" pitchFamily="2" charset="0"/>
              </a:rPr>
              <a:t>/</a:t>
            </a:r>
            <a:r>
              <a:rPr lang="en-GB" dirty="0">
                <a:effectLst/>
                <a:latin typeface="Helvetica Neue" panose="02000503000000020004" pitchFamily="2" charset="0"/>
              </a:rPr>
              <a:t>RDNE Stock project</a:t>
            </a:r>
          </a:p>
          <a:p>
            <a:pPr marL="0" lvl="0" indent="0" algn="l" rtl="0">
              <a:lnSpc>
                <a:spcPct val="100000"/>
              </a:lnSpc>
              <a:spcBef>
                <a:spcPts val="0"/>
              </a:spcBef>
              <a:spcAft>
                <a:spcPts val="0"/>
              </a:spcAft>
              <a:buSzPts val="1400"/>
              <a:buNone/>
            </a:pPr>
            <a:endParaRPr dirty="0"/>
          </a:p>
        </p:txBody>
      </p:sp>
      <p:sp>
        <p:nvSpPr>
          <p:cNvPr id="349" name="Google Shape;349;p22: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8: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effectLst/>
                <a:latin typeface="Helvetica Neue" panose="02000503000000020004" pitchFamily="2" charset="0"/>
              </a:rPr>
              <a:t>Image © Shutterstock/</a:t>
            </a:r>
            <a:r>
              <a:rPr lang="en-GB" b="0" i="0" dirty="0" err="1">
                <a:effectLst/>
                <a:latin typeface="Roboto" panose="020F0502020204030204" pitchFamily="34" charset="0"/>
              </a:rPr>
              <a:t>ViDI</a:t>
            </a:r>
            <a:r>
              <a:rPr lang="en-GB" b="0" i="0" dirty="0">
                <a:effectLst/>
                <a:latin typeface="Roboto" panose="020F0502020204030204" pitchFamily="34" charset="0"/>
              </a:rPr>
              <a:t> Studio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effectLst/>
              <a:latin typeface="Helvetica Neue" panose="02000503000000020004" pitchFamily="2" charset="0"/>
            </a:endParaRPr>
          </a:p>
          <a:p>
            <a:pPr marL="0" lvl="0" indent="0" algn="l" rtl="0">
              <a:lnSpc>
                <a:spcPct val="100000"/>
              </a:lnSpc>
              <a:spcBef>
                <a:spcPts val="0"/>
              </a:spcBef>
              <a:spcAft>
                <a:spcPts val="0"/>
              </a:spcAft>
              <a:buSzPts val="1400"/>
              <a:buNone/>
            </a:pPr>
            <a:endParaRPr b="1" dirty="0"/>
          </a:p>
        </p:txBody>
      </p:sp>
      <p:sp>
        <p:nvSpPr>
          <p:cNvPr id="201" name="Google Shape;201;p8:notes"/>
          <p:cNvSpPr txBox="1">
            <a:spLocks noGrp="1"/>
          </p:cNvSpPr>
          <p:nvPr>
            <p:ph type="sldNum" idx="12"/>
          </p:nvPr>
        </p:nvSpPr>
        <p:spPr>
          <a:xfrm>
            <a:off x="3900799" y="9516039"/>
            <a:ext cx="2984183" cy="502674"/>
          </a:xfrm>
          <a:prstGeom prst="rect">
            <a:avLst/>
          </a:prstGeom>
          <a:noFill/>
          <a:ln>
            <a:noFill/>
          </a:ln>
        </p:spPr>
        <p:txBody>
          <a:bodyPr spcFirstLastPara="1" wrap="square" lIns="96575" tIns="48275" rIns="96575" bIns="48275"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9: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effectLst/>
                <a:latin typeface="Helvetica Neue" panose="02000503000000020004" pitchFamily="2" charset="0"/>
              </a:rPr>
              <a:t>Image © </a:t>
            </a:r>
            <a:r>
              <a:rPr lang="en-GB" dirty="0" err="1">
                <a:effectLst/>
                <a:latin typeface="Helvetica Neue" panose="02000503000000020004" pitchFamily="2" charset="0"/>
              </a:rPr>
              <a:t>Pexels</a:t>
            </a:r>
            <a:r>
              <a:rPr lang="en-GB" dirty="0">
                <a:effectLst/>
                <a:latin typeface="Helvetica Neue" panose="02000503000000020004" pitchFamily="2" charset="0"/>
              </a:rPr>
              <a:t>/Ivan </a:t>
            </a:r>
            <a:r>
              <a:rPr lang="en-GB" dirty="0" err="1">
                <a:effectLst/>
                <a:latin typeface="Helvetica Neue" panose="02000503000000020004" pitchFamily="2" charset="0"/>
              </a:rPr>
              <a:t>Samkov</a:t>
            </a:r>
            <a:endParaRPr lang="en-GB" dirty="0">
              <a:effectLst/>
              <a:latin typeface="Helvetica Neue" panose="02000503000000020004" pitchFamily="2" charset="0"/>
            </a:endParaRPr>
          </a:p>
        </p:txBody>
      </p:sp>
      <p:sp>
        <p:nvSpPr>
          <p:cNvPr id="211" name="Google Shape;211;p9:notes"/>
          <p:cNvSpPr txBox="1">
            <a:spLocks noGrp="1"/>
          </p:cNvSpPr>
          <p:nvPr>
            <p:ph type="sldNum" idx="12"/>
          </p:nvPr>
        </p:nvSpPr>
        <p:spPr>
          <a:xfrm>
            <a:off x="3900799" y="9516039"/>
            <a:ext cx="2984183" cy="502674"/>
          </a:xfrm>
          <a:prstGeom prst="rect">
            <a:avLst/>
          </a:prstGeom>
          <a:noFill/>
          <a:ln>
            <a:noFill/>
          </a:ln>
        </p:spPr>
        <p:txBody>
          <a:bodyPr spcFirstLastPara="1" wrap="square" lIns="96575" tIns="48275" rIns="96575" bIns="48275"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0: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lvl="0" indent="0" algn="l" rtl="0">
              <a:lnSpc>
                <a:spcPct val="100000"/>
              </a:lnSpc>
              <a:spcBef>
                <a:spcPts val="0"/>
              </a:spcBef>
              <a:spcAft>
                <a:spcPts val="0"/>
              </a:spcAft>
              <a:buSzPts val="1400"/>
              <a:buNone/>
            </a:pPr>
            <a:endParaRPr dirty="0"/>
          </a:p>
        </p:txBody>
      </p:sp>
      <p:sp>
        <p:nvSpPr>
          <p:cNvPr id="228" name="Google Shape;228;p11: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2: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lvl="0" indent="0" algn="l" rtl="0">
              <a:lnSpc>
                <a:spcPct val="100000"/>
              </a:lnSpc>
              <a:spcBef>
                <a:spcPts val="0"/>
              </a:spcBef>
              <a:spcAft>
                <a:spcPts val="0"/>
              </a:spcAft>
              <a:buSzPts val="1400"/>
              <a:buNone/>
            </a:pPr>
            <a:endParaRPr/>
          </a:p>
        </p:txBody>
      </p:sp>
      <p:sp>
        <p:nvSpPr>
          <p:cNvPr id="138" name="Google Shape;138;p2: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dirty="0">
                <a:effectLst/>
                <a:latin typeface="Helvetica Neue" panose="02000503000000020004" pitchFamily="2" charset="0"/>
              </a:rPr>
              <a:t>Image © </a:t>
            </a:r>
            <a:r>
              <a:rPr lang="en-GB" dirty="0" err="1">
                <a:effectLst/>
                <a:latin typeface="Helvetica Neue" panose="02000503000000020004" pitchFamily="2" charset="0"/>
              </a:rPr>
              <a:t>Pexels</a:t>
            </a:r>
            <a:r>
              <a:rPr lang="en-GB" dirty="0">
                <a:effectLst/>
                <a:latin typeface="Helvetica Neue" panose="02000503000000020004" pitchFamily="2" charset="0"/>
              </a:rPr>
              <a:t>/Mizuno K</a:t>
            </a:r>
          </a:p>
        </p:txBody>
      </p:sp>
      <p:sp>
        <p:nvSpPr>
          <p:cNvPr id="147" name="Google Shape;147;p3: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156" name="Google Shape;156;p4: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7: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effectLst/>
                <a:latin typeface="Helvetica Neue" panose="02000503000000020004" pitchFamily="2" charset="0"/>
              </a:rPr>
              <a:t>Image © </a:t>
            </a:r>
            <a:r>
              <a:rPr lang="en-GB" dirty="0" err="1">
                <a:effectLst/>
                <a:latin typeface="Helvetica Neue" panose="02000503000000020004" pitchFamily="2" charset="0"/>
              </a:rPr>
              <a:t>Pexels</a:t>
            </a:r>
            <a:r>
              <a:rPr lang="en-GB" dirty="0">
                <a:effectLst/>
                <a:latin typeface="Helvetica Neue" panose="02000503000000020004" pitchFamily="2" charset="0"/>
              </a:rPr>
              <a:t>/William Fortunato</a:t>
            </a:r>
          </a:p>
        </p:txBody>
      </p:sp>
      <p:sp>
        <p:nvSpPr>
          <p:cNvPr id="303" name="Google Shape;303;p17: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8: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effectLst/>
                <a:latin typeface="Helvetica Neue" panose="02000503000000020004" pitchFamily="2" charset="0"/>
              </a:rPr>
              <a:t>Image © </a:t>
            </a:r>
            <a:r>
              <a:rPr lang="en-GB" dirty="0" err="1">
                <a:effectLst/>
                <a:latin typeface="Helvetica Neue" panose="02000503000000020004" pitchFamily="2" charset="0"/>
              </a:rPr>
              <a:t>Pexels</a:t>
            </a:r>
            <a:r>
              <a:rPr lang="en-GB" dirty="0">
                <a:effectLst/>
                <a:latin typeface="Helvetica Neue" panose="02000503000000020004" pitchFamily="2" charset="0"/>
              </a:rPr>
              <a:t>/Alex Green</a:t>
            </a:r>
          </a:p>
        </p:txBody>
      </p:sp>
      <p:sp>
        <p:nvSpPr>
          <p:cNvPr id="312" name="Google Shape;312;p18: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9: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effectLst/>
                <a:latin typeface="Helvetica Neue" panose="02000503000000020004" pitchFamily="2" charset="0"/>
              </a:rPr>
              <a:t>Image © </a:t>
            </a:r>
            <a:r>
              <a:rPr lang="en-GB" dirty="0" err="1">
                <a:effectLst/>
                <a:latin typeface="Helvetica Neue" panose="02000503000000020004" pitchFamily="2" charset="0"/>
              </a:rPr>
              <a:t>Pexels</a:t>
            </a:r>
            <a:r>
              <a:rPr lang="en-GB" dirty="0">
                <a:effectLst/>
                <a:latin typeface="Helvetica Neue" panose="02000503000000020004" pitchFamily="2" charset="0"/>
              </a:rPr>
              <a:t>/Ron Lach</a:t>
            </a:r>
          </a:p>
        </p:txBody>
      </p:sp>
      <p:sp>
        <p:nvSpPr>
          <p:cNvPr id="322" name="Google Shape;322;p19: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0: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effectLst/>
                <a:latin typeface="Helvetica Neue" panose="02000503000000020004" pitchFamily="2" charset="0"/>
              </a:rPr>
              <a:t>Image © </a:t>
            </a:r>
            <a:r>
              <a:rPr lang="en-GB" dirty="0" err="1">
                <a:effectLst/>
                <a:latin typeface="Helvetica Neue" panose="02000503000000020004" pitchFamily="2" charset="0"/>
              </a:rPr>
              <a:t>Pexels</a:t>
            </a:r>
            <a:r>
              <a:rPr lang="en-GB" dirty="0">
                <a:effectLst/>
                <a:latin typeface="Helvetica Neue" panose="02000503000000020004" pitchFamily="2" charset="0"/>
              </a:rPr>
              <a:t>/</a:t>
            </a:r>
            <a:r>
              <a:rPr lang="en-GB" dirty="0" err="1">
                <a:effectLst/>
                <a:latin typeface="Helvetica Neue" panose="02000503000000020004" pitchFamily="2" charset="0"/>
              </a:rPr>
              <a:t>Jsme</a:t>
            </a:r>
            <a:r>
              <a:rPr lang="en-GB" dirty="0">
                <a:effectLst/>
                <a:latin typeface="Helvetica Neue" panose="02000503000000020004" pitchFamily="2" charset="0"/>
              </a:rPr>
              <a:t> MILA</a:t>
            </a:r>
          </a:p>
        </p:txBody>
      </p:sp>
      <p:sp>
        <p:nvSpPr>
          <p:cNvPr id="331" name="Google Shape;331;p20: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1: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effectLst/>
                <a:latin typeface="Helvetica Neue" panose="02000503000000020004" pitchFamily="2" charset="0"/>
              </a:rPr>
              <a:t>Image © </a:t>
            </a:r>
            <a:r>
              <a:rPr lang="en-GB" dirty="0" err="1">
                <a:effectLst/>
                <a:latin typeface="Helvetica Neue" panose="02000503000000020004" pitchFamily="2" charset="0"/>
              </a:rPr>
              <a:t>Pexels</a:t>
            </a:r>
            <a:r>
              <a:rPr lang="en-GB" dirty="0">
                <a:effectLst/>
                <a:latin typeface="Helvetica Neue" panose="02000503000000020004" pitchFamily="2" charset="0"/>
              </a:rPr>
              <a:t>/MART PRODUCTION</a:t>
            </a:r>
          </a:p>
        </p:txBody>
      </p:sp>
      <p:sp>
        <p:nvSpPr>
          <p:cNvPr id="340" name="Google Shape;340;p21: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2"/>
        <p:cNvGrpSpPr/>
        <p:nvPr/>
      </p:nvGrpSpPr>
      <p:grpSpPr>
        <a:xfrm>
          <a:off x="0" y="0"/>
          <a:ext cx="0" cy="0"/>
          <a:chOff x="0" y="0"/>
          <a:chExt cx="0" cy="0"/>
        </a:xfrm>
      </p:grpSpPr>
      <p:pic>
        <p:nvPicPr>
          <p:cNvPr id="3" name="Picture 2">
            <a:extLst>
              <a:ext uri="{FF2B5EF4-FFF2-40B4-BE49-F238E27FC236}">
                <a16:creationId xmlns:a16="http://schemas.microsoft.com/office/drawing/2014/main" id="{6305DD38-86A8-D175-0715-8E89586B17D6}"/>
              </a:ext>
            </a:extLst>
          </p:cNvPr>
          <p:cNvPicPr>
            <a:picLocks noChangeAspect="1"/>
          </p:cNvPicPr>
          <p:nvPr userDrawn="1"/>
        </p:nvPicPr>
        <p:blipFill>
          <a:blip r:embed="rId2"/>
          <a:stretch>
            <a:fillRect/>
          </a:stretch>
        </p:blipFill>
        <p:spPr>
          <a:xfrm>
            <a:off x="0" y="0"/>
            <a:ext cx="12192000" cy="4981575"/>
          </a:xfrm>
          <a:prstGeom prst="rect">
            <a:avLst/>
          </a:prstGeom>
        </p:spPr>
      </p:pic>
      <p:pic>
        <p:nvPicPr>
          <p:cNvPr id="14" name="Google Shape;14;p2" descr="A picture containing screenshot, desig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236916"/>
            <a:ext cx="12192000" cy="4621084"/>
          </a:xfrm>
          <a:prstGeom prst="rect">
            <a:avLst/>
          </a:prstGeom>
          <a:noFill/>
          <a:ln>
            <a:noFill/>
          </a:ln>
        </p:spPr>
      </p:pic>
      <p:sp>
        <p:nvSpPr>
          <p:cNvPr id="15" name="Google Shape;15;p2"/>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pic>
        <p:nvPicPr>
          <p:cNvPr id="16" name="Google Shape;16;p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190283" y="1892944"/>
            <a:ext cx="1811434" cy="1800000"/>
          </a:xfrm>
          <a:prstGeom prst="rect">
            <a:avLst/>
          </a:prstGeom>
          <a:noFill/>
          <a:ln>
            <a:noFill/>
          </a:ln>
        </p:spPr>
      </p:pic>
      <p:pic>
        <p:nvPicPr>
          <p:cNvPr id="17" name="Google Shape;17;p2" descr="A heart with a pulse line&#10;&#10;Description automatically generated with low confidenc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467945" y="2435277"/>
            <a:ext cx="1134190" cy="879365"/>
          </a:xfrm>
          <a:prstGeom prst="rect">
            <a:avLst/>
          </a:prstGeom>
          <a:noFill/>
          <a:ln>
            <a:noFill/>
          </a:ln>
        </p:spPr>
      </p:pic>
      <p:sp>
        <p:nvSpPr>
          <p:cNvPr id="18" name="Google Shape;18;p2"/>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66318"/>
              </a:buClr>
              <a:buSzPts val="5200"/>
              <a:buFont typeface="Arial"/>
              <a:buNone/>
              <a:defRPr sz="5200" b="1">
                <a:solidFill>
                  <a:srgbClr val="46631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524000" y="4846039"/>
            <a:ext cx="9144000" cy="583211"/>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
          <p:cNvSpPr txBox="1">
            <a:spLocks noGrp="1"/>
          </p:cNvSpPr>
          <p:nvPr>
            <p:ph type="body" idx="2"/>
          </p:nvPr>
        </p:nvSpPr>
        <p:spPr>
          <a:xfrm>
            <a:off x="6096000" y="3105374"/>
            <a:ext cx="5623668" cy="534189"/>
          </a:xfrm>
          <a:prstGeom prst="rect">
            <a:avLst/>
          </a:prstGeom>
          <a:noFill/>
          <a:ln>
            <a:noFill/>
          </a:ln>
        </p:spPr>
        <p:txBody>
          <a:bodyPr spcFirstLastPara="1" wrap="square" lIns="91425" tIns="45700" rIns="91425" bIns="45700" anchor="t" anchorCtr="0">
            <a:noAutofit/>
          </a:bodyPr>
          <a:lstStyle>
            <a:lvl1pPr marL="457200" lvl="0" indent="-228600" algn="r">
              <a:lnSpc>
                <a:spcPct val="108000"/>
              </a:lnSpc>
              <a:spcBef>
                <a:spcPts val="1000"/>
              </a:spcBef>
              <a:spcAft>
                <a:spcPts val="0"/>
              </a:spcAft>
              <a:buSzPts val="2000"/>
              <a:buNone/>
              <a:defRPr sz="2000" b="1" i="0" u="none">
                <a:solidFill>
                  <a:srgbClr val="466318"/>
                </a:solidFill>
              </a:defRPr>
            </a:lvl1pPr>
            <a:lvl2pPr marL="914400" lvl="1" indent="-228600" algn="l">
              <a:lnSpc>
                <a:spcPct val="108000"/>
              </a:lnSpc>
              <a:spcBef>
                <a:spcPts val="500"/>
              </a:spcBef>
              <a:spcAft>
                <a:spcPts val="0"/>
              </a:spcAft>
              <a:buSzPts val="1400"/>
              <a:buNone/>
              <a:defRPr sz="1400"/>
            </a:lvl2pPr>
            <a:lvl3pPr marL="1371600" lvl="2" indent="-228600" algn="l">
              <a:lnSpc>
                <a:spcPct val="108000"/>
              </a:lnSpc>
              <a:spcBef>
                <a:spcPts val="500"/>
              </a:spcBef>
              <a:spcAft>
                <a:spcPts val="0"/>
              </a:spcAft>
              <a:buSzPts val="1400"/>
              <a:buNone/>
              <a:defRPr sz="1400"/>
            </a:lvl3pPr>
            <a:lvl4pPr marL="1828800" lvl="3" indent="-228600" algn="l">
              <a:lnSpc>
                <a:spcPct val="108000"/>
              </a:lnSpc>
              <a:spcBef>
                <a:spcPts val="500"/>
              </a:spcBef>
              <a:spcAft>
                <a:spcPts val="0"/>
              </a:spcAft>
              <a:buSzPts val="1400"/>
              <a:buNone/>
              <a:defRPr sz="1400"/>
            </a:lvl4pPr>
            <a:lvl5pPr marL="2286000" lvl="4" indent="-228600" algn="l">
              <a:lnSpc>
                <a:spcPct val="108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3"/>
          </p:nvPr>
        </p:nvSpPr>
        <p:spPr>
          <a:xfrm>
            <a:off x="1524000" y="5587763"/>
            <a:ext cx="9144000" cy="458004"/>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SzPts val="2400"/>
              <a:buNone/>
              <a:defRPr sz="2400">
                <a:solidFill>
                  <a:srgbClr val="262626"/>
                </a:solidFill>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2" descr="A picture containing screenshot, graphics, pattern, circle&#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03163" y="2490175"/>
            <a:ext cx="2049637" cy="8604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ctivity_questions">
  <p:cSld name="Activity_questions">
    <p:spTree>
      <p:nvGrpSpPr>
        <p:cNvPr id="1" name="Shape 90"/>
        <p:cNvGrpSpPr/>
        <p:nvPr/>
      </p:nvGrpSpPr>
      <p:grpSpPr>
        <a:xfrm>
          <a:off x="0" y="0"/>
          <a:ext cx="0" cy="0"/>
          <a:chOff x="0" y="0"/>
          <a:chExt cx="0" cy="0"/>
        </a:xfrm>
      </p:grpSpPr>
      <p:pic>
        <p:nvPicPr>
          <p:cNvPr id="91" name="Google Shape;91;p12"/>
          <p:cNvPicPr preferRelativeResize="0"/>
          <p:nvPr/>
        </p:nvPicPr>
        <p:blipFill rotWithShape="1">
          <a:blip r:embed="rId2" cstate="screen">
            <a:alphaModFix/>
            <a:extLst>
              <a:ext uri="{28A0092B-C50C-407E-A947-70E740481C1C}">
                <a14:useLocalDpi xmlns:a14="http://schemas.microsoft.com/office/drawing/2010/main"/>
              </a:ext>
            </a:extLst>
          </a:blip>
          <a:srcRect r="61978"/>
          <a:stretch/>
        </p:blipFill>
        <p:spPr>
          <a:xfrm>
            <a:off x="7556311" y="1"/>
            <a:ext cx="4635689" cy="6857999"/>
          </a:xfrm>
          <a:prstGeom prst="rect">
            <a:avLst/>
          </a:prstGeom>
          <a:noFill/>
          <a:ln>
            <a:noFill/>
          </a:ln>
        </p:spPr>
      </p:pic>
      <p:sp>
        <p:nvSpPr>
          <p:cNvPr id="92" name="Google Shape;9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2"/>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2"/>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95" name="Google Shape;95;p12"/>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2"/>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ctivity_answers">
  <p:cSld name="Activity_answers">
    <p:spTree>
      <p:nvGrpSpPr>
        <p:cNvPr id="1" name="Shape 97"/>
        <p:cNvGrpSpPr/>
        <p:nvPr/>
      </p:nvGrpSpPr>
      <p:grpSpPr>
        <a:xfrm>
          <a:off x="0" y="0"/>
          <a:ext cx="0" cy="0"/>
          <a:chOff x="0" y="0"/>
          <a:chExt cx="0" cy="0"/>
        </a:xfrm>
      </p:grpSpPr>
      <p:pic>
        <p:nvPicPr>
          <p:cNvPr id="98" name="Google Shape;98;p13"/>
          <p:cNvPicPr preferRelativeResize="0"/>
          <p:nvPr/>
        </p:nvPicPr>
        <p:blipFill rotWithShape="1">
          <a:blip r:embed="rId2" cstate="screen">
            <a:alphaModFix/>
            <a:extLst>
              <a:ext uri="{28A0092B-C50C-407E-A947-70E740481C1C}">
                <a14:useLocalDpi xmlns:a14="http://schemas.microsoft.com/office/drawing/2010/main"/>
              </a:ext>
            </a:extLst>
          </a:blip>
          <a:srcRect r="61978"/>
          <a:stretch/>
        </p:blipFill>
        <p:spPr>
          <a:xfrm>
            <a:off x="7556311" y="1"/>
            <a:ext cx="4635689" cy="6857999"/>
          </a:xfrm>
          <a:prstGeom prst="rect">
            <a:avLst/>
          </a:prstGeom>
          <a:noFill/>
          <a:ln>
            <a:noFill/>
          </a:ln>
        </p:spPr>
      </p:pic>
      <p:sp>
        <p:nvSpPr>
          <p:cNvPr id="99" name="Google Shape;9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3"/>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3"/>
          <p:cNvSpPr txBox="1">
            <a:spLocks noGrp="1"/>
          </p:cNvSpPr>
          <p:nvPr>
            <p:ph type="body" idx="2"/>
          </p:nvPr>
        </p:nvSpPr>
        <p:spPr>
          <a:xfrm>
            <a:off x="8175008" y="2892829"/>
            <a:ext cx="3507474" cy="328413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000"/>
              <a:buNone/>
              <a:defRPr sz="2000">
                <a:solidFill>
                  <a:srgbClr val="10283A"/>
                </a:solidFill>
              </a:defRPr>
            </a:lvl1pPr>
            <a:lvl2pPr marL="914400" lvl="1" indent="-228600" algn="l">
              <a:lnSpc>
                <a:spcPct val="108000"/>
              </a:lnSpc>
              <a:spcBef>
                <a:spcPts val="500"/>
              </a:spcBef>
              <a:spcAft>
                <a:spcPts val="0"/>
              </a:spcAft>
              <a:buSzPts val="2000"/>
              <a:buNone/>
              <a:defRPr sz="2000">
                <a:solidFill>
                  <a:srgbClr val="10283A"/>
                </a:solidFill>
              </a:defRPr>
            </a:lvl2pPr>
            <a:lvl3pPr marL="1371600" lvl="2" indent="-228600" algn="l">
              <a:lnSpc>
                <a:spcPct val="108000"/>
              </a:lnSpc>
              <a:spcBef>
                <a:spcPts val="500"/>
              </a:spcBef>
              <a:spcAft>
                <a:spcPts val="0"/>
              </a:spcAft>
              <a:buSzPts val="2000"/>
              <a:buNone/>
              <a:defRPr sz="2000">
                <a:solidFill>
                  <a:srgbClr val="10283A"/>
                </a:solidFill>
              </a:defRPr>
            </a:lvl3pPr>
            <a:lvl4pPr marL="1828800" lvl="3" indent="-228600" algn="l">
              <a:lnSpc>
                <a:spcPct val="108000"/>
              </a:lnSpc>
              <a:spcBef>
                <a:spcPts val="500"/>
              </a:spcBef>
              <a:spcAft>
                <a:spcPts val="0"/>
              </a:spcAft>
              <a:buSzPts val="2000"/>
              <a:buNone/>
              <a:defRPr sz="2000">
                <a:solidFill>
                  <a:srgbClr val="10283A"/>
                </a:solidFill>
              </a:defRPr>
            </a:lvl4pPr>
            <a:lvl5pPr marL="2286000" lvl="4" indent="-228600" algn="l">
              <a:lnSpc>
                <a:spcPct val="108000"/>
              </a:lnSpc>
              <a:spcBef>
                <a:spcPts val="500"/>
              </a:spcBef>
              <a:spcAft>
                <a:spcPts val="0"/>
              </a:spcAft>
              <a:buSzPts val="2000"/>
              <a:buNone/>
              <a:defRPr sz="2000">
                <a:solidFill>
                  <a:srgbClr val="10283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13"/>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103" name="Google Shape;103;p13"/>
          <p:cNvSpPr txBox="1">
            <a:spLocks noGrp="1"/>
          </p:cNvSpPr>
          <p:nvPr>
            <p:ph type="body" idx="3"/>
          </p:nvPr>
        </p:nvSpPr>
        <p:spPr>
          <a:xfrm>
            <a:off x="8175008" y="2055812"/>
            <a:ext cx="2689727" cy="620511"/>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800"/>
              <a:buNone/>
              <a:defRPr sz="2800" b="1">
                <a:solidFill>
                  <a:srgbClr val="10283A"/>
                </a:solidFill>
              </a:defRPr>
            </a:lvl1pPr>
            <a:lvl2pPr marL="914400" lvl="1" indent="-228600" algn="l">
              <a:lnSpc>
                <a:spcPct val="108000"/>
              </a:lnSpc>
              <a:spcBef>
                <a:spcPts val="500"/>
              </a:spcBef>
              <a:spcAft>
                <a:spcPts val="0"/>
              </a:spcAft>
              <a:buSzPts val="2000"/>
              <a:buNone/>
              <a:defRPr sz="2000">
                <a:solidFill>
                  <a:srgbClr val="FF0000"/>
                </a:solidFill>
              </a:defRPr>
            </a:lvl2pPr>
            <a:lvl3pPr marL="1371600" lvl="2" indent="-228600" algn="l">
              <a:lnSpc>
                <a:spcPct val="108000"/>
              </a:lnSpc>
              <a:spcBef>
                <a:spcPts val="500"/>
              </a:spcBef>
              <a:spcAft>
                <a:spcPts val="0"/>
              </a:spcAft>
              <a:buSzPts val="2000"/>
              <a:buNone/>
              <a:defRPr sz="2000">
                <a:solidFill>
                  <a:srgbClr val="FF0000"/>
                </a:solidFill>
              </a:defRPr>
            </a:lvl3pPr>
            <a:lvl4pPr marL="1828800" lvl="3" indent="-228600" algn="l">
              <a:lnSpc>
                <a:spcPct val="108000"/>
              </a:lnSpc>
              <a:spcBef>
                <a:spcPts val="500"/>
              </a:spcBef>
              <a:spcAft>
                <a:spcPts val="0"/>
              </a:spcAft>
              <a:buSzPts val="2000"/>
              <a:buNone/>
              <a:defRPr sz="2000">
                <a:solidFill>
                  <a:srgbClr val="FF0000"/>
                </a:solidFill>
              </a:defRPr>
            </a:lvl4pPr>
            <a:lvl5pPr marL="2286000" lvl="4" indent="-228600" algn="l">
              <a:lnSpc>
                <a:spcPct val="108000"/>
              </a:lnSpc>
              <a:spcBef>
                <a:spcPts val="500"/>
              </a:spcBef>
              <a:spcAft>
                <a:spcPts val="0"/>
              </a:spcAft>
              <a:buSzPts val="2000"/>
              <a:buNone/>
              <a:defRPr sz="2000">
                <a:solidFill>
                  <a:srgbClr val="FF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3"/>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3"/>
          <p:cNvSpPr txBox="1">
            <a:spLocks noGrp="1"/>
          </p:cNvSpPr>
          <p:nvPr>
            <p:ph type="body" idx="5"/>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ctivity_text+image">
  <p:cSld name="Activity_text+image">
    <p:spTree>
      <p:nvGrpSpPr>
        <p:cNvPr id="1" name="Shape 106"/>
        <p:cNvGrpSpPr/>
        <p:nvPr/>
      </p:nvGrpSpPr>
      <p:grpSpPr>
        <a:xfrm>
          <a:off x="0" y="0"/>
          <a:ext cx="0" cy="0"/>
          <a:chOff x="0" y="0"/>
          <a:chExt cx="0" cy="0"/>
        </a:xfrm>
      </p:grpSpPr>
      <p:sp>
        <p:nvSpPr>
          <p:cNvPr id="107" name="Google Shape;107;p14"/>
          <p:cNvSpPr txBox="1">
            <a:spLocks noGrp="1"/>
          </p:cNvSpPr>
          <p:nvPr>
            <p:ph type="body" idx="1"/>
          </p:nvPr>
        </p:nvSpPr>
        <p:spPr>
          <a:xfrm>
            <a:off x="839788" y="1872343"/>
            <a:ext cx="3932238" cy="3988707"/>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4"/>
          <p:cNvSpPr txBox="1">
            <a:spLocks noGrp="1"/>
          </p:cNvSpPr>
          <p:nvPr>
            <p:ph type="title"/>
          </p:nvPr>
        </p:nvSpPr>
        <p:spPr>
          <a:xfrm>
            <a:off x="839788" y="457200"/>
            <a:ext cx="3932237" cy="12554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4"/>
          <p:cNvSpPr>
            <a:spLocks noGrp="1"/>
          </p:cNvSpPr>
          <p:nvPr>
            <p:ph type="pic" idx="2"/>
          </p:nvPr>
        </p:nvSpPr>
        <p:spPr>
          <a:xfrm>
            <a:off x="5183188" y="1284514"/>
            <a:ext cx="5762398" cy="4576536"/>
          </a:xfrm>
          <a:prstGeom prst="rect">
            <a:avLst/>
          </a:prstGeom>
          <a:noFill/>
          <a:ln>
            <a:noFill/>
          </a:ln>
        </p:spPr>
      </p:sp>
      <p:sp>
        <p:nvSpPr>
          <p:cNvPr id="110" name="Google Shape;110;p14"/>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111" name="Google Shape;111;p14"/>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4"/>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ctivity_two box">
  <p:cSld name="Activity_two box">
    <p:spTree>
      <p:nvGrpSpPr>
        <p:cNvPr id="1" name="Shape 113"/>
        <p:cNvGrpSpPr/>
        <p:nvPr/>
      </p:nvGrpSpPr>
      <p:grpSpPr>
        <a:xfrm>
          <a:off x="0" y="0"/>
          <a:ext cx="0" cy="0"/>
          <a:chOff x="0" y="0"/>
          <a:chExt cx="0" cy="0"/>
        </a:xfrm>
      </p:grpSpPr>
      <p:sp>
        <p:nvSpPr>
          <p:cNvPr id="114" name="Google Shape;11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5"/>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116" name="Google Shape;116;p15"/>
          <p:cNvSpPr txBox="1">
            <a:spLocks noGrp="1"/>
          </p:cNvSpPr>
          <p:nvPr>
            <p:ph type="body" idx="1"/>
          </p:nvPr>
        </p:nvSpPr>
        <p:spPr>
          <a:xfrm>
            <a:off x="838200" y="1978025"/>
            <a:ext cx="519684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15"/>
          <p:cNvSpPr txBox="1">
            <a:spLocks noGrp="1"/>
          </p:cNvSpPr>
          <p:nvPr>
            <p:ph type="body" idx="2"/>
          </p:nvPr>
        </p:nvSpPr>
        <p:spPr>
          <a:xfrm>
            <a:off x="6168046" y="1978025"/>
            <a:ext cx="519684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15"/>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15"/>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ctivity_text+box">
  <p:cSld name="Activity_text+box">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6"/>
          <p:cNvSpPr txBox="1">
            <a:spLocks noGrp="1"/>
          </p:cNvSpPr>
          <p:nvPr>
            <p:ph type="body" idx="1"/>
          </p:nvPr>
        </p:nvSpPr>
        <p:spPr>
          <a:xfrm>
            <a:off x="838200" y="1825625"/>
            <a:ext cx="7083829" cy="4351338"/>
          </a:xfrm>
          <a:prstGeom prst="rect">
            <a:avLst/>
          </a:prstGeom>
          <a:solidFill>
            <a:schemeClr val="lt1"/>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6"/>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124" name="Google Shape;124;p16"/>
          <p:cNvSpPr txBox="1">
            <a:spLocks noGrp="1"/>
          </p:cNvSpPr>
          <p:nvPr>
            <p:ph type="body" idx="2"/>
          </p:nvPr>
        </p:nvSpPr>
        <p:spPr>
          <a:xfrm>
            <a:off x="8179724" y="1825625"/>
            <a:ext cx="3174076" cy="4351338"/>
          </a:xfrm>
          <a:prstGeom prst="rect">
            <a:avLst/>
          </a:prstGeom>
          <a:solidFill>
            <a:srgbClr val="E2EEBE"/>
          </a:solidFill>
          <a:ln w="19050" cap="sq" cmpd="sng">
            <a:solidFill>
              <a:srgbClr val="466318"/>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6"/>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16"/>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_1">
  <p:cSld name="Intro_1">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27" name="Google Shape;27;p3"/>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lvl1pPr marL="457200" lvl="0" indent="-228600" algn="l">
              <a:lnSpc>
                <a:spcPct val="108000"/>
              </a:lnSpc>
              <a:spcBef>
                <a:spcPts val="1000"/>
              </a:spcBef>
              <a:spcAft>
                <a:spcPts val="0"/>
              </a:spcAft>
              <a:buSzPts val="1800"/>
              <a:buNone/>
              <a:defRPr sz="1800"/>
            </a:lvl1pPr>
            <a:lvl2pPr marL="914400" lvl="1" indent="-228600" algn="l">
              <a:lnSpc>
                <a:spcPct val="108000"/>
              </a:lnSpc>
              <a:spcBef>
                <a:spcPts val="500"/>
              </a:spcBef>
              <a:spcAft>
                <a:spcPts val="0"/>
              </a:spcAft>
              <a:buSzPts val="1800"/>
              <a:buNone/>
              <a:defRPr sz="1800"/>
            </a:lvl2pPr>
            <a:lvl3pPr marL="1371600" lvl="2" indent="-228600" algn="l">
              <a:lnSpc>
                <a:spcPct val="108000"/>
              </a:lnSpc>
              <a:spcBef>
                <a:spcPts val="500"/>
              </a:spcBef>
              <a:spcAft>
                <a:spcPts val="0"/>
              </a:spcAft>
              <a:buSzPts val="1800"/>
              <a:buNone/>
              <a:defRPr sz="1800"/>
            </a:lvl3pPr>
            <a:lvl4pPr marL="1828800" lvl="3" indent="-228600" algn="l">
              <a:lnSpc>
                <a:spcPct val="108000"/>
              </a:lnSpc>
              <a:spcBef>
                <a:spcPts val="500"/>
              </a:spcBef>
              <a:spcAft>
                <a:spcPts val="0"/>
              </a:spcAft>
              <a:buSzPts val="1800"/>
              <a:buNone/>
              <a:defRPr sz="1800"/>
            </a:lvl4pPr>
            <a:lvl5pPr marL="2286000" lvl="4" indent="-228600" algn="l">
              <a:lnSpc>
                <a:spcPct val="108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_1">
  <p:cSld name="1_Intro_1">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34" name="Google Shape;34;p4"/>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lvl1pPr marL="457200" lvl="0" indent="-228600" algn="l">
              <a:lnSpc>
                <a:spcPct val="108000"/>
              </a:lnSpc>
              <a:spcBef>
                <a:spcPts val="1000"/>
              </a:spcBef>
              <a:spcAft>
                <a:spcPts val="0"/>
              </a:spcAft>
              <a:buSzPts val="1800"/>
              <a:buNone/>
              <a:defRPr sz="1800"/>
            </a:lvl1pPr>
            <a:lvl2pPr marL="914400" lvl="1" indent="-228600" algn="l">
              <a:lnSpc>
                <a:spcPct val="108000"/>
              </a:lnSpc>
              <a:spcBef>
                <a:spcPts val="500"/>
              </a:spcBef>
              <a:spcAft>
                <a:spcPts val="0"/>
              </a:spcAft>
              <a:buSzPts val="1800"/>
              <a:buNone/>
              <a:defRPr sz="1800"/>
            </a:lvl2pPr>
            <a:lvl3pPr marL="1371600" lvl="2" indent="-228600" algn="l">
              <a:lnSpc>
                <a:spcPct val="108000"/>
              </a:lnSpc>
              <a:spcBef>
                <a:spcPts val="500"/>
              </a:spcBef>
              <a:spcAft>
                <a:spcPts val="0"/>
              </a:spcAft>
              <a:buSzPts val="1800"/>
              <a:buNone/>
              <a:defRPr sz="1800"/>
            </a:lvl3pPr>
            <a:lvl4pPr marL="1828800" lvl="3" indent="-228600" algn="l">
              <a:lnSpc>
                <a:spcPct val="108000"/>
              </a:lnSpc>
              <a:spcBef>
                <a:spcPts val="500"/>
              </a:spcBef>
              <a:spcAft>
                <a:spcPts val="0"/>
              </a:spcAft>
              <a:buSzPts val="1800"/>
              <a:buNone/>
              <a:defRPr sz="1800"/>
            </a:lvl4pPr>
            <a:lvl5pPr marL="2286000" lvl="4" indent="-228600" algn="l">
              <a:lnSpc>
                <a:spcPct val="108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solidation">
  <p:cSld name="Consolidation">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41" name="Google Shape;41;p5"/>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_3">
  <p:cSld name="Intro_3">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47" name="Google Shape;47;p6"/>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
          <p:cNvSpPr>
            <a:spLocks noGrp="1"/>
          </p:cNvSpPr>
          <p:nvPr>
            <p:ph type="pic" idx="3"/>
          </p:nvPr>
        </p:nvSpPr>
        <p:spPr>
          <a:xfrm>
            <a:off x="6989083" y="1825625"/>
            <a:ext cx="4364717" cy="4351338"/>
          </a:xfrm>
          <a:prstGeom prst="rect">
            <a:avLst/>
          </a:prstGeom>
          <a:noFill/>
          <a:ln>
            <a:noFill/>
          </a:ln>
        </p:spPr>
      </p:sp>
      <p:sp>
        <p:nvSpPr>
          <p:cNvPr id="49" name="Google Shape;49;p6"/>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sson pause">
  <p:cSld name="Lesson pause">
    <p:spTree>
      <p:nvGrpSpPr>
        <p:cNvPr id="1" name="Shape 57"/>
        <p:cNvGrpSpPr/>
        <p:nvPr/>
      </p:nvGrpSpPr>
      <p:grpSpPr>
        <a:xfrm>
          <a:off x="0" y="0"/>
          <a:ext cx="0" cy="0"/>
          <a:chOff x="0" y="0"/>
          <a:chExt cx="0" cy="0"/>
        </a:xfrm>
      </p:grpSpPr>
      <p:pic>
        <p:nvPicPr>
          <p:cNvPr id="58" name="Google Shape;58;p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9" name="Google Shape;59;p8"/>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60" name="Google Shape;60;p8"/>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66318"/>
              </a:buClr>
              <a:buSzPts val="5200"/>
              <a:buFont typeface="Arial"/>
              <a:buNone/>
              <a:defRPr sz="5200" b="1">
                <a:solidFill>
                  <a:srgbClr val="46631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ubTitle" idx="1"/>
          </p:nvPr>
        </p:nvSpPr>
        <p:spPr>
          <a:xfrm>
            <a:off x="1524000" y="4903189"/>
            <a:ext cx="9144000" cy="1316636"/>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2" name="Google Shape;62;p8" descr="A picture containing screenshot, graphics, pattern, circl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483453" y="491318"/>
            <a:ext cx="2178305" cy="914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tro_2">
  <p:cSld name="Intro_2">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body" idx="1"/>
          </p:nvPr>
        </p:nvSpPr>
        <p:spPr>
          <a:xfrm>
            <a:off x="838200" y="1825625"/>
            <a:ext cx="10515600" cy="4351338"/>
          </a:xfrm>
          <a:prstGeom prst="rect">
            <a:avLst/>
          </a:prstGeom>
          <a:solidFill>
            <a:srgbClr val="E2EEBE"/>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9"/>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67" name="Google Shape;67;p9"/>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9"/>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tro_4">
  <p:cSld name="Intro_4">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body" idx="1"/>
          </p:nvPr>
        </p:nvSpPr>
        <p:spPr>
          <a:xfrm>
            <a:off x="838200" y="1825625"/>
            <a:ext cx="1051560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0"/>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73" name="Google Shape;73;p10"/>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0"/>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ctivity_video">
  <p:cSld name="Activity_video">
    <p:spTree>
      <p:nvGrpSpPr>
        <p:cNvPr id="1" name="Shape 75"/>
        <p:cNvGrpSpPr/>
        <p:nvPr/>
      </p:nvGrpSpPr>
      <p:grpSpPr>
        <a:xfrm>
          <a:off x="0" y="0"/>
          <a:ext cx="0" cy="0"/>
          <a:chOff x="0" y="0"/>
          <a:chExt cx="0" cy="0"/>
        </a:xfrm>
      </p:grpSpPr>
      <p:sp>
        <p:nvSpPr>
          <p:cNvPr id="76" name="Google Shape;76;p11"/>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79" name="Google Shape;79;p11"/>
          <p:cNvSpPr txBox="1">
            <a:spLocks noGrp="1"/>
          </p:cNvSpPr>
          <p:nvPr>
            <p:ph type="body" idx="2"/>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1"/>
          <p:cNvSpPr>
            <a:spLocks noGrp="1"/>
          </p:cNvSpPr>
          <p:nvPr>
            <p:ph type="media" idx="3"/>
          </p:nvPr>
        </p:nvSpPr>
        <p:spPr>
          <a:xfrm>
            <a:off x="1345277" y="1825625"/>
            <a:ext cx="2863468"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1"/>
          <p:cNvSpPr>
            <a:spLocks noGrp="1"/>
          </p:cNvSpPr>
          <p:nvPr>
            <p:ph type="media" idx="4"/>
          </p:nvPr>
        </p:nvSpPr>
        <p:spPr>
          <a:xfrm>
            <a:off x="4913252"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11"/>
          <p:cNvSpPr>
            <a:spLocks noGrp="1"/>
          </p:cNvSpPr>
          <p:nvPr>
            <p:ph type="media" idx="5"/>
          </p:nvPr>
        </p:nvSpPr>
        <p:spPr>
          <a:xfrm>
            <a:off x="8485779"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1"/>
          <p:cNvSpPr>
            <a:spLocks noGrp="1"/>
          </p:cNvSpPr>
          <p:nvPr>
            <p:ph type="media" idx="6"/>
          </p:nvPr>
        </p:nvSpPr>
        <p:spPr>
          <a:xfrm>
            <a:off x="3128522"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11"/>
          <p:cNvSpPr>
            <a:spLocks noGrp="1"/>
          </p:cNvSpPr>
          <p:nvPr>
            <p:ph type="media" idx="7"/>
          </p:nvPr>
        </p:nvSpPr>
        <p:spPr>
          <a:xfrm>
            <a:off x="6701049"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11"/>
          <p:cNvSpPr/>
          <p:nvPr/>
        </p:nvSpPr>
        <p:spPr>
          <a:xfrm>
            <a:off x="838200"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86" name="Google Shape;86;p11"/>
          <p:cNvSpPr/>
          <p:nvPr/>
        </p:nvSpPr>
        <p:spPr>
          <a:xfrm>
            <a:off x="4406175"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87" name="Google Shape;87;p11"/>
          <p:cNvSpPr/>
          <p:nvPr/>
        </p:nvSpPr>
        <p:spPr>
          <a:xfrm>
            <a:off x="7983254"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88" name="Google Shape;88;p11"/>
          <p:cNvSpPr/>
          <p:nvPr/>
        </p:nvSpPr>
        <p:spPr>
          <a:xfrm>
            <a:off x="2621445" y="4046026"/>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89" name="Google Shape;89;p11"/>
          <p:cNvSpPr/>
          <p:nvPr/>
        </p:nvSpPr>
        <p:spPr>
          <a:xfrm>
            <a:off x="6193974" y="4046026"/>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000"/>
              <a:buFont typeface="Arial"/>
              <a:buNone/>
              <a:defRPr sz="4000" b="0" i="0" u="none" strike="noStrike" cap="none">
                <a:solidFill>
                  <a:srgbClr val="26262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L="914400" marR="0" lvl="1" indent="-355600"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30200"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466318"/>
              </a:buClr>
              <a:buSzPts val="5200"/>
              <a:buFont typeface="Arial"/>
              <a:buNone/>
            </a:pPr>
            <a:r>
              <a:rPr lang="en-GB"/>
              <a:t>Health</a:t>
            </a:r>
            <a:endParaRPr/>
          </a:p>
        </p:txBody>
      </p:sp>
      <p:sp>
        <p:nvSpPr>
          <p:cNvPr id="132" name="Google Shape;132;p17"/>
          <p:cNvSpPr txBox="1">
            <a:spLocks noGrp="1"/>
          </p:cNvSpPr>
          <p:nvPr>
            <p:ph type="subTitle" idx="1"/>
          </p:nvPr>
        </p:nvSpPr>
        <p:spPr>
          <a:xfrm>
            <a:off x="1524000" y="4846039"/>
            <a:ext cx="9144000" cy="583211"/>
          </a:xfrm>
          <a:prstGeom prst="rect">
            <a:avLst/>
          </a:prstGeom>
          <a:noFill/>
          <a:ln>
            <a:noFill/>
          </a:ln>
        </p:spPr>
        <p:txBody>
          <a:bodyPr spcFirstLastPara="1" wrap="square" lIns="91425" tIns="45700" rIns="91425" bIns="45700" anchor="t" anchorCtr="0">
            <a:normAutofit/>
          </a:bodyPr>
          <a:lstStyle/>
          <a:p>
            <a:pPr marL="0" lvl="0" indent="0" algn="ctr" rtl="0">
              <a:lnSpc>
                <a:spcPct val="108000"/>
              </a:lnSpc>
              <a:spcBef>
                <a:spcPts val="0"/>
              </a:spcBef>
              <a:spcAft>
                <a:spcPts val="0"/>
              </a:spcAft>
              <a:buSzPts val="2800"/>
              <a:buNone/>
            </a:pPr>
            <a:r>
              <a:rPr lang="en-GB"/>
              <a:t>Topic: An introduction to social care (Health)</a:t>
            </a:r>
            <a:endParaRPr/>
          </a:p>
        </p:txBody>
      </p:sp>
      <p:sp>
        <p:nvSpPr>
          <p:cNvPr id="133" name="Google Shape;133;p17"/>
          <p:cNvSpPr txBox="1">
            <a:spLocks noGrp="1"/>
          </p:cNvSpPr>
          <p:nvPr>
            <p:ph type="body" idx="2"/>
          </p:nvPr>
        </p:nvSpPr>
        <p:spPr>
          <a:xfrm>
            <a:off x="6096000" y="3105374"/>
            <a:ext cx="5623668" cy="534189"/>
          </a:xfrm>
          <a:prstGeom prst="rect">
            <a:avLst/>
          </a:prstGeom>
          <a:noFill/>
          <a:ln>
            <a:noFill/>
          </a:ln>
        </p:spPr>
        <p:txBody>
          <a:bodyPr spcFirstLastPara="1" wrap="square" lIns="91425" tIns="45700" rIns="91425" bIns="45700" anchor="t" anchorCtr="0">
            <a:noAutofit/>
          </a:bodyPr>
          <a:lstStyle/>
          <a:p>
            <a:pPr marL="457200" lvl="0" indent="-228600" algn="r" rtl="0">
              <a:lnSpc>
                <a:spcPct val="108000"/>
              </a:lnSpc>
              <a:spcBef>
                <a:spcPts val="1000"/>
              </a:spcBef>
              <a:spcAft>
                <a:spcPts val="0"/>
              </a:spcAft>
              <a:buSzPts val="2000"/>
              <a:buNone/>
            </a:pPr>
            <a:r>
              <a:rPr lang="en-GB"/>
              <a:t>Route: Health &amp; Science</a:t>
            </a:r>
            <a:endParaRPr/>
          </a:p>
        </p:txBody>
      </p:sp>
      <p:sp>
        <p:nvSpPr>
          <p:cNvPr id="134" name="Google Shape;134;p17"/>
          <p:cNvSpPr txBox="1">
            <a:spLocks noGrp="1"/>
          </p:cNvSpPr>
          <p:nvPr>
            <p:ph type="body" idx="3"/>
          </p:nvPr>
        </p:nvSpPr>
        <p:spPr>
          <a:xfrm>
            <a:off x="1524000" y="5587763"/>
            <a:ext cx="9144000" cy="458004"/>
          </a:xfrm>
          <a:prstGeom prst="rect">
            <a:avLst/>
          </a:prstGeom>
          <a:noFill/>
          <a:ln>
            <a:noFill/>
          </a:ln>
        </p:spPr>
        <p:txBody>
          <a:bodyPr spcFirstLastPara="1" wrap="square" lIns="91425" tIns="45700" rIns="91425" bIns="45700" anchor="t" anchorCtr="0">
            <a:noAutofit/>
          </a:bodyPr>
          <a:lstStyle/>
          <a:p>
            <a:pPr marL="457200" lvl="0" indent="-228600" algn="ctr" rtl="0">
              <a:lnSpc>
                <a:spcPct val="108000"/>
              </a:lnSpc>
              <a:spcBef>
                <a:spcPts val="1000"/>
              </a:spcBef>
              <a:spcAft>
                <a:spcPts val="0"/>
              </a:spcAft>
              <a:buSzPts val="2400"/>
              <a:buNone/>
            </a:pPr>
            <a:r>
              <a:rPr lang="en-GB" dirty="0"/>
              <a:t>Lesson 3: Integrated care in action</a:t>
            </a:r>
            <a:endParaRPr dirty="0"/>
          </a:p>
        </p:txBody>
      </p:sp>
      <p:sp>
        <p:nvSpPr>
          <p:cNvPr id="135" name="Google Shape;135;p17"/>
          <p:cNvSpPr txBox="1"/>
          <p:nvPr/>
        </p:nvSpPr>
        <p:spPr>
          <a:xfrm>
            <a:off x="5411755" y="6624735"/>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Case study – Sadie</a:t>
            </a:r>
            <a:endParaRPr dirty="0"/>
          </a:p>
        </p:txBody>
      </p:sp>
      <p:sp>
        <p:nvSpPr>
          <p:cNvPr id="352" name="Google Shape;352;p36"/>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100"/>
              <a:buNone/>
            </a:pPr>
            <a:r>
              <a:rPr lang="en-GB" sz="2000" dirty="0"/>
              <a:t>Sadie is 56 and moved to England to study three years ago while her children remained with their grandparents. She experienced a sudden mild ischaemic stroke and was hospitalised. </a:t>
            </a:r>
          </a:p>
          <a:p>
            <a:pPr marL="0" lvl="0" indent="0" algn="l" rtl="0">
              <a:lnSpc>
                <a:spcPct val="108000"/>
              </a:lnSpc>
              <a:spcBef>
                <a:spcPts val="0"/>
              </a:spcBef>
              <a:spcAft>
                <a:spcPts val="0"/>
              </a:spcAft>
              <a:buSzPts val="2100"/>
              <a:buNone/>
            </a:pPr>
            <a:endParaRPr lang="en-GB" sz="2000" dirty="0"/>
          </a:p>
          <a:p>
            <a:pPr marL="0" lvl="0" indent="0" algn="l" rtl="0">
              <a:lnSpc>
                <a:spcPct val="108000"/>
              </a:lnSpc>
              <a:spcBef>
                <a:spcPts val="0"/>
              </a:spcBef>
              <a:spcAft>
                <a:spcPts val="0"/>
              </a:spcAft>
              <a:buSzPts val="2100"/>
              <a:buNone/>
            </a:pPr>
            <a:r>
              <a:rPr lang="en-GB" sz="2000" dirty="0"/>
              <a:t>Her speech has improved, and she has been working with a physiotherapist, but she has become withdrawn and has been diagnosed with depression. She is fit enough to be discharged with follow-up appointments and daily physio exercises, but she is anxious and believes she will not manage on her own. </a:t>
            </a:r>
            <a:endParaRPr sz="2000" dirty="0"/>
          </a:p>
        </p:txBody>
      </p:sp>
      <p:sp>
        <p:nvSpPr>
          <p:cNvPr id="353" name="Google Shape;353;p36"/>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dirty="0"/>
              <a:t>Lesson 3: Integrated care in action</a:t>
            </a:r>
          </a:p>
        </p:txBody>
      </p:sp>
      <p:sp>
        <p:nvSpPr>
          <p:cNvPr id="354" name="Google Shape;354;p36"/>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dirty="0"/>
              <a:t>Activity 1</a:t>
            </a:r>
            <a:endParaRPr dirty="0"/>
          </a:p>
        </p:txBody>
      </p:sp>
      <p:pic>
        <p:nvPicPr>
          <p:cNvPr id="355" name="Google Shape;355;p36" descr="A group of women posing for a photo&#10;&#10;Description automatically generated"/>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7091559" y="1825625"/>
            <a:ext cx="4364717" cy="4351338"/>
          </a:xfrm>
          <a:prstGeom prst="rect">
            <a:avLst/>
          </a:prstGeom>
          <a:noFill/>
          <a:ln>
            <a:noFill/>
          </a:ln>
        </p:spPr>
      </p:pic>
      <p:pic>
        <p:nvPicPr>
          <p:cNvPr id="356" name="Google Shape;356;p36">
            <a:extLst>
              <a:ext uri="{C183D7F6-B498-43B3-948B-1728B52AA6E4}">
                <adec:decorative xmlns:adec="http://schemas.microsoft.com/office/drawing/2017/decorative" val="1"/>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7091559" y="1825625"/>
            <a:ext cx="4364718" cy="43647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Case study – Brad</a:t>
            </a:r>
            <a:endParaRPr dirty="0"/>
          </a:p>
        </p:txBody>
      </p:sp>
      <p:sp>
        <p:nvSpPr>
          <p:cNvPr id="204" name="Google Shape;204;p24"/>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3: Integrated care in action</a:t>
            </a:r>
            <a:endParaRPr/>
          </a:p>
        </p:txBody>
      </p:sp>
      <p:sp>
        <p:nvSpPr>
          <p:cNvPr id="205" name="Google Shape;205;p24"/>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206" name="Google Shape;206;p24"/>
          <p:cNvSpPr txBox="1">
            <a:spLocks noGrp="1"/>
          </p:cNvSpPr>
          <p:nvPr>
            <p:ph type="body" idx="1"/>
          </p:nvPr>
        </p:nvSpPr>
        <p:spPr>
          <a:xfrm>
            <a:off x="838200" y="1825625"/>
            <a:ext cx="5459578" cy="4351338"/>
          </a:xfrm>
          <a:prstGeom prst="rect">
            <a:avLst/>
          </a:prstGeom>
          <a:no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a:t>Read through Brad’s case study.</a:t>
            </a:r>
            <a:endParaRPr/>
          </a:p>
          <a:p>
            <a:pPr marL="0" lvl="0" indent="0" algn="l" rtl="0">
              <a:lnSpc>
                <a:spcPct val="108000"/>
              </a:lnSpc>
              <a:spcBef>
                <a:spcPts val="1000"/>
              </a:spcBef>
              <a:spcAft>
                <a:spcPts val="0"/>
              </a:spcAft>
              <a:buSzPts val="2400"/>
              <a:buNone/>
            </a:pPr>
            <a:r>
              <a:rPr lang="en-GB"/>
              <a:t>Think about:</a:t>
            </a:r>
            <a:endParaRPr/>
          </a:p>
          <a:p>
            <a:pPr marL="228600" lvl="0" indent="-228600" algn="l" rtl="0">
              <a:lnSpc>
                <a:spcPct val="108000"/>
              </a:lnSpc>
              <a:spcBef>
                <a:spcPts val="1000"/>
              </a:spcBef>
              <a:spcAft>
                <a:spcPts val="0"/>
              </a:spcAft>
              <a:buSzPts val="2400"/>
              <a:buChar char="•"/>
            </a:pPr>
            <a:r>
              <a:rPr lang="en-GB">
                <a:solidFill>
                  <a:srgbClr val="0D0D0D"/>
                </a:solidFill>
              </a:rPr>
              <a:t>Brad’s care needs</a:t>
            </a:r>
            <a:r>
              <a:rPr lang="en-GB">
                <a:solidFill>
                  <a:srgbClr val="0D0D0D"/>
                </a:solidFill>
                <a:latin typeface="Arial"/>
                <a:ea typeface="Arial"/>
                <a:cs typeface="Arial"/>
                <a:sym typeface="Arial"/>
              </a:rPr>
              <a:t> when he leaves hospital.</a:t>
            </a:r>
            <a:endParaRPr>
              <a:solidFill>
                <a:srgbClr val="0D0D0D"/>
              </a:solidFill>
            </a:endParaRPr>
          </a:p>
          <a:p>
            <a:pPr marL="228600" lvl="0" indent="-228600" algn="l" rtl="0">
              <a:lnSpc>
                <a:spcPct val="108000"/>
              </a:lnSpc>
              <a:spcBef>
                <a:spcPts val="1000"/>
              </a:spcBef>
              <a:spcAft>
                <a:spcPts val="0"/>
              </a:spcAft>
              <a:buSzPts val="2400"/>
              <a:buChar char="•"/>
            </a:pPr>
            <a:r>
              <a:rPr lang="en-GB">
                <a:solidFill>
                  <a:srgbClr val="0D0D0D"/>
                </a:solidFill>
                <a:latin typeface="Arial"/>
                <a:ea typeface="Arial"/>
                <a:cs typeface="Arial"/>
                <a:sym typeface="Arial"/>
              </a:rPr>
              <a:t>Brad’s own emotions about leaving his home.</a:t>
            </a:r>
            <a:endParaRPr/>
          </a:p>
          <a:p>
            <a:pPr marL="228600" lvl="0" indent="-228600" algn="l" rtl="0">
              <a:lnSpc>
                <a:spcPct val="108000"/>
              </a:lnSpc>
              <a:spcBef>
                <a:spcPts val="1000"/>
              </a:spcBef>
              <a:spcAft>
                <a:spcPts val="0"/>
              </a:spcAft>
              <a:buSzPts val="2400"/>
              <a:buChar char="•"/>
            </a:pPr>
            <a:r>
              <a:rPr lang="en-GB"/>
              <a:t>W</a:t>
            </a:r>
            <a:r>
              <a:rPr lang="en-GB">
                <a:latin typeface="Arial"/>
                <a:ea typeface="Arial"/>
                <a:cs typeface="Arial"/>
                <a:sym typeface="Arial"/>
              </a:rPr>
              <a:t>ho will be at the care meeting.</a:t>
            </a:r>
            <a:endParaRPr/>
          </a:p>
          <a:p>
            <a:pPr marL="228600" lvl="0" indent="-76200" algn="l" rtl="0">
              <a:lnSpc>
                <a:spcPct val="108000"/>
              </a:lnSpc>
              <a:spcBef>
                <a:spcPts val="1000"/>
              </a:spcBef>
              <a:spcAft>
                <a:spcPts val="0"/>
              </a:spcAft>
              <a:buSzPts val="2400"/>
              <a:buNone/>
            </a:pPr>
            <a:endParaRPr/>
          </a:p>
          <a:p>
            <a:pPr marL="228600" lvl="0" indent="-76200" algn="l" rtl="0">
              <a:lnSpc>
                <a:spcPct val="108000"/>
              </a:lnSpc>
              <a:spcBef>
                <a:spcPts val="1000"/>
              </a:spcBef>
              <a:spcAft>
                <a:spcPts val="0"/>
              </a:spcAft>
              <a:buSzPts val="2400"/>
              <a:buNone/>
            </a:pPr>
            <a:endParaRPr/>
          </a:p>
        </p:txBody>
      </p:sp>
      <p:pic>
        <p:nvPicPr>
          <p:cNvPr id="207" name="Google Shape;207;p24">
            <a:extLst>
              <a:ext uri="{C183D7F6-B498-43B3-948B-1728B52AA6E4}">
                <adec:decorative xmlns:adec="http://schemas.microsoft.com/office/drawing/2017/decorative" val="1"/>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6627571" y="994867"/>
            <a:ext cx="4396436" cy="51820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Care meeting role play</a:t>
            </a:r>
            <a:endParaRPr/>
          </a:p>
        </p:txBody>
      </p:sp>
      <p:sp>
        <p:nvSpPr>
          <p:cNvPr id="214" name="Google Shape;214;p25"/>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3: Integrated care in action</a:t>
            </a:r>
            <a:endParaRPr/>
          </a:p>
        </p:txBody>
      </p:sp>
      <p:sp>
        <p:nvSpPr>
          <p:cNvPr id="215" name="Google Shape;215;p25"/>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216" name="Google Shape;216;p25"/>
          <p:cNvSpPr txBox="1">
            <a:spLocks noGrp="1"/>
          </p:cNvSpPr>
          <p:nvPr>
            <p:ph type="body" idx="1"/>
          </p:nvPr>
        </p:nvSpPr>
        <p:spPr>
          <a:xfrm>
            <a:off x="838200" y="1825625"/>
            <a:ext cx="5857876" cy="4351338"/>
          </a:xfrm>
          <a:prstGeom prst="rect">
            <a:avLst/>
          </a:prstGeom>
          <a:noFill/>
          <a:ln>
            <a:noFill/>
          </a:ln>
        </p:spPr>
        <p:txBody>
          <a:bodyPr spcFirstLastPara="1" wrap="square" lIns="180000" tIns="180000" rIns="180000" bIns="180000" anchor="t" anchorCtr="0">
            <a:normAutofit/>
          </a:bodyPr>
          <a:lstStyle/>
          <a:p>
            <a:pPr marL="0" lvl="0" indent="0" algn="l" rtl="0">
              <a:lnSpc>
                <a:spcPct val="107000"/>
              </a:lnSpc>
              <a:spcBef>
                <a:spcPts val="0"/>
              </a:spcBef>
              <a:spcAft>
                <a:spcPts val="0"/>
              </a:spcAft>
              <a:buSzPts val="2400"/>
              <a:buNone/>
            </a:pPr>
            <a:r>
              <a:rPr lang="en-GB" dirty="0">
                <a:solidFill>
                  <a:srgbClr val="0D0D0D"/>
                </a:solidFill>
                <a:latin typeface="Arial"/>
                <a:ea typeface="Arial"/>
                <a:cs typeface="Arial"/>
                <a:sym typeface="Arial"/>
              </a:rPr>
              <a:t>You are going to apply a person-centred care approach by role playing Brad’s care meeting.</a:t>
            </a:r>
            <a:endParaRPr dirty="0"/>
          </a:p>
          <a:p>
            <a:pPr marL="228600" lvl="0" indent="-76200" algn="l" rtl="0">
              <a:lnSpc>
                <a:spcPct val="108000"/>
              </a:lnSpc>
              <a:spcBef>
                <a:spcPts val="1400"/>
              </a:spcBef>
              <a:spcAft>
                <a:spcPts val="0"/>
              </a:spcAft>
              <a:buSzPts val="2400"/>
              <a:buNone/>
            </a:pPr>
            <a:endParaRPr dirty="0"/>
          </a:p>
          <a:p>
            <a:pPr marL="228600" lvl="0" indent="-76200" algn="l" rtl="0">
              <a:lnSpc>
                <a:spcPct val="108000"/>
              </a:lnSpc>
              <a:spcBef>
                <a:spcPts val="1000"/>
              </a:spcBef>
              <a:spcAft>
                <a:spcPts val="0"/>
              </a:spcAft>
              <a:buSzPts val="2400"/>
              <a:buNone/>
            </a:pPr>
            <a:endParaRPr dirty="0"/>
          </a:p>
        </p:txBody>
      </p:sp>
      <p:pic>
        <p:nvPicPr>
          <p:cNvPr id="217" name="Google Shape;217;p25">
            <a:extLst>
              <a:ext uri="{C183D7F6-B498-43B3-948B-1728B52AA6E4}">
                <adec:decorative xmlns:adec="http://schemas.microsoft.com/office/drawing/2017/decorative" val="1"/>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7143752" y="661466"/>
            <a:ext cx="3494600" cy="558515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Reflection</a:t>
            </a:r>
            <a:endParaRPr/>
          </a:p>
        </p:txBody>
      </p:sp>
      <p:sp>
        <p:nvSpPr>
          <p:cNvPr id="223" name="Google Shape;223;p26"/>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3: Integrated care in action</a:t>
            </a:r>
            <a:endParaRPr/>
          </a:p>
        </p:txBody>
      </p:sp>
      <p:sp>
        <p:nvSpPr>
          <p:cNvPr id="224" name="Google Shape;224;p26"/>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225" name="Google Shape;225;p26"/>
          <p:cNvSpPr txBox="1">
            <a:spLocks noGrp="1"/>
          </p:cNvSpPr>
          <p:nvPr>
            <p:ph type="body" idx="1"/>
          </p:nvPr>
        </p:nvSpPr>
        <p:spPr>
          <a:xfrm>
            <a:off x="838199" y="1825625"/>
            <a:ext cx="10515599" cy="4351338"/>
          </a:xfrm>
          <a:prstGeom prst="rect">
            <a:avLst/>
          </a:prstGeom>
          <a:no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a:t>Carry out reflective practice on your performance in the role play:</a:t>
            </a:r>
            <a:endParaRPr/>
          </a:p>
          <a:p>
            <a:pPr marL="0" lvl="0" indent="0" algn="l" rtl="0">
              <a:lnSpc>
                <a:spcPct val="108000"/>
              </a:lnSpc>
              <a:spcBef>
                <a:spcPts val="1000"/>
              </a:spcBef>
              <a:spcAft>
                <a:spcPts val="0"/>
              </a:spcAft>
              <a:buSzPts val="2400"/>
              <a:buNone/>
            </a:pPr>
            <a:endParaRPr/>
          </a:p>
          <a:p>
            <a:pPr marL="228600" lvl="0" indent="-228600" algn="l" rtl="0">
              <a:lnSpc>
                <a:spcPct val="108000"/>
              </a:lnSpc>
              <a:spcBef>
                <a:spcPts val="1000"/>
              </a:spcBef>
              <a:spcAft>
                <a:spcPts val="0"/>
              </a:spcAft>
              <a:buSzPts val="2400"/>
              <a:buChar char="•"/>
            </a:pPr>
            <a:r>
              <a:rPr lang="en-GB"/>
              <a:t>What did you learn about care planning from this activity?</a:t>
            </a:r>
            <a:endParaRPr/>
          </a:p>
          <a:p>
            <a:pPr marL="228600" lvl="0" indent="-228600" algn="l" rtl="0">
              <a:lnSpc>
                <a:spcPct val="108000"/>
              </a:lnSpc>
              <a:spcBef>
                <a:spcPts val="1000"/>
              </a:spcBef>
              <a:spcAft>
                <a:spcPts val="0"/>
              </a:spcAft>
              <a:buSzPts val="2400"/>
              <a:buChar char="•"/>
            </a:pPr>
            <a:r>
              <a:rPr lang="en-GB"/>
              <a:t>How might this role play help you in real-life situations involving teamwork or decision-making?</a:t>
            </a:r>
            <a:endParaRPr/>
          </a:p>
          <a:p>
            <a:pPr marL="228600" lvl="0" indent="-228600" algn="l" rtl="0">
              <a:lnSpc>
                <a:spcPct val="108000"/>
              </a:lnSpc>
              <a:spcBef>
                <a:spcPts val="1000"/>
              </a:spcBef>
              <a:spcAft>
                <a:spcPts val="0"/>
              </a:spcAft>
              <a:buSzPts val="2400"/>
              <a:buChar char="•"/>
            </a:pPr>
            <a:r>
              <a:rPr lang="en-GB"/>
              <a:t>If you could do the activity again, what would you do differently to improve your performance or the group’s outcome?</a:t>
            </a:r>
            <a:endParaRPr/>
          </a:p>
          <a:p>
            <a:pPr marL="228600" lvl="0" indent="-76200" algn="l" rtl="0">
              <a:lnSpc>
                <a:spcPct val="108000"/>
              </a:lnSpc>
              <a:spcBef>
                <a:spcPts val="1000"/>
              </a:spcBef>
              <a:spcAft>
                <a:spcPts val="0"/>
              </a:spcAft>
              <a:buSzPts val="2400"/>
              <a:buNone/>
            </a:pPr>
            <a:endParaRPr/>
          </a:p>
          <a:p>
            <a:pPr marL="228600" lvl="0" indent="-76200" algn="l" rtl="0">
              <a:lnSpc>
                <a:spcPct val="108000"/>
              </a:lnSpc>
              <a:spcBef>
                <a:spcPts val="1000"/>
              </a:spcBef>
              <a:spcAft>
                <a:spcPts val="0"/>
              </a:spcAft>
              <a:buSzPts val="24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In this lesson, we have:</a:t>
            </a:r>
            <a:endParaRPr dirty="0"/>
          </a:p>
        </p:txBody>
      </p:sp>
      <p:sp>
        <p:nvSpPr>
          <p:cNvPr id="231" name="Google Shape;231;p27"/>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8000"/>
              </a:lnSpc>
              <a:spcBef>
                <a:spcPts val="0"/>
              </a:spcBef>
              <a:spcAft>
                <a:spcPts val="0"/>
              </a:spcAft>
              <a:buSzPts val="2400"/>
              <a:buChar char="•"/>
            </a:pPr>
            <a:r>
              <a:rPr lang="en-GB" dirty="0"/>
              <a:t>Determined the planning, process and outcomes of integrated care planning meetings</a:t>
            </a:r>
            <a:endParaRPr dirty="0"/>
          </a:p>
          <a:p>
            <a:pPr marL="228600" lvl="0" indent="-228600" algn="l" rtl="0">
              <a:lnSpc>
                <a:spcPct val="108000"/>
              </a:lnSpc>
              <a:spcBef>
                <a:spcPts val="1000"/>
              </a:spcBef>
              <a:spcAft>
                <a:spcPts val="0"/>
              </a:spcAft>
              <a:buSzPts val="2400"/>
              <a:buChar char="•"/>
            </a:pPr>
            <a:r>
              <a:rPr lang="en-GB" dirty="0"/>
              <a:t>Applied knowledge of an individual’s needs to provision, services and professionals</a:t>
            </a:r>
            <a:endParaRPr dirty="0"/>
          </a:p>
          <a:p>
            <a:pPr marL="228600" lvl="0" indent="-228600" algn="l" rtl="0">
              <a:lnSpc>
                <a:spcPct val="108000"/>
              </a:lnSpc>
              <a:spcBef>
                <a:spcPts val="1000"/>
              </a:spcBef>
              <a:spcAft>
                <a:spcPts val="0"/>
              </a:spcAft>
              <a:buSzPts val="2400"/>
              <a:buChar char="•"/>
            </a:pPr>
            <a:r>
              <a:rPr lang="en-GB" dirty="0"/>
              <a:t>Applied a person-centred care approach</a:t>
            </a:r>
            <a:endParaRPr dirty="0"/>
          </a:p>
          <a:p>
            <a:pPr marL="228600" lvl="0" indent="-76200" algn="l" rtl="0">
              <a:lnSpc>
                <a:spcPct val="108000"/>
              </a:lnSpc>
              <a:spcBef>
                <a:spcPts val="1000"/>
              </a:spcBef>
              <a:spcAft>
                <a:spcPts val="0"/>
              </a:spcAft>
              <a:buSzPts val="2400"/>
              <a:buNone/>
            </a:pPr>
            <a:endParaRPr dirty="0"/>
          </a:p>
        </p:txBody>
      </p:sp>
      <p:sp>
        <p:nvSpPr>
          <p:cNvPr id="232" name="Google Shape;232;p27"/>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233" name="Google Shape;233;p27"/>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3: Integrated care in action</a:t>
            </a:r>
            <a:endParaRPr/>
          </a:p>
        </p:txBody>
      </p:sp>
      <p:sp>
        <p:nvSpPr>
          <p:cNvPr id="4" name="Google Shape;142;p18">
            <a:extLst>
              <a:ext uri="{FF2B5EF4-FFF2-40B4-BE49-F238E27FC236}">
                <a16:creationId xmlns:a16="http://schemas.microsoft.com/office/drawing/2014/main" id="{29EAAA2A-D1BB-4DBB-1803-BD85E31ED2B4}"/>
              </a:ext>
            </a:extLst>
          </p:cNvPr>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rmAutofit fontScale="85000" lnSpcReduction="10000"/>
          </a:bodyPr>
          <a:lstStyle/>
          <a:p>
            <a:pPr marL="0" lvl="0" indent="0" algn="l" rtl="0">
              <a:lnSpc>
                <a:spcPct val="108000"/>
              </a:lnSpc>
              <a:spcBef>
                <a:spcPts val="0"/>
              </a:spcBef>
              <a:spcAft>
                <a:spcPts val="0"/>
              </a:spcAft>
              <a:buSzPct val="100000"/>
              <a:buNone/>
            </a:pPr>
            <a:r>
              <a:rPr lang="en-GB" b="1"/>
              <a:t>Skills:</a:t>
            </a:r>
            <a:endParaRPr/>
          </a:p>
          <a:p>
            <a:pPr marL="0" lvl="0" indent="0" algn="l" rtl="0">
              <a:lnSpc>
                <a:spcPct val="107000"/>
              </a:lnSpc>
              <a:spcBef>
                <a:spcPts val="400"/>
              </a:spcBef>
              <a:spcAft>
                <a:spcPts val="0"/>
              </a:spcAft>
              <a:buSzPct val="100000"/>
              <a:buNone/>
            </a:pPr>
            <a:r>
              <a:rPr lang="en-GB" sz="1800" b="1">
                <a:solidFill>
                  <a:srgbClr val="0D0D0D"/>
                </a:solidFill>
                <a:latin typeface="Arial"/>
                <a:ea typeface="Arial"/>
                <a:cs typeface="Arial"/>
                <a:sym typeface="Arial"/>
              </a:rPr>
              <a:t>CS1.1</a:t>
            </a:r>
            <a:r>
              <a:rPr lang="en-GB" sz="1800">
                <a:solidFill>
                  <a:srgbClr val="0D0D0D"/>
                </a:solidFill>
                <a:latin typeface="Arial"/>
                <a:ea typeface="Arial"/>
                <a:cs typeface="Arial"/>
                <a:sym typeface="Arial"/>
              </a:rPr>
              <a:t> Plan and develop person-centred care</a:t>
            </a:r>
            <a:endParaRPr/>
          </a:p>
          <a:p>
            <a:pPr marL="0" lvl="0" indent="0" algn="l" rtl="0">
              <a:lnSpc>
                <a:spcPct val="107000"/>
              </a:lnSpc>
              <a:spcBef>
                <a:spcPts val="800"/>
              </a:spcBef>
              <a:spcAft>
                <a:spcPts val="0"/>
              </a:spcAft>
              <a:buSzPct val="100000"/>
              <a:buNone/>
            </a:pPr>
            <a:r>
              <a:rPr lang="en-GB" sz="1800" b="1">
                <a:solidFill>
                  <a:srgbClr val="0D0D0D"/>
                </a:solidFill>
                <a:latin typeface="Arial"/>
                <a:ea typeface="Arial"/>
                <a:cs typeface="Arial"/>
                <a:sym typeface="Arial"/>
              </a:rPr>
              <a:t>CS2.1</a:t>
            </a:r>
            <a:r>
              <a:rPr lang="en-GB" sz="1800">
                <a:solidFill>
                  <a:srgbClr val="0D0D0D"/>
                </a:solidFill>
                <a:latin typeface="Arial"/>
                <a:ea typeface="Arial"/>
                <a:cs typeface="Arial"/>
                <a:sym typeface="Arial"/>
              </a:rPr>
              <a:t> Communicate clearly and effectively with a variety of stakeholders</a:t>
            </a:r>
            <a:endParaRPr/>
          </a:p>
          <a:p>
            <a:pPr marL="0" lvl="0" indent="0" algn="l" rtl="0">
              <a:lnSpc>
                <a:spcPct val="107000"/>
              </a:lnSpc>
              <a:spcBef>
                <a:spcPts val="800"/>
              </a:spcBef>
              <a:spcAft>
                <a:spcPts val="0"/>
              </a:spcAft>
              <a:buSzPct val="100000"/>
              <a:buNone/>
            </a:pPr>
            <a:r>
              <a:rPr lang="en-GB" sz="1800" b="1">
                <a:solidFill>
                  <a:srgbClr val="0D0D0D"/>
                </a:solidFill>
                <a:latin typeface="Arial"/>
                <a:ea typeface="Arial"/>
                <a:cs typeface="Arial"/>
                <a:sym typeface="Arial"/>
              </a:rPr>
              <a:t>CS3.2 </a:t>
            </a:r>
            <a:r>
              <a:rPr lang="en-GB" sz="1800">
                <a:solidFill>
                  <a:srgbClr val="0D0D0D"/>
                </a:solidFill>
                <a:latin typeface="Arial"/>
                <a:ea typeface="Arial"/>
                <a:cs typeface="Arial"/>
                <a:sym typeface="Arial"/>
              </a:rPr>
              <a:t>Undertake collaborative work</a:t>
            </a:r>
            <a:endParaRPr/>
          </a:p>
          <a:p>
            <a:pPr marL="0" lvl="0" indent="0" algn="l" rtl="0">
              <a:lnSpc>
                <a:spcPct val="107000"/>
              </a:lnSpc>
              <a:spcBef>
                <a:spcPts val="800"/>
              </a:spcBef>
              <a:spcAft>
                <a:spcPts val="0"/>
              </a:spcAft>
              <a:buSzPct val="100000"/>
              <a:buNone/>
            </a:pPr>
            <a:r>
              <a:rPr lang="en-GB" sz="1800" b="1">
                <a:solidFill>
                  <a:srgbClr val="0D0D0D"/>
                </a:solidFill>
                <a:latin typeface="Arial"/>
                <a:ea typeface="Arial"/>
                <a:cs typeface="Arial"/>
                <a:sym typeface="Arial"/>
              </a:rPr>
              <a:t>CS4.2</a:t>
            </a:r>
            <a:r>
              <a:rPr lang="en-GB" sz="1800">
                <a:solidFill>
                  <a:srgbClr val="0D0D0D"/>
                </a:solidFill>
                <a:latin typeface="Arial"/>
                <a:ea typeface="Arial"/>
                <a:cs typeface="Arial"/>
                <a:sym typeface="Arial"/>
              </a:rPr>
              <a:t> Make improvements to own practice</a:t>
            </a:r>
            <a:endParaRPr/>
          </a:p>
          <a:p>
            <a:pPr marL="0" lvl="0" indent="0" algn="l" rtl="0">
              <a:lnSpc>
                <a:spcPct val="108000"/>
              </a:lnSpc>
              <a:spcBef>
                <a:spcPts val="1400"/>
              </a:spcBef>
              <a:spcAft>
                <a:spcPts val="0"/>
              </a:spcAft>
              <a:buSzPct val="100000"/>
              <a:buNone/>
            </a:pPr>
            <a:r>
              <a:rPr lang="en-GB" b="1"/>
              <a:t>General competencies:</a:t>
            </a:r>
            <a:endParaRPr/>
          </a:p>
          <a:p>
            <a:pPr marL="0" lvl="0" indent="0" algn="l" rtl="0">
              <a:lnSpc>
                <a:spcPct val="108000"/>
              </a:lnSpc>
              <a:spcBef>
                <a:spcPts val="1000"/>
              </a:spcBef>
              <a:spcAft>
                <a:spcPts val="0"/>
              </a:spcAft>
              <a:buSzPct val="100000"/>
              <a:buNone/>
            </a:pPr>
            <a:r>
              <a:rPr lang="en-GB"/>
              <a:t>English: </a:t>
            </a:r>
            <a:endParaRPr/>
          </a:p>
          <a:p>
            <a:pPr marL="0" lvl="0" indent="0" algn="l" rtl="0">
              <a:lnSpc>
                <a:spcPct val="108000"/>
              </a:lnSpc>
              <a:spcBef>
                <a:spcPts val="1000"/>
              </a:spcBef>
              <a:spcAft>
                <a:spcPts val="0"/>
              </a:spcAft>
              <a:buSzPct val="100000"/>
              <a:buNone/>
            </a:pPr>
            <a:r>
              <a:rPr lang="en-GB" b="1"/>
              <a:t>GEC2</a:t>
            </a:r>
            <a:r>
              <a:rPr lang="en-GB"/>
              <a:t> Present information and ideas</a:t>
            </a:r>
            <a:endParaRPr/>
          </a:p>
          <a:p>
            <a:pPr marL="0" lvl="0" indent="0" algn="l" rtl="0">
              <a:lnSpc>
                <a:spcPct val="108000"/>
              </a:lnSpc>
              <a:spcBef>
                <a:spcPts val="1000"/>
              </a:spcBef>
              <a:spcAft>
                <a:spcPts val="0"/>
              </a:spcAft>
              <a:buSzPct val="100000"/>
              <a:buNone/>
            </a:pPr>
            <a:r>
              <a:rPr lang="en-GB" b="1"/>
              <a:t>GEC4</a:t>
            </a:r>
            <a:r>
              <a:rPr lang="en-GB"/>
              <a:t> Summarise information/ideas</a:t>
            </a:r>
            <a:endParaRPr/>
          </a:p>
          <a:p>
            <a:pPr marL="0" lvl="0" indent="0" algn="l" rtl="0">
              <a:lnSpc>
                <a:spcPct val="108000"/>
              </a:lnSpc>
              <a:spcBef>
                <a:spcPts val="1000"/>
              </a:spcBef>
              <a:spcAft>
                <a:spcPts val="0"/>
              </a:spcAft>
              <a:buSzPct val="100000"/>
              <a:buNone/>
            </a:pPr>
            <a:r>
              <a:rPr lang="en-GB" b="1"/>
              <a:t>GEC5</a:t>
            </a:r>
            <a:r>
              <a:rPr lang="en-GB"/>
              <a:t> Synthesise information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Consolidation: Brad’s care setting</a:t>
            </a:r>
            <a:endParaRPr dirty="0"/>
          </a:p>
        </p:txBody>
      </p:sp>
      <p:sp>
        <p:nvSpPr>
          <p:cNvPr id="240" name="Google Shape;240;p28"/>
          <p:cNvSpPr txBox="1">
            <a:spLocks noGrp="1"/>
          </p:cNvSpPr>
          <p:nvPr>
            <p:ph type="body" idx="1"/>
          </p:nvPr>
        </p:nvSpPr>
        <p:spPr>
          <a:xfrm>
            <a:off x="838200" y="1690688"/>
            <a:ext cx="5582921" cy="4351338"/>
          </a:xfrm>
          <a:prstGeom prst="rect">
            <a:avLst/>
          </a:prstGeom>
          <a:noFill/>
          <a:ln>
            <a:noFill/>
          </a:ln>
        </p:spPr>
        <p:txBody>
          <a:bodyPr spcFirstLastPara="1" wrap="square" lIns="91425" tIns="45700" rIns="91425" bIns="45700" anchor="t" anchorCtr="0">
            <a:noAutofit/>
          </a:bodyPr>
          <a:lstStyle/>
          <a:p>
            <a:pPr marL="0" lvl="0" indent="0" algn="l" rtl="0">
              <a:lnSpc>
                <a:spcPct val="108000"/>
              </a:lnSpc>
              <a:spcBef>
                <a:spcPts val="0"/>
              </a:spcBef>
              <a:spcAft>
                <a:spcPts val="0"/>
              </a:spcAft>
              <a:buSzPts val="2400"/>
              <a:buNone/>
            </a:pPr>
            <a:r>
              <a:rPr lang="en-US" b="0" i="0" u="none" strike="noStrike" dirty="0">
                <a:solidFill>
                  <a:srgbClr val="0D0D0D"/>
                </a:solidFill>
                <a:latin typeface="Arial"/>
                <a:ea typeface="Arial"/>
                <a:cs typeface="Arial"/>
                <a:sym typeface="Arial"/>
              </a:rPr>
              <a:t>Think about the different care settings in </a:t>
            </a:r>
            <a:r>
              <a:rPr lang="en-US" b="0" i="0" u="none" strike="noStrike">
                <a:solidFill>
                  <a:srgbClr val="0D0D0D"/>
                </a:solidFill>
                <a:latin typeface="Arial"/>
                <a:ea typeface="Arial"/>
                <a:cs typeface="Arial"/>
                <a:sym typeface="Arial"/>
              </a:rPr>
              <a:t>Brad’s case </a:t>
            </a:r>
            <a:r>
              <a:rPr lang="en-US" b="0" i="0" u="none" strike="noStrike" dirty="0">
                <a:solidFill>
                  <a:srgbClr val="0D0D0D"/>
                </a:solidFill>
                <a:latin typeface="Arial"/>
                <a:ea typeface="Arial"/>
                <a:cs typeface="Arial"/>
                <a:sym typeface="Arial"/>
              </a:rPr>
              <a:t>study: </a:t>
            </a:r>
            <a:endParaRPr lang="en-US" b="0" dirty="0"/>
          </a:p>
          <a:p>
            <a:pPr marL="342900" lvl="0" indent="-342900" algn="l" rtl="0">
              <a:lnSpc>
                <a:spcPct val="108000"/>
              </a:lnSpc>
              <a:spcBef>
                <a:spcPts val="1000"/>
              </a:spcBef>
              <a:spcAft>
                <a:spcPts val="0"/>
              </a:spcAft>
              <a:buSzPts val="2400"/>
              <a:buChar char="•"/>
            </a:pPr>
            <a:r>
              <a:rPr lang="en-US" b="0" i="0" u="none" strike="noStrike" dirty="0">
                <a:solidFill>
                  <a:srgbClr val="0D0D0D"/>
                </a:solidFill>
                <a:latin typeface="Arial"/>
                <a:ea typeface="Arial"/>
                <a:cs typeface="Arial"/>
                <a:sym typeface="Arial"/>
              </a:rPr>
              <a:t>Blackbird Road supported living house, with four rooms</a:t>
            </a:r>
            <a:endParaRPr lang="en-US" dirty="0"/>
          </a:p>
          <a:p>
            <a:pPr marL="0" lvl="0" indent="0" algn="l" rtl="0">
              <a:lnSpc>
                <a:spcPct val="108000"/>
              </a:lnSpc>
              <a:spcBef>
                <a:spcPts val="1800"/>
              </a:spcBef>
              <a:spcAft>
                <a:spcPts val="0"/>
              </a:spcAft>
              <a:buSzPts val="2400"/>
              <a:buNone/>
            </a:pPr>
            <a:r>
              <a:rPr lang="en-US" b="0" i="0" u="none" strike="noStrike" dirty="0">
                <a:solidFill>
                  <a:srgbClr val="0D0D0D"/>
                </a:solidFill>
                <a:latin typeface="Arial"/>
                <a:ea typeface="Arial"/>
                <a:cs typeface="Arial"/>
                <a:sym typeface="Arial"/>
              </a:rPr>
              <a:t>Describe what you think the ideal social care settings should be like for Brad and their family.</a:t>
            </a:r>
          </a:p>
          <a:p>
            <a:pPr marL="0" lvl="0" indent="0" algn="l" rtl="0">
              <a:lnSpc>
                <a:spcPct val="108000"/>
              </a:lnSpc>
              <a:spcBef>
                <a:spcPts val="1800"/>
              </a:spcBef>
              <a:spcAft>
                <a:spcPts val="0"/>
              </a:spcAft>
              <a:buSzPts val="2400"/>
              <a:buNone/>
            </a:pPr>
            <a:r>
              <a:rPr lang="en-US" dirty="0">
                <a:solidFill>
                  <a:srgbClr val="0D0D0D"/>
                </a:solidFill>
              </a:rPr>
              <a:t>Explain (give reasons) why you choose these.</a:t>
            </a:r>
            <a:endParaRPr lang="en-US" dirty="0"/>
          </a:p>
          <a:p>
            <a:pPr marL="228600" lvl="0" indent="-76200" algn="l" rtl="0">
              <a:lnSpc>
                <a:spcPct val="108000"/>
              </a:lnSpc>
              <a:spcBef>
                <a:spcPts val="1800"/>
              </a:spcBef>
              <a:spcAft>
                <a:spcPts val="0"/>
              </a:spcAft>
              <a:buSzPts val="2400"/>
              <a:buNone/>
            </a:pPr>
            <a:endParaRPr sz="2800" dirty="0"/>
          </a:p>
        </p:txBody>
      </p:sp>
      <p:sp>
        <p:nvSpPr>
          <p:cNvPr id="241" name="Google Shape;241;p28"/>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Consolidation</a:t>
            </a:r>
            <a:endParaRPr/>
          </a:p>
        </p:txBody>
      </p:sp>
      <p:sp>
        <p:nvSpPr>
          <p:cNvPr id="242" name="Google Shape;242;p28"/>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3: Integrated care in action</a:t>
            </a:r>
            <a:endParaRPr/>
          </a:p>
        </p:txBody>
      </p:sp>
      <p:sp>
        <p:nvSpPr>
          <p:cNvPr id="243" name="Google Shape;243;p28"/>
          <p:cNvSpPr txBox="1"/>
          <p:nvPr/>
        </p:nvSpPr>
        <p:spPr>
          <a:xfrm>
            <a:off x="7206018" y="1594877"/>
            <a:ext cx="4417022" cy="4351338"/>
          </a:xfrm>
          <a:prstGeom prst="rect">
            <a:avLst/>
          </a:prstGeom>
          <a:solidFill>
            <a:srgbClr val="E2EEBE"/>
          </a:solidFill>
          <a:ln>
            <a:noFill/>
          </a:ln>
        </p:spPr>
        <p:txBody>
          <a:bodyPr spcFirstLastPara="1" wrap="square" lIns="216000" tIns="180000" rIns="144000" bIns="108000" anchor="t" anchorCtr="0">
            <a:noAutofit/>
          </a:bodyPr>
          <a:lstStyle/>
          <a:p>
            <a:pPr marL="0" marR="0" lvl="0" indent="0" algn="l" rtl="0">
              <a:lnSpc>
                <a:spcPct val="100000"/>
              </a:lnSpc>
              <a:spcBef>
                <a:spcPts val="0"/>
              </a:spcBef>
              <a:spcAft>
                <a:spcPts val="0"/>
              </a:spcAft>
              <a:buClr>
                <a:srgbClr val="0D0D0D"/>
              </a:buClr>
              <a:buSzPts val="2400"/>
              <a:buFont typeface="Arial"/>
              <a:buNone/>
            </a:pPr>
            <a:r>
              <a:rPr lang="en-GB" sz="2000" b="1" i="0" u="none" strike="noStrike" cap="none" dirty="0">
                <a:solidFill>
                  <a:srgbClr val="0D0D0D"/>
                </a:solidFill>
                <a:latin typeface="Arial"/>
                <a:ea typeface="Arial"/>
                <a:cs typeface="Arial"/>
                <a:sym typeface="Arial"/>
              </a:rPr>
              <a:t>Consider:</a:t>
            </a: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rgbClr val="0D0D0D"/>
              </a:buClr>
              <a:buSzPts val="2400"/>
              <a:buFont typeface="Arial" panose="020B0604020202020204" pitchFamily="34" charset="0"/>
              <a:buChar char="•"/>
            </a:pPr>
            <a:r>
              <a:rPr lang="en-GB" sz="1800" b="0" i="0" u="none" strike="noStrike" cap="none" dirty="0">
                <a:solidFill>
                  <a:srgbClr val="0D0D0D"/>
                </a:solidFill>
                <a:latin typeface="Arial"/>
                <a:ea typeface="Arial"/>
                <a:cs typeface="Arial"/>
                <a:sym typeface="Arial"/>
              </a:rPr>
              <a:t>Type of building and facilities</a:t>
            </a: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rgbClr val="0D0D0D"/>
              </a:buClr>
              <a:buSzPts val="2400"/>
              <a:buFont typeface="Arial" panose="020B0604020202020204" pitchFamily="34" charset="0"/>
              <a:buChar char="•"/>
            </a:pPr>
            <a:r>
              <a:rPr lang="en-GB" sz="1800" b="0" i="0" u="none" strike="noStrike" cap="none" dirty="0">
                <a:solidFill>
                  <a:srgbClr val="0D0D0D"/>
                </a:solidFill>
                <a:latin typeface="Arial"/>
                <a:ea typeface="Arial"/>
                <a:cs typeface="Arial"/>
                <a:sym typeface="Arial"/>
              </a:rPr>
              <a:t>Health and safety</a:t>
            </a:r>
            <a:endParaRPr sz="1800" b="0" i="0" u="none" strike="noStrike" cap="none" dirty="0">
              <a:solidFill>
                <a:srgbClr val="0D0D0D"/>
              </a:solidFill>
              <a:latin typeface="Arial"/>
              <a:ea typeface="Arial"/>
              <a:cs typeface="Arial"/>
              <a:sym typeface="Arial"/>
            </a:endParaRPr>
          </a:p>
          <a:p>
            <a:pPr marL="342900" marR="0" lvl="0" indent="-342900" algn="l" rtl="0">
              <a:lnSpc>
                <a:spcPct val="100000"/>
              </a:lnSpc>
              <a:spcBef>
                <a:spcPts val="800"/>
              </a:spcBef>
              <a:spcAft>
                <a:spcPts val="0"/>
              </a:spcAft>
              <a:buClr>
                <a:srgbClr val="0D0D0D"/>
              </a:buClr>
              <a:buSzPts val="2400"/>
              <a:buFont typeface="Arial" panose="020B0604020202020204" pitchFamily="34" charset="0"/>
              <a:buChar char="•"/>
            </a:pPr>
            <a:r>
              <a:rPr lang="en-GB" sz="1800" b="0" i="0" u="none" strike="noStrike" cap="none" dirty="0">
                <a:solidFill>
                  <a:srgbClr val="0D0D0D"/>
                </a:solidFill>
                <a:latin typeface="Arial"/>
                <a:ea typeface="Arial"/>
                <a:cs typeface="Arial"/>
                <a:sym typeface="Arial"/>
              </a:rPr>
              <a:t>Physical needs</a:t>
            </a: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rgbClr val="0D0D0D"/>
              </a:buClr>
              <a:buSzPts val="2400"/>
              <a:buFont typeface="Arial" panose="020B0604020202020204" pitchFamily="34" charset="0"/>
              <a:buChar char="•"/>
            </a:pPr>
            <a:r>
              <a:rPr lang="en-GB" sz="1800" b="0" i="0" u="none" strike="noStrike" cap="none" dirty="0">
                <a:solidFill>
                  <a:srgbClr val="0D0D0D"/>
                </a:solidFill>
                <a:latin typeface="Arial"/>
                <a:ea typeface="Arial"/>
                <a:cs typeface="Arial"/>
                <a:sym typeface="Arial"/>
              </a:rPr>
              <a:t>Specialist equipment and adaptations</a:t>
            </a: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rgbClr val="0D0D0D"/>
              </a:buClr>
              <a:buSzPts val="2400"/>
              <a:buFont typeface="Arial" panose="020B0604020202020204" pitchFamily="34" charset="0"/>
              <a:buChar char="•"/>
            </a:pPr>
            <a:r>
              <a:rPr lang="en-GB" sz="1800" b="0" i="0" u="none" strike="noStrike" cap="none" dirty="0">
                <a:solidFill>
                  <a:srgbClr val="0D0D0D"/>
                </a:solidFill>
                <a:latin typeface="Arial"/>
                <a:ea typeface="Arial"/>
                <a:cs typeface="Arial"/>
                <a:sym typeface="Arial"/>
              </a:rPr>
              <a:t>Intellectual and cognitive needs</a:t>
            </a: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rgbClr val="0D0D0D"/>
              </a:buClr>
              <a:buSzPts val="2400"/>
              <a:buFont typeface="Arial" panose="020B0604020202020204" pitchFamily="34" charset="0"/>
              <a:buChar char="•"/>
            </a:pPr>
            <a:r>
              <a:rPr lang="en-GB" sz="1800" b="0" i="0" u="none" strike="noStrike" cap="none" dirty="0">
                <a:solidFill>
                  <a:srgbClr val="0D0D0D"/>
                </a:solidFill>
                <a:latin typeface="Arial"/>
                <a:ea typeface="Arial"/>
                <a:cs typeface="Arial"/>
                <a:sym typeface="Arial"/>
              </a:rPr>
              <a:t>Emotional and mental health needs</a:t>
            </a: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rgbClr val="0D0D0D"/>
              </a:buClr>
              <a:buSzPts val="2400"/>
              <a:buFont typeface="Arial" panose="020B0604020202020204" pitchFamily="34" charset="0"/>
              <a:buChar char="•"/>
            </a:pPr>
            <a:r>
              <a:rPr lang="en-GB" sz="1800" b="0" i="0" u="none" strike="noStrike" cap="none" dirty="0">
                <a:solidFill>
                  <a:srgbClr val="0D0D0D"/>
                </a:solidFill>
                <a:latin typeface="Arial"/>
                <a:ea typeface="Arial"/>
                <a:cs typeface="Arial"/>
                <a:sym typeface="Arial"/>
              </a:rPr>
              <a:t>Social needs</a:t>
            </a: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rgbClr val="0D0D0D"/>
              </a:buClr>
              <a:buSzPts val="2400"/>
              <a:buFont typeface="Arial" panose="020B0604020202020204" pitchFamily="34" charset="0"/>
              <a:buChar char="•"/>
            </a:pPr>
            <a:r>
              <a:rPr lang="en-GB" sz="1800" b="0" i="0" u="none" strike="noStrike" cap="none" dirty="0">
                <a:solidFill>
                  <a:srgbClr val="0D0D0D"/>
                </a:solidFill>
                <a:latin typeface="Arial"/>
                <a:ea typeface="Arial"/>
                <a:cs typeface="Arial"/>
                <a:sym typeface="Arial"/>
              </a:rPr>
              <a:t>Barriers</a:t>
            </a: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rgbClr val="0D0D0D"/>
              </a:buClr>
              <a:buSzPts val="2400"/>
              <a:buFont typeface="Arial" panose="020B0604020202020204" pitchFamily="34" charset="0"/>
              <a:buChar char="•"/>
            </a:pPr>
            <a:r>
              <a:rPr lang="en-GB" sz="1800" b="0" i="0" u="none" strike="noStrike" cap="none" dirty="0">
                <a:solidFill>
                  <a:srgbClr val="0D0D0D"/>
                </a:solidFill>
                <a:latin typeface="Arial"/>
                <a:ea typeface="Arial"/>
                <a:cs typeface="Arial"/>
                <a:sym typeface="Arial"/>
              </a:rPr>
              <a:t>Informal carer’s support</a:t>
            </a: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In this lesson, we will:</a:t>
            </a:r>
            <a:endParaRPr/>
          </a:p>
        </p:txBody>
      </p:sp>
      <p:sp>
        <p:nvSpPr>
          <p:cNvPr id="141" name="Google Shape;141;p18"/>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p>
            <a:pPr marL="342900">
              <a:spcBef>
                <a:spcPts val="0"/>
              </a:spcBef>
              <a:buSzPts val="2400"/>
            </a:pPr>
            <a:r>
              <a:rPr lang="en-GB" dirty="0"/>
              <a:t>Determine the planning, process and outcomes of integrated care planning meetings</a:t>
            </a:r>
            <a:endParaRPr dirty="0"/>
          </a:p>
          <a:p>
            <a:pPr marL="342900">
              <a:buSzPts val="2400"/>
            </a:pPr>
            <a:r>
              <a:rPr lang="en-GB" dirty="0"/>
              <a:t>Apply knowledge of an individual’s needs to provision, services and professionals</a:t>
            </a:r>
            <a:endParaRPr dirty="0"/>
          </a:p>
          <a:p>
            <a:pPr marL="342900">
              <a:buSzPts val="2400"/>
            </a:pPr>
            <a:r>
              <a:rPr lang="en-GB" dirty="0"/>
              <a:t>Apply a person-centred care approach</a:t>
            </a:r>
            <a:endParaRPr dirty="0"/>
          </a:p>
          <a:p>
            <a:pPr marL="228600" lvl="0" indent="-76200" algn="l" rtl="0">
              <a:lnSpc>
                <a:spcPct val="108000"/>
              </a:lnSpc>
              <a:spcBef>
                <a:spcPts val="1000"/>
              </a:spcBef>
              <a:spcAft>
                <a:spcPts val="0"/>
              </a:spcAft>
              <a:buSzPts val="2400"/>
              <a:buNone/>
            </a:pPr>
            <a:endParaRPr dirty="0"/>
          </a:p>
        </p:txBody>
      </p:sp>
      <p:sp>
        <p:nvSpPr>
          <p:cNvPr id="142" name="Google Shape;142;p18"/>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rmAutofit fontScale="85000" lnSpcReduction="10000"/>
          </a:bodyPr>
          <a:lstStyle/>
          <a:p>
            <a:pPr marL="0" lvl="0" indent="0" algn="l" rtl="0">
              <a:lnSpc>
                <a:spcPct val="108000"/>
              </a:lnSpc>
              <a:spcBef>
                <a:spcPts val="0"/>
              </a:spcBef>
              <a:spcAft>
                <a:spcPts val="0"/>
              </a:spcAft>
              <a:buSzPct val="100000"/>
              <a:buNone/>
            </a:pPr>
            <a:r>
              <a:rPr lang="en-GB" b="1"/>
              <a:t>Skills:</a:t>
            </a:r>
            <a:endParaRPr/>
          </a:p>
          <a:p>
            <a:pPr marL="0" lvl="0" indent="0" algn="l" rtl="0">
              <a:lnSpc>
                <a:spcPct val="107000"/>
              </a:lnSpc>
              <a:spcBef>
                <a:spcPts val="400"/>
              </a:spcBef>
              <a:spcAft>
                <a:spcPts val="0"/>
              </a:spcAft>
              <a:buSzPct val="100000"/>
              <a:buNone/>
            </a:pPr>
            <a:r>
              <a:rPr lang="en-GB" sz="1800" b="1">
                <a:solidFill>
                  <a:srgbClr val="0D0D0D"/>
                </a:solidFill>
                <a:latin typeface="Arial"/>
                <a:ea typeface="Arial"/>
                <a:cs typeface="Arial"/>
                <a:sym typeface="Arial"/>
              </a:rPr>
              <a:t>CS1.1</a:t>
            </a:r>
            <a:r>
              <a:rPr lang="en-GB" sz="1800">
                <a:solidFill>
                  <a:srgbClr val="0D0D0D"/>
                </a:solidFill>
                <a:latin typeface="Arial"/>
                <a:ea typeface="Arial"/>
                <a:cs typeface="Arial"/>
                <a:sym typeface="Arial"/>
              </a:rPr>
              <a:t> Plan and develop person-centred care</a:t>
            </a:r>
            <a:endParaRPr/>
          </a:p>
          <a:p>
            <a:pPr marL="0" lvl="0" indent="0" algn="l" rtl="0">
              <a:lnSpc>
                <a:spcPct val="107000"/>
              </a:lnSpc>
              <a:spcBef>
                <a:spcPts val="800"/>
              </a:spcBef>
              <a:spcAft>
                <a:spcPts val="0"/>
              </a:spcAft>
              <a:buSzPct val="100000"/>
              <a:buNone/>
            </a:pPr>
            <a:r>
              <a:rPr lang="en-GB" sz="1800" b="1">
                <a:solidFill>
                  <a:srgbClr val="0D0D0D"/>
                </a:solidFill>
                <a:latin typeface="Arial"/>
                <a:ea typeface="Arial"/>
                <a:cs typeface="Arial"/>
                <a:sym typeface="Arial"/>
              </a:rPr>
              <a:t>CS2.1</a:t>
            </a:r>
            <a:r>
              <a:rPr lang="en-GB" sz="1800">
                <a:solidFill>
                  <a:srgbClr val="0D0D0D"/>
                </a:solidFill>
                <a:latin typeface="Arial"/>
                <a:ea typeface="Arial"/>
                <a:cs typeface="Arial"/>
                <a:sym typeface="Arial"/>
              </a:rPr>
              <a:t> Communicate clearly and effectively with a variety of stakeholders</a:t>
            </a:r>
            <a:endParaRPr/>
          </a:p>
          <a:p>
            <a:pPr marL="0" lvl="0" indent="0" algn="l" rtl="0">
              <a:lnSpc>
                <a:spcPct val="107000"/>
              </a:lnSpc>
              <a:spcBef>
                <a:spcPts val="800"/>
              </a:spcBef>
              <a:spcAft>
                <a:spcPts val="0"/>
              </a:spcAft>
              <a:buSzPct val="100000"/>
              <a:buNone/>
            </a:pPr>
            <a:r>
              <a:rPr lang="en-GB" sz="1800" b="1">
                <a:solidFill>
                  <a:srgbClr val="0D0D0D"/>
                </a:solidFill>
                <a:latin typeface="Arial"/>
                <a:ea typeface="Arial"/>
                <a:cs typeface="Arial"/>
                <a:sym typeface="Arial"/>
              </a:rPr>
              <a:t>CS3.2 </a:t>
            </a:r>
            <a:r>
              <a:rPr lang="en-GB" sz="1800">
                <a:solidFill>
                  <a:srgbClr val="0D0D0D"/>
                </a:solidFill>
                <a:latin typeface="Arial"/>
                <a:ea typeface="Arial"/>
                <a:cs typeface="Arial"/>
                <a:sym typeface="Arial"/>
              </a:rPr>
              <a:t>Undertake collaborative work</a:t>
            </a:r>
            <a:endParaRPr/>
          </a:p>
          <a:p>
            <a:pPr marL="0" lvl="0" indent="0" algn="l" rtl="0">
              <a:lnSpc>
                <a:spcPct val="107000"/>
              </a:lnSpc>
              <a:spcBef>
                <a:spcPts val="800"/>
              </a:spcBef>
              <a:spcAft>
                <a:spcPts val="0"/>
              </a:spcAft>
              <a:buSzPct val="100000"/>
              <a:buNone/>
            </a:pPr>
            <a:r>
              <a:rPr lang="en-GB" sz="1800" b="1">
                <a:solidFill>
                  <a:srgbClr val="0D0D0D"/>
                </a:solidFill>
                <a:latin typeface="Arial"/>
                <a:ea typeface="Arial"/>
                <a:cs typeface="Arial"/>
                <a:sym typeface="Arial"/>
              </a:rPr>
              <a:t>CS4.2</a:t>
            </a:r>
            <a:r>
              <a:rPr lang="en-GB" sz="1800">
                <a:solidFill>
                  <a:srgbClr val="0D0D0D"/>
                </a:solidFill>
                <a:latin typeface="Arial"/>
                <a:ea typeface="Arial"/>
                <a:cs typeface="Arial"/>
                <a:sym typeface="Arial"/>
              </a:rPr>
              <a:t> Make improvements to own practice</a:t>
            </a:r>
            <a:endParaRPr/>
          </a:p>
          <a:p>
            <a:pPr marL="0" lvl="0" indent="0" algn="l" rtl="0">
              <a:lnSpc>
                <a:spcPct val="108000"/>
              </a:lnSpc>
              <a:spcBef>
                <a:spcPts val="1400"/>
              </a:spcBef>
              <a:spcAft>
                <a:spcPts val="0"/>
              </a:spcAft>
              <a:buSzPct val="100000"/>
              <a:buNone/>
            </a:pPr>
            <a:r>
              <a:rPr lang="en-GB" b="1"/>
              <a:t>General competencies:</a:t>
            </a:r>
            <a:endParaRPr/>
          </a:p>
          <a:p>
            <a:pPr marL="0" lvl="0" indent="0" algn="l" rtl="0">
              <a:lnSpc>
                <a:spcPct val="108000"/>
              </a:lnSpc>
              <a:spcBef>
                <a:spcPts val="1000"/>
              </a:spcBef>
              <a:spcAft>
                <a:spcPts val="0"/>
              </a:spcAft>
              <a:buSzPct val="100000"/>
              <a:buNone/>
            </a:pPr>
            <a:r>
              <a:rPr lang="en-GB"/>
              <a:t>English: </a:t>
            </a:r>
            <a:endParaRPr/>
          </a:p>
          <a:p>
            <a:pPr marL="0" lvl="0" indent="0" algn="l" rtl="0">
              <a:lnSpc>
                <a:spcPct val="108000"/>
              </a:lnSpc>
              <a:spcBef>
                <a:spcPts val="1000"/>
              </a:spcBef>
              <a:spcAft>
                <a:spcPts val="0"/>
              </a:spcAft>
              <a:buSzPct val="100000"/>
              <a:buNone/>
            </a:pPr>
            <a:r>
              <a:rPr lang="en-GB" b="1"/>
              <a:t>GEC2</a:t>
            </a:r>
            <a:r>
              <a:rPr lang="en-GB"/>
              <a:t> Present information and ideas</a:t>
            </a:r>
            <a:endParaRPr/>
          </a:p>
          <a:p>
            <a:pPr marL="0" lvl="0" indent="0" algn="l" rtl="0">
              <a:lnSpc>
                <a:spcPct val="108000"/>
              </a:lnSpc>
              <a:spcBef>
                <a:spcPts val="1000"/>
              </a:spcBef>
              <a:spcAft>
                <a:spcPts val="0"/>
              </a:spcAft>
              <a:buSzPct val="100000"/>
              <a:buNone/>
            </a:pPr>
            <a:r>
              <a:rPr lang="en-GB" b="1"/>
              <a:t>GEC4</a:t>
            </a:r>
            <a:r>
              <a:rPr lang="en-GB"/>
              <a:t> Summarise information/ideas</a:t>
            </a:r>
            <a:endParaRPr/>
          </a:p>
          <a:p>
            <a:pPr marL="0" lvl="0" indent="0" algn="l" rtl="0">
              <a:lnSpc>
                <a:spcPct val="108000"/>
              </a:lnSpc>
              <a:spcBef>
                <a:spcPts val="1000"/>
              </a:spcBef>
              <a:spcAft>
                <a:spcPts val="0"/>
              </a:spcAft>
              <a:buSzPct val="100000"/>
              <a:buNone/>
            </a:pPr>
            <a:r>
              <a:rPr lang="en-GB" b="1"/>
              <a:t>GEC5</a:t>
            </a:r>
            <a:r>
              <a:rPr lang="en-GB"/>
              <a:t> Synthesise information</a:t>
            </a:r>
            <a:endParaRPr/>
          </a:p>
        </p:txBody>
      </p:sp>
      <p:sp>
        <p:nvSpPr>
          <p:cNvPr id="143" name="Google Shape;143;p18"/>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44" name="Google Shape;144;p18"/>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dirty="0"/>
              <a:t>Lesson 3: Integrated care in action</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9"/>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50" name="Google Shape;150;p19"/>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3: Integrated care in action</a:t>
            </a:r>
            <a:endParaRPr/>
          </a:p>
        </p:txBody>
      </p:sp>
      <p:sp>
        <p:nvSpPr>
          <p:cNvPr id="151" name="Google Shape;151;p19"/>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2400"/>
              <a:buNone/>
            </a:pPr>
            <a:r>
              <a:rPr lang="en-GB"/>
              <a:t>What skills and qualities are important in a social care professional?</a:t>
            </a:r>
            <a:endParaRPr/>
          </a:p>
          <a:p>
            <a:pPr marL="0" lvl="0" indent="0" algn="l" rtl="0">
              <a:lnSpc>
                <a:spcPct val="108000"/>
              </a:lnSpc>
              <a:spcBef>
                <a:spcPts val="1000"/>
              </a:spcBef>
              <a:spcAft>
                <a:spcPts val="0"/>
              </a:spcAft>
              <a:buSzPts val="2400"/>
              <a:buNone/>
            </a:pPr>
            <a:r>
              <a:rPr lang="en-GB"/>
              <a:t>Make a list of each.</a:t>
            </a:r>
            <a:endParaRPr/>
          </a:p>
        </p:txBody>
      </p:sp>
      <p:sp>
        <p:nvSpPr>
          <p:cNvPr id="152" name="Google Shape;15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Font typeface="Arial"/>
              <a:buNone/>
            </a:pPr>
            <a:r>
              <a:rPr lang="en-GB"/>
              <a:t>Skills and qualities</a:t>
            </a:r>
            <a:endParaRPr/>
          </a:p>
        </p:txBody>
      </p:sp>
      <p:pic>
        <p:nvPicPr>
          <p:cNvPr id="153" name="Google Shape;153;p19">
            <a:extLst>
              <a:ext uri="{C183D7F6-B498-43B3-948B-1728B52AA6E4}">
                <adec:decorative xmlns:adec="http://schemas.microsoft.com/office/drawing/2017/decorative" val="1"/>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7544569" y="845343"/>
            <a:ext cx="3233159" cy="516731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0"/>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59" name="Google Shape;159;p20"/>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3: Integrated care in action</a:t>
            </a:r>
            <a:endParaRPr/>
          </a:p>
        </p:txBody>
      </p:sp>
      <p:sp>
        <p:nvSpPr>
          <p:cNvPr id="160" name="Google Shape;16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The six Cs</a:t>
            </a:r>
            <a:endParaRPr/>
          </a:p>
        </p:txBody>
      </p:sp>
      <p:sp>
        <p:nvSpPr>
          <p:cNvPr id="161" name="Google Shape;161;p20"/>
          <p:cNvSpPr txBox="1"/>
          <p:nvPr/>
        </p:nvSpPr>
        <p:spPr>
          <a:xfrm>
            <a:off x="1026160" y="1453180"/>
            <a:ext cx="1056640" cy="56322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6000"/>
              <a:buFont typeface="Arial"/>
              <a:buNone/>
            </a:pPr>
            <a:r>
              <a:rPr lang="en-GB" sz="6000" b="0" i="0" u="none" strike="noStrike" cap="none">
                <a:solidFill>
                  <a:srgbClr val="88A2FF"/>
                </a:solidFill>
                <a:latin typeface="Calibri"/>
                <a:ea typeface="Calibri"/>
                <a:cs typeface="Calibri"/>
                <a:sym typeface="Calibri"/>
              </a:rPr>
              <a:t>C</a:t>
            </a:r>
            <a:endParaRPr sz="1400" b="0" i="0" u="none" strike="noStrike" cap="none">
              <a:solidFill>
                <a:srgbClr val="88A2FF"/>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6000"/>
              <a:buFont typeface="Arial"/>
              <a:buNone/>
            </a:pPr>
            <a:r>
              <a:rPr lang="en-GB" sz="6000" b="0" i="0" u="none" strike="noStrike" cap="none">
                <a:solidFill>
                  <a:srgbClr val="88A2FF"/>
                </a:solidFill>
                <a:latin typeface="Calibri"/>
                <a:ea typeface="Calibri"/>
                <a:cs typeface="Calibri"/>
                <a:sym typeface="Calibri"/>
              </a:rPr>
              <a:t>C</a:t>
            </a:r>
            <a:endParaRPr sz="1400" b="0" i="0" u="none" strike="noStrike" cap="none">
              <a:solidFill>
                <a:srgbClr val="88A2FF"/>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6000"/>
              <a:buFont typeface="Arial"/>
              <a:buNone/>
            </a:pPr>
            <a:r>
              <a:rPr lang="en-GB" sz="6000" b="0" i="0" u="none" strike="noStrike" cap="none">
                <a:solidFill>
                  <a:srgbClr val="88A2FF"/>
                </a:solidFill>
                <a:latin typeface="Calibri"/>
                <a:ea typeface="Calibri"/>
                <a:cs typeface="Calibri"/>
                <a:sym typeface="Calibri"/>
              </a:rPr>
              <a:t>C</a:t>
            </a:r>
            <a:endParaRPr sz="1400" b="0" i="0" u="none" strike="noStrike" cap="none">
              <a:solidFill>
                <a:srgbClr val="88A2FF"/>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6000"/>
              <a:buFont typeface="Arial"/>
              <a:buNone/>
            </a:pPr>
            <a:endParaRPr sz="6000" b="0" i="0" u="none" strike="noStrike" cap="none">
              <a:solidFill>
                <a:srgbClr val="88A2FF"/>
              </a:solidFill>
              <a:latin typeface="Calibri"/>
              <a:ea typeface="Calibri"/>
              <a:cs typeface="Calibri"/>
              <a:sym typeface="Calibri"/>
            </a:endParaRPr>
          </a:p>
        </p:txBody>
      </p:sp>
      <p:sp>
        <p:nvSpPr>
          <p:cNvPr id="162" name="Google Shape;162;p20"/>
          <p:cNvSpPr txBox="1"/>
          <p:nvPr/>
        </p:nvSpPr>
        <p:spPr>
          <a:xfrm>
            <a:off x="6740525" y="1521193"/>
            <a:ext cx="1397635" cy="424727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6000"/>
              <a:buFont typeface="Arial"/>
              <a:buNone/>
            </a:pPr>
            <a:r>
              <a:rPr lang="en-GB" sz="6000" b="0" i="0" u="none" strike="noStrike" cap="none" dirty="0">
                <a:solidFill>
                  <a:srgbClr val="88A2FF"/>
                </a:solidFill>
                <a:latin typeface="Calibri"/>
                <a:ea typeface="Calibri"/>
                <a:cs typeface="Calibri"/>
                <a:sym typeface="Calibri"/>
              </a:rPr>
              <a:t>C</a:t>
            </a:r>
            <a:endParaRPr sz="1400" b="0" i="0" u="none" strike="noStrike" cap="none" dirty="0">
              <a:solidFill>
                <a:srgbClr val="88A2FF"/>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6000"/>
              <a:buFont typeface="Arial"/>
              <a:buNone/>
            </a:pPr>
            <a:r>
              <a:rPr lang="en-GB" sz="6000" b="0" i="0" u="none" strike="noStrike" cap="none" dirty="0">
                <a:solidFill>
                  <a:srgbClr val="88A2FF"/>
                </a:solidFill>
                <a:latin typeface="Calibri"/>
                <a:ea typeface="Calibri"/>
                <a:cs typeface="Calibri"/>
                <a:sym typeface="Calibri"/>
              </a:rPr>
              <a:t>C</a:t>
            </a:r>
            <a:endParaRPr sz="1400" b="0" i="0" u="none" strike="noStrike" cap="none" dirty="0">
              <a:solidFill>
                <a:srgbClr val="88A2FF"/>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6000"/>
              <a:buFont typeface="Arial"/>
              <a:buNone/>
            </a:pPr>
            <a:r>
              <a:rPr lang="en-GB" sz="6000" b="0" i="0" u="none" strike="noStrike" cap="none" dirty="0">
                <a:solidFill>
                  <a:srgbClr val="88A2FF"/>
                </a:solidFill>
                <a:latin typeface="Calibri"/>
                <a:ea typeface="Calibri"/>
                <a:cs typeface="Calibri"/>
                <a:sym typeface="Calibri"/>
              </a:rPr>
              <a:t>C</a:t>
            </a:r>
            <a:endParaRPr sz="6000" b="0" i="0" u="none" strike="noStrike" cap="none" dirty="0">
              <a:solidFill>
                <a:srgbClr val="88A2FF"/>
              </a:solidFill>
              <a:latin typeface="Calibri"/>
              <a:ea typeface="Calibri"/>
              <a:cs typeface="Calibri"/>
              <a:sym typeface="Calibri"/>
            </a:endParaRPr>
          </a:p>
        </p:txBody>
      </p:sp>
      <p:sp>
        <p:nvSpPr>
          <p:cNvPr id="163" name="Google Shape;163;p20"/>
          <p:cNvSpPr txBox="1"/>
          <p:nvPr/>
        </p:nvSpPr>
        <p:spPr>
          <a:xfrm>
            <a:off x="1513840" y="1746991"/>
            <a:ext cx="282448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GB" sz="6000" b="0" i="0" u="none" strike="noStrike" cap="none">
                <a:solidFill>
                  <a:schemeClr val="dk1"/>
                </a:solidFill>
                <a:latin typeface="Calibri"/>
                <a:ea typeface="Calibri"/>
                <a:cs typeface="Calibri"/>
                <a:sym typeface="Calibri"/>
              </a:rPr>
              <a:t>are</a:t>
            </a:r>
            <a:endParaRPr sz="1400" b="0" i="0" u="none" strike="noStrike" cap="none">
              <a:solidFill>
                <a:srgbClr val="000000"/>
              </a:solidFill>
              <a:latin typeface="Arial"/>
              <a:ea typeface="Arial"/>
              <a:cs typeface="Arial"/>
              <a:sym typeface="Arial"/>
            </a:endParaRPr>
          </a:p>
        </p:txBody>
      </p:sp>
      <p:sp>
        <p:nvSpPr>
          <p:cNvPr id="164" name="Google Shape;164;p20"/>
          <p:cNvSpPr txBox="1"/>
          <p:nvPr/>
        </p:nvSpPr>
        <p:spPr>
          <a:xfrm>
            <a:off x="1513840" y="3109521"/>
            <a:ext cx="3937636"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GB" sz="6000" b="0" i="0" u="none" strike="noStrike" cap="none">
                <a:solidFill>
                  <a:schemeClr val="dk1"/>
                </a:solidFill>
                <a:latin typeface="Calibri"/>
                <a:ea typeface="Calibri"/>
                <a:cs typeface="Calibri"/>
                <a:sym typeface="Calibri"/>
              </a:rPr>
              <a:t>ompassion</a:t>
            </a:r>
            <a:endParaRPr sz="6000" b="0" i="0" u="none" strike="noStrike" cap="none">
              <a:solidFill>
                <a:schemeClr val="dk1"/>
              </a:solidFill>
              <a:latin typeface="Calibri"/>
              <a:ea typeface="Calibri"/>
              <a:cs typeface="Calibri"/>
              <a:sym typeface="Calibri"/>
            </a:endParaRPr>
          </a:p>
        </p:txBody>
      </p:sp>
      <p:sp>
        <p:nvSpPr>
          <p:cNvPr id="165" name="Google Shape;165;p20"/>
          <p:cNvSpPr txBox="1"/>
          <p:nvPr/>
        </p:nvSpPr>
        <p:spPr>
          <a:xfrm>
            <a:off x="1513840" y="4507127"/>
            <a:ext cx="472440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GB" sz="6000" b="0" i="0" u="none" strike="noStrike" cap="none">
                <a:solidFill>
                  <a:schemeClr val="dk1"/>
                </a:solidFill>
                <a:latin typeface="Calibri"/>
                <a:ea typeface="Calibri"/>
                <a:cs typeface="Calibri"/>
                <a:sym typeface="Calibri"/>
              </a:rPr>
              <a:t>ommunication</a:t>
            </a:r>
            <a:endParaRPr sz="6000" b="0" i="0" u="none" strike="noStrike" cap="none">
              <a:solidFill>
                <a:schemeClr val="dk1"/>
              </a:solidFill>
              <a:latin typeface="Calibri"/>
              <a:ea typeface="Calibri"/>
              <a:cs typeface="Calibri"/>
              <a:sym typeface="Calibri"/>
            </a:endParaRPr>
          </a:p>
        </p:txBody>
      </p:sp>
      <p:sp>
        <p:nvSpPr>
          <p:cNvPr id="166" name="Google Shape;166;p20"/>
          <p:cNvSpPr txBox="1"/>
          <p:nvPr/>
        </p:nvSpPr>
        <p:spPr>
          <a:xfrm>
            <a:off x="7228205" y="1818923"/>
            <a:ext cx="282448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GB" sz="6000" b="0" i="0" u="none" strike="noStrike" cap="none" dirty="0" err="1">
                <a:solidFill>
                  <a:schemeClr val="dk1"/>
                </a:solidFill>
                <a:latin typeface="Calibri"/>
                <a:ea typeface="Calibri"/>
                <a:cs typeface="Calibri"/>
                <a:sym typeface="Calibri"/>
              </a:rPr>
              <a:t>ourage</a:t>
            </a:r>
            <a:endParaRPr sz="6000" b="0" i="0" u="none" strike="noStrike" cap="none" dirty="0">
              <a:solidFill>
                <a:schemeClr val="dk1"/>
              </a:solidFill>
              <a:latin typeface="Calibri"/>
              <a:ea typeface="Calibri"/>
              <a:cs typeface="Calibri"/>
              <a:sym typeface="Calibri"/>
            </a:endParaRPr>
          </a:p>
        </p:txBody>
      </p:sp>
      <p:sp>
        <p:nvSpPr>
          <p:cNvPr id="167" name="Google Shape;167;p20"/>
          <p:cNvSpPr txBox="1"/>
          <p:nvPr/>
        </p:nvSpPr>
        <p:spPr>
          <a:xfrm>
            <a:off x="7228205" y="3170473"/>
            <a:ext cx="3937636"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GB" sz="6000" b="0" i="0" u="none" strike="noStrike" cap="none">
                <a:solidFill>
                  <a:schemeClr val="dk1"/>
                </a:solidFill>
                <a:latin typeface="Calibri"/>
                <a:ea typeface="Calibri"/>
                <a:cs typeface="Calibri"/>
                <a:sym typeface="Calibri"/>
              </a:rPr>
              <a:t>ommitment</a:t>
            </a:r>
            <a:endParaRPr sz="6000" b="0" i="0" u="none" strike="noStrike" cap="none">
              <a:solidFill>
                <a:schemeClr val="dk1"/>
              </a:solidFill>
              <a:latin typeface="Calibri"/>
              <a:ea typeface="Calibri"/>
              <a:cs typeface="Calibri"/>
              <a:sym typeface="Calibri"/>
            </a:endParaRPr>
          </a:p>
        </p:txBody>
      </p:sp>
      <p:sp>
        <p:nvSpPr>
          <p:cNvPr id="168" name="Google Shape;168;p20"/>
          <p:cNvSpPr txBox="1"/>
          <p:nvPr/>
        </p:nvSpPr>
        <p:spPr>
          <a:xfrm>
            <a:off x="7228205" y="4521779"/>
            <a:ext cx="472440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GB" sz="6000" b="0" i="0" u="none" strike="noStrike" cap="none">
                <a:solidFill>
                  <a:schemeClr val="dk1"/>
                </a:solidFill>
                <a:latin typeface="Calibri"/>
                <a:ea typeface="Calibri"/>
                <a:cs typeface="Calibri"/>
                <a:sym typeface="Calibri"/>
              </a:rPr>
              <a:t>ompetence</a:t>
            </a:r>
            <a:endParaRPr sz="6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
                                        <p:tgtEl>
                                          <p:spTgt spid="163"/>
                                        </p:tgtEl>
                                      </p:cBhvr>
                                    </p:animEffect>
                                  </p:childTnLst>
                                </p:cTn>
                              </p:par>
                              <p:par>
                                <p:cTn id="8" presetID="10" presetClass="entr" presetSubtype="0" fill="hold" nodeType="withEffect">
                                  <p:stCondLst>
                                    <p:cond delay="0"/>
                                  </p:stCondLst>
                                  <p:childTnLst>
                                    <p:set>
                                      <p:cBhvr>
                                        <p:cTn id="9" dur="1" fill="hold">
                                          <p:stCondLst>
                                            <p:cond delay="0"/>
                                          </p:stCondLst>
                                        </p:cTn>
                                        <p:tgtEl>
                                          <p:spTgt spid="164"/>
                                        </p:tgtEl>
                                        <p:attrNameLst>
                                          <p:attrName>style.visibility</p:attrName>
                                        </p:attrNameLst>
                                      </p:cBhvr>
                                      <p:to>
                                        <p:strVal val="visible"/>
                                      </p:to>
                                    </p:set>
                                    <p:animEffect transition="in" filter="fade">
                                      <p:cBhvr>
                                        <p:cTn id="10" dur="500"/>
                                        <p:tgtEl>
                                          <p:spTgt spid="164"/>
                                        </p:tgtEl>
                                      </p:cBhvr>
                                    </p:animEffect>
                                  </p:childTnLst>
                                </p:cTn>
                              </p:par>
                              <p:par>
                                <p:cTn id="11" presetID="10" presetClass="entr" presetSubtype="0" fill="hold" nodeType="withEffect">
                                  <p:stCondLst>
                                    <p:cond delay="0"/>
                                  </p:stCondLst>
                                  <p:childTnLst>
                                    <p:set>
                                      <p:cBhvr>
                                        <p:cTn id="12" dur="1" fill="hold">
                                          <p:stCondLst>
                                            <p:cond delay="0"/>
                                          </p:stCondLst>
                                        </p:cTn>
                                        <p:tgtEl>
                                          <p:spTgt spid="165"/>
                                        </p:tgtEl>
                                        <p:attrNameLst>
                                          <p:attrName>style.visibility</p:attrName>
                                        </p:attrNameLst>
                                      </p:cBhvr>
                                      <p:to>
                                        <p:strVal val="visible"/>
                                      </p:to>
                                    </p:set>
                                    <p:animEffect transition="in" filter="fade">
                                      <p:cBhvr>
                                        <p:cTn id="13" dur="500"/>
                                        <p:tgtEl>
                                          <p:spTgt spid="165"/>
                                        </p:tgtEl>
                                      </p:cBhvr>
                                    </p:animEffect>
                                  </p:childTnLst>
                                </p:cTn>
                              </p:par>
                              <p:par>
                                <p:cTn id="14" presetID="10" presetClass="entr" presetSubtype="0" fill="hold" nodeType="withEffect">
                                  <p:stCondLst>
                                    <p:cond delay="0"/>
                                  </p:stCondLst>
                                  <p:childTnLst>
                                    <p:set>
                                      <p:cBhvr>
                                        <p:cTn id="15" dur="1" fill="hold">
                                          <p:stCondLst>
                                            <p:cond delay="0"/>
                                          </p:stCondLst>
                                        </p:cTn>
                                        <p:tgtEl>
                                          <p:spTgt spid="166"/>
                                        </p:tgtEl>
                                        <p:attrNameLst>
                                          <p:attrName>style.visibility</p:attrName>
                                        </p:attrNameLst>
                                      </p:cBhvr>
                                      <p:to>
                                        <p:strVal val="visible"/>
                                      </p:to>
                                    </p:set>
                                    <p:animEffect transition="in" filter="fade">
                                      <p:cBhvr>
                                        <p:cTn id="16" dur="500"/>
                                        <p:tgtEl>
                                          <p:spTgt spid="166"/>
                                        </p:tgtEl>
                                      </p:cBhvr>
                                    </p:animEffect>
                                  </p:childTnLst>
                                </p:cTn>
                              </p:par>
                              <p:par>
                                <p:cTn id="17" presetID="10" presetClass="entr" presetSubtype="0" fill="hold" nodeType="withEffect">
                                  <p:stCondLst>
                                    <p:cond delay="0"/>
                                  </p:stCondLst>
                                  <p:childTnLst>
                                    <p:set>
                                      <p:cBhvr>
                                        <p:cTn id="18" dur="1" fill="hold">
                                          <p:stCondLst>
                                            <p:cond delay="0"/>
                                          </p:stCondLst>
                                        </p:cTn>
                                        <p:tgtEl>
                                          <p:spTgt spid="167"/>
                                        </p:tgtEl>
                                        <p:attrNameLst>
                                          <p:attrName>style.visibility</p:attrName>
                                        </p:attrNameLst>
                                      </p:cBhvr>
                                      <p:to>
                                        <p:strVal val="visible"/>
                                      </p:to>
                                    </p:set>
                                    <p:animEffect transition="in" filter="fade">
                                      <p:cBhvr>
                                        <p:cTn id="19" dur="500"/>
                                        <p:tgtEl>
                                          <p:spTgt spid="167"/>
                                        </p:tgtEl>
                                      </p:cBhvr>
                                    </p:animEffect>
                                  </p:childTnLst>
                                </p:cTn>
                              </p:par>
                              <p:par>
                                <p:cTn id="20" presetID="10" presetClass="entr" presetSubtype="0" fill="hold" nodeType="withEffect">
                                  <p:stCondLst>
                                    <p:cond delay="0"/>
                                  </p:stCondLst>
                                  <p:childTnLst>
                                    <p:set>
                                      <p:cBhvr>
                                        <p:cTn id="21" dur="1" fill="hold">
                                          <p:stCondLst>
                                            <p:cond delay="0"/>
                                          </p:stCondLst>
                                        </p:cTn>
                                        <p:tgtEl>
                                          <p:spTgt spid="168"/>
                                        </p:tgtEl>
                                        <p:attrNameLst>
                                          <p:attrName>style.visibility</p:attrName>
                                        </p:attrNameLst>
                                      </p:cBhvr>
                                      <p:to>
                                        <p:strVal val="visible"/>
                                      </p:to>
                                    </p:set>
                                    <p:animEffect transition="in" filter="fade">
                                      <p:cBhvr>
                                        <p:cTn id="22"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Care planning</a:t>
            </a:r>
            <a:endParaRPr/>
          </a:p>
        </p:txBody>
      </p:sp>
      <p:sp>
        <p:nvSpPr>
          <p:cNvPr id="306" name="Google Shape;306;p31"/>
          <p:cNvSpPr txBox="1">
            <a:spLocks noGrp="1"/>
          </p:cNvSpPr>
          <p:nvPr>
            <p:ph type="body" idx="1"/>
          </p:nvPr>
        </p:nvSpPr>
        <p:spPr>
          <a:xfrm>
            <a:off x="838200" y="1825625"/>
            <a:ext cx="7083829" cy="4351338"/>
          </a:xfrm>
          <a:prstGeom prst="rect">
            <a:avLst/>
          </a:prstGeom>
          <a:solidFill>
            <a:schemeClr val="lt1"/>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a:t>In your group, put together a care plan for an individual.</a:t>
            </a:r>
            <a:endParaRPr/>
          </a:p>
          <a:p>
            <a:pPr marL="0" lvl="0" indent="0" algn="l" rtl="0">
              <a:lnSpc>
                <a:spcPct val="108000"/>
              </a:lnSpc>
              <a:spcBef>
                <a:spcPts val="1000"/>
              </a:spcBef>
              <a:spcAft>
                <a:spcPts val="0"/>
              </a:spcAft>
              <a:buSzPts val="2400"/>
              <a:buNone/>
            </a:pPr>
            <a:r>
              <a:rPr lang="en-GB"/>
              <a:t>You will:</a:t>
            </a:r>
            <a:endParaRPr/>
          </a:p>
          <a:p>
            <a:pPr marL="342900" lvl="0" indent="-342900" algn="l" rtl="0">
              <a:lnSpc>
                <a:spcPct val="107000"/>
              </a:lnSpc>
              <a:spcBef>
                <a:spcPts val="1000"/>
              </a:spcBef>
              <a:spcAft>
                <a:spcPts val="0"/>
              </a:spcAft>
              <a:buSzPts val="2400"/>
              <a:buChar char="•"/>
            </a:pPr>
            <a:r>
              <a:rPr lang="en-GB">
                <a:solidFill>
                  <a:srgbClr val="0D0D0D"/>
                </a:solidFill>
                <a:latin typeface="Arial"/>
                <a:ea typeface="Arial"/>
                <a:cs typeface="Arial"/>
                <a:sym typeface="Arial"/>
              </a:rPr>
              <a:t>identify the individual’s needs;</a:t>
            </a:r>
            <a:endParaRPr/>
          </a:p>
          <a:p>
            <a:pPr marL="342900" lvl="0" indent="-342900" algn="l" rtl="0">
              <a:lnSpc>
                <a:spcPct val="107000"/>
              </a:lnSpc>
              <a:spcBef>
                <a:spcPts val="1000"/>
              </a:spcBef>
              <a:spcAft>
                <a:spcPts val="0"/>
              </a:spcAft>
              <a:buSzPts val="2400"/>
              <a:buChar char="•"/>
            </a:pPr>
            <a:r>
              <a:rPr lang="en-GB">
                <a:solidFill>
                  <a:srgbClr val="0D0D0D"/>
                </a:solidFill>
              </a:rPr>
              <a:t>decide h</a:t>
            </a:r>
            <a:r>
              <a:rPr lang="en-GB">
                <a:solidFill>
                  <a:srgbClr val="0D0D0D"/>
                </a:solidFill>
                <a:latin typeface="Arial"/>
                <a:ea typeface="Arial"/>
                <a:cs typeface="Arial"/>
                <a:sym typeface="Arial"/>
              </a:rPr>
              <a:t>ow could these needs could be met</a:t>
            </a:r>
            <a:r>
              <a:rPr lang="en-GB">
                <a:solidFill>
                  <a:srgbClr val="0D0D0D"/>
                </a:solidFill>
              </a:rPr>
              <a:t>;</a:t>
            </a:r>
            <a:endParaRPr/>
          </a:p>
          <a:p>
            <a:pPr marL="342900" lvl="0" indent="-342900" algn="l" rtl="0">
              <a:lnSpc>
                <a:spcPct val="107000"/>
              </a:lnSpc>
              <a:spcBef>
                <a:spcPts val="1000"/>
              </a:spcBef>
              <a:spcAft>
                <a:spcPts val="0"/>
              </a:spcAft>
              <a:buSzPts val="2400"/>
              <a:buChar char="•"/>
            </a:pPr>
            <a:r>
              <a:rPr lang="en-GB">
                <a:solidFill>
                  <a:srgbClr val="0D0D0D"/>
                </a:solidFill>
                <a:latin typeface="Arial"/>
                <a:ea typeface="Arial"/>
                <a:cs typeface="Arial"/>
                <a:sym typeface="Arial"/>
              </a:rPr>
              <a:t>say who should be involved;</a:t>
            </a:r>
            <a:endParaRPr/>
          </a:p>
          <a:p>
            <a:pPr marL="342900" lvl="0" indent="-342900" algn="l" rtl="0">
              <a:lnSpc>
                <a:spcPct val="107000"/>
              </a:lnSpc>
              <a:spcBef>
                <a:spcPts val="1000"/>
              </a:spcBef>
              <a:spcAft>
                <a:spcPts val="0"/>
              </a:spcAft>
              <a:buSzPts val="2400"/>
              <a:buChar char="•"/>
            </a:pPr>
            <a:r>
              <a:rPr lang="en-GB">
                <a:solidFill>
                  <a:srgbClr val="0D0D0D"/>
                </a:solidFill>
                <a:latin typeface="Arial"/>
                <a:ea typeface="Arial"/>
                <a:cs typeface="Arial"/>
                <a:sym typeface="Arial"/>
              </a:rPr>
              <a:t>summarise how services and professionals could work in partnership.</a:t>
            </a:r>
            <a:endParaRPr/>
          </a:p>
          <a:p>
            <a:pPr marL="228600" lvl="0" indent="-76200" algn="l" rtl="0">
              <a:lnSpc>
                <a:spcPct val="108000"/>
              </a:lnSpc>
              <a:spcBef>
                <a:spcPts val="1800"/>
              </a:spcBef>
              <a:spcAft>
                <a:spcPts val="0"/>
              </a:spcAft>
              <a:buSzPts val="2400"/>
              <a:buNone/>
            </a:pPr>
            <a:endParaRPr/>
          </a:p>
        </p:txBody>
      </p:sp>
      <p:pic>
        <p:nvPicPr>
          <p:cNvPr id="307" name="Google Shape;307;p31">
            <a:extLst>
              <a:ext uri="{C183D7F6-B498-43B3-948B-1728B52AA6E4}">
                <adec:decorative xmlns:adec="http://schemas.microsoft.com/office/drawing/2017/decorative" val="1"/>
              </a:ext>
            </a:extLst>
          </p:cNvPr>
          <p:cNvPicPr preferRelativeResize="0">
            <a:picLocks noGrp="1"/>
          </p:cNvPicPr>
          <p:nvPr>
            <p:ph type="body" idx="2"/>
          </p:nvPr>
        </p:nvPicPr>
        <p:blipFill>
          <a:blip r:embed="rId3" cstate="screen">
            <a:extLst>
              <a:ext uri="{28A0092B-C50C-407E-A947-70E740481C1C}">
                <a14:useLocalDpi xmlns:a14="http://schemas.microsoft.com/office/drawing/2010/main"/>
              </a:ext>
            </a:extLst>
          </a:blip>
          <a:srcRect/>
          <a:stretch/>
        </p:blipFill>
        <p:spPr>
          <a:xfrm>
            <a:off x="8382039" y="2115877"/>
            <a:ext cx="2730600" cy="3257700"/>
          </a:xfrm>
          <a:prstGeom prst="rect">
            <a:avLst/>
          </a:prstGeom>
          <a:solidFill>
            <a:srgbClr val="E2EEBE"/>
          </a:solidFill>
          <a:ln>
            <a:noFill/>
          </a:ln>
        </p:spPr>
      </p:pic>
      <p:sp>
        <p:nvSpPr>
          <p:cNvPr id="308" name="Google Shape;308;p31"/>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dirty="0"/>
              <a:t>Lesson 3: Integrated care in action</a:t>
            </a:r>
          </a:p>
        </p:txBody>
      </p:sp>
      <p:sp>
        <p:nvSpPr>
          <p:cNvPr id="309" name="Google Shape;309;p31"/>
          <p:cNvSpPr>
            <a:spLocks noGrp="1"/>
          </p:cNvSpPr>
          <p:nvPr>
            <p:ph type="body" idx="4"/>
          </p:nvPr>
        </p:nvSpPr>
        <p:spPr>
          <a:xfrm>
            <a:off x="9947616" y="182562"/>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dirty="0"/>
              <a:t>Activity 1</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Case study – Jacynda</a:t>
            </a:r>
            <a:endParaRPr dirty="0"/>
          </a:p>
        </p:txBody>
      </p:sp>
      <p:sp>
        <p:nvSpPr>
          <p:cNvPr id="315" name="Google Shape;315;p32"/>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Autofit/>
          </a:bodyPr>
          <a:lstStyle/>
          <a:p>
            <a:pPr marL="0" lvl="0" indent="0" algn="l" rtl="0">
              <a:lnSpc>
                <a:spcPct val="107000"/>
              </a:lnSpc>
              <a:spcBef>
                <a:spcPts val="0"/>
              </a:spcBef>
              <a:spcAft>
                <a:spcPts val="0"/>
              </a:spcAft>
              <a:buSzPts val="2200"/>
              <a:buNone/>
            </a:pPr>
            <a:r>
              <a:rPr lang="en-GB" sz="2100" dirty="0">
                <a:solidFill>
                  <a:srgbClr val="0D0D0D"/>
                </a:solidFill>
                <a:latin typeface="Arial"/>
                <a:ea typeface="Arial"/>
                <a:cs typeface="Arial"/>
                <a:sym typeface="Arial"/>
              </a:rPr>
              <a:t>Jacynda lives on her own and has a mild learning disability</a:t>
            </a:r>
            <a:r>
              <a:rPr lang="en-GB" sz="2100" dirty="0">
                <a:solidFill>
                  <a:srgbClr val="0D0D0D"/>
                </a:solidFill>
              </a:rPr>
              <a:t>. S</a:t>
            </a:r>
            <a:r>
              <a:rPr lang="en-GB" sz="2100" dirty="0">
                <a:solidFill>
                  <a:srgbClr val="0D0D0D"/>
                </a:solidFill>
                <a:latin typeface="Arial"/>
                <a:ea typeface="Arial"/>
                <a:cs typeface="Arial"/>
                <a:sym typeface="Arial"/>
              </a:rPr>
              <a:t>he is in debt. She was not registered with a GP until she had chest pains at age 57. She has a BMI of 34, is pre-diabetic, has high cholesterol and poor liver function.</a:t>
            </a:r>
            <a:r>
              <a:rPr lang="en-GB" sz="2100" dirty="0">
                <a:solidFill>
                  <a:srgbClr val="0D0D0D"/>
                </a:solidFill>
              </a:rPr>
              <a:t> </a:t>
            </a:r>
          </a:p>
          <a:p>
            <a:pPr marL="0" lvl="0" indent="0" algn="l" rtl="0">
              <a:lnSpc>
                <a:spcPct val="107000"/>
              </a:lnSpc>
              <a:spcBef>
                <a:spcPts val="0"/>
              </a:spcBef>
              <a:spcAft>
                <a:spcPts val="0"/>
              </a:spcAft>
              <a:buSzPts val="2200"/>
              <a:buNone/>
            </a:pPr>
            <a:endParaRPr lang="en-GB" sz="2100" dirty="0">
              <a:solidFill>
                <a:srgbClr val="0D0D0D"/>
              </a:solidFill>
              <a:latin typeface="Arial"/>
              <a:ea typeface="Arial"/>
              <a:cs typeface="Arial"/>
              <a:sym typeface="Arial"/>
            </a:endParaRPr>
          </a:p>
          <a:p>
            <a:pPr marL="0" lvl="0" indent="0" algn="l" rtl="0">
              <a:lnSpc>
                <a:spcPct val="107000"/>
              </a:lnSpc>
              <a:spcBef>
                <a:spcPts val="0"/>
              </a:spcBef>
              <a:spcAft>
                <a:spcPts val="0"/>
              </a:spcAft>
              <a:buSzPts val="2200"/>
              <a:buNone/>
            </a:pPr>
            <a:r>
              <a:rPr lang="en-GB" sz="2100" dirty="0">
                <a:solidFill>
                  <a:srgbClr val="0D0D0D"/>
                </a:solidFill>
                <a:latin typeface="Arial"/>
                <a:ea typeface="Arial"/>
                <a:cs typeface="Arial"/>
                <a:sym typeface="Arial"/>
              </a:rPr>
              <a:t>When asked, Jacynda said she didn’t know what a healthy diet was and had never looked at food labels. </a:t>
            </a:r>
            <a:r>
              <a:rPr lang="en-GB" sz="2100" dirty="0">
                <a:solidFill>
                  <a:srgbClr val="0D0D0D"/>
                </a:solidFill>
              </a:rPr>
              <a:t>S</a:t>
            </a:r>
            <a:r>
              <a:rPr lang="en-GB" sz="2100" dirty="0">
                <a:solidFill>
                  <a:srgbClr val="0D0D0D"/>
                </a:solidFill>
                <a:latin typeface="Arial"/>
                <a:ea typeface="Arial"/>
                <a:cs typeface="Arial"/>
                <a:sym typeface="Arial"/>
              </a:rPr>
              <a:t>he thought she had an intake of 28 units of alcohol per week. She said she was not in contact with her family and had not got any friends. </a:t>
            </a:r>
            <a:endParaRPr sz="2100" dirty="0"/>
          </a:p>
        </p:txBody>
      </p:sp>
      <p:sp>
        <p:nvSpPr>
          <p:cNvPr id="316" name="Google Shape;316;p32"/>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dirty="0"/>
              <a:t>Lesson 3: Integrated care in action</a:t>
            </a:r>
          </a:p>
        </p:txBody>
      </p:sp>
      <p:sp>
        <p:nvSpPr>
          <p:cNvPr id="317" name="Google Shape;317;p32"/>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dirty="0"/>
              <a:t>Activity 1</a:t>
            </a:r>
            <a:endParaRPr dirty="0"/>
          </a:p>
        </p:txBody>
      </p:sp>
      <p:pic>
        <p:nvPicPr>
          <p:cNvPr id="318" name="Google Shape;318;p32" descr="Head shot unhappy confused middle aged elderly retired woman looking in distance suffering from loneliness at home, remembering life moments, recollecting memories, thinking of psychological troubles."/>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989763" y="1825625"/>
            <a:ext cx="4364037" cy="4351338"/>
          </a:xfrm>
          <a:prstGeom prst="rect">
            <a:avLst/>
          </a:prstGeom>
          <a:noFill/>
          <a:ln>
            <a:noFill/>
          </a:ln>
        </p:spPr>
      </p:pic>
      <p:pic>
        <p:nvPicPr>
          <p:cNvPr id="319" name="Google Shape;319;p32">
            <a:extLst>
              <a:ext uri="{C183D7F6-B498-43B3-948B-1728B52AA6E4}">
                <adec:decorative xmlns:adec="http://schemas.microsoft.com/office/drawing/2017/decorative" val="1"/>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6989762" y="1825625"/>
            <a:ext cx="4477870" cy="43513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Case study – Jagesh</a:t>
            </a:r>
            <a:endParaRPr dirty="0"/>
          </a:p>
        </p:txBody>
      </p:sp>
      <p:sp>
        <p:nvSpPr>
          <p:cNvPr id="325" name="Google Shape;325;p33"/>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Autofit/>
          </a:bodyPr>
          <a:lstStyle/>
          <a:p>
            <a:pPr marL="0" lvl="0" indent="0" algn="l" rtl="0">
              <a:lnSpc>
                <a:spcPct val="107000"/>
              </a:lnSpc>
              <a:spcBef>
                <a:spcPts val="0"/>
              </a:spcBef>
              <a:spcAft>
                <a:spcPts val="0"/>
              </a:spcAft>
              <a:buSzPts val="2200"/>
              <a:buNone/>
            </a:pPr>
            <a:r>
              <a:rPr lang="en-GB" sz="2100" dirty="0">
                <a:solidFill>
                  <a:srgbClr val="0D0D0D"/>
                </a:solidFill>
                <a:latin typeface="Arial"/>
                <a:ea typeface="Arial"/>
                <a:cs typeface="Arial"/>
                <a:sym typeface="Arial"/>
              </a:rPr>
              <a:t>Jagesh is 27, homeless and addicted to heroin. He lost his job because he was caught smoking cannabis. Jagesh’s parents kicked him out of the family home. He found a group of people who bought shoplifted goods and began using heroin with the money he made.</a:t>
            </a:r>
          </a:p>
          <a:p>
            <a:pPr marL="0" lvl="0" indent="0" algn="l" rtl="0">
              <a:lnSpc>
                <a:spcPct val="107000"/>
              </a:lnSpc>
              <a:spcBef>
                <a:spcPts val="0"/>
              </a:spcBef>
              <a:spcAft>
                <a:spcPts val="0"/>
              </a:spcAft>
              <a:buSzPts val="2200"/>
              <a:buNone/>
            </a:pPr>
            <a:endParaRPr lang="en-GB" sz="2100" dirty="0">
              <a:solidFill>
                <a:srgbClr val="0D0D0D"/>
              </a:solidFill>
            </a:endParaRPr>
          </a:p>
          <a:p>
            <a:pPr marL="0" lvl="0" indent="0" algn="l" rtl="0">
              <a:lnSpc>
                <a:spcPct val="107000"/>
              </a:lnSpc>
              <a:spcBef>
                <a:spcPts val="0"/>
              </a:spcBef>
              <a:spcAft>
                <a:spcPts val="0"/>
              </a:spcAft>
              <a:buSzPts val="2200"/>
              <a:buNone/>
            </a:pPr>
            <a:r>
              <a:rPr lang="en-GB" sz="2100" dirty="0">
                <a:solidFill>
                  <a:srgbClr val="0D0D0D"/>
                </a:solidFill>
                <a:latin typeface="Arial"/>
                <a:ea typeface="Arial"/>
                <a:cs typeface="Arial"/>
                <a:sym typeface="Arial"/>
              </a:rPr>
              <a:t>He also sells drugs for a gang. He begs for money in the town centre and the police often move him on. He is underweight, shares needles and feels hopeless. He stays at a crisis night shelter when there is room.</a:t>
            </a:r>
            <a:endParaRPr sz="2100" dirty="0">
              <a:solidFill>
                <a:srgbClr val="0D0D0D"/>
              </a:solidFill>
              <a:latin typeface="Arial"/>
              <a:ea typeface="Arial"/>
              <a:cs typeface="Arial"/>
              <a:sym typeface="Arial"/>
            </a:endParaRPr>
          </a:p>
        </p:txBody>
      </p:sp>
      <p:sp>
        <p:nvSpPr>
          <p:cNvPr id="326" name="Google Shape;326;p33"/>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dirty="0"/>
              <a:t>Lesson 3: Integrated care in action</a:t>
            </a:r>
          </a:p>
        </p:txBody>
      </p:sp>
      <p:sp>
        <p:nvSpPr>
          <p:cNvPr id="327" name="Google Shape;327;p33"/>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dirty="0"/>
              <a:t>Activity 1</a:t>
            </a:r>
            <a:endParaRPr dirty="0"/>
          </a:p>
        </p:txBody>
      </p:sp>
      <p:pic>
        <p:nvPicPr>
          <p:cNvPr id="328" name="Google Shape;328;p33">
            <a:extLst>
              <a:ext uri="{C183D7F6-B498-43B3-948B-1728B52AA6E4}">
                <adec:decorative xmlns:adec="http://schemas.microsoft.com/office/drawing/2017/decorative" val="1"/>
              </a:ext>
            </a:extLst>
          </p:cNvPr>
          <p:cNvPicPr preferRelativeResize="0">
            <a:picLocks noGrp="1"/>
          </p:cNvPicPr>
          <p:nvPr>
            <p:ph type="pic" idx="3"/>
          </p:nvPr>
        </p:nvPicPr>
        <p:blipFill>
          <a:blip r:embed="rId3" cstate="screen">
            <a:extLst>
              <a:ext uri="{28A0092B-C50C-407E-A947-70E740481C1C}">
                <a14:useLocalDpi xmlns:a14="http://schemas.microsoft.com/office/drawing/2010/main"/>
              </a:ext>
            </a:extLst>
          </a:blip>
          <a:srcRect/>
          <a:stretch/>
        </p:blipFill>
        <p:spPr>
          <a:xfrm>
            <a:off x="6989763" y="1825625"/>
            <a:ext cx="4364037" cy="43513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Case study – Dianna</a:t>
            </a:r>
            <a:endParaRPr dirty="0"/>
          </a:p>
        </p:txBody>
      </p:sp>
      <p:sp>
        <p:nvSpPr>
          <p:cNvPr id="334" name="Google Shape;334;p34"/>
          <p:cNvSpPr txBox="1">
            <a:spLocks noGrp="1"/>
          </p:cNvSpPr>
          <p:nvPr>
            <p:ph type="body" idx="1"/>
          </p:nvPr>
        </p:nvSpPr>
        <p:spPr>
          <a:xfrm>
            <a:off x="838199" y="1825625"/>
            <a:ext cx="6029961" cy="4351338"/>
          </a:xfrm>
          <a:prstGeom prst="rect">
            <a:avLst/>
          </a:prstGeom>
          <a:solidFill>
            <a:srgbClr val="E2EEBE"/>
          </a:solidFill>
          <a:ln>
            <a:noFill/>
          </a:ln>
        </p:spPr>
        <p:txBody>
          <a:bodyPr spcFirstLastPara="1" wrap="square" lIns="180000" tIns="180000" rIns="180000" bIns="180000" anchor="t" anchorCtr="0">
            <a:noAutofit/>
          </a:bodyPr>
          <a:lstStyle/>
          <a:p>
            <a:pPr marL="0" lvl="0" indent="0" algn="l" rtl="0">
              <a:lnSpc>
                <a:spcPct val="108000"/>
              </a:lnSpc>
              <a:spcBef>
                <a:spcPts val="0"/>
              </a:spcBef>
              <a:spcAft>
                <a:spcPts val="0"/>
              </a:spcAft>
              <a:buSzPts val="2200"/>
              <a:buNone/>
            </a:pPr>
            <a:r>
              <a:rPr lang="en-GB" sz="2100" dirty="0"/>
              <a:t>Dianna is 83 and experiencing cognitive decline. She is being discharged from hospital after fracturing her hip. She has problems with balance and mobility and needs more support for her own safety. During recovery she will need assistance with all daily activities, as she is frail and incontinent. </a:t>
            </a:r>
          </a:p>
          <a:p>
            <a:pPr marL="0" lvl="0" indent="0" algn="l" rtl="0">
              <a:lnSpc>
                <a:spcPct val="108000"/>
              </a:lnSpc>
              <a:spcBef>
                <a:spcPts val="0"/>
              </a:spcBef>
              <a:spcAft>
                <a:spcPts val="0"/>
              </a:spcAft>
              <a:buSzPts val="2200"/>
              <a:buNone/>
            </a:pPr>
            <a:endParaRPr lang="en-GB" sz="2100" dirty="0"/>
          </a:p>
          <a:p>
            <a:pPr marL="0" lvl="0" indent="0" algn="l" rtl="0">
              <a:lnSpc>
                <a:spcPct val="108000"/>
              </a:lnSpc>
              <a:spcBef>
                <a:spcPts val="0"/>
              </a:spcBef>
              <a:spcAft>
                <a:spcPts val="0"/>
              </a:spcAft>
              <a:buSzPts val="2200"/>
              <a:buNone/>
            </a:pPr>
            <a:r>
              <a:rPr lang="en-GB" sz="2100" dirty="0"/>
              <a:t>She lives in a two-storey house with her husband, Robert, who is 90. He is not capable of meeting her care needs. He disagrees with this assessment, but their children agree. </a:t>
            </a:r>
            <a:endParaRPr sz="2100" dirty="0"/>
          </a:p>
        </p:txBody>
      </p:sp>
      <p:sp>
        <p:nvSpPr>
          <p:cNvPr id="335" name="Google Shape;335;p34"/>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dirty="0"/>
              <a:t>Lesson 3: Integrated care in action</a:t>
            </a:r>
          </a:p>
        </p:txBody>
      </p:sp>
      <p:sp>
        <p:nvSpPr>
          <p:cNvPr id="336" name="Google Shape;336;p34"/>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dirty="0"/>
              <a:t>Activity 1</a:t>
            </a:r>
            <a:endParaRPr dirty="0"/>
          </a:p>
        </p:txBody>
      </p:sp>
      <p:pic>
        <p:nvPicPr>
          <p:cNvPr id="337" name="Google Shape;337;p34">
            <a:extLst>
              <a:ext uri="{C183D7F6-B498-43B3-948B-1728B52AA6E4}">
                <adec:decorative xmlns:adec="http://schemas.microsoft.com/office/drawing/2017/decorative" val="1"/>
              </a:ext>
            </a:extLst>
          </p:cNvPr>
          <p:cNvPicPr preferRelativeResize="0">
            <a:picLocks noGrp="1"/>
          </p:cNvPicPr>
          <p:nvPr>
            <p:ph type="pic" idx="3"/>
          </p:nvPr>
        </p:nvPicPr>
        <p:blipFill>
          <a:blip r:embed="rId3" cstate="screen">
            <a:extLst>
              <a:ext uri="{28A0092B-C50C-407E-A947-70E740481C1C}">
                <a14:useLocalDpi xmlns:a14="http://schemas.microsoft.com/office/drawing/2010/main"/>
              </a:ext>
            </a:extLst>
          </a:blip>
          <a:srcRect/>
          <a:stretch/>
        </p:blipFill>
        <p:spPr>
          <a:xfrm>
            <a:off x="6989083" y="1825625"/>
            <a:ext cx="4364718" cy="43513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Case study – Bartek</a:t>
            </a:r>
            <a:endParaRPr dirty="0"/>
          </a:p>
        </p:txBody>
      </p:sp>
      <p:sp>
        <p:nvSpPr>
          <p:cNvPr id="343" name="Google Shape;343;p35"/>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Autofit/>
          </a:bodyPr>
          <a:lstStyle/>
          <a:p>
            <a:pPr marL="0" lvl="0" indent="0" algn="l" rtl="0">
              <a:lnSpc>
                <a:spcPct val="108000"/>
              </a:lnSpc>
              <a:spcBef>
                <a:spcPts val="0"/>
              </a:spcBef>
              <a:spcAft>
                <a:spcPts val="0"/>
              </a:spcAft>
              <a:buSzPts val="2100"/>
              <a:buNone/>
            </a:pPr>
            <a:r>
              <a:rPr lang="en-GB" sz="2100" dirty="0"/>
              <a:t>Bartek is 20 and has a learning disability and type 1 diabetes. He must monitor his blood sugar levels and inject himself with insulin. He would like to live more independently and thinks he can cope alone in a flat. He refuses to negotiate and has stopped engaging. </a:t>
            </a:r>
          </a:p>
          <a:p>
            <a:pPr marL="0" lvl="0" indent="0" algn="l" rtl="0">
              <a:lnSpc>
                <a:spcPct val="108000"/>
              </a:lnSpc>
              <a:spcBef>
                <a:spcPts val="0"/>
              </a:spcBef>
              <a:spcAft>
                <a:spcPts val="0"/>
              </a:spcAft>
              <a:buSzPts val="2100"/>
              <a:buNone/>
            </a:pPr>
            <a:endParaRPr lang="en-GB" sz="2100" dirty="0"/>
          </a:p>
          <a:p>
            <a:pPr marL="0" lvl="0" indent="0" algn="l" rtl="0">
              <a:lnSpc>
                <a:spcPct val="108000"/>
              </a:lnSpc>
              <a:spcBef>
                <a:spcPts val="0"/>
              </a:spcBef>
              <a:spcAft>
                <a:spcPts val="0"/>
              </a:spcAft>
              <a:buSzPts val="2100"/>
              <a:buNone/>
            </a:pPr>
            <a:r>
              <a:rPr lang="en-GB" sz="2100" dirty="0"/>
              <a:t>He does not have a job. His parents ensure his diabetes is managed, as Bartek does not understand measurements and dosage. They have found local supported living specialist accommodation which is staffed 24/7.</a:t>
            </a:r>
            <a:endParaRPr dirty="0"/>
          </a:p>
        </p:txBody>
      </p:sp>
      <p:sp>
        <p:nvSpPr>
          <p:cNvPr id="344" name="Google Shape;344;p35"/>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dirty="0"/>
              <a:t>Lesson 3: Integrated care in action</a:t>
            </a:r>
          </a:p>
        </p:txBody>
      </p:sp>
      <p:sp>
        <p:nvSpPr>
          <p:cNvPr id="345" name="Google Shape;345;p35"/>
          <p:cNvSpPr>
            <a:spLocks noGrp="1"/>
          </p:cNvSpPr>
          <p:nvPr>
            <p:ph type="body" idx="2"/>
          </p:nvPr>
        </p:nvSpPr>
        <p:spPr>
          <a:xfrm>
            <a:off x="9977085" y="164274"/>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dirty="0"/>
              <a:t>Activity 1</a:t>
            </a:r>
            <a:endParaRPr dirty="0"/>
          </a:p>
        </p:txBody>
      </p:sp>
      <p:pic>
        <p:nvPicPr>
          <p:cNvPr id="346" name="Google Shape;346;p35">
            <a:extLst>
              <a:ext uri="{C183D7F6-B498-43B3-948B-1728B52AA6E4}">
                <adec:decorative xmlns:adec="http://schemas.microsoft.com/office/drawing/2017/decorative" val="1"/>
              </a:ext>
            </a:extLst>
          </p:cNvPr>
          <p:cNvPicPr preferRelativeResize="0">
            <a:picLocks noGrp="1"/>
          </p:cNvPicPr>
          <p:nvPr>
            <p:ph type="pic" idx="3"/>
          </p:nvPr>
        </p:nvPicPr>
        <p:blipFill>
          <a:blip r:embed="rId3" cstate="screen">
            <a:extLst>
              <a:ext uri="{28A0092B-C50C-407E-A947-70E740481C1C}">
                <a14:useLocalDpi xmlns:a14="http://schemas.microsoft.com/office/drawing/2010/main"/>
              </a:ext>
            </a:extLst>
          </a:blip>
          <a:srcRect/>
          <a:stretch/>
        </p:blipFill>
        <p:spPr>
          <a:xfrm>
            <a:off x="6989083" y="1825625"/>
            <a:ext cx="4364718" cy="435133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522696-3E80-404F-84E4-3426B2F4B91C}"/>
</file>

<file path=customXml/itemProps2.xml><?xml version="1.0" encoding="utf-8"?>
<ds:datastoreItem xmlns:ds="http://schemas.openxmlformats.org/officeDocument/2006/customXml" ds:itemID="{FEEF6B1E-EACB-4A9C-B84F-A2343932077E}"/>
</file>

<file path=customXml/itemProps3.xml><?xml version="1.0" encoding="utf-8"?>
<ds:datastoreItem xmlns:ds="http://schemas.openxmlformats.org/officeDocument/2006/customXml" ds:itemID="{977FBAC2-3094-4B51-B876-B40C6F5E3055}"/>
</file>

<file path=docProps/app.xml><?xml version="1.0" encoding="utf-8"?>
<Properties xmlns="http://schemas.openxmlformats.org/officeDocument/2006/extended-properties" xmlns:vt="http://schemas.openxmlformats.org/officeDocument/2006/docPropsVTypes">
  <TotalTime>0</TotalTime>
  <Words>1140</Words>
  <Application>Microsoft Office PowerPoint</Application>
  <PresentationFormat>Widescreen</PresentationFormat>
  <Paragraphs>144</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Narrow</vt:lpstr>
      <vt:lpstr>Helvetica Neue</vt:lpstr>
      <vt:lpstr>docs-Calibri</vt:lpstr>
      <vt:lpstr>Calibri</vt:lpstr>
      <vt:lpstr>Roboto</vt:lpstr>
      <vt:lpstr>Office Theme</vt:lpstr>
      <vt:lpstr>Health</vt:lpstr>
      <vt:lpstr>In this lesson, we will:</vt:lpstr>
      <vt:lpstr>Skills and qualities</vt:lpstr>
      <vt:lpstr>The six Cs</vt:lpstr>
      <vt:lpstr>Care planning</vt:lpstr>
      <vt:lpstr>Case study – Jacynda</vt:lpstr>
      <vt:lpstr>Case study – Jagesh</vt:lpstr>
      <vt:lpstr>Case study – Dianna</vt:lpstr>
      <vt:lpstr>Case study – Bartek</vt:lpstr>
      <vt:lpstr>Case study – Sadie</vt:lpstr>
      <vt:lpstr>Case study – Brad</vt:lpstr>
      <vt:lpstr>Care meeting role play</vt:lpstr>
      <vt:lpstr>Reflection</vt:lpstr>
      <vt:lpstr>In this lesson, we have:</vt:lpstr>
      <vt:lpstr>Consolidation: Brad’s care setting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2025-04-23T12:27:20Z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