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57"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embeddedFontLst>
    <p:embeddedFont>
      <p:font typeface="Arial Narrow" panose="020B0606020202030204"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vimeo.com/1069606578"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vimeo.com/1070001660"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vimeo.com/1070001877"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Image © Shutterstock/Amorn Suriyan</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Pexels/Liza Summer</a:t>
            </a:r>
            <a:endParaRPr/>
          </a:p>
        </p:txBody>
      </p:sp>
      <p:sp>
        <p:nvSpPr>
          <p:cNvPr id="166" name="Google Shape;16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3" name="Google Shape;18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1" name="Google Shape;19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9" name="Google Shape;20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8" name="Google Shape;21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Pexels/AS Photography</a:t>
            </a:r>
            <a:endParaRPr/>
          </a:p>
        </p:txBody>
      </p:sp>
      <p:sp>
        <p:nvSpPr>
          <p:cNvPr id="105" name="Google Shape;10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Shutterstock/vilax</a:t>
            </a:r>
            <a:endParaRPr/>
          </a:p>
        </p:txBody>
      </p:sp>
      <p:sp>
        <p:nvSpPr>
          <p:cNvPr id="122" name="Google Shape;12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800" dirty="0">
                <a:solidFill>
                  <a:srgbClr val="000000"/>
                </a:solidFill>
                <a:latin typeface="Arial"/>
                <a:ea typeface="Arial"/>
                <a:cs typeface="Arial"/>
                <a:sym typeface="Arial"/>
              </a:rPr>
              <a:t>Volumetric construction video: </a:t>
            </a:r>
            <a:r>
              <a:rPr lang="en-GB" sz="1800" u="sng" dirty="0">
                <a:solidFill>
                  <a:schemeClr val="hlink"/>
                </a:solidFill>
                <a:latin typeface="Arial"/>
                <a:ea typeface="Arial"/>
                <a:cs typeface="Arial"/>
                <a:sym typeface="Arial"/>
                <a:hlinkClick r:id="rId3"/>
              </a:rPr>
              <a:t>https://vimeo.com/1069606578</a:t>
            </a:r>
            <a:endParaRPr dirty="0"/>
          </a:p>
        </p:txBody>
      </p:sp>
      <p:sp>
        <p:nvSpPr>
          <p:cNvPr id="139" name="Google Shape;13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Structural insulated panels video: </a:t>
            </a:r>
            <a:r>
              <a:rPr lang="en-GB" sz="1800" u="sng" dirty="0">
                <a:solidFill>
                  <a:schemeClr val="hlink"/>
                </a:solidFill>
                <a:latin typeface="Arial"/>
                <a:ea typeface="Arial"/>
                <a:cs typeface="Arial"/>
                <a:sym typeface="Arial"/>
                <a:hlinkClick r:id="rId3"/>
              </a:rPr>
              <a:t>https://vimeo.com/1070001660</a:t>
            </a:r>
            <a:endParaRPr dirty="0"/>
          </a:p>
        </p:txBody>
      </p:sp>
      <p:sp>
        <p:nvSpPr>
          <p:cNvPr id="149" name="Google Shape;14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7" name="Google Shape;15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Pre-manufactured components video: </a:t>
            </a:r>
            <a:r>
              <a:rPr lang="en-GB" sz="1800" u="sng" dirty="0">
                <a:solidFill>
                  <a:schemeClr val="hlink"/>
                </a:solidFill>
                <a:latin typeface="Arial"/>
                <a:ea typeface="Arial"/>
                <a:cs typeface="Arial"/>
                <a:sym typeface="Arial"/>
                <a:hlinkClick r:id="rId3"/>
              </a:rPr>
              <a:t>https://vimeo.com/1070001877</a:t>
            </a:r>
            <a:endParaRPr dirty="0"/>
          </a:p>
        </p:txBody>
      </p:sp>
      <p:sp>
        <p:nvSpPr>
          <p:cNvPr id="158" name="Google Shape;15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1">
    <p:spTree>
      <p:nvGrpSpPr>
        <p:cNvPr id="1" name="Shape 12"/>
        <p:cNvGrpSpPr/>
        <p:nvPr/>
      </p:nvGrpSpPr>
      <p:grpSpPr>
        <a:xfrm>
          <a:off x="0" y="0"/>
          <a:ext cx="0" cy="0"/>
          <a:chOff x="0" y="0"/>
          <a:chExt cx="0" cy="0"/>
        </a:xfrm>
      </p:grpSpPr>
      <p:pic>
        <p:nvPicPr>
          <p:cNvPr id="13" name="Google Shape;13;p2" descr="A group of construction workers wearing hard hats and vests looking at a compute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475" y="-2692242"/>
            <a:ext cx="12191525" cy="8127683"/>
          </a:xfrm>
          <a:prstGeom prst="rect">
            <a:avLst/>
          </a:prstGeom>
          <a:noFill/>
          <a:ln>
            <a:noFill/>
          </a:ln>
        </p:spPr>
      </p:pic>
      <p:pic>
        <p:nvPicPr>
          <p:cNvPr id="14" name="Google Shape;14;p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75" y="514392"/>
            <a:ext cx="12192000" cy="6343608"/>
          </a:xfrm>
          <a:prstGeom prst="rect">
            <a:avLst/>
          </a:prstGeom>
          <a:noFill/>
          <a:ln>
            <a:noFill/>
          </a:ln>
        </p:spPr>
      </p:pic>
      <p:pic>
        <p:nvPicPr>
          <p:cNvPr id="15" name="Google Shape;15;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702445"/>
            <a:ext cx="1811433" cy="1799998"/>
          </a:xfrm>
          <a:prstGeom prst="rect">
            <a:avLst/>
          </a:prstGeom>
          <a:noFill/>
          <a:ln>
            <a:noFill/>
          </a:ln>
        </p:spPr>
      </p:pic>
      <p:pic>
        <p:nvPicPr>
          <p:cNvPr id="16" name="Google Shape;16;p2" descr="A purple line art of a hammer and screwdriver&#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607738" y="2124272"/>
            <a:ext cx="975575" cy="949577"/>
          </a:xfrm>
          <a:prstGeom prst="rect">
            <a:avLst/>
          </a:prstGeom>
          <a:noFill/>
          <a:ln>
            <a:noFill/>
          </a:ln>
        </p:spPr>
      </p:pic>
      <p:sp>
        <p:nvSpPr>
          <p:cNvPr id="17" name="Google Shape;17;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
        <p:nvSpPr>
          <p:cNvPr id="20" name="Google Shape;20;p2"/>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2806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a:spLocks noGrp="1"/>
          </p:cNvSpPr>
          <p:nvPr>
            <p:ph type="body" idx="4"/>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a:spLocks noGrp="1"/>
          </p:cNvSpPr>
          <p:nvPr>
            <p:ph type="body" idx="2"/>
          </p:nvPr>
        </p:nvSpPr>
        <p:spPr>
          <a:xfrm>
            <a:off x="8179724" y="1825625"/>
            <a:ext cx="3174076" cy="4351338"/>
          </a:xfrm>
          <a:prstGeom prst="rect">
            <a:avLst/>
          </a:prstGeom>
          <a:solidFill>
            <a:srgbClr val="EBDDF4"/>
          </a:solidFill>
          <a:ln w="19050" cap="sq" cmpd="sng">
            <a:solidFill>
              <a:srgbClr val="432673"/>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37"/>
        <p:cNvGrpSpPr/>
        <p:nvPr/>
      </p:nvGrpSpPr>
      <p:grpSpPr>
        <a:xfrm>
          <a:off x="0" y="0"/>
          <a:ext cx="0" cy="0"/>
          <a:chOff x="0" y="0"/>
          <a:chExt cx="0" cy="0"/>
        </a:xfrm>
      </p:grpSpPr>
      <p:sp>
        <p:nvSpPr>
          <p:cNvPr id="38" name="Google Shape;3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txBox="1">
            <a:spLocks noGrp="1"/>
          </p:cNvSpPr>
          <p:nvPr>
            <p:ph type="body" idx="1"/>
          </p:nvPr>
        </p:nvSpPr>
        <p:spPr>
          <a:xfrm>
            <a:off x="838200"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5"/>
          <p:cNvSpPr txBox="1">
            <a:spLocks noGrp="1"/>
          </p:cNvSpPr>
          <p:nvPr>
            <p:ph type="body" idx="2"/>
          </p:nvPr>
        </p:nvSpPr>
        <p:spPr>
          <a:xfrm>
            <a:off x="6168046" y="1978025"/>
            <a:ext cx="519684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44"/>
        <p:cNvGrpSpPr/>
        <p:nvPr/>
      </p:nvGrpSpPr>
      <p:grpSpPr>
        <a:xfrm>
          <a:off x="0" y="0"/>
          <a:ext cx="0" cy="0"/>
          <a:chOff x="0" y="0"/>
          <a:chExt cx="0" cy="0"/>
        </a:xfrm>
      </p:grpSpPr>
      <p:sp>
        <p:nvSpPr>
          <p:cNvPr id="45" name="Google Shape;45;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6"/>
          <p:cNvSpPr txBox="1">
            <a:spLocks noGrp="1"/>
          </p:cNvSpPr>
          <p:nvPr>
            <p:ph type="body" idx="1"/>
          </p:nvPr>
        </p:nvSpPr>
        <p:spPr>
          <a:xfrm>
            <a:off x="838200" y="1825625"/>
            <a:ext cx="1051560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199" y="1825625"/>
            <a:ext cx="5921829"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a:spLocks noGrp="1"/>
          </p:cNvSpPr>
          <p:nvPr>
            <p:ph type="pic" idx="2"/>
          </p:nvPr>
        </p:nvSpPr>
        <p:spPr>
          <a:xfrm>
            <a:off x="6989083" y="1825625"/>
            <a:ext cx="4364717" cy="4351338"/>
          </a:xfrm>
          <a:prstGeom prst="rect">
            <a:avLst/>
          </a:prstGeom>
          <a:noFill/>
          <a:ln>
            <a:noFill/>
          </a:ln>
        </p:spPr>
      </p:sp>
      <p:sp>
        <p:nvSpPr>
          <p:cNvPr id="54" name="Google Shape;54;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a:spLocks noGrp="1"/>
          </p:cNvSpPr>
          <p:nvPr>
            <p:ph type="body" idx="4"/>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57"/>
        <p:cNvGrpSpPr/>
        <p:nvPr/>
      </p:nvGrpSpPr>
      <p:grpSpPr>
        <a:xfrm>
          <a:off x="0" y="0"/>
          <a:ext cx="0" cy="0"/>
          <a:chOff x="0" y="0"/>
          <a:chExt cx="0" cy="0"/>
        </a:xfrm>
      </p:grpSpPr>
      <p:sp>
        <p:nvSpPr>
          <p:cNvPr id="58" name="Google Shape;5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4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8"/>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8"/>
          <p:cNvSpPr txBox="1">
            <a:spLocks noGrp="1"/>
          </p:cNvSpPr>
          <p:nvPr>
            <p:ph type="body" id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2400"/>
              <a:buNone/>
              <a:defRPr sz="1200">
                <a:solidFill>
                  <a:srgbClr val="898989"/>
                </a:solidFill>
              </a:defRPr>
            </a:lvl1pPr>
            <a:lvl2pPr marL="914400" lvl="1" indent="-228600" algn="l">
              <a:lnSpc>
                <a:spcPct val="108000"/>
              </a:lnSpc>
              <a:spcBef>
                <a:spcPts val="500"/>
              </a:spcBef>
              <a:spcAft>
                <a:spcPts val="0"/>
              </a:spcAft>
              <a:buSzPts val="2000"/>
              <a:buNone/>
              <a:defRPr sz="1200">
                <a:solidFill>
                  <a:srgbClr val="898989"/>
                </a:solidFill>
              </a:defRPr>
            </a:lvl2pPr>
            <a:lvl3pPr marL="1371600" lvl="2" indent="-228600" algn="l">
              <a:lnSpc>
                <a:spcPct val="108000"/>
              </a:lnSpc>
              <a:spcBef>
                <a:spcPts val="500"/>
              </a:spcBef>
              <a:spcAft>
                <a:spcPts val="0"/>
              </a:spcAft>
              <a:buSzPts val="1800"/>
              <a:buNone/>
              <a:defRPr sz="1200">
                <a:solidFill>
                  <a:srgbClr val="898989"/>
                </a:solidFill>
              </a:defRPr>
            </a:lvl3pPr>
            <a:lvl4pPr marL="1828800" lvl="3" indent="-228600" algn="l">
              <a:lnSpc>
                <a:spcPct val="108000"/>
              </a:lnSpc>
              <a:spcBef>
                <a:spcPts val="500"/>
              </a:spcBef>
              <a:spcAft>
                <a:spcPts val="0"/>
              </a:spcAft>
              <a:buSzPts val="1600"/>
              <a:buNone/>
              <a:defRPr sz="1200">
                <a:solidFill>
                  <a:srgbClr val="898989"/>
                </a:solidFill>
              </a:defRPr>
            </a:lvl4pPr>
            <a:lvl5pPr marL="2286000" lvl="4" indent="-228600" algn="l">
              <a:lnSpc>
                <a:spcPct val="108000"/>
              </a:lnSpc>
              <a:spcBef>
                <a:spcPts val="500"/>
              </a:spcBef>
              <a:spcAft>
                <a:spcPts val="0"/>
              </a:spcAft>
              <a:buSzPts val="1600"/>
              <a:buNone/>
              <a:defRPr sz="1200">
                <a:solidFill>
                  <a:srgbClr val="898989"/>
                </a:solidFill>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61" name="Google Shape;61;p8"/>
          <p:cNvSpPr>
            <a:spLocks noGrp="1"/>
          </p:cNvSpPr>
          <p:nvPr>
            <p:ph type="media" idx="3"/>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8"/>
          <p:cNvSpPr>
            <a:spLocks noGrp="1"/>
          </p:cNvSpPr>
          <p:nvPr>
            <p:ph type="media" idx="4"/>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8"/>
          <p:cNvSpPr/>
          <p:nvPr/>
        </p:nvSpPr>
        <p:spPr>
          <a:xfrm>
            <a:off x="838200"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64" name="Google Shape;64;p8"/>
          <p:cNvSpPr/>
          <p:nvPr/>
        </p:nvSpPr>
        <p:spPr>
          <a:xfrm>
            <a:off x="4406175"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65" name="Google Shape;65;p8"/>
          <p:cNvSpPr/>
          <p:nvPr/>
        </p:nvSpPr>
        <p:spPr>
          <a:xfrm>
            <a:off x="7983254"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GB" sz="14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66" name="Google Shape;66;p8"/>
          <p:cNvSpPr>
            <a:spLocks noGrp="1"/>
          </p:cNvSpPr>
          <p:nvPr>
            <p:ph type="body" idx="5"/>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68"/>
        <p:cNvGrpSpPr/>
        <p:nvPr/>
      </p:nvGrpSpPr>
      <p:grpSpPr>
        <a:xfrm>
          <a:off x="0" y="0"/>
          <a:ext cx="0" cy="0"/>
          <a:chOff x="0" y="0"/>
          <a:chExt cx="0" cy="0"/>
        </a:xfrm>
      </p:grpSpPr>
      <p:pic>
        <p:nvPicPr>
          <p:cNvPr id="69" name="Google Shape;69;p9"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70" name="Google Shape;7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9"/>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9"/>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9"/>
          <p:cNvSpPr>
            <a:spLocks noGrp="1"/>
          </p:cNvSpPr>
          <p:nvPr>
            <p:ph type="body" idx="3"/>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75"/>
        <p:cNvGrpSpPr/>
        <p:nvPr/>
      </p:nvGrpSpPr>
      <p:grpSpPr>
        <a:xfrm>
          <a:off x="0" y="0"/>
          <a:ext cx="0" cy="0"/>
          <a:chOff x="0" y="0"/>
          <a:chExt cx="0" cy="0"/>
        </a:xfrm>
      </p:grpSpPr>
      <p:pic>
        <p:nvPicPr>
          <p:cNvPr id="76" name="Google Shape;76;p10"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77" name="Google Shape;77;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0"/>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10"/>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10"/>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0"/>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0"/>
          <p:cNvSpPr>
            <a:spLocks noGrp="1"/>
          </p:cNvSpPr>
          <p:nvPr>
            <p:ph type="body" idx="5"/>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lvl1pPr marL="457200" lvl="0" indent="-228600" algn="l">
              <a:lnSpc>
                <a:spcPct val="108000"/>
              </a:lnSpc>
              <a:spcBef>
                <a:spcPts val="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March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player.vimeo.com/video/1069606578?app_id=122963" TargetMode="Externa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ideo" Target="https://player.vimeo.com/video/1070001660?app_id=122963" TargetMode="Externa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ideo" Target="https://player.vimeo.com/video/1070001877?app_id=122963" TargetMode="Externa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1"/>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32673"/>
              </a:buClr>
              <a:buSzPts val="5200"/>
              <a:buFont typeface="Arial"/>
              <a:buNone/>
            </a:pPr>
            <a:r>
              <a:rPr lang="en-GB"/>
              <a:t>Construction</a:t>
            </a:r>
            <a:endParaRPr/>
          </a:p>
        </p:txBody>
      </p:sp>
      <p:sp>
        <p:nvSpPr>
          <p:cNvPr id="90" name="Google Shape;90;p11"/>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latin typeface="Arial"/>
                <a:ea typeface="Arial"/>
                <a:cs typeface="Arial"/>
                <a:sym typeface="Arial"/>
              </a:rPr>
              <a:t>Topic: Modern Methods of Construction </a:t>
            </a:r>
            <a:endParaRPr/>
          </a:p>
        </p:txBody>
      </p:sp>
      <p:sp>
        <p:nvSpPr>
          <p:cNvPr id="91" name="Google Shape;91;p11"/>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SzPts val="2000"/>
              <a:buNone/>
            </a:pPr>
            <a:r>
              <a:rPr lang="en-GB"/>
              <a:t>Route: Construction</a:t>
            </a:r>
            <a:endParaRPr/>
          </a:p>
        </p:txBody>
      </p:sp>
      <p:sp>
        <p:nvSpPr>
          <p:cNvPr id="92" name="Google Shape;92;p11"/>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latin typeface="Arial"/>
                <a:ea typeface="Arial"/>
                <a:cs typeface="Arial"/>
                <a:sym typeface="Arial"/>
              </a:rPr>
              <a:t>Lesson 3: </a:t>
            </a:r>
            <a:r>
              <a:rPr lang="en-GB"/>
              <a:t>Types of Modern Methods of Construction</a:t>
            </a:r>
            <a:endParaRPr/>
          </a:p>
        </p:txBody>
      </p:sp>
      <p:sp>
        <p:nvSpPr>
          <p:cNvPr id="93" name="Google Shape;93;p11"/>
          <p:cNvSpPr txBox="1"/>
          <p:nvPr/>
        </p:nvSpPr>
        <p:spPr>
          <a:xfrm>
            <a:off x="9231682" y="5198301"/>
            <a:ext cx="18473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Step 3: Check your plan</a:t>
            </a:r>
            <a:endParaRPr/>
          </a:p>
        </p:txBody>
      </p:sp>
      <p:sp>
        <p:nvSpPr>
          <p:cNvPr id="169" name="Google Shape;169;p20"/>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457200" lvl="0" indent="-342900" algn="l" rtl="0">
              <a:lnSpc>
                <a:spcPct val="108000"/>
              </a:lnSpc>
              <a:spcBef>
                <a:spcPts val="1000"/>
              </a:spcBef>
              <a:spcAft>
                <a:spcPts val="0"/>
              </a:spcAft>
              <a:buSzPts val="1800"/>
              <a:buChar char="•"/>
            </a:pPr>
            <a:r>
              <a:rPr lang="en-GB"/>
              <a:t>Did you find all the information you need?</a:t>
            </a:r>
            <a:endParaRPr/>
          </a:p>
          <a:p>
            <a:pPr marL="457200" lvl="0" indent="-342900" algn="l" rtl="0">
              <a:lnSpc>
                <a:spcPct val="108000"/>
              </a:lnSpc>
              <a:spcBef>
                <a:spcPts val="1000"/>
              </a:spcBef>
              <a:spcAft>
                <a:spcPts val="0"/>
              </a:spcAft>
              <a:buSzPts val="1800"/>
              <a:buChar char="•"/>
            </a:pPr>
            <a:r>
              <a:rPr lang="en-GB"/>
              <a:t>Go back to the videos to find any missing information from your plan.</a:t>
            </a:r>
            <a:endParaRPr/>
          </a:p>
          <a:p>
            <a:pPr marL="457200" lvl="0" indent="-342900" algn="l" rtl="0">
              <a:lnSpc>
                <a:spcPct val="108000"/>
              </a:lnSpc>
              <a:spcBef>
                <a:spcPts val="1000"/>
              </a:spcBef>
              <a:spcAft>
                <a:spcPts val="0"/>
              </a:spcAft>
              <a:buSzPts val="1800"/>
              <a:buChar char="•"/>
            </a:pPr>
            <a:r>
              <a:rPr lang="en-GB"/>
              <a:t>Is there anything you need to research further before continuing?</a:t>
            </a:r>
            <a:endParaRPr/>
          </a:p>
        </p:txBody>
      </p:sp>
      <p:sp>
        <p:nvSpPr>
          <p:cNvPr id="170" name="Google Shape;170;p2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71" name="Google Shape;171;p20"/>
          <p:cNvSpPr/>
          <p:nvPr/>
        </p:nvSpPr>
        <p:spPr>
          <a:xfrm>
            <a:off x="9973929" y="162686"/>
            <a:ext cx="2078400" cy="365100"/>
          </a:xfrm>
          <a:prstGeom prst="flowChartAlternateProcess">
            <a:avLst/>
          </a:prstGeom>
          <a:solidFill>
            <a:srgbClr val="F1995D"/>
          </a:solidFill>
          <a:ln>
            <a:noFill/>
          </a:ln>
        </p:spPr>
        <p:txBody>
          <a:bodyPr spcFirstLastPara="1" wrap="square" lIns="91425" tIns="45700" rIns="91425" bIns="45700" anchor="b" anchorCtr="0">
            <a:noAutofit/>
          </a:bodyPr>
          <a:lstStyle/>
          <a:p>
            <a:pPr marL="457200" marR="0" lvl="0" indent="-45720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pic>
        <p:nvPicPr>
          <p:cNvPr id="172" name="Google Shape;172;p20">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900841" y="1404257"/>
            <a:ext cx="3452959" cy="461446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Step 4: Research other methods</a:t>
            </a:r>
            <a:endParaRPr/>
          </a:p>
        </p:txBody>
      </p:sp>
      <p:sp>
        <p:nvSpPr>
          <p:cNvPr id="178" name="Google Shape;178;p21"/>
          <p:cNvSpPr txBox="1">
            <a:spLocks noGrp="1"/>
          </p:cNvSpPr>
          <p:nvPr>
            <p:ph type="body" idx="1"/>
          </p:nvPr>
        </p:nvSpPr>
        <p:spPr>
          <a:xfrm>
            <a:off x="838200" y="1825625"/>
            <a:ext cx="10701759" cy="4183289"/>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lnSpcReduction="10000"/>
          </a:bodyPr>
          <a:lstStyle/>
          <a:p>
            <a:pPr marL="114300" lvl="0" indent="0" algn="l" rtl="0">
              <a:lnSpc>
                <a:spcPct val="108000"/>
              </a:lnSpc>
              <a:spcBef>
                <a:spcPts val="1000"/>
              </a:spcBef>
              <a:spcAft>
                <a:spcPts val="0"/>
              </a:spcAft>
              <a:buSzPts val="527"/>
              <a:buNone/>
            </a:pPr>
            <a:r>
              <a:rPr lang="en-GB" sz="1800" dirty="0">
                <a:latin typeface="Arial"/>
                <a:ea typeface="Arial"/>
                <a:cs typeface="Arial"/>
                <a:sym typeface="Arial"/>
              </a:rPr>
              <a:t>Find out enough about these other methods to write a brief definition of the </a:t>
            </a:r>
            <a:r>
              <a:rPr lang="en-GB" sz="1800" b="1" dirty="0">
                <a:latin typeface="Arial"/>
                <a:ea typeface="Arial"/>
                <a:cs typeface="Arial"/>
                <a:sym typeface="Arial"/>
              </a:rPr>
              <a:t>materials and techniques</a:t>
            </a:r>
            <a:r>
              <a:rPr lang="en-GB" sz="1800" dirty="0">
                <a:latin typeface="Arial"/>
                <a:ea typeface="Arial"/>
                <a:cs typeface="Arial"/>
                <a:sym typeface="Arial"/>
              </a:rPr>
              <a:t> and describe any </a:t>
            </a:r>
            <a:r>
              <a:rPr lang="en-GB" sz="1800" b="1" dirty="0">
                <a:latin typeface="Arial"/>
                <a:ea typeface="Arial"/>
                <a:cs typeface="Arial"/>
                <a:sym typeface="Arial"/>
              </a:rPr>
              <a:t>emerging technologies </a:t>
            </a:r>
            <a:r>
              <a:rPr lang="en-GB" sz="1800" dirty="0">
                <a:latin typeface="Arial"/>
                <a:ea typeface="Arial"/>
                <a:cs typeface="Arial"/>
                <a:sym typeface="Arial"/>
              </a:rPr>
              <a:t>that are used to enhance the process. </a:t>
            </a:r>
            <a:endParaRPr sz="1800" dirty="0"/>
          </a:p>
          <a:p>
            <a:pPr marL="457200" lvl="0" indent="-342900" algn="l" rtl="0">
              <a:lnSpc>
                <a:spcPct val="108000"/>
              </a:lnSpc>
              <a:spcBef>
                <a:spcPts val="1000"/>
              </a:spcBef>
              <a:spcAft>
                <a:spcPts val="0"/>
              </a:spcAft>
              <a:buSzPts val="1800"/>
              <a:buChar char="•"/>
            </a:pPr>
            <a:r>
              <a:rPr lang="en-GB" sz="1800" dirty="0">
                <a:latin typeface="Arial"/>
                <a:ea typeface="Arial"/>
                <a:cs typeface="Arial"/>
                <a:sym typeface="Arial"/>
              </a:rPr>
              <a:t>Pre-assembled units/elements, such as floor and roof cassettes </a:t>
            </a:r>
            <a:endParaRPr sz="1800" dirty="0"/>
          </a:p>
          <a:p>
            <a:pPr marL="457200" lvl="0" indent="-342900" algn="l" rtl="0">
              <a:lnSpc>
                <a:spcPct val="108000"/>
              </a:lnSpc>
              <a:spcBef>
                <a:spcPts val="1000"/>
              </a:spcBef>
              <a:spcAft>
                <a:spcPts val="0"/>
              </a:spcAft>
              <a:buSzPts val="1800"/>
              <a:buChar char="•"/>
            </a:pPr>
            <a:r>
              <a:rPr lang="en-GB" sz="1800" dirty="0">
                <a:latin typeface="Arial"/>
                <a:ea typeface="Arial"/>
                <a:cs typeface="Arial"/>
                <a:sym typeface="Arial"/>
              </a:rPr>
              <a:t>Precast concrete sections and cladding panels</a:t>
            </a:r>
            <a:endParaRPr sz="1800" dirty="0">
              <a:solidFill>
                <a:srgbClr val="000000"/>
              </a:solidFill>
              <a:latin typeface="Arial"/>
              <a:ea typeface="Arial"/>
              <a:cs typeface="Arial"/>
              <a:sym typeface="Arial"/>
            </a:endParaRPr>
          </a:p>
          <a:p>
            <a:pPr marL="457200" lvl="0" indent="-342900" algn="l" rtl="0">
              <a:lnSpc>
                <a:spcPct val="108000"/>
              </a:lnSpc>
              <a:spcBef>
                <a:spcPts val="1000"/>
              </a:spcBef>
              <a:spcAft>
                <a:spcPts val="0"/>
              </a:spcAft>
              <a:buSzPts val="1800"/>
              <a:buChar char="•"/>
            </a:pPr>
            <a:r>
              <a:rPr lang="en-GB" sz="1800" dirty="0">
                <a:latin typeface="Arial"/>
                <a:ea typeface="Arial"/>
                <a:cs typeface="Arial"/>
                <a:sym typeface="Arial"/>
              </a:rPr>
              <a:t>Framed panels (timber/steel)</a:t>
            </a:r>
            <a:endParaRPr sz="1800" dirty="0"/>
          </a:p>
          <a:p>
            <a:pPr marL="914400" lvl="1" indent="-342900" algn="l" rtl="0">
              <a:lnSpc>
                <a:spcPct val="108000"/>
              </a:lnSpc>
              <a:spcBef>
                <a:spcPts val="500"/>
              </a:spcBef>
              <a:spcAft>
                <a:spcPts val="0"/>
              </a:spcAft>
              <a:buSzPts val="1800"/>
              <a:buFont typeface="Courier New"/>
              <a:buChar char="o"/>
            </a:pPr>
            <a:r>
              <a:rPr lang="en-GB" sz="1800" dirty="0">
                <a:latin typeface="Arial"/>
                <a:ea typeface="Arial"/>
                <a:cs typeface="Arial"/>
                <a:sym typeface="Arial"/>
              </a:rPr>
              <a:t>timber</a:t>
            </a:r>
            <a:endParaRPr sz="1800" dirty="0"/>
          </a:p>
          <a:p>
            <a:pPr marL="914400" lvl="1" indent="-342900" algn="l" rtl="0">
              <a:lnSpc>
                <a:spcPct val="108000"/>
              </a:lnSpc>
              <a:spcBef>
                <a:spcPts val="500"/>
              </a:spcBef>
              <a:spcAft>
                <a:spcPts val="0"/>
              </a:spcAft>
              <a:buSzPts val="1800"/>
              <a:buFont typeface="Courier New"/>
              <a:buChar char="o"/>
            </a:pPr>
            <a:r>
              <a:rPr lang="en-GB" sz="1800" dirty="0">
                <a:latin typeface="Arial"/>
                <a:ea typeface="Arial"/>
                <a:cs typeface="Arial"/>
                <a:sym typeface="Arial"/>
              </a:rPr>
              <a:t>steel</a:t>
            </a:r>
            <a:endParaRPr sz="1800" dirty="0">
              <a:solidFill>
                <a:srgbClr val="000000"/>
              </a:solidFill>
              <a:latin typeface="Arial"/>
              <a:ea typeface="Arial"/>
              <a:cs typeface="Arial"/>
              <a:sym typeface="Arial"/>
            </a:endParaRPr>
          </a:p>
          <a:p>
            <a:pPr marL="457200" lvl="0" indent="-342900" algn="l" rtl="0">
              <a:lnSpc>
                <a:spcPct val="108000"/>
              </a:lnSpc>
              <a:spcBef>
                <a:spcPts val="1000"/>
              </a:spcBef>
              <a:spcAft>
                <a:spcPts val="0"/>
              </a:spcAft>
              <a:buSzPts val="1800"/>
              <a:buChar char="•"/>
            </a:pPr>
            <a:r>
              <a:rPr lang="en-GB" sz="1800" dirty="0">
                <a:latin typeface="Arial"/>
                <a:ea typeface="Arial"/>
                <a:cs typeface="Arial"/>
                <a:sym typeface="Arial"/>
              </a:rPr>
              <a:t>3D printing</a:t>
            </a:r>
            <a:endParaRPr sz="1800" dirty="0">
              <a:solidFill>
                <a:srgbClr val="000000"/>
              </a:solidFill>
              <a:latin typeface="Arial"/>
              <a:ea typeface="Arial"/>
              <a:cs typeface="Arial"/>
              <a:sym typeface="Arial"/>
            </a:endParaRPr>
          </a:p>
          <a:p>
            <a:pPr marL="457200" lvl="0" indent="-342900" algn="l" rtl="0">
              <a:lnSpc>
                <a:spcPct val="108000"/>
              </a:lnSpc>
              <a:spcBef>
                <a:spcPts val="1000"/>
              </a:spcBef>
              <a:spcAft>
                <a:spcPts val="0"/>
              </a:spcAft>
              <a:buSzPts val="1800"/>
              <a:buChar char="•"/>
            </a:pPr>
            <a:r>
              <a:rPr lang="en-GB" sz="1800" dirty="0">
                <a:solidFill>
                  <a:srgbClr val="000000"/>
                </a:solidFill>
              </a:rPr>
              <a:t>Steel framing systems</a:t>
            </a:r>
            <a:endParaRPr dirty="0"/>
          </a:p>
          <a:p>
            <a:pPr marL="457200" lvl="0" indent="-342900" algn="l" rtl="0">
              <a:lnSpc>
                <a:spcPct val="108000"/>
              </a:lnSpc>
              <a:spcBef>
                <a:spcPts val="1000"/>
              </a:spcBef>
              <a:spcAft>
                <a:spcPts val="0"/>
              </a:spcAft>
              <a:buSzPts val="1800"/>
              <a:buChar char="•"/>
            </a:pPr>
            <a:r>
              <a:rPr lang="en-GB" sz="1800" dirty="0">
                <a:solidFill>
                  <a:srgbClr val="000000"/>
                </a:solidFill>
                <a:latin typeface="Arial"/>
                <a:ea typeface="Arial"/>
                <a:cs typeface="Arial"/>
                <a:sym typeface="Arial"/>
              </a:rPr>
              <a:t>Pre-assembled structural steelwork</a:t>
            </a:r>
            <a:endParaRPr sz="1800" dirty="0">
              <a:latin typeface="Arial"/>
              <a:ea typeface="Arial"/>
              <a:cs typeface="Arial"/>
              <a:sym typeface="Arial"/>
            </a:endParaRPr>
          </a:p>
        </p:txBody>
      </p:sp>
      <p:sp>
        <p:nvSpPr>
          <p:cNvPr id="179" name="Google Shape;179;p2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80" name="Google Shape;180;p21"/>
          <p:cNvSpPr/>
          <p:nvPr/>
        </p:nvSpPr>
        <p:spPr>
          <a:xfrm>
            <a:off x="9973929" y="162686"/>
            <a:ext cx="2078400" cy="365100"/>
          </a:xfrm>
          <a:prstGeom prst="flowChartAlternateProcess">
            <a:avLst/>
          </a:prstGeom>
          <a:solidFill>
            <a:srgbClr val="F1995D"/>
          </a:solidFill>
          <a:ln>
            <a:noFill/>
          </a:ln>
        </p:spPr>
        <p:txBody>
          <a:bodyPr spcFirstLastPara="1" wrap="square" lIns="91425" tIns="45700" rIns="91425" bIns="45700" anchor="b" anchorCtr="0">
            <a:noAutofit/>
          </a:bodyPr>
          <a:lstStyle/>
          <a:p>
            <a:pPr marL="457200" marR="0" lvl="0" indent="-45720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Step 5: Write your guide</a:t>
            </a:r>
            <a:endParaRPr/>
          </a:p>
        </p:txBody>
      </p:sp>
      <p:sp>
        <p:nvSpPr>
          <p:cNvPr id="186" name="Google Shape;186;p22"/>
          <p:cNvSpPr txBox="1">
            <a:spLocks noGrp="1"/>
          </p:cNvSpPr>
          <p:nvPr>
            <p:ph type="body" idx="1"/>
          </p:nvPr>
        </p:nvSpPr>
        <p:spPr>
          <a:xfrm>
            <a:off x="838200" y="1825625"/>
            <a:ext cx="10515600" cy="4209369"/>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lnSpcReduction="10000"/>
          </a:bodyPr>
          <a:lstStyle/>
          <a:p>
            <a:pPr marL="114300" lvl="0" indent="0" algn="l" rtl="0">
              <a:lnSpc>
                <a:spcPct val="108000"/>
              </a:lnSpc>
              <a:spcBef>
                <a:spcPts val="1000"/>
              </a:spcBef>
              <a:spcAft>
                <a:spcPts val="0"/>
              </a:spcAft>
              <a:buSzPts val="1800"/>
              <a:buNone/>
            </a:pPr>
            <a:r>
              <a:rPr lang="en-GB" sz="2000" dirty="0">
                <a:latin typeface="Arial"/>
                <a:ea typeface="Arial"/>
                <a:cs typeface="Arial"/>
                <a:sym typeface="Arial"/>
              </a:rPr>
              <a:t>Write a guide for clients without construction experience about types of MMC. </a:t>
            </a:r>
            <a:br>
              <a:rPr lang="en-GB" sz="2000" dirty="0">
                <a:latin typeface="Arial"/>
                <a:ea typeface="Arial"/>
                <a:cs typeface="Arial"/>
                <a:sym typeface="Arial"/>
              </a:rPr>
            </a:br>
            <a:r>
              <a:rPr lang="en-GB" sz="2000" dirty="0">
                <a:latin typeface="Arial"/>
                <a:ea typeface="Arial"/>
                <a:cs typeface="Arial"/>
                <a:sym typeface="Arial"/>
              </a:rPr>
              <a:t>You need to include:</a:t>
            </a:r>
            <a:endParaRPr sz="2000" dirty="0"/>
          </a:p>
          <a:p>
            <a:pPr marL="457200" lvl="0" indent="-342900" algn="l" rtl="0">
              <a:lnSpc>
                <a:spcPct val="107000"/>
              </a:lnSpc>
              <a:spcBef>
                <a:spcPts val="1000"/>
              </a:spcBef>
              <a:spcAft>
                <a:spcPts val="0"/>
              </a:spcAft>
              <a:buSzPts val="1800"/>
              <a:buChar char="•"/>
            </a:pPr>
            <a:r>
              <a:rPr lang="en-GB" sz="2000" dirty="0">
                <a:latin typeface="Arial"/>
                <a:ea typeface="Arial"/>
                <a:cs typeface="Arial"/>
                <a:sym typeface="Arial"/>
              </a:rPr>
              <a:t>an introduction – make it clear what the </a:t>
            </a:r>
            <a:r>
              <a:rPr lang="en-GB" sz="2000" dirty="0"/>
              <a:t>guide</a:t>
            </a:r>
            <a:r>
              <a:rPr lang="en-GB" sz="2000" dirty="0">
                <a:latin typeface="Arial"/>
                <a:ea typeface="Arial"/>
                <a:cs typeface="Arial"/>
                <a:sym typeface="Arial"/>
              </a:rPr>
              <a:t> will be about;</a:t>
            </a:r>
            <a:endParaRPr sz="2000" dirty="0"/>
          </a:p>
          <a:p>
            <a:pPr marL="457200" lvl="0" indent="-342900" algn="l" rtl="0">
              <a:lnSpc>
                <a:spcPct val="107000"/>
              </a:lnSpc>
              <a:spcBef>
                <a:spcPts val="1800"/>
              </a:spcBef>
              <a:spcAft>
                <a:spcPts val="0"/>
              </a:spcAft>
              <a:buSzPts val="1800"/>
              <a:buChar char="•"/>
            </a:pPr>
            <a:r>
              <a:rPr lang="en-GB" sz="2000" dirty="0">
                <a:latin typeface="Arial"/>
                <a:ea typeface="Arial"/>
                <a:cs typeface="Arial"/>
                <a:sym typeface="Arial"/>
              </a:rPr>
              <a:t>a list of different types of MMC and a brief description of each;</a:t>
            </a:r>
            <a:endParaRPr sz="2000" dirty="0"/>
          </a:p>
          <a:p>
            <a:pPr marL="457200" lvl="0" indent="-342900" algn="l" rtl="0">
              <a:lnSpc>
                <a:spcPct val="107000"/>
              </a:lnSpc>
              <a:spcBef>
                <a:spcPts val="1800"/>
              </a:spcBef>
              <a:spcAft>
                <a:spcPts val="0"/>
              </a:spcAft>
              <a:buSzPts val="1800"/>
              <a:buChar char="•"/>
            </a:pPr>
            <a:r>
              <a:rPr lang="en-GB" sz="2000" dirty="0">
                <a:latin typeface="Arial"/>
                <a:ea typeface="Arial"/>
                <a:cs typeface="Arial"/>
                <a:sym typeface="Arial"/>
              </a:rPr>
              <a:t>a focus on one type of MMC – with </a:t>
            </a:r>
            <a:r>
              <a:rPr lang="en-GB" sz="2000" dirty="0"/>
              <a:t>in-depth information </a:t>
            </a:r>
            <a:r>
              <a:rPr lang="en-GB" sz="2000" dirty="0">
                <a:latin typeface="Arial"/>
                <a:ea typeface="Arial"/>
                <a:cs typeface="Arial"/>
                <a:sym typeface="Arial"/>
              </a:rPr>
              <a:t>about </a:t>
            </a:r>
            <a:r>
              <a:rPr lang="en-GB" sz="2000" dirty="0"/>
              <a:t>how it works,</a:t>
            </a:r>
            <a:r>
              <a:rPr lang="en-GB" sz="2000" dirty="0">
                <a:latin typeface="Arial"/>
                <a:ea typeface="Arial"/>
                <a:cs typeface="Arial"/>
                <a:sym typeface="Arial"/>
              </a:rPr>
              <a:t> the material used</a:t>
            </a:r>
            <a:r>
              <a:rPr lang="en-GB" sz="2000" dirty="0"/>
              <a:t> and </a:t>
            </a:r>
            <a:r>
              <a:rPr lang="en-GB" sz="2000" dirty="0">
                <a:latin typeface="Arial"/>
                <a:ea typeface="Arial"/>
                <a:cs typeface="Arial"/>
                <a:sym typeface="Arial"/>
              </a:rPr>
              <a:t>the use of emerging technology</a:t>
            </a:r>
            <a:r>
              <a:rPr lang="en-GB" sz="2000" dirty="0"/>
              <a:t> (i</a:t>
            </a:r>
            <a:r>
              <a:rPr lang="en-GB" sz="2000" dirty="0">
                <a:latin typeface="Arial"/>
                <a:ea typeface="Arial"/>
                <a:cs typeface="Arial"/>
                <a:sym typeface="Arial"/>
              </a:rPr>
              <a:t>nclude diagrams and images);</a:t>
            </a:r>
            <a:endParaRPr sz="2000" dirty="0"/>
          </a:p>
          <a:p>
            <a:pPr marL="457200" lvl="0" indent="-342900" algn="l" rtl="0">
              <a:lnSpc>
                <a:spcPct val="107000"/>
              </a:lnSpc>
              <a:spcBef>
                <a:spcPts val="1800"/>
              </a:spcBef>
              <a:spcAft>
                <a:spcPts val="0"/>
              </a:spcAft>
              <a:buSzPts val="1800"/>
              <a:buChar char="•"/>
            </a:pPr>
            <a:r>
              <a:rPr lang="en-GB" sz="2000" dirty="0">
                <a:latin typeface="Arial"/>
                <a:ea typeface="Arial"/>
                <a:cs typeface="Arial"/>
                <a:sym typeface="Arial"/>
              </a:rPr>
              <a:t>any personal experience you have had with different types of MMC (e.g. on your placement);</a:t>
            </a:r>
            <a:endParaRPr sz="2000" dirty="0"/>
          </a:p>
          <a:p>
            <a:pPr marL="457200" lvl="0" indent="-342900" algn="l" rtl="0">
              <a:lnSpc>
                <a:spcPct val="107000"/>
              </a:lnSpc>
              <a:spcBef>
                <a:spcPts val="1800"/>
              </a:spcBef>
              <a:spcAft>
                <a:spcPts val="0"/>
              </a:spcAft>
              <a:buSzPts val="1800"/>
              <a:buChar char="•"/>
            </a:pPr>
            <a:r>
              <a:rPr lang="en-GB" sz="2000" dirty="0">
                <a:latin typeface="Arial"/>
                <a:ea typeface="Arial"/>
                <a:cs typeface="Arial"/>
                <a:sym typeface="Arial"/>
              </a:rPr>
              <a:t>a conclusion – a summary of the information</a:t>
            </a:r>
            <a:r>
              <a:rPr lang="en-GB" sz="2000" dirty="0"/>
              <a:t> you have included in your guide.</a:t>
            </a:r>
            <a:endParaRPr sz="2000" dirty="0"/>
          </a:p>
        </p:txBody>
      </p:sp>
      <p:sp>
        <p:nvSpPr>
          <p:cNvPr id="187" name="Google Shape;187;p22"/>
          <p:cNvSpPr/>
          <p:nvPr/>
        </p:nvSpPr>
        <p:spPr>
          <a:xfrm>
            <a:off x="9973929" y="162686"/>
            <a:ext cx="2078400" cy="365100"/>
          </a:xfrm>
          <a:prstGeom prst="flowChartAlternateProcess">
            <a:avLst/>
          </a:prstGeom>
          <a:solidFill>
            <a:srgbClr val="F1995D"/>
          </a:solidFill>
          <a:ln>
            <a:noFill/>
          </a:ln>
        </p:spPr>
        <p:txBody>
          <a:bodyPr spcFirstLastPara="1" wrap="square" lIns="91425" tIns="45700" rIns="91425" bIns="45700" anchor="b" anchorCtr="0">
            <a:noAutofit/>
          </a:bodyPr>
          <a:lstStyle/>
          <a:p>
            <a:pPr marL="457200" marR="0" lvl="0" indent="-45720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
        <p:nvSpPr>
          <p:cNvPr id="188" name="Google Shape;188;p22"/>
          <p:cNvSpPr txBox="1"/>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marR="0" lvl="0" indent="-228600" algn="l" rtl="0">
              <a:lnSpc>
                <a:spcPct val="108000"/>
              </a:lnSpc>
              <a:spcBef>
                <a:spcPts val="100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3: Types of Modern Methods of Construction</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Step 6: Reflect on your work</a:t>
            </a:r>
            <a:endParaRPr/>
          </a:p>
        </p:txBody>
      </p:sp>
      <p:sp>
        <p:nvSpPr>
          <p:cNvPr id="194" name="Google Shape;194;p23"/>
          <p:cNvSpPr txBox="1">
            <a:spLocks noGrp="1"/>
          </p:cNvSpPr>
          <p:nvPr>
            <p:ph type="body" idx="1"/>
          </p:nvPr>
        </p:nvSpPr>
        <p:spPr>
          <a:xfrm>
            <a:off x="838200" y="1825625"/>
            <a:ext cx="10515600" cy="4183289"/>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p>
            <a:pPr marL="457200" lvl="0" indent="-342900" algn="l" rtl="0">
              <a:lnSpc>
                <a:spcPct val="108000"/>
              </a:lnSpc>
              <a:spcBef>
                <a:spcPts val="1000"/>
              </a:spcBef>
              <a:spcAft>
                <a:spcPts val="0"/>
              </a:spcAft>
              <a:buSzPts val="1800"/>
              <a:buChar char="•"/>
            </a:pPr>
            <a:r>
              <a:rPr lang="en-GB"/>
              <a:t>Did you find out everything you needed to?</a:t>
            </a:r>
            <a:endParaRPr/>
          </a:p>
          <a:p>
            <a:pPr marL="457200" lvl="0" indent="-342900" algn="l" rtl="0">
              <a:lnSpc>
                <a:spcPct val="108000"/>
              </a:lnSpc>
              <a:spcBef>
                <a:spcPts val="1000"/>
              </a:spcBef>
              <a:spcAft>
                <a:spcPts val="0"/>
              </a:spcAft>
              <a:buSzPts val="1800"/>
              <a:buChar char="•"/>
            </a:pPr>
            <a:r>
              <a:rPr lang="en-GB"/>
              <a:t>What would you have done differently when researching?</a:t>
            </a:r>
            <a:endParaRPr/>
          </a:p>
          <a:p>
            <a:pPr marL="457200" lvl="0" indent="-342900" algn="l" rtl="0">
              <a:lnSpc>
                <a:spcPct val="108000"/>
              </a:lnSpc>
              <a:spcBef>
                <a:spcPts val="1000"/>
              </a:spcBef>
              <a:spcAft>
                <a:spcPts val="0"/>
              </a:spcAft>
              <a:buSzPts val="1800"/>
              <a:buChar char="•"/>
            </a:pPr>
            <a:r>
              <a:rPr lang="en-GB"/>
              <a:t>What did you find hard when writing your guide?</a:t>
            </a:r>
            <a:endParaRPr/>
          </a:p>
          <a:p>
            <a:pPr marL="457200" lvl="0" indent="-342900" algn="l" rtl="0">
              <a:lnSpc>
                <a:spcPct val="108000"/>
              </a:lnSpc>
              <a:spcBef>
                <a:spcPts val="1000"/>
              </a:spcBef>
              <a:spcAft>
                <a:spcPts val="0"/>
              </a:spcAft>
              <a:buSzPts val="1800"/>
              <a:buChar char="•"/>
            </a:pPr>
            <a:r>
              <a:rPr lang="en-GB"/>
              <a:t>How would you improve your research and writing next time?</a:t>
            </a:r>
            <a:endParaRPr/>
          </a:p>
          <a:p>
            <a:pPr marL="457200" lvl="0" indent="-342900" algn="l" rtl="0">
              <a:lnSpc>
                <a:spcPct val="108000"/>
              </a:lnSpc>
              <a:spcBef>
                <a:spcPts val="1000"/>
              </a:spcBef>
              <a:spcAft>
                <a:spcPts val="0"/>
              </a:spcAft>
              <a:buSzPts val="1800"/>
              <a:buChar char="•"/>
            </a:pPr>
            <a:r>
              <a:rPr lang="en-GB"/>
              <a:t>What questions do you still have regarding types of MMC?</a:t>
            </a:r>
            <a:endParaRPr/>
          </a:p>
          <a:p>
            <a:pPr marL="457200" lvl="0" indent="-228600" algn="l" rtl="0">
              <a:lnSpc>
                <a:spcPct val="108000"/>
              </a:lnSpc>
              <a:spcBef>
                <a:spcPts val="1000"/>
              </a:spcBef>
              <a:spcAft>
                <a:spcPts val="0"/>
              </a:spcAft>
              <a:buSzPts val="1800"/>
              <a:buNone/>
            </a:pPr>
            <a:endParaRPr/>
          </a:p>
        </p:txBody>
      </p:sp>
      <p:sp>
        <p:nvSpPr>
          <p:cNvPr id="195" name="Google Shape;195;p2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Lesson 3: Types of Modern Methods of Construction</a:t>
            </a:r>
            <a:endParaRPr/>
          </a:p>
        </p:txBody>
      </p:sp>
      <p:sp>
        <p:nvSpPr>
          <p:cNvPr id="196" name="Google Shape;196;p23"/>
          <p:cNvSpPr/>
          <p:nvPr/>
        </p:nvSpPr>
        <p:spPr>
          <a:xfrm>
            <a:off x="9973929" y="162686"/>
            <a:ext cx="2078400" cy="365100"/>
          </a:xfrm>
          <a:prstGeom prst="flowChartAlternateProcess">
            <a:avLst/>
          </a:prstGeom>
          <a:solidFill>
            <a:srgbClr val="F1995D"/>
          </a:solidFill>
          <a:ln>
            <a:noFill/>
          </a:ln>
        </p:spPr>
        <p:txBody>
          <a:bodyPr spcFirstLastPara="1" wrap="square" lIns="91425" tIns="45700" rIns="91425" bIns="45700" anchor="b" anchorCtr="0">
            <a:noAutofit/>
          </a:bodyPr>
          <a:lstStyle/>
          <a:p>
            <a:pPr marL="457200" marR="0" lvl="0" indent="-45720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4"/>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Applying your knowledge</a:t>
            </a:r>
            <a:endParaRPr/>
          </a:p>
        </p:txBody>
      </p:sp>
      <p:sp>
        <p:nvSpPr>
          <p:cNvPr id="202" name="Google Shape;202;p24"/>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114300" lvl="0" indent="0" algn="l" rtl="0">
              <a:lnSpc>
                <a:spcPct val="108000"/>
              </a:lnSpc>
              <a:spcBef>
                <a:spcPts val="1000"/>
              </a:spcBef>
              <a:spcAft>
                <a:spcPts val="0"/>
              </a:spcAft>
              <a:buSzPts val="1800"/>
              <a:buNone/>
            </a:pPr>
            <a:r>
              <a:rPr lang="en-GB" sz="2200" dirty="0">
                <a:latin typeface="Arial"/>
                <a:ea typeface="Arial"/>
                <a:cs typeface="Arial"/>
                <a:sym typeface="Arial"/>
              </a:rPr>
              <a:t>Consider the benefits and drawbacks of using the different types of MMC for the following scenarios with specified restrictions:</a:t>
            </a:r>
            <a:endParaRPr dirty="0"/>
          </a:p>
          <a:p>
            <a:pPr marL="457200" lvl="0" indent="-342900" algn="l" rtl="0">
              <a:lnSpc>
                <a:spcPct val="108000"/>
              </a:lnSpc>
              <a:spcBef>
                <a:spcPts val="1000"/>
              </a:spcBef>
              <a:spcAft>
                <a:spcPts val="0"/>
              </a:spcAft>
              <a:buSzPts val="1800"/>
              <a:buChar char="•"/>
            </a:pPr>
            <a:r>
              <a:rPr lang="en-GB" sz="2200" dirty="0">
                <a:latin typeface="Arial"/>
                <a:ea typeface="Arial"/>
                <a:cs typeface="Arial"/>
                <a:sym typeface="Arial"/>
              </a:rPr>
              <a:t>one-off building design</a:t>
            </a:r>
            <a:endParaRPr sz="2200" dirty="0">
              <a:latin typeface="Arial"/>
              <a:ea typeface="Arial"/>
              <a:cs typeface="Arial"/>
              <a:sym typeface="Arial"/>
            </a:endParaRPr>
          </a:p>
          <a:p>
            <a:pPr marL="457200" lvl="0" indent="-342900" algn="l" rtl="0">
              <a:lnSpc>
                <a:spcPct val="108000"/>
              </a:lnSpc>
              <a:spcBef>
                <a:spcPts val="1000"/>
              </a:spcBef>
              <a:spcAft>
                <a:spcPts val="0"/>
              </a:spcAft>
              <a:buSzPts val="1800"/>
              <a:buChar char="•"/>
            </a:pPr>
            <a:r>
              <a:rPr lang="en-GB" sz="2200" dirty="0">
                <a:latin typeface="Arial"/>
                <a:ea typeface="Arial"/>
                <a:cs typeface="Arial"/>
                <a:sym typeface="Arial"/>
              </a:rPr>
              <a:t>collection of 22 houses for social housing</a:t>
            </a:r>
            <a:endParaRPr dirty="0"/>
          </a:p>
          <a:p>
            <a:pPr marL="457200" lvl="0" indent="-342900" algn="l" rtl="0">
              <a:lnSpc>
                <a:spcPct val="108000"/>
              </a:lnSpc>
              <a:spcBef>
                <a:spcPts val="1000"/>
              </a:spcBef>
              <a:spcAft>
                <a:spcPts val="0"/>
              </a:spcAft>
              <a:buSzPts val="1800"/>
              <a:buChar char="•"/>
            </a:pPr>
            <a:r>
              <a:rPr lang="en-GB" sz="2200" dirty="0">
                <a:latin typeface="Arial"/>
                <a:ea typeface="Arial"/>
                <a:cs typeface="Arial"/>
                <a:sym typeface="Arial"/>
              </a:rPr>
              <a:t>high-rise office block </a:t>
            </a:r>
            <a:endParaRPr sz="2200" dirty="0">
              <a:latin typeface="Arial"/>
              <a:ea typeface="Arial"/>
              <a:cs typeface="Arial"/>
              <a:sym typeface="Arial"/>
            </a:endParaRPr>
          </a:p>
          <a:p>
            <a:pPr marL="457200" lvl="0" indent="-342900" algn="l" rtl="0">
              <a:lnSpc>
                <a:spcPct val="108000"/>
              </a:lnSpc>
              <a:spcBef>
                <a:spcPts val="1000"/>
              </a:spcBef>
              <a:spcAft>
                <a:spcPts val="0"/>
              </a:spcAft>
              <a:buSzPts val="1800"/>
              <a:buChar char="•"/>
            </a:pPr>
            <a:r>
              <a:rPr lang="en-GB" sz="2200" dirty="0">
                <a:latin typeface="Arial"/>
                <a:ea typeface="Arial"/>
                <a:cs typeface="Arial"/>
                <a:sym typeface="Arial"/>
              </a:rPr>
              <a:t>outdoor pursuits centre. </a:t>
            </a:r>
            <a:endParaRPr sz="2200" dirty="0"/>
          </a:p>
        </p:txBody>
      </p:sp>
      <p:sp>
        <p:nvSpPr>
          <p:cNvPr id="203" name="Google Shape;203;p24"/>
          <p:cNvSpPr txBox="1">
            <a:spLocks noGrp="1"/>
          </p:cNvSpPr>
          <p:nvPr>
            <p:ph type="body" idx="2"/>
          </p:nvPr>
        </p:nvSpPr>
        <p:spPr>
          <a:prstGeom prst="rect">
            <a:avLst/>
          </a:prstGeom>
          <a:solidFill>
            <a:srgbClr val="EBDDF4"/>
          </a:solidFill>
          <a:ln w="19050" cap="sq" cmpd="sng">
            <a:solidFill>
              <a:srgbClr val="432673"/>
            </a:solidFill>
            <a:prstDash val="solid"/>
            <a:round/>
            <a:headEnd type="none" w="sm" len="sm"/>
            <a:tailEnd type="none" w="sm" len="sm"/>
          </a:ln>
        </p:spPr>
        <p:txBody>
          <a:bodyPr spcFirstLastPara="1" wrap="square" lIns="180000" tIns="180000" rIns="180000" bIns="180000" anchor="t" anchorCtr="0">
            <a:normAutofit/>
          </a:bodyPr>
          <a:lstStyle/>
          <a:p>
            <a:pPr marL="114300" marR="0" lvl="0" indent="0" algn="l" rtl="0">
              <a:lnSpc>
                <a:spcPct val="108000"/>
              </a:lnSpc>
              <a:spcBef>
                <a:spcPts val="1000"/>
              </a:spcBef>
              <a:spcAft>
                <a:spcPts val="0"/>
              </a:spcAft>
              <a:buClr>
                <a:srgbClr val="534C29"/>
              </a:buClr>
              <a:buSzPts val="1800"/>
              <a:buFont typeface="Arial"/>
              <a:buNone/>
            </a:pPr>
            <a:r>
              <a:rPr lang="en-GB" sz="1800" b="1" i="0" u="none" strike="noStrike" cap="none" dirty="0">
                <a:solidFill>
                  <a:srgbClr val="262626"/>
                </a:solidFill>
                <a:latin typeface="Arial"/>
                <a:ea typeface="Arial"/>
                <a:cs typeface="Arial"/>
                <a:sym typeface="Arial"/>
              </a:rPr>
              <a:t>Resources needed</a:t>
            </a:r>
            <a:endParaRPr dirty="0"/>
          </a:p>
          <a:p>
            <a:pPr marL="457200" lvl="0" indent="-342900" algn="l" rtl="0">
              <a:lnSpc>
                <a:spcPct val="108000"/>
              </a:lnSpc>
              <a:spcBef>
                <a:spcPts val="1000"/>
              </a:spcBef>
              <a:spcAft>
                <a:spcPts val="0"/>
              </a:spcAft>
              <a:buSzPts val="1800"/>
              <a:buChar char="•"/>
            </a:pPr>
            <a:r>
              <a:rPr lang="en-GB" sz="1800" b="0" i="0" u="none" strike="noStrike" cap="none" dirty="0">
                <a:solidFill>
                  <a:srgbClr val="262626"/>
                </a:solidFill>
                <a:latin typeface="Arial"/>
                <a:ea typeface="Arial"/>
                <a:cs typeface="Arial"/>
                <a:sym typeface="Arial"/>
              </a:rPr>
              <a:t>L3 Plenary Worksheet</a:t>
            </a:r>
            <a:endParaRPr dirty="0"/>
          </a:p>
          <a:p>
            <a:pPr marL="457200" lvl="0" indent="-342900" algn="l" rtl="0">
              <a:lnSpc>
                <a:spcPct val="108000"/>
              </a:lnSpc>
              <a:spcBef>
                <a:spcPts val="1000"/>
              </a:spcBef>
              <a:spcAft>
                <a:spcPts val="0"/>
              </a:spcAft>
              <a:buSzPts val="1800"/>
              <a:buChar char="•"/>
            </a:pPr>
            <a:r>
              <a:rPr lang="en-GB" sz="1800" b="0" i="0" u="none" strike="noStrike" cap="none" dirty="0">
                <a:solidFill>
                  <a:srgbClr val="262626"/>
                </a:solidFill>
                <a:latin typeface="Arial"/>
                <a:ea typeface="Arial"/>
                <a:cs typeface="Arial"/>
                <a:sym typeface="Arial"/>
              </a:rPr>
              <a:t>L3 Plenary Answer Sheet</a:t>
            </a:r>
            <a:endParaRPr dirty="0"/>
          </a:p>
          <a:p>
            <a:pPr marL="457200" lvl="0" indent="-228600" algn="l" rtl="0">
              <a:lnSpc>
                <a:spcPct val="108000"/>
              </a:lnSpc>
              <a:spcBef>
                <a:spcPts val="1000"/>
              </a:spcBef>
              <a:spcAft>
                <a:spcPts val="0"/>
              </a:spcAft>
              <a:buSzPts val="1800"/>
              <a:buNone/>
            </a:pPr>
            <a:endParaRPr sz="1800" b="0" i="0" u="none" strike="noStrike" cap="none" dirty="0">
              <a:solidFill>
                <a:srgbClr val="262626"/>
              </a:solidFill>
              <a:latin typeface="Arial"/>
              <a:ea typeface="Arial"/>
              <a:cs typeface="Arial"/>
              <a:sym typeface="Arial"/>
            </a:endParaRPr>
          </a:p>
        </p:txBody>
      </p:sp>
      <p:sp>
        <p:nvSpPr>
          <p:cNvPr id="204" name="Google Shape;204;p24"/>
          <p:cNvSpPr txBox="1">
            <a:spLocks noGrp="1"/>
          </p:cNvSpPr>
          <p:nvPr>
            <p:ph type="body" idx="3"/>
          </p:nvPr>
        </p:nvSpPr>
        <p:spPr>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Lesson 3: Types of Modern Methods of Construction</a:t>
            </a:r>
            <a:endParaRPr/>
          </a:p>
        </p:txBody>
      </p:sp>
      <p:sp>
        <p:nvSpPr>
          <p:cNvPr id="206" name="Google Shape;206;p24"/>
          <p:cNvSpPr/>
          <p:nvPr/>
        </p:nvSpPr>
        <p:spPr>
          <a:xfrm>
            <a:off x="9973929" y="162686"/>
            <a:ext cx="2078400" cy="365100"/>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000000"/>
              </a:buClr>
              <a:buSzPts val="1400"/>
              <a:buFont typeface="Arial"/>
              <a:buNone/>
            </a:pPr>
            <a:r>
              <a:rPr lang="en-GB" sz="1400" b="1" i="0" u="none" strike="noStrike" cap="none">
                <a:solidFill>
                  <a:srgbClr val="FFFFFF"/>
                </a:solidFill>
                <a:latin typeface="Arial Narrow"/>
                <a:ea typeface="Arial Narrow"/>
                <a:cs typeface="Arial Narrow"/>
                <a:sym typeface="Arial Narrow"/>
              </a:rPr>
              <a:t>Plenary</a:t>
            </a:r>
            <a:endParaRPr sz="1400" b="1" i="0" u="none" strike="noStrike" cap="none">
              <a:solidFill>
                <a:srgbClr val="FFFFFF"/>
              </a:solidFill>
              <a:latin typeface="Arial Narrow"/>
              <a:ea typeface="Arial Narrow"/>
              <a:cs typeface="Arial Narrow"/>
              <a:sym typeface="Arial Narrow"/>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In this lesson, we have:</a:t>
            </a:r>
            <a:endParaRPr dirty="0"/>
          </a:p>
        </p:txBody>
      </p:sp>
      <p:sp>
        <p:nvSpPr>
          <p:cNvPr id="212" name="Google Shape;212;p25"/>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1000"/>
              </a:spcBef>
              <a:spcAft>
                <a:spcPts val="0"/>
              </a:spcAft>
              <a:buSzPts val="1800"/>
              <a:buFont typeface="Arial"/>
              <a:buChar char="•"/>
            </a:pPr>
            <a:r>
              <a:rPr lang="en-GB" dirty="0"/>
              <a:t>identified</a:t>
            </a:r>
            <a:r>
              <a:rPr lang="en-GB" dirty="0">
                <a:solidFill>
                  <a:srgbClr val="0D0D0D"/>
                </a:solidFill>
                <a:latin typeface="Arial"/>
                <a:ea typeface="Arial"/>
                <a:cs typeface="Arial"/>
                <a:sym typeface="Arial"/>
              </a:rPr>
              <a:t> and described different types of off-site construction methods;</a:t>
            </a:r>
            <a:endParaRPr dirty="0">
              <a:solidFill>
                <a:srgbClr val="0D0D0D"/>
              </a:solidFill>
              <a:latin typeface="Arial"/>
              <a:ea typeface="Arial"/>
              <a:cs typeface="Arial"/>
              <a:sym typeface="Arial"/>
            </a:endParaRPr>
          </a:p>
          <a:p>
            <a:pPr marL="342900" lvl="0" indent="-342900" algn="l" rtl="0">
              <a:lnSpc>
                <a:spcPct val="107000"/>
              </a:lnSpc>
              <a:spcBef>
                <a:spcPts val="1000"/>
              </a:spcBef>
              <a:spcAft>
                <a:spcPts val="0"/>
              </a:spcAft>
              <a:buSzPts val="1800"/>
              <a:buFont typeface="Arial"/>
              <a:buChar char="•"/>
            </a:pPr>
            <a:r>
              <a:rPr lang="en-GB" dirty="0">
                <a:solidFill>
                  <a:srgbClr val="0D0D0D"/>
                </a:solidFill>
                <a:latin typeface="Arial"/>
                <a:ea typeface="Arial"/>
                <a:cs typeface="Arial"/>
                <a:sym typeface="Arial"/>
              </a:rPr>
              <a:t>discriminated between off-site methods and selected appropriate methods for different situations. </a:t>
            </a:r>
            <a:endParaRPr dirty="0"/>
          </a:p>
        </p:txBody>
      </p:sp>
      <p:sp>
        <p:nvSpPr>
          <p:cNvPr id="214" name="Google Shape;214;p25"/>
          <p:cNvSpPr txBox="1">
            <a:spLocks noGrp="1"/>
          </p:cNvSpPr>
          <p:nvPr>
            <p:ph type="body" idx="3"/>
          </p:nvPr>
        </p:nvSpPr>
        <p:spPr>
          <a:xfrm>
            <a:off x="838199" y="6356349"/>
            <a:ext cx="4911969"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Lesson 3: Types of Modern Methods of Construction</a:t>
            </a:r>
            <a:endParaRPr/>
          </a:p>
        </p:txBody>
      </p:sp>
      <p:sp>
        <p:nvSpPr>
          <p:cNvPr id="215" name="Google Shape;215;p25"/>
          <p:cNvSpPr/>
          <p:nvPr/>
        </p:nvSpPr>
        <p:spPr>
          <a:xfrm>
            <a:off x="9973929" y="162686"/>
            <a:ext cx="2078400" cy="365100"/>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000000"/>
              </a:buClr>
              <a:buSzPts val="1400"/>
              <a:buFont typeface="Arial"/>
              <a:buNone/>
            </a:pPr>
            <a:r>
              <a:rPr lang="en-GB" sz="1400" b="1" i="0" u="none" strike="noStrike" cap="none">
                <a:solidFill>
                  <a:srgbClr val="FFFFFF"/>
                </a:solidFill>
                <a:latin typeface="Arial Narrow"/>
                <a:ea typeface="Arial Narrow"/>
                <a:cs typeface="Arial Narrow"/>
                <a:sym typeface="Arial Narrow"/>
              </a:rPr>
              <a:t>Plenary</a:t>
            </a:r>
            <a:endParaRPr sz="1400" b="1" i="0" u="none" strike="noStrike" cap="none">
              <a:solidFill>
                <a:srgbClr val="FFFFFF"/>
              </a:solidFill>
              <a:latin typeface="Arial Narrow"/>
              <a:ea typeface="Arial Narrow"/>
              <a:cs typeface="Arial Narrow"/>
              <a:sym typeface="Arial Narrow"/>
            </a:endParaRPr>
          </a:p>
        </p:txBody>
      </p:sp>
      <p:sp>
        <p:nvSpPr>
          <p:cNvPr id="5" name="Google Shape;100;p12">
            <a:extLst>
              <a:ext uri="{FF2B5EF4-FFF2-40B4-BE49-F238E27FC236}">
                <a16:creationId xmlns:a16="http://schemas.microsoft.com/office/drawing/2014/main" id="{3078850F-A340-CFFD-3609-70268368A437}"/>
              </a:ext>
            </a:extLst>
          </p:cNvPr>
          <p:cNvSpPr txBox="1">
            <a:spLocks noGrp="1"/>
          </p:cNvSpPr>
          <p:nvPr>
            <p:ph type="body" idx="2"/>
          </p:nvPr>
        </p:nvSpPr>
        <p:spPr>
          <a:xfrm>
            <a:off x="7530353" y="1690688"/>
            <a:ext cx="3823447" cy="4070031"/>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Skills:</a:t>
            </a:r>
            <a:endParaRPr sz="1300" b="1" dirty="0">
              <a:solidFill>
                <a:srgbClr val="0D0D0D"/>
              </a:solidFill>
              <a:latin typeface="Arial"/>
              <a:ea typeface="Arial"/>
              <a:cs typeface="Arial"/>
              <a:sym typeface="Arial"/>
            </a:endParaRPr>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CS1 </a:t>
            </a:r>
            <a:r>
              <a:rPr lang="en-GB" sz="1300" dirty="0">
                <a:solidFill>
                  <a:srgbClr val="0D0D0D"/>
                </a:solidFill>
                <a:latin typeface="Arial"/>
                <a:ea typeface="Arial"/>
                <a:cs typeface="Arial"/>
                <a:sym typeface="Arial"/>
              </a:rPr>
              <a:t>Participate in group and class discussions to examine concepts and approaches to produce solutions to construction problems</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General competencies:</a:t>
            </a:r>
            <a:endParaRPr sz="1300" b="1" dirty="0">
              <a:solidFill>
                <a:srgbClr val="0D0D0D"/>
              </a:solidFill>
              <a:latin typeface="Arial"/>
              <a:ea typeface="Arial"/>
              <a:cs typeface="Arial"/>
              <a:sym typeface="Arial"/>
            </a:endParaRPr>
          </a:p>
          <a:p>
            <a:pPr marL="0" lvl="0" indent="0" algn="l" rtl="0">
              <a:lnSpc>
                <a:spcPct val="107000"/>
              </a:lnSpc>
              <a:spcBef>
                <a:spcPts val="600"/>
              </a:spcBef>
              <a:spcAft>
                <a:spcPts val="0"/>
              </a:spcAft>
              <a:buSzPts val="1857"/>
              <a:buNone/>
            </a:pPr>
            <a:r>
              <a:rPr lang="en-GB" sz="1300" dirty="0">
                <a:solidFill>
                  <a:srgbClr val="0D0D0D"/>
                </a:solidFill>
                <a:latin typeface="Arial"/>
                <a:ea typeface="Arial"/>
                <a:cs typeface="Arial"/>
                <a:sym typeface="Arial"/>
              </a:rPr>
              <a:t>English:</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E3</a:t>
            </a:r>
            <a:r>
              <a:rPr lang="en-GB" sz="1300" dirty="0">
                <a:solidFill>
                  <a:srgbClr val="0D0D0D"/>
                </a:solidFill>
                <a:latin typeface="Arial"/>
                <a:ea typeface="Arial"/>
                <a:cs typeface="Arial"/>
                <a:sym typeface="Arial"/>
              </a:rPr>
              <a:t> Create text for different purposes and audiences</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E5</a:t>
            </a:r>
            <a:r>
              <a:rPr lang="en-GB" sz="1300" dirty="0">
                <a:solidFill>
                  <a:srgbClr val="0D0D0D"/>
                </a:solidFill>
                <a:latin typeface="Arial"/>
                <a:ea typeface="Arial"/>
                <a:cs typeface="Arial"/>
                <a:sym typeface="Arial"/>
              </a:rPr>
              <a:t> Synthesise information</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E6 </a:t>
            </a:r>
            <a:r>
              <a:rPr lang="en-GB" sz="1300" dirty="0">
                <a:solidFill>
                  <a:srgbClr val="0D0D0D"/>
                </a:solidFill>
                <a:latin typeface="Arial"/>
                <a:ea typeface="Arial"/>
                <a:cs typeface="Arial"/>
                <a:sym typeface="Arial"/>
              </a:rPr>
              <a:t>Take part in/leading discussions</a:t>
            </a:r>
            <a:endParaRPr sz="1300" dirty="0"/>
          </a:p>
          <a:p>
            <a:pPr marL="0" lvl="0" indent="0" algn="l" rtl="0">
              <a:lnSpc>
                <a:spcPct val="107000"/>
              </a:lnSpc>
              <a:spcBef>
                <a:spcPts val="600"/>
              </a:spcBef>
              <a:spcAft>
                <a:spcPts val="0"/>
              </a:spcAft>
              <a:buSzPts val="1857"/>
              <a:buNone/>
            </a:pPr>
            <a:r>
              <a:rPr lang="en-GB" sz="1300" dirty="0">
                <a:solidFill>
                  <a:srgbClr val="0D0D0D"/>
                </a:solidFill>
                <a:latin typeface="Arial"/>
                <a:ea typeface="Arial"/>
                <a:cs typeface="Arial"/>
                <a:sym typeface="Arial"/>
              </a:rPr>
              <a:t>Digital:</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D1</a:t>
            </a:r>
            <a:r>
              <a:rPr lang="en-GB" sz="1300" dirty="0">
                <a:solidFill>
                  <a:srgbClr val="0D0D0D"/>
                </a:solidFill>
                <a:latin typeface="Arial"/>
                <a:ea typeface="Arial"/>
                <a:cs typeface="Arial"/>
                <a:sym typeface="Arial"/>
              </a:rPr>
              <a:t> Use digital technology and media effectively</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D3</a:t>
            </a:r>
            <a:r>
              <a:rPr lang="en-GB" sz="1300" dirty="0">
                <a:solidFill>
                  <a:srgbClr val="0D0D0D"/>
                </a:solidFill>
                <a:latin typeface="Arial"/>
                <a:ea typeface="Arial"/>
                <a:cs typeface="Arial"/>
                <a:sym typeface="Arial"/>
              </a:rPr>
              <a:t> Communicate and collaborate</a:t>
            </a:r>
            <a:endParaRPr sz="1300" dirty="0"/>
          </a:p>
          <a:p>
            <a:pPr marL="457200" lvl="0" indent="-228600" algn="l" rtl="0">
              <a:lnSpc>
                <a:spcPct val="108000"/>
              </a:lnSpc>
              <a:spcBef>
                <a:spcPts val="1800"/>
              </a:spcBef>
              <a:spcAft>
                <a:spcPts val="0"/>
              </a:spcAft>
              <a:buSzPts val="2080"/>
              <a:buNone/>
            </a:pPr>
            <a:endParaRPr sz="1300" dirty="0"/>
          </a:p>
          <a:p>
            <a:pPr marL="457200" lvl="0" indent="-228600" algn="l" rtl="0">
              <a:lnSpc>
                <a:spcPct val="108000"/>
              </a:lnSpc>
              <a:spcBef>
                <a:spcPts val="1000"/>
              </a:spcBef>
              <a:spcAft>
                <a:spcPts val="0"/>
              </a:spcAft>
              <a:buSzPts val="2080"/>
              <a:buNone/>
            </a:pPr>
            <a:endParaRPr sz="1300" dirty="0"/>
          </a:p>
          <a:p>
            <a:pPr marL="457200" lvl="0" indent="-228600" algn="l" rtl="0">
              <a:lnSpc>
                <a:spcPct val="108000"/>
              </a:lnSpc>
              <a:spcBef>
                <a:spcPts val="1000"/>
              </a:spcBef>
              <a:spcAft>
                <a:spcPts val="0"/>
              </a:spcAft>
              <a:buSzPts val="2080"/>
              <a:buNone/>
            </a:pPr>
            <a:endParaRPr sz="1300" dirty="0"/>
          </a:p>
          <a:p>
            <a:pPr marL="457200" lvl="0" indent="-228600" algn="l" rtl="0">
              <a:lnSpc>
                <a:spcPct val="108000"/>
              </a:lnSpc>
              <a:spcBef>
                <a:spcPts val="1000"/>
              </a:spcBef>
              <a:spcAft>
                <a:spcPts val="0"/>
              </a:spcAft>
              <a:buSzPts val="2080"/>
              <a:buNone/>
            </a:pPr>
            <a:endParaRPr sz="13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Take it further</a:t>
            </a:r>
            <a:endParaRPr/>
          </a:p>
        </p:txBody>
      </p:sp>
      <p:sp>
        <p:nvSpPr>
          <p:cNvPr id="221" name="Google Shape;221;p26"/>
          <p:cNvSpPr txBox="1">
            <a:spLocks noGrp="1"/>
          </p:cNvSpPr>
          <p:nvPr>
            <p:ph type="body" idx="1"/>
          </p:nvPr>
        </p:nvSpPr>
        <p:spPr>
          <a:xfrm>
            <a:off x="838199" y="1825625"/>
            <a:ext cx="10701759" cy="4183289"/>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p>
            <a:pPr marL="457200" lvl="0" indent="-342900" algn="l" rtl="0">
              <a:lnSpc>
                <a:spcPct val="108000"/>
              </a:lnSpc>
              <a:spcBef>
                <a:spcPts val="1000"/>
              </a:spcBef>
              <a:spcAft>
                <a:spcPts val="0"/>
              </a:spcAft>
              <a:buSzPts val="1800"/>
              <a:buChar char="•"/>
            </a:pPr>
            <a:r>
              <a:rPr lang="en-GB"/>
              <a:t>If you enjoyed researching different types of off-site construction methods and would like to find out more, consider searching for ‘using emerging technologies for MMC’, or researching how the NHS are planning to adopt more MMC into their infrastructure.</a:t>
            </a:r>
            <a:endParaRPr/>
          </a:p>
          <a:p>
            <a:pPr marL="457200" lvl="0" indent="-342900" algn="l" rtl="0">
              <a:lnSpc>
                <a:spcPct val="108000"/>
              </a:lnSpc>
              <a:spcBef>
                <a:spcPts val="1000"/>
              </a:spcBef>
              <a:spcAft>
                <a:spcPts val="0"/>
              </a:spcAft>
              <a:buSzPts val="1800"/>
              <a:buChar char="•"/>
            </a:pPr>
            <a:r>
              <a:rPr lang="en-GB"/>
              <a:t>Can you now answer any of the questions you raised yourself in Step 6?</a:t>
            </a:r>
            <a:endParaRPr/>
          </a:p>
        </p:txBody>
      </p:sp>
      <p:sp>
        <p:nvSpPr>
          <p:cNvPr id="222" name="Google Shape;222;p2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t>Lesson 3: Types of Modern Methods of Construction</a:t>
            </a:r>
            <a:endParaRPr/>
          </a:p>
        </p:txBody>
      </p:sp>
      <p:sp>
        <p:nvSpPr>
          <p:cNvPr id="223" name="Google Shape;223;p26"/>
          <p:cNvSpPr/>
          <p:nvPr/>
        </p:nvSpPr>
        <p:spPr>
          <a:xfrm>
            <a:off x="9973929" y="162686"/>
            <a:ext cx="2078400" cy="365100"/>
          </a:xfrm>
          <a:prstGeom prst="flowChartAlternateProcess">
            <a:avLst/>
          </a:prstGeom>
          <a:solidFill>
            <a:srgbClr val="8E53EF"/>
          </a:solidFill>
          <a:ln>
            <a:noFill/>
          </a:ln>
        </p:spPr>
        <p:txBody>
          <a:bodyPr spcFirstLastPara="1" wrap="square" lIns="91425" tIns="45700" rIns="91425" bIns="45700" anchor="b" anchorCtr="0">
            <a:noAutofit/>
          </a:bodyPr>
          <a:lstStyle/>
          <a:p>
            <a:pPr marL="457200" marR="0" lvl="0" indent="-45720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Consolidation</a:t>
            </a:r>
            <a:endParaRPr sz="1400" b="1" i="0" u="none" strike="noStrike" cap="none">
              <a:solidFill>
                <a:srgbClr val="FFFFFF"/>
              </a:solidFill>
              <a:latin typeface="Arial Narrow"/>
              <a:ea typeface="Arial Narrow"/>
              <a:cs typeface="Arial Narrow"/>
              <a:sym typeface="Arial Narrow"/>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In this lesson, we will:</a:t>
            </a:r>
            <a:endParaRPr/>
          </a:p>
        </p:txBody>
      </p:sp>
      <p:sp>
        <p:nvSpPr>
          <p:cNvPr id="99" name="Google Shape;99;p12"/>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1000"/>
              </a:spcBef>
              <a:spcAft>
                <a:spcPts val="0"/>
              </a:spcAft>
              <a:buSzPts val="1680"/>
              <a:buFont typeface="Arial"/>
              <a:buChar char="•"/>
            </a:pPr>
            <a:r>
              <a:rPr lang="en-GB" dirty="0"/>
              <a:t>identify and describe different types of off-site construction methods;</a:t>
            </a:r>
            <a:endParaRPr dirty="0"/>
          </a:p>
          <a:p>
            <a:pPr marL="342900" lvl="0" indent="-342900" algn="l" rtl="0">
              <a:lnSpc>
                <a:spcPct val="107000"/>
              </a:lnSpc>
              <a:spcBef>
                <a:spcPts val="1000"/>
              </a:spcBef>
              <a:spcAft>
                <a:spcPts val="0"/>
              </a:spcAft>
              <a:buSzPts val="1680"/>
              <a:buFont typeface="Arial"/>
              <a:buChar char="•"/>
            </a:pPr>
            <a:r>
              <a:rPr lang="en-GB" dirty="0"/>
              <a:t>discriminate between off-site methods and select appropriate methods for different situations.</a:t>
            </a:r>
            <a:endParaRPr dirty="0"/>
          </a:p>
        </p:txBody>
      </p:sp>
      <p:sp>
        <p:nvSpPr>
          <p:cNvPr id="100" name="Google Shape;100;p12"/>
          <p:cNvSpPr txBox="1">
            <a:spLocks noGrp="1"/>
          </p:cNvSpPr>
          <p:nvPr>
            <p:ph type="body" idx="2"/>
          </p:nvPr>
        </p:nvSpPr>
        <p:spPr>
          <a:xfrm>
            <a:off x="7530353" y="1690688"/>
            <a:ext cx="3823447" cy="4070031"/>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Skills:</a:t>
            </a:r>
            <a:endParaRPr sz="1300" b="1" dirty="0">
              <a:solidFill>
                <a:srgbClr val="0D0D0D"/>
              </a:solidFill>
              <a:latin typeface="Arial"/>
              <a:ea typeface="Arial"/>
              <a:cs typeface="Arial"/>
              <a:sym typeface="Arial"/>
            </a:endParaRPr>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CS1 </a:t>
            </a:r>
            <a:r>
              <a:rPr lang="en-GB" sz="1300" dirty="0">
                <a:solidFill>
                  <a:srgbClr val="0D0D0D"/>
                </a:solidFill>
                <a:latin typeface="Arial"/>
                <a:ea typeface="Arial"/>
                <a:cs typeface="Arial"/>
                <a:sym typeface="Arial"/>
              </a:rPr>
              <a:t>Participate in group and class discussions to examine concepts and approaches to produce solutions to construction problems</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General competencies:</a:t>
            </a:r>
            <a:endParaRPr sz="1300" b="1" dirty="0">
              <a:solidFill>
                <a:srgbClr val="0D0D0D"/>
              </a:solidFill>
              <a:latin typeface="Arial"/>
              <a:ea typeface="Arial"/>
              <a:cs typeface="Arial"/>
              <a:sym typeface="Arial"/>
            </a:endParaRPr>
          </a:p>
          <a:p>
            <a:pPr marL="0" lvl="0" indent="0" algn="l" rtl="0">
              <a:lnSpc>
                <a:spcPct val="107000"/>
              </a:lnSpc>
              <a:spcBef>
                <a:spcPts val="600"/>
              </a:spcBef>
              <a:spcAft>
                <a:spcPts val="0"/>
              </a:spcAft>
              <a:buSzPts val="1857"/>
              <a:buNone/>
            </a:pPr>
            <a:r>
              <a:rPr lang="en-GB" sz="1300" dirty="0">
                <a:solidFill>
                  <a:srgbClr val="0D0D0D"/>
                </a:solidFill>
                <a:latin typeface="Arial"/>
                <a:ea typeface="Arial"/>
                <a:cs typeface="Arial"/>
                <a:sym typeface="Arial"/>
              </a:rPr>
              <a:t>English:</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E3</a:t>
            </a:r>
            <a:r>
              <a:rPr lang="en-GB" sz="1300" dirty="0">
                <a:solidFill>
                  <a:srgbClr val="0D0D0D"/>
                </a:solidFill>
                <a:latin typeface="Arial"/>
                <a:ea typeface="Arial"/>
                <a:cs typeface="Arial"/>
                <a:sym typeface="Arial"/>
              </a:rPr>
              <a:t> Create text for different purposes and audiences</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E5</a:t>
            </a:r>
            <a:r>
              <a:rPr lang="en-GB" sz="1300" dirty="0">
                <a:solidFill>
                  <a:srgbClr val="0D0D0D"/>
                </a:solidFill>
                <a:latin typeface="Arial"/>
                <a:ea typeface="Arial"/>
                <a:cs typeface="Arial"/>
                <a:sym typeface="Arial"/>
              </a:rPr>
              <a:t> Synthesise information</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E6 </a:t>
            </a:r>
            <a:r>
              <a:rPr lang="en-GB" sz="1300" dirty="0">
                <a:solidFill>
                  <a:srgbClr val="0D0D0D"/>
                </a:solidFill>
                <a:latin typeface="Arial"/>
                <a:ea typeface="Arial"/>
                <a:cs typeface="Arial"/>
                <a:sym typeface="Arial"/>
              </a:rPr>
              <a:t>Take part in/leading discussions</a:t>
            </a:r>
            <a:endParaRPr sz="1300" dirty="0"/>
          </a:p>
          <a:p>
            <a:pPr marL="0" lvl="0" indent="0" algn="l" rtl="0">
              <a:lnSpc>
                <a:spcPct val="107000"/>
              </a:lnSpc>
              <a:spcBef>
                <a:spcPts val="600"/>
              </a:spcBef>
              <a:spcAft>
                <a:spcPts val="0"/>
              </a:spcAft>
              <a:buSzPts val="1857"/>
              <a:buNone/>
            </a:pPr>
            <a:r>
              <a:rPr lang="en-GB" sz="1300" dirty="0">
                <a:solidFill>
                  <a:srgbClr val="0D0D0D"/>
                </a:solidFill>
                <a:latin typeface="Arial"/>
                <a:ea typeface="Arial"/>
                <a:cs typeface="Arial"/>
                <a:sym typeface="Arial"/>
              </a:rPr>
              <a:t>Digital:</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D1</a:t>
            </a:r>
            <a:r>
              <a:rPr lang="en-GB" sz="1300" dirty="0">
                <a:solidFill>
                  <a:srgbClr val="0D0D0D"/>
                </a:solidFill>
                <a:latin typeface="Arial"/>
                <a:ea typeface="Arial"/>
                <a:cs typeface="Arial"/>
                <a:sym typeface="Arial"/>
              </a:rPr>
              <a:t> Use digital technology and media effectively</a:t>
            </a:r>
            <a:endParaRPr sz="1300" dirty="0"/>
          </a:p>
          <a:p>
            <a:pPr marL="0" lvl="0" indent="0" algn="l" rtl="0">
              <a:lnSpc>
                <a:spcPct val="107000"/>
              </a:lnSpc>
              <a:spcBef>
                <a:spcPts val="600"/>
              </a:spcBef>
              <a:spcAft>
                <a:spcPts val="0"/>
              </a:spcAft>
              <a:buSzPts val="1857"/>
              <a:buNone/>
            </a:pPr>
            <a:r>
              <a:rPr lang="en-GB" sz="1300" b="1" dirty="0">
                <a:solidFill>
                  <a:srgbClr val="0D0D0D"/>
                </a:solidFill>
                <a:latin typeface="Arial"/>
                <a:ea typeface="Arial"/>
                <a:cs typeface="Arial"/>
                <a:sym typeface="Arial"/>
              </a:rPr>
              <a:t>D3</a:t>
            </a:r>
            <a:r>
              <a:rPr lang="en-GB" sz="1300" dirty="0">
                <a:solidFill>
                  <a:srgbClr val="0D0D0D"/>
                </a:solidFill>
                <a:latin typeface="Arial"/>
                <a:ea typeface="Arial"/>
                <a:cs typeface="Arial"/>
                <a:sym typeface="Arial"/>
              </a:rPr>
              <a:t> Communicate and collaborate</a:t>
            </a:r>
            <a:endParaRPr sz="1300" dirty="0"/>
          </a:p>
          <a:p>
            <a:pPr marL="457200" lvl="0" indent="-228600" algn="l" rtl="0">
              <a:lnSpc>
                <a:spcPct val="108000"/>
              </a:lnSpc>
              <a:spcBef>
                <a:spcPts val="1800"/>
              </a:spcBef>
              <a:spcAft>
                <a:spcPts val="0"/>
              </a:spcAft>
              <a:buSzPts val="2080"/>
              <a:buNone/>
            </a:pPr>
            <a:endParaRPr sz="1300" dirty="0"/>
          </a:p>
          <a:p>
            <a:pPr marL="457200" lvl="0" indent="-228600" algn="l" rtl="0">
              <a:lnSpc>
                <a:spcPct val="108000"/>
              </a:lnSpc>
              <a:spcBef>
                <a:spcPts val="1000"/>
              </a:spcBef>
              <a:spcAft>
                <a:spcPts val="0"/>
              </a:spcAft>
              <a:buSzPts val="2080"/>
              <a:buNone/>
            </a:pPr>
            <a:endParaRPr sz="1300" dirty="0"/>
          </a:p>
          <a:p>
            <a:pPr marL="457200" lvl="0" indent="-228600" algn="l" rtl="0">
              <a:lnSpc>
                <a:spcPct val="108000"/>
              </a:lnSpc>
              <a:spcBef>
                <a:spcPts val="1000"/>
              </a:spcBef>
              <a:spcAft>
                <a:spcPts val="0"/>
              </a:spcAft>
              <a:buSzPts val="2080"/>
              <a:buNone/>
            </a:pPr>
            <a:endParaRPr sz="1300" dirty="0"/>
          </a:p>
          <a:p>
            <a:pPr marL="457200" lvl="0" indent="-228600" algn="l" rtl="0">
              <a:lnSpc>
                <a:spcPct val="108000"/>
              </a:lnSpc>
              <a:spcBef>
                <a:spcPts val="1000"/>
              </a:spcBef>
              <a:spcAft>
                <a:spcPts val="0"/>
              </a:spcAft>
              <a:buSzPts val="2080"/>
              <a:buNone/>
            </a:pPr>
            <a:endParaRPr sz="1300" dirty="0"/>
          </a:p>
        </p:txBody>
      </p:sp>
      <p:sp>
        <p:nvSpPr>
          <p:cNvPr id="101" name="Google Shape;101;p12"/>
          <p:cNvSpPr>
            <a:spLocks noGrp="1"/>
          </p:cNvSpPr>
          <p:nvPr>
            <p:ph type="body" idx="4"/>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a:t>Introduction</a:t>
            </a:r>
            <a:endParaRPr/>
          </a:p>
        </p:txBody>
      </p:sp>
      <p:sp>
        <p:nvSpPr>
          <p:cNvPr id="102" name="Google Shape;102;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Recap</a:t>
            </a:r>
            <a:endParaRPr/>
          </a:p>
        </p:txBody>
      </p:sp>
      <p:sp>
        <p:nvSpPr>
          <p:cNvPr id="108" name="Google Shape;108;p13"/>
          <p:cNvSpPr txBox="1">
            <a:spLocks noGrp="1"/>
          </p:cNvSpPr>
          <p:nvPr>
            <p:ph type="body" idx="1"/>
          </p:nvPr>
        </p:nvSpPr>
        <p:spPr>
          <a:xfrm>
            <a:off x="838200" y="1825625"/>
            <a:ext cx="5496339" cy="4351338"/>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1000"/>
              </a:spcBef>
              <a:spcAft>
                <a:spcPts val="0"/>
              </a:spcAft>
              <a:buSzPts val="1680"/>
              <a:buFont typeface="Arial"/>
              <a:buChar char="•"/>
            </a:pPr>
            <a:r>
              <a:rPr lang="en-GB">
                <a:solidFill>
                  <a:srgbClr val="0D0D0D"/>
                </a:solidFill>
                <a:latin typeface="Arial"/>
                <a:ea typeface="Arial"/>
                <a:cs typeface="Arial"/>
                <a:sym typeface="Arial"/>
              </a:rPr>
              <a:t>What do you already know about MMC?</a:t>
            </a:r>
            <a:endParaRPr/>
          </a:p>
          <a:p>
            <a:pPr marL="342900" lvl="0" indent="-342900" algn="l" rtl="0">
              <a:lnSpc>
                <a:spcPct val="107000"/>
              </a:lnSpc>
              <a:spcBef>
                <a:spcPts val="1000"/>
              </a:spcBef>
              <a:spcAft>
                <a:spcPts val="0"/>
              </a:spcAft>
              <a:buSzPts val="1680"/>
              <a:buFont typeface="Arial"/>
              <a:buChar char="•"/>
            </a:pPr>
            <a:r>
              <a:rPr lang="en-GB">
                <a:latin typeface="Arial"/>
                <a:ea typeface="Arial"/>
                <a:cs typeface="Arial"/>
                <a:sym typeface="Arial"/>
              </a:rPr>
              <a:t>Have </a:t>
            </a:r>
            <a:r>
              <a:rPr lang="en-GB">
                <a:solidFill>
                  <a:srgbClr val="000000"/>
                </a:solidFill>
                <a:latin typeface="Arial"/>
                <a:ea typeface="Arial"/>
                <a:cs typeface="Arial"/>
                <a:sym typeface="Arial"/>
              </a:rPr>
              <a:t>you seen </a:t>
            </a:r>
            <a:r>
              <a:rPr lang="en-GB">
                <a:latin typeface="Arial"/>
                <a:ea typeface="Arial"/>
                <a:cs typeface="Arial"/>
                <a:sym typeface="Arial"/>
              </a:rPr>
              <a:t>any MMC used locally or on placement?</a:t>
            </a:r>
            <a:endParaRPr/>
          </a:p>
          <a:p>
            <a:pPr marL="342900" lvl="0" indent="-342900" algn="l" rtl="0">
              <a:lnSpc>
                <a:spcPct val="107000"/>
              </a:lnSpc>
              <a:spcBef>
                <a:spcPts val="1000"/>
              </a:spcBef>
              <a:spcAft>
                <a:spcPts val="0"/>
              </a:spcAft>
              <a:buSzPts val="1680"/>
              <a:buFont typeface="Arial"/>
              <a:buChar char="•"/>
            </a:pPr>
            <a:r>
              <a:rPr lang="en-GB">
                <a:latin typeface="Arial"/>
                <a:ea typeface="Arial"/>
                <a:cs typeface="Arial"/>
                <a:sym typeface="Arial"/>
              </a:rPr>
              <a:t>If so, why might the contractor have chosen MMC?</a:t>
            </a:r>
            <a:endParaRPr/>
          </a:p>
        </p:txBody>
      </p:sp>
      <p:sp>
        <p:nvSpPr>
          <p:cNvPr id="109" name="Google Shape;109;p13"/>
          <p:cNvSpPr>
            <a:spLocks noGrp="1"/>
          </p:cNvSpPr>
          <p:nvPr>
            <p:ph type="body" idx="4"/>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a:t>Introduction</a:t>
            </a:r>
            <a:endParaRPr/>
          </a:p>
        </p:txBody>
      </p:sp>
      <p:sp>
        <p:nvSpPr>
          <p:cNvPr id="110" name="Google Shape;110;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pic>
        <p:nvPicPr>
          <p:cNvPr id="111" name="Google Shape;111;p13">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599583" y="2052154"/>
            <a:ext cx="5075583" cy="338372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Research task</a:t>
            </a:r>
            <a:endParaRPr/>
          </a:p>
        </p:txBody>
      </p:sp>
      <p:sp>
        <p:nvSpPr>
          <p:cNvPr id="117" name="Google Shape;117;p14"/>
          <p:cNvSpPr txBox="1">
            <a:spLocks noGrp="1"/>
          </p:cNvSpPr>
          <p:nvPr>
            <p:ph type="body" idx="1"/>
          </p:nvPr>
        </p:nvSpPr>
        <p:spPr>
          <a:xfrm>
            <a:off x="838200" y="1825624"/>
            <a:ext cx="10012680" cy="4038728"/>
          </a:xfrm>
          <a:prstGeom prst="rect">
            <a:avLst/>
          </a:prstGeom>
          <a:solidFill>
            <a:srgbClr val="EBDDF4"/>
          </a:solidFill>
          <a:ln>
            <a:noFill/>
          </a:ln>
        </p:spPr>
        <p:txBody>
          <a:bodyPr spcFirstLastPara="1" wrap="square" lIns="180000" tIns="180000" rIns="180000" bIns="180000" anchor="t" anchorCtr="0">
            <a:normAutofit lnSpcReduction="10000"/>
          </a:bodyPr>
          <a:lstStyle/>
          <a:p>
            <a:pPr marL="450850" lvl="0" indent="-349250" algn="l" rtl="0">
              <a:lnSpc>
                <a:spcPct val="108000"/>
              </a:lnSpc>
              <a:spcBef>
                <a:spcPts val="1000"/>
              </a:spcBef>
              <a:spcAft>
                <a:spcPts val="0"/>
              </a:spcAft>
              <a:buClr>
                <a:schemeClr val="dk1"/>
              </a:buClr>
              <a:buSzPts val="2000"/>
              <a:buFont typeface="Arial"/>
              <a:buChar char="•"/>
            </a:pPr>
            <a:r>
              <a:rPr lang="en-GB">
                <a:solidFill>
                  <a:schemeClr val="dk1"/>
                </a:solidFill>
              </a:rPr>
              <a:t>Follow the steps laid out in this research task to produce a guide for clients who have no construction experience. You will need to outline what types of MMC are available and what materials are used in each method. </a:t>
            </a:r>
            <a:endParaRPr>
              <a:solidFill>
                <a:schemeClr val="dk1"/>
              </a:solidFill>
            </a:endParaRPr>
          </a:p>
          <a:p>
            <a:pPr marL="450850" lvl="0" indent="-349250" algn="l" rtl="0">
              <a:lnSpc>
                <a:spcPct val="108000"/>
              </a:lnSpc>
              <a:spcBef>
                <a:spcPts val="1000"/>
              </a:spcBef>
              <a:spcAft>
                <a:spcPts val="0"/>
              </a:spcAft>
              <a:buSzPts val="1800"/>
              <a:buFont typeface="Arial"/>
              <a:buNone/>
            </a:pPr>
            <a:endParaRPr>
              <a:solidFill>
                <a:schemeClr val="dk1"/>
              </a:solidFill>
            </a:endParaRPr>
          </a:p>
          <a:p>
            <a:pPr marL="450850" lvl="0" indent="-349250" algn="l" rtl="0">
              <a:lnSpc>
                <a:spcPct val="107916"/>
              </a:lnSpc>
              <a:spcBef>
                <a:spcPts val="400"/>
              </a:spcBef>
              <a:spcAft>
                <a:spcPts val="400"/>
              </a:spcAft>
              <a:buClr>
                <a:schemeClr val="dk1"/>
              </a:buClr>
              <a:buSzPts val="2000"/>
              <a:buFont typeface="Arial"/>
              <a:buChar char="•"/>
            </a:pPr>
            <a:r>
              <a:rPr lang="en-GB">
                <a:solidFill>
                  <a:schemeClr val="dk1"/>
                </a:solidFill>
              </a:rPr>
              <a:t>You will need to discuss how emerging technologies can be used to enhance the process </a:t>
            </a:r>
            <a:r>
              <a:rPr lang="en-GB">
                <a:solidFill>
                  <a:schemeClr val="dk1"/>
                </a:solidFill>
                <a:latin typeface="Times New Roman"/>
                <a:ea typeface="Times New Roman"/>
                <a:cs typeface="Times New Roman"/>
                <a:sym typeface="Times New Roman"/>
              </a:rPr>
              <a:t>–</a:t>
            </a:r>
            <a:r>
              <a:rPr lang="en-GB">
                <a:solidFill>
                  <a:schemeClr val="dk1"/>
                </a:solidFill>
              </a:rPr>
              <a:t> for example, robotics, computer numerical control (CNC), building information modelling (BIM), 3D concrete printing.</a:t>
            </a:r>
            <a:endParaRPr>
              <a:solidFill>
                <a:schemeClr val="dk1"/>
              </a:solidFill>
            </a:endParaRPr>
          </a:p>
        </p:txBody>
      </p:sp>
      <p:sp>
        <p:nvSpPr>
          <p:cNvPr id="118" name="Google Shape;118;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19" name="Google Shape;119;p1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a:t>Activity 1</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Warm-up</a:t>
            </a:r>
            <a:endParaRPr/>
          </a:p>
        </p:txBody>
      </p:sp>
      <p:sp>
        <p:nvSpPr>
          <p:cNvPr id="125" name="Google Shape;125;p15" descr="A close-up of people working on plans for a construction project"/>
          <p:cNvSpPr txBox="1">
            <a:spLocks noGrp="1"/>
          </p:cNvSpPr>
          <p:nvPr>
            <p:ph type="body" idx="1"/>
          </p:nvPr>
        </p:nvSpPr>
        <p:spPr>
          <a:xfrm>
            <a:off x="838200" y="1825625"/>
            <a:ext cx="5909841" cy="4351338"/>
          </a:xfrm>
          <a:prstGeom prst="rect">
            <a:avLst/>
          </a:prstGeom>
          <a:solidFill>
            <a:srgbClr val="EBDDF4"/>
          </a:solidFill>
          <a:ln>
            <a:noFill/>
          </a:ln>
        </p:spPr>
        <p:txBody>
          <a:bodyPr spcFirstLastPara="1" wrap="square" lIns="180000" tIns="180000" rIns="180000" bIns="180000" anchor="t" anchorCtr="0">
            <a:normAutofit/>
          </a:bodyPr>
          <a:lstStyle/>
          <a:p>
            <a:pPr marL="457200" lvl="0" indent="-342900" algn="l" rtl="0">
              <a:lnSpc>
                <a:spcPct val="108000"/>
              </a:lnSpc>
              <a:spcBef>
                <a:spcPts val="1000"/>
              </a:spcBef>
              <a:spcAft>
                <a:spcPts val="0"/>
              </a:spcAft>
              <a:buSzPts val="1800"/>
              <a:buChar char="•"/>
            </a:pPr>
            <a:r>
              <a:rPr lang="en-GB"/>
              <a:t>Write a short definition of MMC.</a:t>
            </a:r>
            <a:endParaRPr/>
          </a:p>
          <a:p>
            <a:pPr marL="457200" lvl="0" indent="-342900" algn="l" rtl="0">
              <a:lnSpc>
                <a:spcPct val="108000"/>
              </a:lnSpc>
              <a:spcBef>
                <a:spcPts val="1000"/>
              </a:spcBef>
              <a:spcAft>
                <a:spcPts val="0"/>
              </a:spcAft>
              <a:buSzPts val="1800"/>
              <a:buChar char="•"/>
            </a:pPr>
            <a:r>
              <a:rPr lang="en-GB"/>
              <a:t>List five different types of MMC.</a:t>
            </a:r>
            <a:endParaRPr/>
          </a:p>
          <a:p>
            <a:pPr marL="457200" lvl="0" indent="-228600" algn="l" rtl="0">
              <a:lnSpc>
                <a:spcPct val="108000"/>
              </a:lnSpc>
              <a:spcBef>
                <a:spcPts val="1000"/>
              </a:spcBef>
              <a:spcAft>
                <a:spcPts val="0"/>
              </a:spcAft>
              <a:buSzPts val="1800"/>
              <a:buNone/>
            </a:pPr>
            <a:endParaRPr/>
          </a:p>
        </p:txBody>
      </p:sp>
      <p:sp>
        <p:nvSpPr>
          <p:cNvPr id="126" name="Google Shape;126;p1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27" name="Google Shape;127;p1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a:t>Activity 1</a:t>
            </a:r>
            <a:endParaRPr/>
          </a:p>
        </p:txBody>
      </p:sp>
      <p:pic>
        <p:nvPicPr>
          <p:cNvPr id="128" name="Google Shape;128;p15" descr="A street of new modern modular homes"/>
          <p:cNvPicPr preferRelativeResize="0"/>
          <p:nvPr/>
        </p:nvPicPr>
        <p:blipFill rotWithShape="1">
          <a:blip r:embed="rId3" cstate="screen">
            <a:alphaModFix/>
            <a:extLst>
              <a:ext uri="{28A0092B-C50C-407E-A947-70E740481C1C}">
                <a14:useLocalDpi xmlns:a14="http://schemas.microsoft.com/office/drawing/2010/main"/>
              </a:ext>
            </a:extLst>
          </a:blip>
          <a:srcRect t="-36"/>
          <a:stretch/>
        </p:blipFill>
        <p:spPr>
          <a:xfrm>
            <a:off x="6944140" y="1825624"/>
            <a:ext cx="4790012" cy="435133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Step 1: Plan what you need</a:t>
            </a:r>
            <a:endParaRPr/>
          </a:p>
        </p:txBody>
      </p:sp>
      <p:sp>
        <p:nvSpPr>
          <p:cNvPr id="134" name="Google Shape;134;p16"/>
          <p:cNvSpPr txBox="1">
            <a:spLocks noGrp="1"/>
          </p:cNvSpPr>
          <p:nvPr>
            <p:ph type="body" idx="1"/>
          </p:nvPr>
        </p:nvSpPr>
        <p:spPr>
          <a:xfrm>
            <a:off x="838200" y="1825625"/>
            <a:ext cx="10325519" cy="4351338"/>
          </a:xfrm>
          <a:prstGeom prst="rect">
            <a:avLst/>
          </a:prstGeom>
          <a:solidFill>
            <a:srgbClr val="EBDDF4"/>
          </a:solidFill>
          <a:ln>
            <a:noFill/>
          </a:ln>
        </p:spPr>
        <p:txBody>
          <a:bodyPr spcFirstLastPara="1" wrap="square" lIns="91425" tIns="45700" rIns="91425" bIns="45700" anchor="t" anchorCtr="0">
            <a:noAutofit/>
          </a:bodyPr>
          <a:lstStyle/>
          <a:p>
            <a:pPr marL="114300" lvl="0" indent="0" algn="l" rtl="0">
              <a:lnSpc>
                <a:spcPct val="108000"/>
              </a:lnSpc>
              <a:spcBef>
                <a:spcPts val="1000"/>
              </a:spcBef>
              <a:spcAft>
                <a:spcPts val="0"/>
              </a:spcAft>
              <a:buSzPts val="2162"/>
              <a:buNone/>
            </a:pPr>
            <a:r>
              <a:rPr lang="en-GB" sz="2000"/>
              <a:t>You are going to research 3D volumetric construction, structural insulated panels (SIPs) and pre-manufactured components. You need to find out:</a:t>
            </a:r>
            <a:endParaRPr sz="2000"/>
          </a:p>
          <a:p>
            <a:pPr marL="457200" lvl="0" indent="-342900" algn="l" rtl="0">
              <a:lnSpc>
                <a:spcPct val="108000"/>
              </a:lnSpc>
              <a:spcBef>
                <a:spcPts val="1000"/>
              </a:spcBef>
              <a:spcAft>
                <a:spcPts val="0"/>
              </a:spcAft>
              <a:buSzPts val="2162"/>
              <a:buChar char="•"/>
            </a:pPr>
            <a:r>
              <a:rPr lang="en-GB" sz="2000"/>
              <a:t>how each method works and what materials are used;</a:t>
            </a:r>
            <a:endParaRPr sz="2000"/>
          </a:p>
          <a:p>
            <a:pPr marL="457200" lvl="0" indent="-342900" algn="l" rtl="0">
              <a:lnSpc>
                <a:spcPct val="108000"/>
              </a:lnSpc>
              <a:spcBef>
                <a:spcPts val="1000"/>
              </a:spcBef>
              <a:spcAft>
                <a:spcPts val="0"/>
              </a:spcAft>
              <a:buSzPts val="2162"/>
              <a:buChar char="•"/>
            </a:pPr>
            <a:r>
              <a:rPr lang="en-GB" sz="2000"/>
              <a:t>benefits/limitations of each method and cost implications;</a:t>
            </a:r>
            <a:endParaRPr sz="2000"/>
          </a:p>
          <a:p>
            <a:pPr marL="457200" lvl="0" indent="-342900" algn="l" rtl="0">
              <a:lnSpc>
                <a:spcPct val="108000"/>
              </a:lnSpc>
              <a:spcBef>
                <a:spcPts val="1000"/>
              </a:spcBef>
              <a:spcAft>
                <a:spcPts val="0"/>
              </a:spcAft>
              <a:buSzPts val="2162"/>
              <a:buChar char="•"/>
            </a:pPr>
            <a:r>
              <a:rPr lang="en-GB" sz="2000"/>
              <a:t>if and how emerging technologies are being used.</a:t>
            </a:r>
            <a:endParaRPr sz="2000"/>
          </a:p>
          <a:p>
            <a:pPr marL="114300" lvl="0" indent="0" algn="l" rtl="0">
              <a:lnSpc>
                <a:spcPct val="108000"/>
              </a:lnSpc>
              <a:spcBef>
                <a:spcPts val="1000"/>
              </a:spcBef>
              <a:spcAft>
                <a:spcPts val="0"/>
              </a:spcAft>
              <a:buSzPts val="2162"/>
              <a:buNone/>
            </a:pPr>
            <a:r>
              <a:rPr lang="en-GB" sz="2000"/>
              <a:t>Ask yourself:</a:t>
            </a:r>
            <a:endParaRPr sz="2000"/>
          </a:p>
          <a:p>
            <a:pPr marL="457200" lvl="0" indent="-342900" algn="l" rtl="0">
              <a:lnSpc>
                <a:spcPct val="108000"/>
              </a:lnSpc>
              <a:spcBef>
                <a:spcPts val="1000"/>
              </a:spcBef>
              <a:spcAft>
                <a:spcPts val="0"/>
              </a:spcAft>
              <a:buSzPts val="2162"/>
              <a:buChar char="•"/>
            </a:pPr>
            <a:r>
              <a:rPr lang="en-GB" sz="2000"/>
              <a:t>What do you already know about these technologies?</a:t>
            </a:r>
            <a:endParaRPr sz="2000"/>
          </a:p>
          <a:p>
            <a:pPr marL="457200" lvl="0" indent="-342900" algn="l" rtl="0">
              <a:lnSpc>
                <a:spcPct val="108000"/>
              </a:lnSpc>
              <a:spcBef>
                <a:spcPts val="1000"/>
              </a:spcBef>
              <a:spcAft>
                <a:spcPts val="0"/>
              </a:spcAft>
              <a:buSzPts val="2162"/>
              <a:buChar char="•"/>
            </a:pPr>
            <a:r>
              <a:rPr lang="en-GB" sz="2000"/>
              <a:t>How will you record the information you need?</a:t>
            </a:r>
            <a:endParaRPr sz="2000"/>
          </a:p>
          <a:p>
            <a:pPr marL="457200" lvl="0" indent="-342900" algn="l" rtl="0">
              <a:lnSpc>
                <a:spcPct val="108000"/>
              </a:lnSpc>
              <a:spcBef>
                <a:spcPts val="1000"/>
              </a:spcBef>
              <a:spcAft>
                <a:spcPts val="0"/>
              </a:spcAft>
              <a:buSzPts val="2162"/>
              <a:buChar char="•"/>
            </a:pPr>
            <a:r>
              <a:rPr lang="en-GB" sz="2000"/>
              <a:t>Are there any specific questions you would like answered?</a:t>
            </a:r>
            <a:endParaRPr sz="2000"/>
          </a:p>
          <a:p>
            <a:pPr marL="457200" lvl="0" indent="-228600" algn="l" rtl="0">
              <a:lnSpc>
                <a:spcPct val="108000"/>
              </a:lnSpc>
              <a:spcBef>
                <a:spcPts val="1000"/>
              </a:spcBef>
              <a:spcAft>
                <a:spcPts val="0"/>
              </a:spcAft>
              <a:buSzPts val="2432"/>
              <a:buNone/>
            </a:pPr>
            <a:endParaRPr sz="2000"/>
          </a:p>
          <a:p>
            <a:pPr marL="457200" lvl="0" indent="-228600" algn="l" rtl="0">
              <a:lnSpc>
                <a:spcPct val="108000"/>
              </a:lnSpc>
              <a:spcBef>
                <a:spcPts val="1000"/>
              </a:spcBef>
              <a:spcAft>
                <a:spcPts val="0"/>
              </a:spcAft>
              <a:buSzPts val="2432"/>
              <a:buNone/>
            </a:pPr>
            <a:endParaRPr sz="2000"/>
          </a:p>
        </p:txBody>
      </p:sp>
      <p:sp>
        <p:nvSpPr>
          <p:cNvPr id="135" name="Google Shape;135;p1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36" name="Google Shape;136;p1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a:t>Activity 1</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4000"/>
              <a:buNone/>
            </a:pPr>
            <a:r>
              <a:rPr lang="en-GB"/>
              <a:t>Step 2: V</a:t>
            </a:r>
            <a:r>
              <a:rPr lang="en-GB" sz="4000" b="0" i="0" u="none" strike="noStrike" cap="none">
                <a:solidFill>
                  <a:srgbClr val="262626"/>
                </a:solidFill>
                <a:latin typeface="Arial"/>
                <a:ea typeface="Arial"/>
                <a:cs typeface="Arial"/>
                <a:sym typeface="Arial"/>
              </a:rPr>
              <a:t>olumetric construction video</a:t>
            </a:r>
            <a:endParaRPr/>
          </a:p>
        </p:txBody>
      </p:sp>
      <p:sp>
        <p:nvSpPr>
          <p:cNvPr id="142" name="Google Shape;142;p1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43" name="Google Shape;143;p17"/>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p>
            <a:pPr marL="457200" lvl="0" indent="-228600" algn="l" rtl="0">
              <a:lnSpc>
                <a:spcPct val="108000"/>
              </a:lnSpc>
              <a:spcBef>
                <a:spcPts val="0"/>
              </a:spcBef>
              <a:spcAft>
                <a:spcPts val="0"/>
              </a:spcAft>
              <a:buSzPts val="1400"/>
              <a:buNone/>
            </a:pPr>
            <a:r>
              <a:rPr lang="en-GB"/>
              <a:t>Activity 1</a:t>
            </a:r>
            <a:endParaRPr/>
          </a:p>
        </p:txBody>
      </p:sp>
      <p:sp>
        <p:nvSpPr>
          <p:cNvPr id="144" name="Google Shape;144;p17"/>
          <p:cNvSpPr>
            <a:spLocks noGrp="1"/>
          </p:cNvSpPr>
          <p:nvPr>
            <p:ph type="body" idx="4"/>
          </p:nvPr>
        </p:nvSpPr>
        <p:spPr>
          <a:xfrm>
            <a:off x="9973929" y="162686"/>
            <a:ext cx="2078545" cy="365125"/>
          </a:xfrm>
          <a:prstGeom prst="flowChartAlternateProcess">
            <a:avLst/>
          </a:prstGeom>
          <a:solidFill>
            <a:schemeClr val="accent2"/>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sz="1400" b="1" i="0" u="none" strike="noStrike" cap="none">
                <a:solidFill>
                  <a:srgbClr val="FFFFFF"/>
                </a:solidFill>
                <a:latin typeface="Arial Narrow"/>
                <a:ea typeface="Arial Narrow"/>
                <a:cs typeface="Arial Narrow"/>
                <a:sym typeface="Arial Narrow"/>
              </a:rPr>
              <a:t>Activity 1</a:t>
            </a:r>
            <a:endParaRPr/>
          </a:p>
        </p:txBody>
      </p:sp>
      <p:pic>
        <p:nvPicPr>
          <p:cNvPr id="2" name="Online Media 1" title="Volumetric construction">
            <a:hlinkClick r:id="" action="ppaction://media"/>
            <a:extLst>
              <a:ext uri="{FF2B5EF4-FFF2-40B4-BE49-F238E27FC236}">
                <a16:creationId xmlns:a16="http://schemas.microsoft.com/office/drawing/2014/main" id="{7C28F846-3436-EFA7-4851-82246E1484D1}"/>
              </a:ext>
            </a:extLst>
          </p:cNvPr>
          <p:cNvPicPr>
            <a:picLocks noRot="1" noChangeAspect="1"/>
          </p:cNvPicPr>
          <p:nvPr>
            <a:videoFile r:link="rId1"/>
          </p:nvPr>
        </p:nvPicPr>
        <p:blipFill>
          <a:blip r:embed="rId4"/>
          <a:stretch>
            <a:fillRect/>
          </a:stretch>
        </p:blipFill>
        <p:spPr>
          <a:xfrm>
            <a:off x="1748218" y="1402576"/>
            <a:ext cx="8695563" cy="48989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Step 2: </a:t>
            </a:r>
            <a:r>
              <a:rPr lang="en-GB" sz="4000" b="0" i="0" u="none" strike="noStrike" cap="none">
                <a:solidFill>
                  <a:srgbClr val="262626"/>
                </a:solidFill>
                <a:latin typeface="Arial"/>
                <a:ea typeface="Arial"/>
                <a:cs typeface="Arial"/>
                <a:sym typeface="Arial"/>
              </a:rPr>
              <a:t>Structural Insulated Panels video</a:t>
            </a:r>
            <a:endParaRPr/>
          </a:p>
        </p:txBody>
      </p:sp>
      <p:sp>
        <p:nvSpPr>
          <p:cNvPr id="152" name="Google Shape;152;p1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53" name="Google Shape;153;p18"/>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sz="1400" b="1" i="0" u="none" strike="noStrike" cap="none">
                <a:solidFill>
                  <a:srgbClr val="FFFFFF"/>
                </a:solidFill>
                <a:latin typeface="Arial Narrow"/>
                <a:ea typeface="Arial Narrow"/>
                <a:cs typeface="Arial Narrow"/>
                <a:sym typeface="Arial Narrow"/>
              </a:rPr>
              <a:t>Activity 1</a:t>
            </a:r>
            <a:endParaRPr/>
          </a:p>
        </p:txBody>
      </p:sp>
      <p:pic>
        <p:nvPicPr>
          <p:cNvPr id="2" name="Online Media 1" title="Structural_intergrated_panels">
            <a:hlinkClick r:id="" action="ppaction://media"/>
            <a:extLst>
              <a:ext uri="{FF2B5EF4-FFF2-40B4-BE49-F238E27FC236}">
                <a16:creationId xmlns:a16="http://schemas.microsoft.com/office/drawing/2014/main" id="{38DC3E84-4D85-9198-4EB3-B6889D7F30DA}"/>
              </a:ext>
            </a:extLst>
          </p:cNvPr>
          <p:cNvPicPr>
            <a:picLocks noRot="1" noChangeAspect="1"/>
          </p:cNvPicPr>
          <p:nvPr>
            <a:videoFile r:link="rId1"/>
          </p:nvPr>
        </p:nvPicPr>
        <p:blipFill>
          <a:blip r:embed="rId4"/>
          <a:stretch>
            <a:fillRect/>
          </a:stretch>
        </p:blipFill>
        <p:spPr>
          <a:xfrm>
            <a:off x="1725358" y="1340243"/>
            <a:ext cx="8741283" cy="49246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Step 2: </a:t>
            </a:r>
            <a:r>
              <a:rPr lang="en-GB" sz="4000" b="0" i="0" u="none" strike="noStrike" cap="none">
                <a:solidFill>
                  <a:srgbClr val="262626"/>
                </a:solidFill>
                <a:latin typeface="Arial"/>
                <a:ea typeface="Arial"/>
                <a:cs typeface="Arial"/>
                <a:sym typeface="Arial"/>
              </a:rPr>
              <a:t>Pre-manufactured components video</a:t>
            </a:r>
            <a:endParaRPr/>
          </a:p>
        </p:txBody>
      </p:sp>
      <p:sp>
        <p:nvSpPr>
          <p:cNvPr id="161" name="Google Shape;161;p1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457200" lvl="0" indent="-228600" algn="l" rtl="0">
              <a:lnSpc>
                <a:spcPct val="108000"/>
              </a:lnSpc>
              <a:spcBef>
                <a:spcPts val="1000"/>
              </a:spcBef>
              <a:spcAft>
                <a:spcPts val="0"/>
              </a:spcAft>
              <a:buSzPts val="1200"/>
              <a:buNone/>
            </a:pPr>
            <a:r>
              <a:rPr lang="en-GB">
                <a:latin typeface="Arial"/>
                <a:ea typeface="Arial"/>
                <a:cs typeface="Arial"/>
                <a:sym typeface="Arial"/>
              </a:rPr>
              <a:t>Lesson 3: </a:t>
            </a:r>
            <a:r>
              <a:rPr lang="en-GB"/>
              <a:t>Types of Modern Methods of Construction</a:t>
            </a:r>
            <a:endParaRPr/>
          </a:p>
        </p:txBody>
      </p:sp>
      <p:sp>
        <p:nvSpPr>
          <p:cNvPr id="162" name="Google Shape;162;p19"/>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ctr" anchorCtr="0">
            <a:normAutofit/>
          </a:bodyPr>
          <a:lstStyle/>
          <a:p>
            <a:pPr marL="457200" lvl="0" indent="-457200" algn="l" rtl="0">
              <a:lnSpc>
                <a:spcPct val="108000"/>
              </a:lnSpc>
              <a:spcBef>
                <a:spcPts val="0"/>
              </a:spcBef>
              <a:spcAft>
                <a:spcPts val="0"/>
              </a:spcAft>
              <a:buSzPts val="1400"/>
              <a:buNone/>
            </a:pPr>
            <a:r>
              <a:rPr lang="en-GB" sz="1400" b="1" i="0" u="none" strike="noStrike" cap="none">
                <a:solidFill>
                  <a:srgbClr val="FFFFFF"/>
                </a:solidFill>
                <a:latin typeface="Arial Narrow"/>
                <a:ea typeface="Arial Narrow"/>
                <a:cs typeface="Arial Narrow"/>
                <a:sym typeface="Arial Narrow"/>
              </a:rPr>
              <a:t>Activity 1</a:t>
            </a:r>
            <a:endParaRPr/>
          </a:p>
        </p:txBody>
      </p:sp>
      <p:pic>
        <p:nvPicPr>
          <p:cNvPr id="2" name="Online Media 1" title="Lesson3_Pre_Manufactured_Components_Final">
            <a:hlinkClick r:id="" action="ppaction://media"/>
            <a:extLst>
              <a:ext uri="{FF2B5EF4-FFF2-40B4-BE49-F238E27FC236}">
                <a16:creationId xmlns:a16="http://schemas.microsoft.com/office/drawing/2014/main" id="{A0751268-5FCF-9472-6B88-BA0ECC0C0252}"/>
              </a:ext>
            </a:extLst>
          </p:cNvPr>
          <p:cNvPicPr>
            <a:picLocks noRot="1" noChangeAspect="1"/>
          </p:cNvPicPr>
          <p:nvPr>
            <a:videoFile r:link="rId1"/>
          </p:nvPr>
        </p:nvPicPr>
        <p:blipFill>
          <a:blip r:embed="rId4"/>
          <a:stretch>
            <a:fillRect/>
          </a:stretch>
        </p:blipFill>
        <p:spPr>
          <a:xfrm>
            <a:off x="1689675" y="1298767"/>
            <a:ext cx="8812650" cy="49648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1043</Words>
  <Application>Microsoft Office PowerPoint</Application>
  <PresentationFormat>Widescreen</PresentationFormat>
  <Paragraphs>137</Paragraphs>
  <Slides>16</Slides>
  <Notes>16</Notes>
  <HiddenSlides>0</HiddenSlides>
  <MMClips>3</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Narrow</vt:lpstr>
      <vt:lpstr>Times New Roman</vt:lpstr>
      <vt:lpstr>Calibri</vt:lpstr>
      <vt:lpstr>Courier New</vt:lpstr>
      <vt:lpstr>Office Theme</vt:lpstr>
      <vt:lpstr>Construction</vt:lpstr>
      <vt:lpstr>In this lesson, we will:</vt:lpstr>
      <vt:lpstr>Recap</vt:lpstr>
      <vt:lpstr>Research task</vt:lpstr>
      <vt:lpstr>Warm-up</vt:lpstr>
      <vt:lpstr>Step 1: Plan what you need</vt:lpstr>
      <vt:lpstr>Step 2: Volumetric construction video</vt:lpstr>
      <vt:lpstr>Step 2: Structural Insulated Panels video</vt:lpstr>
      <vt:lpstr>Step 2: Pre-manufactured components video</vt:lpstr>
      <vt:lpstr>Step 3: Check your plan</vt:lpstr>
      <vt:lpstr>Step 4: Research other methods</vt:lpstr>
      <vt:lpstr>Step 5: Write your guide</vt:lpstr>
      <vt:lpstr>Step 6: Reflect on your work</vt:lpstr>
      <vt:lpstr>Applying your knowledge</vt:lpstr>
      <vt:lpstr>In this lesson, we have:</vt:lpstr>
      <vt:lpstr>Take it further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2025-04-09T20:04:01Z</dcterms:modified>
</cp:coreProperties>
</file>