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embeddedFontLst>
    <p:embeddedFont>
      <p:font typeface="Arial Narrow" panose="020B060602020203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69604418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Image © Shutterstock/Amorn Suriyan</a:t>
            </a:r>
            <a:endParaRPr/>
          </a:p>
        </p:txBody>
      </p:sp>
      <p:sp>
        <p:nvSpPr>
          <p:cNvPr id="110" name="Google Shape;11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9" name="Google Shape;20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0" name="Google Shape;2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Skills in Modern Methods of Construction video: </a:t>
            </a:r>
            <a:r>
              <a:rPr lang="en-GB" sz="18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https://vimeo.com/1069604418</a:t>
            </a:r>
            <a:endParaRPr dirty="0"/>
          </a:p>
        </p:txBody>
      </p:sp>
      <p:sp>
        <p:nvSpPr>
          <p:cNvPr id="219" name="Google Shape;2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>
                <a:solidFill>
                  <a:srgbClr val="0D0D0D"/>
                </a:solidFill>
              </a:rPr>
              <a:t>B</a:t>
            </a:r>
            <a:r>
              <a:rPr lang="en-GB" sz="12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uilding </a:t>
            </a:r>
            <a:r>
              <a:rPr lang="en-GB" sz="1200">
                <a:solidFill>
                  <a:srgbClr val="0D0D0D"/>
                </a:solidFill>
              </a:rPr>
              <a:t>R</a:t>
            </a:r>
            <a:r>
              <a:rPr lang="en-GB" sz="12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egulations - </a:t>
            </a:r>
            <a:r>
              <a:rPr lang="en-GB"/>
              <a:t>https://www.planningportal.co.uk/applications/building-control-applications/building-control/approved-documents/part-l-conservation-of-fuel-and-power/approved-document-l-conservation-of-fuel-and-power-volume-1-dwellings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Shutterstock/SV Production</a:t>
            </a:r>
            <a:endParaRPr/>
          </a:p>
        </p:txBody>
      </p:sp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Shutterstock/JLco Julia Amaral</a:t>
            </a:r>
            <a:endParaRPr/>
          </a:p>
        </p:txBody>
      </p:sp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>
          <a:extLst>
            <a:ext uri="{FF2B5EF4-FFF2-40B4-BE49-F238E27FC236}">
              <a16:creationId xmlns:a16="http://schemas.microsoft.com/office/drawing/2014/main" id="{4F6F5093-B511-4642-9B98-40FE9CEDB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>
            <a:extLst>
              <a:ext uri="{FF2B5EF4-FFF2-40B4-BE49-F238E27FC236}">
                <a16:creationId xmlns:a16="http://schemas.microsoft.com/office/drawing/2014/main" id="{6204E23B-438F-3B06-E866-10A752814D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7:notes">
            <a:extLst>
              <a:ext uri="{FF2B5EF4-FFF2-40B4-BE49-F238E27FC236}">
                <a16:creationId xmlns:a16="http://schemas.microsoft.com/office/drawing/2014/main" id="{35DF908A-75B0-C97E-D74B-448A28F74C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81929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9" name="Google Shape;17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A group of construction workers wearing hard hats and vests looking at a computer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75" y="-2361397"/>
            <a:ext cx="12191525" cy="8127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75" y="514350"/>
            <a:ext cx="12192000" cy="63436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702445"/>
            <a:ext cx="1811433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 descr="A purple line art of a hammer and screwdriver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7738" y="2124272"/>
            <a:ext cx="975575" cy="94957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5200"/>
              <a:buFont typeface="Arial"/>
              <a:buNone/>
              <a:defRPr sz="5200" b="1">
                <a:solidFill>
                  <a:srgbClr val="43267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6096000" y="289582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432673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" descr="A picture containing screenshot, graphics, pattern, circle&#10;&#10;Description automatically generated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280625"/>
            <a:ext cx="2049637" cy="860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>
            <a:spLocks noGrp="1"/>
          </p:cNvSpPr>
          <p:nvPr>
            <p:ph type="media" idx="3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>
            <a:spLocks noGrp="1"/>
          </p:cNvSpPr>
          <p:nvPr>
            <p:ph type="media" idx="4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>
            <a:spLocks noGrp="1"/>
          </p:cNvSpPr>
          <p:nvPr>
            <p:ph type="media" idx="5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1"/>
          <p:cNvSpPr>
            <a:spLocks noGrp="1"/>
          </p:cNvSpPr>
          <p:nvPr>
            <p:ph type="media" idx="6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1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1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1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3267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1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>
            <a:spLocks noGrp="1"/>
          </p:cNvSpPr>
          <p:nvPr>
            <p:ph type="body" idx="7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2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EBDD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EBDD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EBDDF4"/>
          </a:solidFill>
          <a:ln w="19050" cap="sq" cmpd="sng">
            <a:solidFill>
              <a:srgbClr val="43267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5" descr="A purple and black file folder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6311" y="1610866"/>
            <a:ext cx="4635689" cy="5247133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4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>
            <a:spLocks noGrp="1"/>
          </p:cNvSpPr>
          <p:nvPr>
            <p:ph type="body" idx="5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EBDD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49559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video" Target="https://player.vimeo.com/video/1069604418?app_id=122963" TargetMode="Externa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ningportal.co.uk/applications/building-control-applications/building-control/approved-documents/part-l-conservation-of-fuel-and-power/approved-document-l-conservation-of-fuel-and-power-volume-1-dwelling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2673"/>
              </a:buClr>
              <a:buSzPts val="5200"/>
              <a:buFont typeface="Arial"/>
              <a:buNone/>
            </a:pPr>
            <a:r>
              <a:rPr lang="en-GB"/>
              <a:t>Construction</a:t>
            </a:r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Topic: Modern Methods of Construction</a:t>
            </a:r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096000" y="289582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/>
              <a:t>Route: Construction</a:t>
            </a:r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3"/>
          </p:nvPr>
        </p:nvSpPr>
        <p:spPr>
          <a:xfrm>
            <a:off x="1524000" y="5486400"/>
            <a:ext cx="9144000" cy="597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</a:t>
            </a:r>
            <a:br>
              <a:rPr lang="en-GB" dirty="0">
                <a:latin typeface="Arial"/>
                <a:ea typeface="Arial"/>
                <a:cs typeface="Arial"/>
                <a:sym typeface="Arial"/>
              </a:rPr>
            </a:br>
            <a:r>
              <a:rPr lang="en-GB" dirty="0">
                <a:latin typeface="Arial"/>
                <a:ea typeface="Arial"/>
                <a:cs typeface="Arial"/>
                <a:sym typeface="Arial"/>
              </a:rPr>
              <a:t>using Autodesk</a:t>
            </a:r>
            <a:r>
              <a:rPr lang="en-GB" sz="1800" baseline="30000" dirty="0">
                <a:latin typeface="Arial"/>
                <a:ea typeface="Arial"/>
                <a:cs typeface="Arial"/>
                <a:sym typeface="Arial"/>
              </a:rPr>
              <a:t>®</a:t>
            </a:r>
            <a:r>
              <a:rPr lang="en-GB" dirty="0">
                <a:latin typeface="Arial"/>
                <a:ea typeface="Arial"/>
                <a:cs typeface="Arial"/>
                <a:sym typeface="Arial"/>
              </a:rPr>
              <a:t> Revit software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these lessons, we have:</a:t>
            </a:r>
            <a:endParaRPr/>
          </a:p>
        </p:txBody>
      </p:sp>
      <p:sp>
        <p:nvSpPr>
          <p:cNvPr id="193" name="Google Shape;193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designed a house to fulfil a client’s vision and specification using Autodesk</a:t>
            </a:r>
            <a:r>
              <a:rPr lang="en-GB" sz="1800" baseline="30000" dirty="0">
                <a:latin typeface="Arial"/>
                <a:ea typeface="Arial"/>
                <a:cs typeface="Arial"/>
                <a:sym typeface="Arial"/>
              </a:rPr>
              <a:t>®</a:t>
            </a: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Revit software;</a:t>
            </a:r>
            <a:endParaRPr dirty="0"/>
          </a:p>
          <a:p>
            <a:pPr marL="342900" lvl="0" indent="-342900" algn="l" rtl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consolidated and tested knowledge about MMC. </a:t>
            </a:r>
            <a:endParaRPr sz="2400"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Consolidation</a:t>
            </a:r>
            <a:endParaRPr/>
          </a:p>
        </p:txBody>
      </p:sp>
      <p:sp>
        <p:nvSpPr>
          <p:cNvPr id="195" name="Google Shape;195;p23"/>
          <p:cNvSpPr/>
          <p:nvPr/>
        </p:nvSpPr>
        <p:spPr>
          <a:xfrm>
            <a:off x="9973929" y="182562"/>
            <a:ext cx="2078037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45720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sz="1400" b="1" i="0" u="none" strike="noStrike" cap="none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96" name="Google Shape;196;p23"/>
          <p:cNvSpPr txBox="1">
            <a:spLocks noGrp="1"/>
          </p:cNvSpPr>
          <p:nvPr>
            <p:ph type="body" idx="2"/>
          </p:nvPr>
        </p:nvSpPr>
        <p:spPr>
          <a:xfrm>
            <a:off x="7530353" y="1376413"/>
            <a:ext cx="3823447" cy="480055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Skills: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CS1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Produce rendered drawings and illustrations that could be used for marketing a development to the public or similar stakeholders </a:t>
            </a: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CS1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Produce rendered drawings and internal plans in response to design briefs and contexts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CS3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Be able to interpret client vision and specification to produce outline design proposals to meet client needs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English: 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E3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Create texts for different purposes and audiences​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E5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Synthesise information​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Maths: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M2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Estimate, calculate and spot errors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M3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Work with proportion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M7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Interpret and represent with mathematical diagrams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Digital: 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D1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Use digital technology and media effectively​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D2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Design, create and edit documents and digital media​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D6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Code and program​</a:t>
            </a:r>
            <a:endParaRPr sz="2000" dirty="0"/>
          </a:p>
        </p:txBody>
      </p:sp>
      <p:sp>
        <p:nvSpPr>
          <p:cNvPr id="197" name="Google Shape;197;p23"/>
          <p:cNvSpPr txBox="1">
            <a:spLocks noGrp="1"/>
          </p:cNvSpPr>
          <p:nvPr>
            <p:ph type="body" idx="4"/>
          </p:nvPr>
        </p:nvSpPr>
        <p:spPr>
          <a:xfrm>
            <a:off x="838200" y="6356351"/>
            <a:ext cx="5956139" cy="356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Assessment</a:t>
            </a:r>
            <a:endParaRPr/>
          </a:p>
        </p:txBody>
      </p:sp>
      <p:sp>
        <p:nvSpPr>
          <p:cNvPr id="212" name="Google Shape;212;p25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588125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en-GB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Complete the end-of-unit assessment individually to assess your understanding of Modern Methods of Construction.</a:t>
            </a:r>
            <a:endParaRPr/>
          </a:p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endParaRPr sz="2000"/>
          </a:p>
        </p:txBody>
      </p:sp>
      <p:sp>
        <p:nvSpPr>
          <p:cNvPr id="213" name="Google Shape;213;p2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Consolidation</a:t>
            </a:r>
            <a:endParaRPr sz="1400" b="1" i="0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14" name="Google Shape;214;p25"/>
          <p:cNvSpPr/>
          <p:nvPr/>
        </p:nvSpPr>
        <p:spPr>
          <a:xfrm>
            <a:off x="9973929" y="182562"/>
            <a:ext cx="2078037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45720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sz="1400" b="1" i="0" u="none" strike="noStrike" cap="none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15" name="Google Shape;215;p25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5713071" cy="420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  <p:sp>
        <p:nvSpPr>
          <p:cNvPr id="216" name="Google Shape;216;p25"/>
          <p:cNvSpPr txBox="1"/>
          <p:nvPr/>
        </p:nvSpPr>
        <p:spPr>
          <a:xfrm>
            <a:off x="7530353" y="1825625"/>
            <a:ext cx="4044331" cy="2931570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br>
              <a:rPr lang="en-GB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r>
              <a:rPr lang="en-GB"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 needed</a:t>
            </a:r>
            <a:br>
              <a:rPr lang="en-GB" sz="2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</a:br>
            <a:endParaRPr sz="2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1813" marR="0" lvl="0" indent="-173037" algn="l" rtl="0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Clr>
                <a:srgbClr val="534C29"/>
              </a:buClr>
              <a:buSzPts val="1100"/>
              <a:buFont typeface="Arial"/>
              <a:buChar char="●"/>
            </a:pPr>
            <a:r>
              <a:rPr lang="en-GB" sz="2200" b="0" i="0" u="none" strike="noStrike" cap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L6, 7 &amp; 8 </a:t>
            </a:r>
            <a:r>
              <a:rPr lang="en-GB" sz="2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End-of-unit </a:t>
            </a:r>
            <a:r>
              <a:rPr lang="en-GB" sz="2200" b="0" i="0" u="none" strike="noStrike" cap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assessment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31813" marR="0" lvl="0" indent="-173037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534C29"/>
              </a:buClr>
              <a:buSzPts val="1100"/>
              <a:buFont typeface="Arial"/>
              <a:buChar char="●"/>
            </a:pPr>
            <a:r>
              <a:rPr lang="en-GB" sz="2200" b="0" i="0" u="none" strike="noStrike" cap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Isometric paper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8000"/>
              </a:lnSpc>
              <a:spcBef>
                <a:spcPts val="140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endParaRPr sz="24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endParaRPr sz="24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Class questions</a:t>
            </a:r>
            <a:endParaRPr/>
          </a:p>
        </p:txBody>
      </p:sp>
      <p:sp>
        <p:nvSpPr>
          <p:cNvPr id="203" name="Google Shape;20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82235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lnSpc>
                <a:spcPct val="150000"/>
              </a:lnSpc>
              <a:spcBef>
                <a:spcPts val="600"/>
              </a:spcBef>
              <a:buSzPts val="2800"/>
            </a:pP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What new skills have we learned?</a:t>
            </a:r>
            <a:endParaRPr dirty="0">
              <a:solidFill>
                <a:srgbClr val="0D0D0D"/>
              </a:solidFill>
            </a:endParaRPr>
          </a:p>
          <a:p>
            <a:pPr marL="342900">
              <a:lnSpc>
                <a:spcPct val="150000"/>
              </a:lnSpc>
              <a:spcBef>
                <a:spcPts val="600"/>
              </a:spcBef>
              <a:buSzPts val="2800"/>
            </a:pP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Were there any aspects you found especially hard?</a:t>
            </a:r>
            <a:endParaRPr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>
              <a:lnSpc>
                <a:spcPct val="150000"/>
              </a:lnSpc>
              <a:spcBef>
                <a:spcPts val="600"/>
              </a:spcBef>
              <a:buSzPts val="2800"/>
            </a:pP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Which of these skills are you using on placements?</a:t>
            </a:r>
            <a:endParaRPr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>
              <a:lnSpc>
                <a:spcPct val="150000"/>
              </a:lnSpc>
              <a:spcBef>
                <a:spcPts val="600"/>
              </a:spcBef>
              <a:buSzPts val="2800"/>
            </a:pP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Are you using other design software for client graphics?</a:t>
            </a:r>
            <a:endParaRPr dirty="0"/>
          </a:p>
          <a:p>
            <a:pPr marL="342900">
              <a:lnSpc>
                <a:spcPct val="150000"/>
              </a:lnSpc>
              <a:spcBef>
                <a:spcPts val="600"/>
              </a:spcBef>
              <a:buSzPts val="2800"/>
            </a:pP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Do you feel you have </a:t>
            </a:r>
            <a:r>
              <a:rPr lang="en-GB" dirty="0">
                <a:solidFill>
                  <a:srgbClr val="0D0D0D"/>
                </a:solidFill>
              </a:rPr>
              <a:t>consolidated the knowledge you have gained so far?</a:t>
            </a:r>
            <a:endParaRPr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lvl="0" indent="-361950" algn="l" rtl="0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204" name="Google Shape;204;p2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Consolidation</a:t>
            </a:r>
            <a:endParaRPr sz="1400" b="1" i="0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5" name="Google Shape;205;p24"/>
          <p:cNvSpPr/>
          <p:nvPr/>
        </p:nvSpPr>
        <p:spPr>
          <a:xfrm>
            <a:off x="9973929" y="182562"/>
            <a:ext cx="2078037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45720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sz="1400" b="1" i="0" u="none" strike="noStrike" cap="none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06" name="Google Shape;206;p24"/>
          <p:cNvSpPr txBox="1">
            <a:spLocks noGrp="1"/>
          </p:cNvSpPr>
          <p:nvPr>
            <p:ph type="body" idx="2"/>
          </p:nvPr>
        </p:nvSpPr>
        <p:spPr>
          <a:xfrm>
            <a:off x="838200" y="6356350"/>
            <a:ext cx="5713071" cy="420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Working with MMC – future skills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C7AFF-A553-95DF-DD79-69E4B6C306F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0"/>
            <a:r>
              <a:rPr lang="en-GB" dirty="0"/>
              <a:t>Consolidation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B9F4-F808-CF2B-C46E-7F8104D55543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838199" y="6362299"/>
            <a:ext cx="5706980" cy="359175"/>
          </a:xfrm>
        </p:spPr>
        <p:txBody>
          <a:bodyPr/>
          <a:lstStyle/>
          <a:p>
            <a:r>
              <a:rPr lang="en-US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lang="en-US" dirty="0"/>
          </a:p>
        </p:txBody>
      </p:sp>
      <p:pic>
        <p:nvPicPr>
          <p:cNvPr id="2" name="Online Media 1" title="MMC_Future_Skills_Advice_Final">
            <a:hlinkClick r:id="" action="ppaction://media"/>
            <a:extLst>
              <a:ext uri="{FF2B5EF4-FFF2-40B4-BE49-F238E27FC236}">
                <a16:creationId xmlns:a16="http://schemas.microsoft.com/office/drawing/2014/main" id="{96B30541-9F63-F539-DF0D-B9FBA6FE6D6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39074" y="1337411"/>
            <a:ext cx="8713851" cy="4909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these lessons, we will:</a:t>
            </a:r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design a house to fulfil a client’s vision and specification using Autodesk</a:t>
            </a:r>
            <a:r>
              <a:rPr lang="en-GB" sz="1800" baseline="30000" dirty="0">
                <a:latin typeface="Arial"/>
                <a:ea typeface="Arial"/>
                <a:cs typeface="Arial"/>
                <a:sym typeface="Arial"/>
              </a:rPr>
              <a:t>®</a:t>
            </a:r>
            <a:r>
              <a:rPr lang="en-GB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Revit software;</a:t>
            </a:r>
            <a:endParaRPr dirty="0"/>
          </a:p>
          <a:p>
            <a:pPr marL="342900" lvl="0" indent="-342900" algn="l" rtl="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SzPts val="1800"/>
              <a:buFont typeface="Arial"/>
              <a:buChar char="●"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consolidate and test knowledge about MMC.</a:t>
            </a:r>
            <a:endParaRPr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5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C69DA-0C28-EE15-45E8-0AEB765E1877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838199" y="6311900"/>
            <a:ext cx="5827777" cy="409575"/>
          </a:xfrm>
        </p:spPr>
        <p:txBody>
          <a:bodyPr/>
          <a:lstStyle/>
          <a:p>
            <a:r>
              <a:rPr lang="en-US" sz="1200" b="0" i="0" u="none" strike="noStrike" cap="none" dirty="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96;p23">
            <a:extLst>
              <a:ext uri="{FF2B5EF4-FFF2-40B4-BE49-F238E27FC236}">
                <a16:creationId xmlns:a16="http://schemas.microsoft.com/office/drawing/2014/main" id="{EABA2652-992A-1733-0284-6EC613E5D26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30353" y="1376413"/>
            <a:ext cx="3823447" cy="480055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Skills: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CS1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Produce rendered drawings and illustrations that could be used for marketing a development to the public or similar stakeholders </a:t>
            </a: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CS1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Produce rendered drawings and internal plans in response to design briefs and contexts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CS3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Be able to interpret client vision and specification to produce outline design proposals to meet client needs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English: 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E3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Create texts for different purposes and audiences​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E5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Synthesise information​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Maths: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M2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Estimate, calculate and spot errors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M3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Work with proportion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M7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Interpret and represent with mathematical diagrams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Digital: 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D1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Use digital technology and media effectively​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D2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Design, create and edit documents and digital media​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625"/>
              <a:buNone/>
            </a:pPr>
            <a:r>
              <a:rPr lang="en-GB" sz="1100" b="1" dirty="0">
                <a:latin typeface="Arial"/>
                <a:ea typeface="Arial"/>
                <a:cs typeface="Arial"/>
                <a:sym typeface="Arial"/>
              </a:rPr>
              <a:t>D6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Code and program​</a:t>
            </a: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 txBox="1"/>
          <p:nvPr/>
        </p:nvSpPr>
        <p:spPr>
          <a:xfrm>
            <a:off x="838199" y="6356349"/>
            <a:ext cx="6118186" cy="380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r>
              <a:rPr lang="en-GB" sz="1200" b="0" i="0" u="none" strike="noStrike" cap="none" dirty="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SIPs recap</a:t>
            </a:r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3060"/>
              <a:buChar char="•"/>
            </a:pPr>
            <a:r>
              <a:rPr lang="en-GB" dirty="0"/>
              <a:t>What are SIPs made of?</a:t>
            </a:r>
            <a:endParaRPr dirty="0"/>
          </a:p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3060"/>
              <a:buChar char="•"/>
            </a:pPr>
            <a:r>
              <a:rPr lang="en-GB" dirty="0"/>
              <a:t>What are the advantages and disadvantages of using SIPs? </a:t>
            </a:r>
            <a:endParaRPr dirty="0"/>
          </a:p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132" name="Google Shape;132;p16"/>
          <p:cNvSpPr txBox="1">
            <a:spLocks noGrp="1"/>
          </p:cNvSpPr>
          <p:nvPr>
            <p:ph type="body" idx="2"/>
          </p:nvPr>
        </p:nvSpPr>
        <p:spPr>
          <a:xfrm>
            <a:off x="6902388" y="1825625"/>
            <a:ext cx="4263392" cy="2954194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228600" lvl="0" indent="0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</a:pPr>
            <a:r>
              <a:rPr lang="en-GB" sz="2400" dirty="0"/>
              <a:t>Write an email summarising this information. Your audience is a non-expert client looking to use SIPs to construct a new home.</a:t>
            </a:r>
            <a:endParaRPr dirty="0"/>
          </a:p>
        </p:txBody>
      </p:sp>
      <p:sp>
        <p:nvSpPr>
          <p:cNvPr id="133" name="Google Shape;133;p16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Research task</a:t>
            </a:r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27518"/>
              <a:buNone/>
            </a:pPr>
            <a:r>
              <a:rPr lang="en-GB" sz="2100"/>
              <a:t>1</a:t>
            </a:r>
            <a:r>
              <a:rPr lang="en-GB" sz="2000">
                <a:latin typeface="Arial"/>
                <a:ea typeface="Arial"/>
                <a:cs typeface="Arial"/>
                <a:sym typeface="Arial"/>
              </a:rPr>
              <a:t>. Find a suitable specification for a structural insulated panel (SIPs)</a:t>
            </a:r>
            <a:r>
              <a:rPr lang="en-GB" sz="2000"/>
              <a:t>, i</a:t>
            </a:r>
            <a:r>
              <a:rPr lang="en-GB" sz="2000">
                <a:latin typeface="Arial"/>
                <a:ea typeface="Arial"/>
                <a:cs typeface="Arial"/>
                <a:sym typeface="Arial"/>
              </a:rPr>
              <a:t>ncluding the thickness of: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ct val="105189"/>
              <a:buChar char="•"/>
            </a:pP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timber ply outer skin;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400"/>
              </a:spcBef>
              <a:spcAft>
                <a:spcPts val="0"/>
              </a:spcAft>
              <a:buSzPct val="105189"/>
              <a:buChar char="•"/>
            </a:pP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breather membrane layer;</a:t>
            </a:r>
            <a:endParaRPr/>
          </a:p>
          <a:p>
            <a:pPr marL="34290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5189"/>
              <a:buChar char="•"/>
            </a:pPr>
            <a:r>
              <a:rPr lang="en-GB" sz="2000">
                <a:solidFill>
                  <a:srgbClr val="0D0D0D"/>
                </a:solidFill>
              </a:rPr>
              <a:t>i</a:t>
            </a: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nsulation; </a:t>
            </a:r>
            <a:endParaRPr sz="2000">
              <a:solidFill>
                <a:srgbClr val="0D0D0D"/>
              </a:solidFill>
            </a:endParaRPr>
          </a:p>
          <a:p>
            <a:pPr marL="342900" lvl="0" indent="-3429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5189"/>
              <a:buChar char="•"/>
            </a:pP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internal skin of orientated strand board (OSB) with or without a plaster finish (at your discretion).</a:t>
            </a:r>
            <a:endParaRPr/>
          </a:p>
          <a:p>
            <a:pPr marL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ct val="105189"/>
              <a:buNone/>
            </a:pPr>
            <a:r>
              <a:rPr lang="en-GB" sz="2000">
                <a:solidFill>
                  <a:srgbClr val="0D0D0D"/>
                </a:solidFill>
              </a:rPr>
              <a:t>U-value</a:t>
            </a: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to meet </a:t>
            </a:r>
            <a:r>
              <a:rPr lang="en-GB" sz="2000">
                <a:solidFill>
                  <a:srgbClr val="0D0D0D"/>
                </a:solidFill>
              </a:rPr>
              <a:t>B</a:t>
            </a: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uilding </a:t>
            </a:r>
            <a:r>
              <a:rPr lang="en-GB" sz="2000">
                <a:solidFill>
                  <a:srgbClr val="0D0D0D"/>
                </a:solidFill>
              </a:rPr>
              <a:t>R</a:t>
            </a:r>
            <a: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egulations as stated in: </a:t>
            </a:r>
            <a:br>
              <a:rPr lang="en-GB" sz="200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Approved Document L1</a:t>
            </a:r>
            <a:endParaRPr sz="15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400"/>
              </a:spcBef>
              <a:spcAft>
                <a:spcPts val="0"/>
              </a:spcAft>
              <a:buSzPct val="140270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2. Find out what the available dimensions are for a modular unit. Make sure you make a note of the references.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7"/>
          <p:cNvSpPr txBox="1">
            <a:spLocks noGrp="1"/>
          </p:cNvSpPr>
          <p:nvPr>
            <p:ph type="body" idx="3"/>
          </p:nvPr>
        </p:nvSpPr>
        <p:spPr>
          <a:xfrm>
            <a:off x="838199" y="6356349"/>
            <a:ext cx="6118186" cy="380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  <p:sp>
        <p:nvSpPr>
          <p:cNvPr id="141" name="Google Shape;141;p17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142" name="Google Shape;142;p17" descr="A wall and window in a house being built from SIP panels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12327" y="1825625"/>
            <a:ext cx="3370072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Client vision and specification</a:t>
            </a:r>
            <a:endParaRPr/>
          </a:p>
        </p:txBody>
      </p:sp>
      <p:sp>
        <p:nvSpPr>
          <p:cNvPr id="148" name="Google Shape;148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050893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85000" lnSpcReduction="20000"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000"/>
              <a:buNone/>
            </a:pPr>
            <a:r>
              <a:rPr lang="en-GB" dirty="0"/>
              <a:t>Amira and Claire want to build a two-storey modular house.</a:t>
            </a:r>
            <a:endParaRPr dirty="0"/>
          </a:p>
          <a:p>
            <a:pPr marL="457200" lvl="0" indent="-334327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GB" dirty="0"/>
              <a:t>They would like a family home for themselves and their two children.</a:t>
            </a:r>
            <a:endParaRPr dirty="0"/>
          </a:p>
          <a:p>
            <a:pPr marL="457200" lvl="0" indent="-334327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GB" dirty="0"/>
              <a:t>It needs to have two bedrooms, and an open-plan kitchen and dining area.</a:t>
            </a:r>
            <a:endParaRPr dirty="0"/>
          </a:p>
          <a:p>
            <a:pPr marL="457200" lvl="0" indent="-334327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GB" dirty="0"/>
              <a:t>They also need a family bathroom on the first floor, and a cloakroom/toilet on the ground floor.</a:t>
            </a:r>
            <a:endParaRPr dirty="0">
              <a:solidFill>
                <a:srgbClr val="00B050"/>
              </a:solidFill>
            </a:endParaRPr>
          </a:p>
          <a:p>
            <a:pPr marL="457200" lvl="0" indent="-334327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000"/>
              <a:buChar char="•"/>
            </a:pPr>
            <a:r>
              <a:rPr lang="en-GB" dirty="0"/>
              <a:t>The footprint of the house should be no more than 100 m</a:t>
            </a:r>
            <a:r>
              <a:rPr lang="en-GB" baseline="30000" dirty="0"/>
              <a:t>2</a:t>
            </a:r>
            <a:r>
              <a:rPr lang="en-GB" dirty="0"/>
              <a:t>.</a:t>
            </a:r>
            <a:endParaRPr dirty="0"/>
          </a:p>
        </p:txBody>
      </p:sp>
      <p:sp>
        <p:nvSpPr>
          <p:cNvPr id="149" name="Google Shape;149;p18"/>
          <p:cNvSpPr txBox="1">
            <a:spLocks noGrp="1"/>
          </p:cNvSpPr>
          <p:nvPr>
            <p:ph type="body" idx="3"/>
          </p:nvPr>
        </p:nvSpPr>
        <p:spPr>
          <a:xfrm>
            <a:off x="838199" y="6356350"/>
            <a:ext cx="5620474" cy="299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  <p:sp>
        <p:nvSpPr>
          <p:cNvPr id="150" name="Google Shape;150;p18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2</a:t>
            </a:r>
            <a:endParaRPr/>
          </a:p>
        </p:txBody>
      </p:sp>
      <p:pic>
        <p:nvPicPr>
          <p:cNvPr id="151" name="Google Shape;151;p18" descr="A family including two women and two young boys under the age of 10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2909" y="1996948"/>
            <a:ext cx="5521769" cy="4008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121427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Designing a house using Autodesk Revit</a:t>
            </a:r>
            <a:endParaRPr/>
          </a:p>
        </p:txBody>
      </p:sp>
      <p:sp>
        <p:nvSpPr>
          <p:cNvPr id="158" name="Google Shape;158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8648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1. Start by opening a new project in Autodesk</a:t>
            </a:r>
            <a:r>
              <a:rPr lang="en-GB" sz="1800" baseline="30000">
                <a:latin typeface="Arial"/>
                <a:ea typeface="Arial"/>
                <a:cs typeface="Arial"/>
                <a:sym typeface="Arial"/>
              </a:rPr>
              <a:t>®</a:t>
            </a:r>
            <a:r>
              <a:rPr lang="en-GB" sz="2000">
                <a:latin typeface="Arial"/>
                <a:ea typeface="Arial"/>
                <a:cs typeface="Arial"/>
                <a:sym typeface="Arial"/>
              </a:rPr>
              <a:t> Revit, using an architectural template.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648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2. Using the dimensions and materials from your research, create a new wall type – start by duplicating the nearest wall type in the properties list. 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67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3. Edit the structure of the wall to specify the materials and thickness of the wall components.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67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4. Using the wall type you have created, draw a plan of a building module to suitable dimensions from your module research.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67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5. Next, using an elevation view from the Project Browser, adjust the level to the module height from your research.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67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6. You can now “copy” your module on plan to create your house shape. (You will need to delete repeated walls.) You can also copy vertically using an elevation view.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75675"/>
              <a:buNone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7. Check the overall look in 3D View.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9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body" idx="3"/>
          </p:nvPr>
        </p:nvSpPr>
        <p:spPr>
          <a:xfrm>
            <a:off x="838200" y="6356350"/>
            <a:ext cx="5817243" cy="41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Making your modular house a home</a:t>
            </a:r>
            <a:endParaRPr/>
          </a:p>
        </p:txBody>
      </p:sp>
      <p:sp>
        <p:nvSpPr>
          <p:cNvPr id="166" name="Google Shape;166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921678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85000" lnSpcReduction="20000"/>
          </a:bodyPr>
          <a:lstStyle/>
          <a:p>
            <a:pPr marL="15689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8627"/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1. Add floors, doors, windows, stairs and furnishings.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15689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8627"/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2. Make sure there is correct access and egress space for stairs.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15689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8627"/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3. You can use the same wall type to divide rooms in modules.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15689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8627"/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4. Add bathroom and kitchen fittings via Architecture – Components – Edit family – Plumbing – Fixtures then WC, sink and shower (using Architecture – Components for each new fitting). Outside features can be added 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from</a:t>
            </a:r>
            <a:r>
              <a:rPr lang="en-GB" sz="2400"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Site icon, in Site in level menu.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15689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8627"/>
              <a:buNone/>
            </a:pPr>
            <a:r>
              <a:rPr lang="en-GB" sz="2400">
                <a:latin typeface="Arial"/>
                <a:ea typeface="Arial"/>
                <a:cs typeface="Arial"/>
                <a:sym typeface="Arial"/>
              </a:rPr>
              <a:t>5. Add a roof (draw on Level 1 but change base level to 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Level 2</a:t>
            </a:r>
            <a:r>
              <a:rPr lang="en-GB" sz="2400"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n-GB" sz="2400">
                <a:latin typeface="Arial"/>
                <a:ea typeface="Arial"/>
                <a:cs typeface="Arial"/>
                <a:sym typeface="Arial"/>
              </a:rPr>
              <a:t> apply an overhang of 200 mm.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15689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68627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6. Label rooms, kitchen fittings, dimension of each room, and overall length and width of the building.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0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body" idx="3"/>
          </p:nvPr>
        </p:nvSpPr>
        <p:spPr>
          <a:xfrm>
            <a:off x="838200" y="6356351"/>
            <a:ext cx="5713071" cy="322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>
          <a:extLst>
            <a:ext uri="{FF2B5EF4-FFF2-40B4-BE49-F238E27FC236}">
              <a16:creationId xmlns:a16="http://schemas.microsoft.com/office/drawing/2014/main" id="{A35D77BD-2779-1ED6-4E1D-161388239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0">
            <a:extLst>
              <a:ext uri="{FF2B5EF4-FFF2-40B4-BE49-F238E27FC236}">
                <a16:creationId xmlns:a16="http://schemas.microsoft.com/office/drawing/2014/main" id="{F1BC6827-A653-EBA7-9605-5E49D4C6AC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Generating drawings</a:t>
            </a:r>
            <a:endParaRPr dirty="0"/>
          </a:p>
        </p:txBody>
      </p:sp>
      <p:sp>
        <p:nvSpPr>
          <p:cNvPr id="166" name="Google Shape;166;p20">
            <a:extLst>
              <a:ext uri="{FF2B5EF4-FFF2-40B4-BE49-F238E27FC236}">
                <a16:creationId xmlns:a16="http://schemas.microsoft.com/office/drawing/2014/main" id="{045C338A-1CCF-0BB2-DA90-CCDFA2FAE8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921678" cy="4351338"/>
          </a:xfrm>
          <a:prstGeom prst="rect">
            <a:avLst/>
          </a:prstGeom>
          <a:solidFill>
            <a:srgbClr val="EBDDF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Using your model of a modular house, generate three drawings:</a:t>
            </a:r>
            <a:endParaRPr lang="en-US" dirty="0"/>
          </a:p>
          <a:p>
            <a:pPr marL="2286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Rendered 3D front and east elevation of the building</a:t>
            </a:r>
            <a:endParaRPr lang="en-US" dirty="0"/>
          </a:p>
          <a:p>
            <a:pPr marL="2286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3D floor plan </a:t>
            </a:r>
            <a:endParaRPr lang="en-US" dirty="0"/>
          </a:p>
          <a:p>
            <a:pPr marL="2286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2D floor plan to scale 1:50</a:t>
            </a:r>
            <a:endParaRPr lang="en-US" dirty="0"/>
          </a:p>
          <a:p>
            <a:pPr marL="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endParaRPr lang="en-US" sz="2400" b="0" i="0" u="none" strike="noStrike" cap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Print in appropriate formats.</a:t>
            </a:r>
            <a:endParaRPr lang="en-US" dirty="0"/>
          </a:p>
        </p:txBody>
      </p:sp>
      <p:sp>
        <p:nvSpPr>
          <p:cNvPr id="167" name="Google Shape;167;p20">
            <a:extLst>
              <a:ext uri="{FF2B5EF4-FFF2-40B4-BE49-F238E27FC236}">
                <a16:creationId xmlns:a16="http://schemas.microsoft.com/office/drawing/2014/main" id="{6EC16101-A133-DB04-B548-CBF0CFD9AD6D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Activity 4</a:t>
            </a:r>
            <a:endParaRPr dirty="0"/>
          </a:p>
        </p:txBody>
      </p:sp>
      <p:sp>
        <p:nvSpPr>
          <p:cNvPr id="168" name="Google Shape;168;p20">
            <a:extLst>
              <a:ext uri="{FF2B5EF4-FFF2-40B4-BE49-F238E27FC236}">
                <a16:creationId xmlns:a16="http://schemas.microsoft.com/office/drawing/2014/main" id="{1CF8CA09-7BA1-50FA-081D-84C807AFF5D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838200" y="6356351"/>
            <a:ext cx="5713071" cy="322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260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Reflection</a:t>
            </a:r>
            <a:endParaRPr/>
          </a:p>
        </p:txBody>
      </p:sp>
      <p:sp>
        <p:nvSpPr>
          <p:cNvPr id="182" name="Google Shape;182;p2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Have your designs met the client’s vision and specifications?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Explain what each type of drawing shows your clients.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Carry out a peer assessment. </a:t>
            </a:r>
            <a:br>
              <a:rPr lang="en-GB" dirty="0"/>
            </a:br>
            <a:r>
              <a:rPr lang="en-GB" dirty="0">
                <a:latin typeface="Arial"/>
                <a:ea typeface="Arial"/>
                <a:cs typeface="Arial"/>
                <a:sym typeface="Arial"/>
              </a:rPr>
              <a:t>Which are your preferred drawings? </a:t>
            </a:r>
            <a:br>
              <a:rPr lang="en-GB" dirty="0">
                <a:latin typeface="Arial"/>
                <a:ea typeface="Arial"/>
                <a:cs typeface="Arial"/>
                <a:sym typeface="Arial"/>
              </a:rPr>
            </a:br>
            <a:r>
              <a:rPr lang="en-GB" dirty="0">
                <a:latin typeface="Arial"/>
                <a:ea typeface="Arial"/>
                <a:cs typeface="Arial"/>
                <a:sym typeface="Arial"/>
              </a:rPr>
              <a:t>Explain why.</a:t>
            </a: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183" name="Google Shape;183;p22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85750" lvl="0" indent="-28575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80000"/>
              <a:buFont typeface="Noto Sans Symbols"/>
              <a:buChar char="●"/>
            </a:pP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use of materials;</a:t>
            </a:r>
            <a:endParaRPr sz="2400" dirty="0">
              <a:solidFill>
                <a:srgbClr val="0D0D0D"/>
              </a:solidFill>
            </a:endParaRPr>
          </a:p>
          <a:p>
            <a:pPr marL="2857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0000"/>
              <a:buFont typeface="Noto Sans Symbols"/>
              <a:buChar char="●"/>
            </a:pP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visuals;</a:t>
            </a:r>
            <a:endParaRPr dirty="0"/>
          </a:p>
          <a:p>
            <a:pPr marL="2857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0000"/>
              <a:buFont typeface="Noto Sans Symbols"/>
              <a:buChar char="●"/>
            </a:pP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annotations;</a:t>
            </a:r>
            <a:endParaRPr dirty="0"/>
          </a:p>
          <a:p>
            <a:pPr marL="2857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0000"/>
              <a:buFont typeface="Noto Sans Symbols"/>
              <a:buChar char="●"/>
            </a:pP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use of space;</a:t>
            </a:r>
            <a:endParaRPr sz="2400" dirty="0">
              <a:solidFill>
                <a:srgbClr val="0D0D0D"/>
              </a:solidFill>
            </a:endParaRPr>
          </a:p>
          <a:p>
            <a:pPr marL="285750" lvl="0" indent="-28575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0000"/>
              <a:buFont typeface="Noto Sans Symbols"/>
              <a:buChar char="●"/>
            </a:pPr>
            <a:r>
              <a:rPr lang="en-GB" sz="2400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other reasons.</a:t>
            </a:r>
            <a:endParaRPr sz="2400" dirty="0">
              <a:solidFill>
                <a:srgbClr val="0D0D0D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</p:txBody>
      </p:sp>
      <p:sp>
        <p:nvSpPr>
          <p:cNvPr id="184" name="Google Shape;184;p22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Think about:</a:t>
            </a:r>
            <a:endParaRPr/>
          </a:p>
        </p:txBody>
      </p:sp>
      <p:sp>
        <p:nvSpPr>
          <p:cNvPr id="185" name="Google Shape;185;p22"/>
          <p:cNvSpPr>
            <a:spLocks noGrp="1"/>
          </p:cNvSpPr>
          <p:nvPr>
            <p:ph type="body" idx="5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186" name="Google Shape;186;p22"/>
          <p:cNvSpPr txBox="1"/>
          <p:nvPr/>
        </p:nvSpPr>
        <p:spPr>
          <a:xfrm>
            <a:off x="10906125" y="3143250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2"/>
          <p:cNvSpPr txBox="1">
            <a:spLocks noGrp="1"/>
          </p:cNvSpPr>
          <p:nvPr>
            <p:ph type="body" idx="4"/>
          </p:nvPr>
        </p:nvSpPr>
        <p:spPr>
          <a:xfrm>
            <a:off x="838200" y="6356350"/>
            <a:ext cx="5747795" cy="380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Lesson 6, 7 &amp; 8: Modelling a modular house using Autodesk Revit software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EB39E1F-E457-4B3F-9BD9-89BC855729F1}"/>
</file>

<file path=customXml/itemProps2.xml><?xml version="1.0" encoding="utf-8"?>
<ds:datastoreItem xmlns:ds="http://schemas.openxmlformats.org/officeDocument/2006/customXml" ds:itemID="{44B2D9AB-C73D-4AA5-BCEC-57129D24DE92}"/>
</file>

<file path=customXml/itemProps3.xml><?xml version="1.0" encoding="utf-8"?>
<ds:datastoreItem xmlns:ds="http://schemas.openxmlformats.org/officeDocument/2006/customXml" ds:itemID="{3DCD3ABE-1A61-47EF-B3D1-041FE1B509F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1295</Words>
  <Application>Microsoft Office PowerPoint</Application>
  <PresentationFormat>Widescreen</PresentationFormat>
  <Paragraphs>143</Paragraphs>
  <Slides>13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Noto Sans Symbols</vt:lpstr>
      <vt:lpstr>Office Theme</vt:lpstr>
      <vt:lpstr>Construction</vt:lpstr>
      <vt:lpstr>In these lessons, we will:</vt:lpstr>
      <vt:lpstr>SIPs recap</vt:lpstr>
      <vt:lpstr>Research task</vt:lpstr>
      <vt:lpstr>Client vision and specification</vt:lpstr>
      <vt:lpstr>Designing a house using Autodesk Revit</vt:lpstr>
      <vt:lpstr>Making your modular house a home</vt:lpstr>
      <vt:lpstr>Generating drawings</vt:lpstr>
      <vt:lpstr>Reflection</vt:lpstr>
      <vt:lpstr>In these lessons, we have:</vt:lpstr>
      <vt:lpstr>Assessment</vt:lpstr>
      <vt:lpstr>Class questions</vt:lpstr>
      <vt:lpstr>Working with MMC – future skills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2025-04-09T20:12:51Z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