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embeddedFontLst>
    <p:embeddedFont>
      <p:font typeface="Arial Narrow" panose="020B0606020202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069603912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069605995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069604569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069604879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hitecture.com/knowledge-and-resources/resources-landing-page/dfma-overlay-to-the-riba-plan-of-work#available-resources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Image © Shutterstock/Amorn Suriyan</a:t>
            </a:r>
            <a:endParaRPr/>
          </a:p>
        </p:txBody>
      </p:sp>
      <p:sp>
        <p:nvSpPr>
          <p:cNvPr id="102" name="Google Shape;10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dirty="0"/>
              <a:t>Overview of MMC video: </a:t>
            </a:r>
            <a:r>
              <a:rPr lang="en-GB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https://vimeo.com/1069603912</a:t>
            </a:r>
            <a:endParaRPr dirty="0"/>
          </a:p>
        </p:txBody>
      </p:sp>
      <p:sp>
        <p:nvSpPr>
          <p:cNvPr id="195" name="Google Shape;19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Image © Unsplash/Pedro Miranda</a:t>
            </a:r>
            <a:endParaRPr/>
          </a:p>
        </p:txBody>
      </p:sp>
      <p:sp>
        <p:nvSpPr>
          <p:cNvPr id="274" name="Google Shape;2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role of the architect </a:t>
            </a:r>
            <a:r>
              <a:rPr lang="en-GB" sz="1800" dirty="0"/>
              <a:t>video: </a:t>
            </a:r>
            <a:r>
              <a:rPr lang="en-GB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https://vimeo.com/1069605995</a:t>
            </a:r>
            <a:endParaRPr dirty="0"/>
          </a:p>
        </p:txBody>
      </p:sp>
      <p:sp>
        <p:nvSpPr>
          <p:cNvPr id="291" name="Google Shape;2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role of the project manager video: </a:t>
            </a:r>
            <a:r>
              <a:rPr lang="en-GB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https://vimeo.com/1069604569</a:t>
            </a:r>
            <a:endParaRPr dirty="0"/>
          </a:p>
        </p:txBody>
      </p:sp>
      <p:sp>
        <p:nvSpPr>
          <p:cNvPr id="299" name="Google Shape;2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role of the registered building inspector video: </a:t>
            </a:r>
            <a:r>
              <a:rPr lang="en-GB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https://vimeo.com/1069604879</a:t>
            </a:r>
            <a:endParaRPr dirty="0"/>
          </a:p>
        </p:txBody>
      </p:sp>
      <p:sp>
        <p:nvSpPr>
          <p:cNvPr id="307" name="Google Shape;30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DFMA overlay to RIBA Plan of Work </a:t>
            </a:r>
            <a:r>
              <a:rPr lang="en-GB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https://www.architecture.com/knowledge-and-resources/resources-landing-page/dfma-overlay-to-the-riba-plan-of-work#available-resources</a:t>
            </a: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(page 63)</a:t>
            </a:r>
            <a:endParaRPr/>
          </a:p>
        </p:txBody>
      </p:sp>
      <p:sp>
        <p:nvSpPr>
          <p:cNvPr id="315" name="Google Shape;31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Image © Pexels/Yan Krukau</a:t>
            </a:r>
            <a:endParaRPr/>
          </a:p>
        </p:txBody>
      </p:sp>
      <p:sp>
        <p:nvSpPr>
          <p:cNvPr id="323" name="Google Shape;32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Image © Shutterstock/Amorn Suriyan</a:t>
            </a:r>
            <a:endParaRPr/>
          </a:p>
        </p:txBody>
      </p:sp>
      <p:sp>
        <p:nvSpPr>
          <p:cNvPr id="333" name="Google Shape;333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Image © Shutterstock/brizmaker</a:t>
            </a:r>
            <a:endParaRPr/>
          </a:p>
        </p:txBody>
      </p:sp>
      <p:sp>
        <p:nvSpPr>
          <p:cNvPr id="352" name="Google Shape;352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Image © Shutterstock/vilax</a:t>
            </a: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Image © Shutterstock/Bilanol</a:t>
            </a: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Image © Shutterstock/Jarama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Image © Shutterstock/Bilanol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Image supplied by McVeigh build@mcveighoffsite.com</a:t>
            </a: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Image © Shutterstock/Jarama</a:t>
            </a: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Image © Shutterstock/Bilanol</a:t>
            </a: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Image supplied by McVeigh build@mcveighoffsite.com</a:t>
            </a:r>
            <a:endParaRPr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HS2 tunnel boring machine video: https://youtu.be/sGEMHn01p4g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 descr="A group of construction workers wearing hard hats and vests looking at a computer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75" y="-3096270"/>
            <a:ext cx="12192000" cy="81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75" y="524510"/>
            <a:ext cx="12192000" cy="6343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283" y="1702445"/>
            <a:ext cx="1811433" cy="179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 descr="A purple line art of a hammer and screwdriver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7738" y="2124272"/>
            <a:ext cx="975575" cy="9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ts val="5200"/>
              <a:buFont typeface="Arial"/>
              <a:buNone/>
              <a:defRPr sz="5200" b="1">
                <a:solidFill>
                  <a:srgbClr val="43267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March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2"/>
          </p:nvPr>
        </p:nvSpPr>
        <p:spPr>
          <a:xfrm>
            <a:off x="6096000" y="2895824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 i="0" u="none">
                <a:solidFill>
                  <a:srgbClr val="432673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3"/>
          </p:nvPr>
        </p:nvSpPr>
        <p:spPr>
          <a:xfrm>
            <a:off x="1524000" y="56258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2" descr="A picture containing screenshot, graphics, pattern, circle&#10;&#10;Description automatically generated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163" y="2280625"/>
            <a:ext cx="2049637" cy="860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questions">
  <p:cSld name="Activity_question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1" descr="A purple and black file folder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311" y="1610866"/>
            <a:ext cx="4635689" cy="52471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March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1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7689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answers">
  <p:cSld name="Activity_answer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2" descr="A purple and black file folder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311" y="1610866"/>
            <a:ext cx="4635689" cy="524713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2"/>
          </p:nvPr>
        </p:nvSpPr>
        <p:spPr>
          <a:xfrm>
            <a:off x="8175008" y="2892829"/>
            <a:ext cx="3507474" cy="328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March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3"/>
          </p:nvPr>
        </p:nvSpPr>
        <p:spPr>
          <a:xfrm>
            <a:off x="8175008" y="2055812"/>
            <a:ext cx="2689727" cy="62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5"/>
          </p:nvPr>
        </p:nvSpPr>
        <p:spPr>
          <a:xfrm>
            <a:off x="838200" y="6356349"/>
            <a:ext cx="5096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wo box">
  <p:cSld name="Activity_two box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March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838200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EBDD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2"/>
          </p:nvPr>
        </p:nvSpPr>
        <p:spPr>
          <a:xfrm>
            <a:off x="6168046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EBDD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3"/>
          </p:nvPr>
        </p:nvSpPr>
        <p:spPr>
          <a:xfrm>
            <a:off x="838199" y="6356349"/>
            <a:ext cx="4803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1">
  <p:cSld name="Intro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March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2"/>
          </p:nvPr>
        </p:nvSpPr>
        <p:spPr>
          <a:xfrm>
            <a:off x="7530353" y="1825625"/>
            <a:ext cx="3823447" cy="435133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4"/>
          </p:nvPr>
        </p:nvSpPr>
        <p:spPr>
          <a:xfrm>
            <a:off x="838199" y="6356349"/>
            <a:ext cx="49119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3">
  <p:cSld name="Intro_3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921829" cy="4351338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March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4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>
            <a:spLocks noGrp="1"/>
          </p:cNvSpPr>
          <p:nvPr>
            <p:ph type="pic" idx="3"/>
          </p:nvPr>
        </p:nvSpPr>
        <p:spPr>
          <a:xfrm>
            <a:off x="6989083" y="1825625"/>
            <a:ext cx="4364717" cy="4351338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4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50614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4">
  <p:cSld name="Intro_4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28575" cap="flat" cmpd="sng">
            <a:solidFill>
              <a:srgbClr val="EBDD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March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3"/>
          </p:nvPr>
        </p:nvSpPr>
        <p:spPr>
          <a:xfrm>
            <a:off x="838199" y="6356349"/>
            <a:ext cx="49559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box">
  <p:cSld name="Activity_text+box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083829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March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8179724" y="1825625"/>
            <a:ext cx="3174076" cy="4351338"/>
          </a:xfrm>
          <a:prstGeom prst="rect">
            <a:avLst/>
          </a:prstGeom>
          <a:solidFill>
            <a:srgbClr val="EBDDF4"/>
          </a:solidFill>
          <a:ln w="19050" cap="sq" cmpd="sng">
            <a:solidFill>
              <a:srgbClr val="4326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8638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ctivity_video+caption">
  <p:cSld name="1_Activity_video+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>
            <a:spLocks noGrp="1"/>
          </p:cNvSpPr>
          <p:nvPr>
            <p:ph type="media" idx="2"/>
          </p:nvPr>
        </p:nvSpPr>
        <p:spPr>
          <a:xfrm>
            <a:off x="838200" y="1825625"/>
            <a:ext cx="10515600" cy="371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March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8328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4"/>
          </p:nvPr>
        </p:nvSpPr>
        <p:spPr>
          <a:xfrm>
            <a:off x="838199" y="5744095"/>
            <a:ext cx="10515599" cy="43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solidation">
  <p:cSld name="Consolida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March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8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3"/>
          </p:nvPr>
        </p:nvSpPr>
        <p:spPr>
          <a:xfrm>
            <a:off x="838199" y="6356349"/>
            <a:ext cx="48504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image">
  <p:cSld name="Activity_text+imag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839788" y="1872343"/>
            <a:ext cx="3932238" cy="398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25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>
            <a:spLocks noGrp="1"/>
          </p:cNvSpPr>
          <p:nvPr>
            <p:ph type="pic" idx="2"/>
          </p:nvPr>
        </p:nvSpPr>
        <p:spPr>
          <a:xfrm>
            <a:off x="5183188" y="1284514"/>
            <a:ext cx="5762398" cy="4576536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9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March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8328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2">
  <p:cSld name="Intro_2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March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0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51669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player.vimeo.com/video/1069603912?app_id=122963" TargetMode="Externa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player.vimeo.com/video/1069605995?app_id=122963" TargetMode="Externa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player.vimeo.com/video/1069604569?app_id=122963" TargetMode="Externa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player.vimeo.com/video/1069604879?app_id=122963" TargetMode="Externa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ts val="5200"/>
              <a:buFont typeface="Arial"/>
              <a:buNone/>
            </a:pPr>
            <a:r>
              <a:rPr lang="en-GB" noProof="0" dirty="0"/>
              <a:t>Construction</a:t>
            </a:r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noProof="0" dirty="0">
                <a:latin typeface="Arial"/>
                <a:ea typeface="Arial"/>
                <a:cs typeface="Arial"/>
                <a:sym typeface="Arial"/>
              </a:rPr>
              <a:t>Topic: Modern Methods of Construction</a:t>
            </a:r>
            <a:endParaRPr lang="en-GB" noProof="0" dirty="0"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2"/>
          </p:nvPr>
        </p:nvSpPr>
        <p:spPr>
          <a:xfrm>
            <a:off x="6096000" y="2761204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noProof="0" dirty="0"/>
              <a:t>Route: Construction</a:t>
            </a:r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3"/>
          </p:nvPr>
        </p:nvSpPr>
        <p:spPr>
          <a:xfrm>
            <a:off x="1524000" y="5486400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200" noProof="0" dirty="0">
                <a:latin typeface="Arial"/>
                <a:ea typeface="Arial"/>
                <a:cs typeface="Arial"/>
                <a:sym typeface="Arial"/>
              </a:rPr>
              <a:t>Lesson 1 &amp; 2: Introduction to Modern Methods of Construction</a:t>
            </a:r>
            <a:endParaRPr lang="en-GB" sz="2200" noProof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noProof="0" dirty="0"/>
              <a:t>Class discussion</a:t>
            </a:r>
          </a:p>
        </p:txBody>
      </p:sp>
      <p:sp>
        <p:nvSpPr>
          <p:cNvPr id="189" name="Google Shape;18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719816" cy="4216360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 fontScale="92500" lnSpcReduction="20000"/>
          </a:bodyPr>
          <a:lstStyle/>
          <a:p>
            <a:pPr marL="57150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95384"/>
              <a:buFont typeface="Arial"/>
              <a:buAutoNum type="arabicPeriod"/>
            </a:pPr>
            <a:r>
              <a:rPr lang="en-GB" sz="2600" noProof="0" dirty="0"/>
              <a:t>How does using MMC compare with traditional construction?</a:t>
            </a:r>
          </a:p>
          <a:p>
            <a:pPr marL="57150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95384"/>
              <a:buFont typeface="Arial"/>
              <a:buAutoNum type="arabicPeriod"/>
            </a:pPr>
            <a:r>
              <a:rPr lang="en-GB" sz="2600" noProof="0" dirty="0"/>
              <a:t>Do you think MMC is important? If so, why/why not?</a:t>
            </a:r>
          </a:p>
          <a:p>
            <a:pPr marL="57150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95384"/>
              <a:buFont typeface="Arial"/>
              <a:buAutoNum type="arabicPeriod"/>
            </a:pPr>
            <a:r>
              <a:rPr lang="en-GB" sz="2600" noProof="0" dirty="0"/>
              <a:t>Do you think MMC will help us meet building regulations? </a:t>
            </a:r>
            <a:br>
              <a:rPr lang="en-GB" sz="2600" noProof="0" dirty="0"/>
            </a:br>
            <a:r>
              <a:rPr lang="en-GB" sz="2600" noProof="0" dirty="0"/>
              <a:t>If so, why/why not?</a:t>
            </a:r>
          </a:p>
          <a:p>
            <a:pPr marL="57150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95384"/>
              <a:buFont typeface="Arial"/>
              <a:buAutoNum type="arabicPeriod"/>
            </a:pPr>
            <a:r>
              <a:rPr lang="en-GB" sz="2600" noProof="0" dirty="0"/>
              <a:t>Do you think MMC could help us meet construction targets? </a:t>
            </a:r>
            <a:br>
              <a:rPr lang="en-GB" sz="2600" noProof="0" dirty="0"/>
            </a:br>
            <a:r>
              <a:rPr lang="en-GB" sz="2600" noProof="0" dirty="0"/>
              <a:t>If so, why/why not?</a:t>
            </a:r>
            <a:endParaRPr lang="en-GB" noProof="0" dirty="0"/>
          </a:p>
          <a:p>
            <a:pPr marL="57150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95384"/>
              <a:buFont typeface="Arial"/>
              <a:buAutoNum type="arabicPeriod"/>
            </a:pPr>
            <a:r>
              <a:rPr lang="en-GB" sz="2600" noProof="0" dirty="0"/>
              <a:t>How do you think MMC impacts sustainability?</a:t>
            </a:r>
          </a:p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95405"/>
              <a:buNone/>
            </a:pPr>
            <a:endParaRPr lang="en-GB" noProof="0" dirty="0"/>
          </a:p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95405"/>
              <a:buNone/>
            </a:pPr>
            <a:r>
              <a:rPr lang="en-GB" noProof="0" dirty="0"/>
              <a:t>Summary question: Why do we use MMC?</a:t>
            </a:r>
          </a:p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95405"/>
              <a:buNone/>
            </a:pPr>
            <a:endParaRPr lang="en-GB" noProof="0" dirty="0"/>
          </a:p>
        </p:txBody>
      </p:sp>
      <p:sp>
        <p:nvSpPr>
          <p:cNvPr id="190" name="Google Shape;190;p23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8638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sz="1200" noProof="0" dirty="0">
                <a:latin typeface="Arial"/>
                <a:ea typeface="Arial"/>
                <a:cs typeface="Arial"/>
                <a:sym typeface="Arial"/>
              </a:rPr>
              <a:t>Lesson 1 &amp; 2: Introduction to Modern Methods of Construction</a:t>
            </a:r>
            <a:endParaRPr lang="en-GB" sz="1200" noProof="0" dirty="0"/>
          </a:p>
        </p:txBody>
      </p:sp>
      <p:sp>
        <p:nvSpPr>
          <p:cNvPr id="191" name="Google Shape;191;p23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noProof="0" dirty="0"/>
              <a:t>Overview of MMC</a:t>
            </a:r>
          </a:p>
        </p:txBody>
      </p:sp>
      <p:sp>
        <p:nvSpPr>
          <p:cNvPr id="198" name="Google Shape;198;p24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8328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sz="1200" noProof="0" dirty="0">
                <a:latin typeface="Arial"/>
                <a:ea typeface="Arial"/>
                <a:cs typeface="Arial"/>
                <a:sym typeface="Arial"/>
              </a:rPr>
              <a:t>Lesson 1 &amp; 2: Introduction to Modern Methods of Construction</a:t>
            </a:r>
            <a:endParaRPr lang="en-GB" sz="1200" noProof="0" dirty="0"/>
          </a:p>
        </p:txBody>
      </p:sp>
      <p:sp>
        <p:nvSpPr>
          <p:cNvPr id="199" name="Google Shape;199;p24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Online Media 1" title="Lesson1&amp;2_MMC_Overview_Final">
            <a:hlinkClick r:id="" action="ppaction://media"/>
            <a:extLst>
              <a:ext uri="{FF2B5EF4-FFF2-40B4-BE49-F238E27FC236}">
                <a16:creationId xmlns:a16="http://schemas.microsoft.com/office/drawing/2014/main" id="{AAF4FB0C-8E12-1E87-CFAE-B977EB963EA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52790" y="1333307"/>
            <a:ext cx="8686419" cy="4893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>
            <a:spLocks noGrp="1"/>
          </p:cNvSpPr>
          <p:nvPr>
            <p:ph type="title"/>
          </p:nvPr>
        </p:nvSpPr>
        <p:spPr>
          <a:xfrm>
            <a:off x="838200" y="342379"/>
            <a:ext cx="11197987" cy="108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noProof="0" dirty="0">
                <a:latin typeface="Arial"/>
                <a:ea typeface="Arial"/>
                <a:cs typeface="Arial"/>
                <a:sym typeface="Arial"/>
              </a:rPr>
              <a:t>Mind map</a:t>
            </a:r>
            <a:endParaRPr lang="en-GB" noProof="0" dirty="0"/>
          </a:p>
        </p:txBody>
      </p:sp>
      <p:cxnSp>
        <p:nvCxnSpPr>
          <p:cNvPr id="206" name="Google Shape;206;p25"/>
          <p:cNvCxnSpPr/>
          <p:nvPr/>
        </p:nvCxnSpPr>
        <p:spPr>
          <a:xfrm>
            <a:off x="4669057" y="2401986"/>
            <a:ext cx="682219" cy="682219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7" name="Google Shape;207;p25"/>
          <p:cNvCxnSpPr>
            <a:stCxn id="208" idx="3"/>
          </p:cNvCxnSpPr>
          <p:nvPr/>
        </p:nvCxnSpPr>
        <p:spPr>
          <a:xfrm rot="10800000" flipH="1">
            <a:off x="4162996" y="3496055"/>
            <a:ext cx="785400" cy="5550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9" name="Google Shape;209;p25"/>
          <p:cNvCxnSpPr/>
          <p:nvPr/>
        </p:nvCxnSpPr>
        <p:spPr>
          <a:xfrm rot="10800000" flipH="1">
            <a:off x="4466750" y="4080536"/>
            <a:ext cx="666967" cy="666967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" name="Google Shape;210;p25"/>
          <p:cNvCxnSpPr/>
          <p:nvPr/>
        </p:nvCxnSpPr>
        <p:spPr>
          <a:xfrm flipH="1">
            <a:off x="6597644" y="2311645"/>
            <a:ext cx="589857" cy="641243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1" name="Google Shape;211;p25"/>
          <p:cNvCxnSpPr>
            <a:stCxn id="212" idx="1"/>
          </p:cNvCxnSpPr>
          <p:nvPr/>
        </p:nvCxnSpPr>
        <p:spPr>
          <a:xfrm rot="10800000">
            <a:off x="6778154" y="3313655"/>
            <a:ext cx="1104300" cy="23790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3" name="Google Shape;213;p25"/>
          <p:cNvCxnSpPr>
            <a:stCxn id="214" idx="1"/>
          </p:cNvCxnSpPr>
          <p:nvPr/>
        </p:nvCxnSpPr>
        <p:spPr>
          <a:xfrm rot="10800000">
            <a:off x="6243566" y="3480650"/>
            <a:ext cx="1333200" cy="136710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5" name="Google Shape;215;p25"/>
          <p:cNvSpPr>
            <a:spLocks noGrp="1"/>
          </p:cNvSpPr>
          <p:nvPr>
            <p:ph type="body" idx="1"/>
          </p:nvPr>
        </p:nvSpPr>
        <p:spPr>
          <a:xfrm>
            <a:off x="4698138" y="2952888"/>
            <a:ext cx="2718148" cy="1212710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use MMC?</a:t>
            </a:r>
            <a:endParaRPr lang="en-GB" noProof="0" dirty="0"/>
          </a:p>
        </p:txBody>
      </p:sp>
      <p:sp>
        <p:nvSpPr>
          <p:cNvPr id="216" name="Google Shape;216;p25"/>
          <p:cNvSpPr/>
          <p:nvPr/>
        </p:nvSpPr>
        <p:spPr>
          <a:xfrm>
            <a:off x="2876666" y="1859279"/>
            <a:ext cx="1805199" cy="762729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GB" sz="20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compatibilities</a:t>
            </a:r>
            <a:endParaRPr lang="en-GB" sz="1400" b="0" i="0" u="none" strike="noStrike" cap="none" noProof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5"/>
          <p:cNvSpPr/>
          <p:nvPr/>
        </p:nvSpPr>
        <p:spPr>
          <a:xfrm>
            <a:off x="2604811" y="3206492"/>
            <a:ext cx="1558185" cy="690126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GB" sz="20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5"/>
          <p:cNvSpPr/>
          <p:nvPr/>
        </p:nvSpPr>
        <p:spPr>
          <a:xfrm>
            <a:off x="2611445" y="4457942"/>
            <a:ext cx="1941624" cy="713285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GB" sz="20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Waste reduction</a:t>
            </a:r>
            <a:endParaRPr lang="en-GB" sz="1400" b="0" i="0" u="none" strike="noStrike" cap="none" noProof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5"/>
          <p:cNvSpPr/>
          <p:nvPr/>
        </p:nvSpPr>
        <p:spPr>
          <a:xfrm>
            <a:off x="7187501" y="1851948"/>
            <a:ext cx="1940061" cy="770060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GB" sz="20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Environmental benefits</a:t>
            </a:r>
          </a:p>
        </p:txBody>
      </p:sp>
      <p:sp>
        <p:nvSpPr>
          <p:cNvPr id="212" name="Google Shape;212;p25"/>
          <p:cNvSpPr/>
          <p:nvPr/>
        </p:nvSpPr>
        <p:spPr>
          <a:xfrm>
            <a:off x="7882454" y="3206492"/>
            <a:ext cx="1823406" cy="690125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GB" sz="20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Regulatory control</a:t>
            </a:r>
          </a:p>
        </p:txBody>
      </p:sp>
      <p:sp>
        <p:nvSpPr>
          <p:cNvPr id="214" name="Google Shape;214;p25"/>
          <p:cNvSpPr/>
          <p:nvPr/>
        </p:nvSpPr>
        <p:spPr>
          <a:xfrm>
            <a:off x="7576766" y="4524275"/>
            <a:ext cx="1941624" cy="646951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GB" sz="20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control</a:t>
            </a:r>
            <a:endParaRPr lang="en-GB" sz="1400" b="0" i="0" u="none" strike="noStrike" cap="none" noProof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5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2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5"/>
          <p:cNvSpPr txBox="1">
            <a:spLocks noGrp="1"/>
          </p:cNvSpPr>
          <p:nvPr>
            <p:ph type="body" idx="3"/>
          </p:nvPr>
        </p:nvSpPr>
        <p:spPr>
          <a:xfrm>
            <a:off x="838199" y="6356349"/>
            <a:ext cx="48504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sz="1200" noProof="0" dirty="0">
                <a:latin typeface="Arial"/>
                <a:ea typeface="Arial"/>
                <a:cs typeface="Arial"/>
                <a:sym typeface="Arial"/>
              </a:rPr>
              <a:t>Lesson 1 &amp; 2: Introduction to Modern Methods of Construction</a:t>
            </a:r>
            <a:endParaRPr lang="en-GB" sz="1200" noProof="0" dirty="0"/>
          </a:p>
        </p:txBody>
      </p:sp>
      <p:cxnSp>
        <p:nvCxnSpPr>
          <p:cNvPr id="221" name="Google Shape;221;p25"/>
          <p:cNvCxnSpPr>
            <a:cxnSpLocks/>
            <a:endCxn id="215" idx="2"/>
          </p:cNvCxnSpPr>
          <p:nvPr/>
        </p:nvCxnSpPr>
        <p:spPr>
          <a:xfrm rot="10800000">
            <a:off x="6057212" y="4165598"/>
            <a:ext cx="25800" cy="35160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2" name="Google Shape;222;p25"/>
          <p:cNvSpPr/>
          <p:nvPr/>
        </p:nvSpPr>
        <p:spPr>
          <a:xfrm>
            <a:off x="5112273" y="4502619"/>
            <a:ext cx="1941624" cy="668608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GB" sz="20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Improved performance</a:t>
            </a:r>
            <a:endParaRPr lang="en-GB" sz="1400" b="0" i="0" u="none" strike="noStrike" cap="none" noProof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5"/>
          <p:cNvSpPr txBox="1"/>
          <p:nvPr/>
        </p:nvSpPr>
        <p:spPr>
          <a:xfrm>
            <a:off x="776436" y="5710167"/>
            <a:ext cx="740459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0" i="0" u="none" strike="noStrike" cap="non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Complete the mind map using L1 &amp; 2 Activity 2 worksheet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8" name="Google Shape;228;p26"/>
          <p:cNvCxnSpPr/>
          <p:nvPr/>
        </p:nvCxnSpPr>
        <p:spPr>
          <a:xfrm flipH="1">
            <a:off x="8258604" y="877811"/>
            <a:ext cx="1012719" cy="1110152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9" name="Google Shape;229;p26"/>
          <p:cNvCxnSpPr/>
          <p:nvPr/>
        </p:nvCxnSpPr>
        <p:spPr>
          <a:xfrm>
            <a:off x="8942853" y="1881412"/>
            <a:ext cx="785496" cy="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0" name="Google Shape;230;p26"/>
          <p:cNvCxnSpPr/>
          <p:nvPr/>
        </p:nvCxnSpPr>
        <p:spPr>
          <a:xfrm flipH="1">
            <a:off x="9202829" y="2670256"/>
            <a:ext cx="919920" cy="758744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1" name="Google Shape;231;p26"/>
          <p:cNvCxnSpPr/>
          <p:nvPr/>
        </p:nvCxnSpPr>
        <p:spPr>
          <a:xfrm rot="10800000">
            <a:off x="9309606" y="3496052"/>
            <a:ext cx="963634" cy="701491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2" name="Google Shape;232;p26"/>
          <p:cNvCxnSpPr/>
          <p:nvPr/>
        </p:nvCxnSpPr>
        <p:spPr>
          <a:xfrm rot="10800000">
            <a:off x="8813367" y="4845289"/>
            <a:ext cx="1193675" cy="1095686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3" name="Google Shape;233;p26"/>
          <p:cNvCxnSpPr/>
          <p:nvPr/>
        </p:nvCxnSpPr>
        <p:spPr>
          <a:xfrm>
            <a:off x="2690865" y="1436668"/>
            <a:ext cx="682219" cy="682219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4" name="Google Shape;234;p26"/>
          <p:cNvCxnSpPr/>
          <p:nvPr/>
        </p:nvCxnSpPr>
        <p:spPr>
          <a:xfrm>
            <a:off x="2483917" y="2148840"/>
            <a:ext cx="785496" cy="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5" name="Google Shape;235;p26"/>
          <p:cNvCxnSpPr/>
          <p:nvPr/>
        </p:nvCxnSpPr>
        <p:spPr>
          <a:xfrm>
            <a:off x="2333426" y="2960830"/>
            <a:ext cx="682219" cy="682219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6" name="Google Shape;236;p26"/>
          <p:cNvCxnSpPr/>
          <p:nvPr/>
        </p:nvCxnSpPr>
        <p:spPr>
          <a:xfrm rot="10800000" flipH="1">
            <a:off x="2333426" y="3673002"/>
            <a:ext cx="578548" cy="492596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7" name="Google Shape;237;p26"/>
          <p:cNvCxnSpPr/>
          <p:nvPr/>
        </p:nvCxnSpPr>
        <p:spPr>
          <a:xfrm rot="10800000" flipH="1">
            <a:off x="1974773" y="4845289"/>
            <a:ext cx="1040872" cy="191774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8" name="Google Shape;238;p26"/>
          <p:cNvCxnSpPr/>
          <p:nvPr/>
        </p:nvCxnSpPr>
        <p:spPr>
          <a:xfrm rot="10800000" flipH="1">
            <a:off x="2744395" y="4785947"/>
            <a:ext cx="554494" cy="976712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9" name="Google Shape;239;p26"/>
          <p:cNvCxnSpPr/>
          <p:nvPr/>
        </p:nvCxnSpPr>
        <p:spPr>
          <a:xfrm>
            <a:off x="4669057" y="2401986"/>
            <a:ext cx="682219" cy="682219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0" name="Google Shape;240;p26"/>
          <p:cNvCxnSpPr>
            <a:stCxn id="241" idx="3"/>
          </p:cNvCxnSpPr>
          <p:nvPr/>
        </p:nvCxnSpPr>
        <p:spPr>
          <a:xfrm>
            <a:off x="4434850" y="3496052"/>
            <a:ext cx="785400" cy="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2" name="Google Shape;242;p26"/>
          <p:cNvCxnSpPr/>
          <p:nvPr/>
        </p:nvCxnSpPr>
        <p:spPr>
          <a:xfrm rot="10800000" flipH="1">
            <a:off x="4466750" y="4080536"/>
            <a:ext cx="666967" cy="666967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3" name="Google Shape;243;p26"/>
          <p:cNvCxnSpPr/>
          <p:nvPr/>
        </p:nvCxnSpPr>
        <p:spPr>
          <a:xfrm flipH="1">
            <a:off x="6504549" y="2339460"/>
            <a:ext cx="529220" cy="613428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4" name="Google Shape;244;p26"/>
          <p:cNvCxnSpPr>
            <a:stCxn id="245" idx="1"/>
          </p:cNvCxnSpPr>
          <p:nvPr/>
        </p:nvCxnSpPr>
        <p:spPr>
          <a:xfrm rot="10800000">
            <a:off x="6543371" y="3313750"/>
            <a:ext cx="1104300" cy="5490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6" name="Google Shape;246;p26"/>
          <p:cNvCxnSpPr>
            <a:stCxn id="247" idx="1"/>
          </p:cNvCxnSpPr>
          <p:nvPr/>
        </p:nvCxnSpPr>
        <p:spPr>
          <a:xfrm rot="10800000">
            <a:off x="6145034" y="3551698"/>
            <a:ext cx="1333200" cy="125250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8" name="Google Shape;248;p26"/>
          <p:cNvSpPr txBox="1">
            <a:spLocks noGrp="1"/>
          </p:cNvSpPr>
          <p:nvPr>
            <p:ph type="title"/>
          </p:nvPr>
        </p:nvSpPr>
        <p:spPr>
          <a:xfrm>
            <a:off x="838200" y="342379"/>
            <a:ext cx="11197987" cy="108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noProof="0" dirty="0">
                <a:latin typeface="Arial"/>
                <a:ea typeface="Arial"/>
                <a:cs typeface="Arial"/>
                <a:sym typeface="Arial"/>
              </a:rPr>
              <a:t>Example mind map</a:t>
            </a:r>
            <a:endParaRPr lang="en-GB" noProof="0" dirty="0"/>
          </a:p>
        </p:txBody>
      </p:sp>
      <p:sp>
        <p:nvSpPr>
          <p:cNvPr id="249" name="Google Shape;249;p26"/>
          <p:cNvSpPr>
            <a:spLocks noGrp="1"/>
          </p:cNvSpPr>
          <p:nvPr>
            <p:ph type="body" idx="1"/>
          </p:nvPr>
        </p:nvSpPr>
        <p:spPr>
          <a:xfrm>
            <a:off x="4698138" y="2952888"/>
            <a:ext cx="2718148" cy="1212710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04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use MMC?</a:t>
            </a:r>
            <a:endParaRPr lang="en-GB" sz="2040" noProof="0" dirty="0"/>
          </a:p>
        </p:txBody>
      </p:sp>
      <p:sp>
        <p:nvSpPr>
          <p:cNvPr id="250" name="Google Shape;250;p26"/>
          <p:cNvSpPr/>
          <p:nvPr/>
        </p:nvSpPr>
        <p:spPr>
          <a:xfrm>
            <a:off x="2876666" y="1859279"/>
            <a:ext cx="1805199" cy="708659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GB" sz="20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compatibilities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6"/>
          <p:cNvSpPr/>
          <p:nvPr/>
        </p:nvSpPr>
        <p:spPr>
          <a:xfrm>
            <a:off x="2876665" y="3206492"/>
            <a:ext cx="1558185" cy="579120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GB" sz="20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6"/>
          <p:cNvSpPr/>
          <p:nvPr/>
        </p:nvSpPr>
        <p:spPr>
          <a:xfrm>
            <a:off x="2611445" y="4509003"/>
            <a:ext cx="1941624" cy="590390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GB" sz="20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Waste reduction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6"/>
          <p:cNvSpPr/>
          <p:nvPr/>
        </p:nvSpPr>
        <p:spPr>
          <a:xfrm>
            <a:off x="7069411" y="1833211"/>
            <a:ext cx="1940061" cy="639533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GB" sz="20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Environmental benefits</a:t>
            </a:r>
          </a:p>
        </p:txBody>
      </p:sp>
      <p:sp>
        <p:nvSpPr>
          <p:cNvPr id="245" name="Google Shape;245;p26"/>
          <p:cNvSpPr/>
          <p:nvPr/>
        </p:nvSpPr>
        <p:spPr>
          <a:xfrm>
            <a:off x="7647671" y="3024046"/>
            <a:ext cx="1823406" cy="689207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GB" sz="20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Regulatory control</a:t>
            </a:r>
          </a:p>
        </p:txBody>
      </p:sp>
      <p:sp>
        <p:nvSpPr>
          <p:cNvPr id="247" name="Google Shape;247;p26"/>
          <p:cNvSpPr/>
          <p:nvPr/>
        </p:nvSpPr>
        <p:spPr>
          <a:xfrm>
            <a:off x="7478234" y="4509003"/>
            <a:ext cx="1941624" cy="590390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GB" sz="20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control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6"/>
          <p:cNvSpPr txBox="1"/>
          <p:nvPr/>
        </p:nvSpPr>
        <p:spPr>
          <a:xfrm>
            <a:off x="758054" y="1279896"/>
            <a:ext cx="2153920" cy="535531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management and design using BIM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6"/>
          <p:cNvSpPr txBox="1"/>
          <p:nvPr/>
        </p:nvSpPr>
        <p:spPr>
          <a:xfrm>
            <a:off x="609298" y="2032408"/>
            <a:ext cx="2002147" cy="757090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 Numerical Control (CNC) panel production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6"/>
          <p:cNvSpPr txBox="1"/>
          <p:nvPr/>
        </p:nvSpPr>
        <p:spPr>
          <a:xfrm>
            <a:off x="399876" y="3045708"/>
            <a:ext cx="2035727" cy="757130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Useful for social housing due to speed of construction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6"/>
          <p:cNvSpPr txBox="1"/>
          <p:nvPr/>
        </p:nvSpPr>
        <p:spPr>
          <a:xfrm>
            <a:off x="428786" y="3907613"/>
            <a:ext cx="2113280" cy="757130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issues with lack of individuality between dwellings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6"/>
          <p:cNvSpPr txBox="1"/>
          <p:nvPr/>
        </p:nvSpPr>
        <p:spPr>
          <a:xfrm>
            <a:off x="609298" y="4895738"/>
            <a:ext cx="1495934" cy="757130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Designed to use full sheets of timber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6"/>
          <p:cNvSpPr txBox="1"/>
          <p:nvPr/>
        </p:nvSpPr>
        <p:spPr>
          <a:xfrm>
            <a:off x="2333425" y="5335067"/>
            <a:ext cx="2577297" cy="978689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Waste produced during manufacturing processes is kept within the factory for easy recycling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6"/>
          <p:cNvSpPr txBox="1"/>
          <p:nvPr/>
        </p:nvSpPr>
        <p:spPr>
          <a:xfrm>
            <a:off x="9166583" y="663376"/>
            <a:ext cx="2347858" cy="978689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Well-insulated with minimal air gaps – less use of heating via fossil fuels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6"/>
          <p:cNvSpPr txBox="1"/>
          <p:nvPr/>
        </p:nvSpPr>
        <p:spPr>
          <a:xfrm>
            <a:off x="9662789" y="1742617"/>
            <a:ext cx="1876334" cy="313932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waste on-site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6"/>
          <p:cNvSpPr txBox="1"/>
          <p:nvPr/>
        </p:nvSpPr>
        <p:spPr>
          <a:xfrm>
            <a:off x="9493815" y="2248535"/>
            <a:ext cx="2534947" cy="757130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Problems with Gas Safe and fireproofing in Building Control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6"/>
          <p:cNvSpPr txBox="1"/>
          <p:nvPr/>
        </p:nvSpPr>
        <p:spPr>
          <a:xfrm>
            <a:off x="9472860" y="3735260"/>
            <a:ext cx="2604997" cy="757130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panels mean prior consultation, therefore it’s easier to meet regulations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6"/>
          <p:cNvSpPr txBox="1"/>
          <p:nvPr/>
        </p:nvSpPr>
        <p:spPr>
          <a:xfrm>
            <a:off x="8813367" y="5249395"/>
            <a:ext cx="3251521" cy="978729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Factory produced panels mean that quality checks are conducted on all materials and completed panels in a controlled environment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6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2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6"/>
          <p:cNvSpPr txBox="1">
            <a:spLocks noGrp="1"/>
          </p:cNvSpPr>
          <p:nvPr>
            <p:ph type="body" idx="3"/>
          </p:nvPr>
        </p:nvSpPr>
        <p:spPr>
          <a:xfrm>
            <a:off x="838199" y="6356349"/>
            <a:ext cx="48504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sz="1200" noProof="0" dirty="0">
                <a:latin typeface="Arial"/>
                <a:ea typeface="Arial"/>
                <a:cs typeface="Arial"/>
                <a:sym typeface="Arial"/>
              </a:rPr>
              <a:t>Lesson 1 &amp; 2: Introduction to Modern Methods of Construction</a:t>
            </a:r>
            <a:endParaRPr lang="en-GB" sz="1200" noProof="0" dirty="0"/>
          </a:p>
        </p:txBody>
      </p:sp>
      <p:cxnSp>
        <p:nvCxnSpPr>
          <p:cNvPr id="266" name="Google Shape;266;p26"/>
          <p:cNvCxnSpPr/>
          <p:nvPr/>
        </p:nvCxnSpPr>
        <p:spPr>
          <a:xfrm rot="10800000">
            <a:off x="6057212" y="4165598"/>
            <a:ext cx="25873" cy="351683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7" name="Google Shape;267;p26"/>
          <p:cNvSpPr/>
          <p:nvPr/>
        </p:nvSpPr>
        <p:spPr>
          <a:xfrm>
            <a:off x="5112273" y="4502618"/>
            <a:ext cx="1941624" cy="623449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GB" sz="20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Improved performance</a:t>
            </a:r>
            <a:endParaRPr lang="en-GB" sz="1400" b="0" i="0" u="none" strike="noStrike" cap="none" noProof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8" name="Google Shape;268;p26"/>
          <p:cNvCxnSpPr/>
          <p:nvPr/>
        </p:nvCxnSpPr>
        <p:spPr>
          <a:xfrm rot="10800000" flipH="1">
            <a:off x="5614737" y="5126068"/>
            <a:ext cx="201281" cy="311982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9" name="Google Shape;269;p26"/>
          <p:cNvSpPr txBox="1"/>
          <p:nvPr/>
        </p:nvSpPr>
        <p:spPr>
          <a:xfrm>
            <a:off x="5068051" y="5468968"/>
            <a:ext cx="1495934" cy="535491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Reduced risk of error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0" name="Google Shape;270;p26"/>
          <p:cNvCxnSpPr/>
          <p:nvPr/>
        </p:nvCxnSpPr>
        <p:spPr>
          <a:xfrm rot="10800000">
            <a:off x="6563985" y="5126068"/>
            <a:ext cx="205174" cy="316129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1" name="Google Shape;271;p26"/>
          <p:cNvSpPr txBox="1"/>
          <p:nvPr/>
        </p:nvSpPr>
        <p:spPr>
          <a:xfrm>
            <a:off x="6721314" y="5458811"/>
            <a:ext cx="1495934" cy="313892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twins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noProof="0" dirty="0"/>
              <a:t>What professional and trade roles in construction would you expect to be involved with MMC?</a:t>
            </a:r>
          </a:p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noProof="0" dirty="0"/>
              <a:t>What would you expect their roles to be?</a:t>
            </a:r>
          </a:p>
        </p:txBody>
      </p:sp>
      <p:sp>
        <p:nvSpPr>
          <p:cNvPr id="277" name="Google Shape;277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7712834" cy="125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noProof="0" dirty="0"/>
              <a:t>Professional roles in MMC</a:t>
            </a:r>
          </a:p>
        </p:txBody>
      </p:sp>
      <p:pic>
        <p:nvPicPr>
          <p:cNvPr id="280" name="Google Shape;280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3188" y="1872342"/>
            <a:ext cx="6169024" cy="3988707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7"/>
          <p:cNvSpPr txBox="1">
            <a:spLocks noGrp="1"/>
          </p:cNvSpPr>
          <p:nvPr>
            <p:ph type="body" idx="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sz="1200" noProof="0" dirty="0">
                <a:latin typeface="Arial"/>
                <a:ea typeface="Arial"/>
                <a:cs typeface="Arial"/>
                <a:sym typeface="Arial"/>
              </a:rPr>
              <a:t>Lesson 1 &amp; 2: Introduction to Modern Methods of Construction</a:t>
            </a:r>
            <a:endParaRPr lang="en-GB" sz="1200" noProof="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38DE7A-9A69-BFE6-36BB-2AFE1762D472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>
            <a:normAutofit fontScale="55000" lnSpcReduction="20000"/>
          </a:bodyPr>
          <a:lstStyle/>
          <a:p>
            <a:endParaRPr lang="en-GB" noProof="0" dirty="0"/>
          </a:p>
        </p:txBody>
      </p:sp>
      <p:sp>
        <p:nvSpPr>
          <p:cNvPr id="279" name="Google Shape;279;p27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3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noProof="0" dirty="0">
                <a:latin typeface="Arial"/>
                <a:ea typeface="Arial"/>
                <a:cs typeface="Arial"/>
                <a:sym typeface="Arial"/>
              </a:rPr>
              <a:t>Impact </a:t>
            </a:r>
            <a:r>
              <a:rPr lang="en-GB" noProof="0" dirty="0"/>
              <a:t>of MMC </a:t>
            </a:r>
            <a:r>
              <a:rPr lang="en-GB" noProof="0" dirty="0">
                <a:latin typeface="Arial"/>
                <a:ea typeface="Arial"/>
                <a:cs typeface="Arial"/>
                <a:sym typeface="Arial"/>
              </a:rPr>
              <a:t>on job roles</a:t>
            </a:r>
            <a:endParaRPr lang="en-GB" noProof="0" dirty="0"/>
          </a:p>
        </p:txBody>
      </p:sp>
      <p:sp>
        <p:nvSpPr>
          <p:cNvPr id="286" name="Google Shape;286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91090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While watching construction professionals discuss their roles in the videos, take notes on the following questions:</a:t>
            </a:r>
            <a:endParaRPr lang="en-GB" noProof="0" dirty="0"/>
          </a:p>
          <a:p>
            <a:pPr marL="800100" lvl="1">
              <a:buSzPts val="2400"/>
            </a:pPr>
            <a:r>
              <a:rPr lang="en-GB" noProof="0" dirty="0">
                <a:solidFill>
                  <a:srgbClr val="000000"/>
                </a:solidFill>
              </a:rPr>
              <a:t>How is the person’s role different using this method compared with traditional methods?</a:t>
            </a:r>
            <a:endParaRPr lang="en-GB" noProof="0" dirty="0"/>
          </a:p>
          <a:p>
            <a:pPr marL="800100" lvl="1">
              <a:buSzPts val="2400"/>
            </a:pPr>
            <a:r>
              <a:rPr lang="en-GB" noProof="0" dirty="0">
                <a:solidFill>
                  <a:srgbClr val="000000"/>
                </a:solidFill>
              </a:rPr>
              <a:t>What extra skills are required to use this method within the role?</a:t>
            </a:r>
            <a:endParaRPr lang="en-GB" noProof="0" dirty="0"/>
          </a:p>
          <a:p>
            <a:pPr marL="800100" lvl="1">
              <a:buSzPts val="2400"/>
            </a:pPr>
            <a:r>
              <a:rPr lang="en-GB" noProof="0" dirty="0">
                <a:solidFill>
                  <a:srgbClr val="000000"/>
                </a:solidFill>
              </a:rPr>
              <a:t>How d</a:t>
            </a:r>
            <a:r>
              <a:rPr lang="en-GB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oes this person collaborate with other professionals that they might not work with when using traditional methods?</a:t>
            </a:r>
            <a:endParaRPr lang="en-GB" noProof="0" dirty="0">
              <a:latin typeface="Arial"/>
              <a:ea typeface="Arial"/>
              <a:cs typeface="Arial"/>
              <a:sym typeface="Arial"/>
            </a:endParaRPr>
          </a:p>
          <a:p>
            <a:pPr marL="800100" lvl="1">
              <a:buSzPts val="2400"/>
            </a:pPr>
            <a:r>
              <a:rPr lang="en-GB" noProof="0" dirty="0">
                <a:solidFill>
                  <a:srgbClr val="000000"/>
                </a:solidFill>
              </a:rPr>
              <a:t>How might MMC change their job in the future?</a:t>
            </a:r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noProof="0" dirty="0">
                <a:latin typeface="Arial"/>
                <a:ea typeface="Arial"/>
                <a:cs typeface="Arial"/>
                <a:sym typeface="Arial"/>
              </a:rPr>
              <a:t>Make notes using </a:t>
            </a:r>
            <a:r>
              <a:rPr lang="en-GB" noProof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L1 &amp; 2 Activity 3 worksheet 1 or 2</a:t>
            </a:r>
            <a:endParaRPr lang="en-GB" noProof="0" dirty="0"/>
          </a:p>
        </p:txBody>
      </p:sp>
      <p:sp>
        <p:nvSpPr>
          <p:cNvPr id="287" name="Google Shape;287;p28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3</a:t>
            </a:r>
            <a:endParaRPr lang="en-GB" sz="1400" b="1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8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51669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sz="1200" noProof="0" dirty="0">
                <a:latin typeface="Arial"/>
                <a:ea typeface="Arial"/>
                <a:cs typeface="Arial"/>
                <a:sym typeface="Arial"/>
              </a:rPr>
              <a:t>Lesson 1 &amp; 2: Introduction to Modern Methods of Construction</a:t>
            </a:r>
            <a:endParaRPr lang="en-GB" sz="1200" noProof="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9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noProof="0" dirty="0"/>
              <a:t>Activity 3</a:t>
            </a:r>
          </a:p>
        </p:txBody>
      </p:sp>
      <p:sp>
        <p:nvSpPr>
          <p:cNvPr id="294" name="Google Shape;29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sz="40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Interview with Architect</a:t>
            </a:r>
            <a:endParaRPr lang="en-GB" noProof="0" dirty="0"/>
          </a:p>
        </p:txBody>
      </p:sp>
      <p:sp>
        <p:nvSpPr>
          <p:cNvPr id="295" name="Google Shape;295;p29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8328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sz="1200" noProof="0" dirty="0">
                <a:latin typeface="Arial"/>
                <a:ea typeface="Arial"/>
                <a:cs typeface="Arial"/>
                <a:sym typeface="Arial"/>
              </a:rPr>
              <a:t>Lesson 1 &amp; 2: Introduction to Modern Methods of Construction</a:t>
            </a:r>
            <a:endParaRPr lang="en-GB" sz="1200" noProof="0" dirty="0"/>
          </a:p>
        </p:txBody>
      </p:sp>
      <p:pic>
        <p:nvPicPr>
          <p:cNvPr id="2" name="Online Media 1" title="Role of the architect">
            <a:hlinkClick r:id="" action="ppaction://media"/>
            <a:extLst>
              <a:ext uri="{FF2B5EF4-FFF2-40B4-BE49-F238E27FC236}">
                <a16:creationId xmlns:a16="http://schemas.microsoft.com/office/drawing/2014/main" id="{AD62DA6C-6F7C-9E6C-A96B-E79EA842E6B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66506" y="1340886"/>
            <a:ext cx="8658987" cy="4878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0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noProof="0" dirty="0"/>
              <a:t>Activity 3</a:t>
            </a:r>
          </a:p>
        </p:txBody>
      </p:sp>
      <p:sp>
        <p:nvSpPr>
          <p:cNvPr id="302" name="Google Shape;302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sz="40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Interview with Project Manager</a:t>
            </a:r>
            <a:endParaRPr lang="en-GB" noProof="0" dirty="0"/>
          </a:p>
        </p:txBody>
      </p:sp>
      <p:sp>
        <p:nvSpPr>
          <p:cNvPr id="303" name="Google Shape;303;p30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8328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sz="1200" noProof="0" dirty="0">
                <a:latin typeface="Arial"/>
                <a:ea typeface="Arial"/>
                <a:cs typeface="Arial"/>
                <a:sym typeface="Arial"/>
              </a:rPr>
              <a:t>Lesson 1 &amp; 2: Introduction to Modern Methods of Construction</a:t>
            </a:r>
            <a:endParaRPr lang="en-GB" sz="1200" noProof="0" dirty="0"/>
          </a:p>
        </p:txBody>
      </p:sp>
      <p:pic>
        <p:nvPicPr>
          <p:cNvPr id="2" name="Online Media 1" title="Project_Manager_Final">
            <a:hlinkClick r:id="" action="ppaction://media"/>
            <a:extLst>
              <a:ext uri="{FF2B5EF4-FFF2-40B4-BE49-F238E27FC236}">
                <a16:creationId xmlns:a16="http://schemas.microsoft.com/office/drawing/2014/main" id="{0BF01B60-16B3-89DA-9857-78C986CCACC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93938" y="1399228"/>
            <a:ext cx="8604123" cy="4847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1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noProof="0" dirty="0"/>
              <a:t>Activity 3</a:t>
            </a:r>
          </a:p>
        </p:txBody>
      </p:sp>
      <p:sp>
        <p:nvSpPr>
          <p:cNvPr id="310" name="Google Shape;31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sz="40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Interview with Registered Building Inspector</a:t>
            </a:r>
            <a:endParaRPr lang="en-GB" noProof="0" dirty="0"/>
          </a:p>
        </p:txBody>
      </p:sp>
      <p:sp>
        <p:nvSpPr>
          <p:cNvPr id="311" name="Google Shape;311;p31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8328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sz="1200" noProof="0" dirty="0">
                <a:latin typeface="Arial"/>
                <a:ea typeface="Arial"/>
                <a:cs typeface="Arial"/>
                <a:sym typeface="Arial"/>
              </a:rPr>
              <a:t>Lesson 1 &amp; 2: Introduction to Modern Methods of Construction</a:t>
            </a:r>
            <a:endParaRPr lang="en-GB" sz="1200" noProof="0" dirty="0"/>
          </a:p>
        </p:txBody>
      </p:sp>
      <p:pic>
        <p:nvPicPr>
          <p:cNvPr id="2" name="Online Media 1" title="Registered_Building_Inspector">
            <a:hlinkClick r:id="" action="ppaction://media"/>
            <a:extLst>
              <a:ext uri="{FF2B5EF4-FFF2-40B4-BE49-F238E27FC236}">
                <a16:creationId xmlns:a16="http://schemas.microsoft.com/office/drawing/2014/main" id="{857A17B4-A35B-75C2-D8D4-414AD4643D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43646" y="1350436"/>
            <a:ext cx="8704707" cy="4904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2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noProof="0" dirty="0"/>
              <a:t>Activity 3</a:t>
            </a:r>
          </a:p>
        </p:txBody>
      </p:sp>
      <p:sp>
        <p:nvSpPr>
          <p:cNvPr id="318" name="Google Shape;318;p32"/>
          <p:cNvSpPr txBox="1">
            <a:spLocks noGrp="1"/>
          </p:cNvSpPr>
          <p:nvPr>
            <p:ph type="title"/>
          </p:nvPr>
        </p:nvSpPr>
        <p:spPr>
          <a:xfrm>
            <a:off x="497601" y="38817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noProof="0" dirty="0" err="1"/>
              <a:t>DfMA</a:t>
            </a:r>
            <a:r>
              <a:rPr lang="en-GB" noProof="0" dirty="0"/>
              <a:t> overlay to RIBA Plan of Work</a:t>
            </a:r>
          </a:p>
        </p:txBody>
      </p:sp>
      <p:sp>
        <p:nvSpPr>
          <p:cNvPr id="319" name="Google Shape;319;p32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8328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sz="1200" noProof="0" dirty="0">
                <a:latin typeface="Arial"/>
                <a:ea typeface="Arial"/>
                <a:cs typeface="Arial"/>
                <a:sym typeface="Arial"/>
              </a:rPr>
              <a:t>Lesson 1 &amp; 2: Introduction to Modern Methods of Construction</a:t>
            </a:r>
            <a:endParaRPr lang="en-GB" sz="1200" noProof="0" dirty="0"/>
          </a:p>
        </p:txBody>
      </p:sp>
      <p:pic>
        <p:nvPicPr>
          <p:cNvPr id="320" name="Google Shape;320;p32" descr="A screen shot of the DfMA Overlay to the RIBA Plan of Work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3856" y="1371924"/>
            <a:ext cx="7840453" cy="498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noProof="0" dirty="0"/>
              <a:t>In these lessons, we will: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12865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noProof="0" dirty="0"/>
              <a:t>describe what is meant by Modern Methods of Construction (MMC);</a:t>
            </a:r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noProof="0" dirty="0"/>
              <a:t>explain why MMC is used;</a:t>
            </a:r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noProof="0" dirty="0"/>
              <a:t>outline the impact that using MMC has on job roles in the industry;</a:t>
            </a:r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noProof="0" dirty="0"/>
              <a:t>discuss the use of MMC in placements (if applicable).</a:t>
            </a:r>
          </a:p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en-GB" noProof="0" dirty="0"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2"/>
          </p:nvPr>
        </p:nvSpPr>
        <p:spPr>
          <a:xfrm>
            <a:off x="7530353" y="1585732"/>
            <a:ext cx="3823447" cy="419905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ct val="159999"/>
              <a:buNone/>
            </a:pPr>
            <a:r>
              <a:rPr lang="en-GB" sz="5600" b="1" noProof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Skills:</a:t>
            </a:r>
            <a:endParaRPr lang="en-GB" sz="5600" noProof="0" dirty="0"/>
          </a:p>
          <a:p>
            <a:pPr marL="0" lvl="0" indent="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ct val="148760"/>
              <a:buNone/>
            </a:pPr>
            <a:r>
              <a:rPr lang="en-GB" sz="5600" b="1" noProof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CS1 </a:t>
            </a:r>
            <a:r>
              <a:rPr lang="en-GB" sz="5600" noProof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Participate in group and class discussions to examine concepts and approaches to produce solutions to construction problems</a:t>
            </a:r>
            <a:endParaRPr lang="en-GB" sz="5600" noProof="0" dirty="0"/>
          </a:p>
          <a:p>
            <a:pPr marL="0" lvl="0" indent="0" algn="l" rtl="0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SzPct val="148760"/>
              <a:buNone/>
            </a:pPr>
            <a:r>
              <a:rPr lang="en-GB" sz="5600" b="1" noProof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CS1 </a:t>
            </a:r>
            <a:r>
              <a:rPr lang="en-GB" sz="5600" noProof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Synthesise information from given case studies, construction projects or site visits</a:t>
            </a:r>
            <a:endParaRPr lang="en-GB" sz="5600" noProof="0" dirty="0"/>
          </a:p>
          <a:p>
            <a:pPr marL="0" lvl="0" indent="0" algn="l" rtl="0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SzPct val="159999"/>
              <a:buNone/>
            </a:pPr>
            <a:r>
              <a:rPr lang="en-GB" sz="5600" b="1" noProof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General competencies:</a:t>
            </a:r>
            <a:endParaRPr lang="en-GB" sz="5600" noProof="0" dirty="0"/>
          </a:p>
          <a:p>
            <a:pPr marL="0" lvl="0" indent="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ct val="148760"/>
              <a:buNone/>
            </a:pPr>
            <a:r>
              <a:rPr lang="en-GB" sz="5600" noProof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English:</a:t>
            </a:r>
            <a:endParaRPr lang="en-GB" sz="5600" noProof="0" dirty="0"/>
          </a:p>
          <a:p>
            <a:pPr marL="0" lvl="0" indent="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ct val="148760"/>
              <a:buNone/>
            </a:pPr>
            <a:r>
              <a:rPr lang="en-GB" sz="5600" b="1" noProof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E2</a:t>
            </a:r>
            <a:r>
              <a:rPr lang="en-GB" sz="5600" noProof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Present information and idea</a:t>
            </a:r>
            <a:endParaRPr lang="en-GB" sz="5600" noProof="0" dirty="0"/>
          </a:p>
          <a:p>
            <a:pPr marL="0" lvl="0" indent="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ct val="148760"/>
              <a:buNone/>
            </a:pPr>
            <a:r>
              <a:rPr lang="en-GB" sz="5600" b="1" noProof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E4</a:t>
            </a:r>
            <a:r>
              <a:rPr lang="en-GB" sz="5600" noProof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Summarise information/ideas</a:t>
            </a:r>
            <a:endParaRPr lang="en-GB" sz="5600" noProof="0" dirty="0"/>
          </a:p>
          <a:p>
            <a:pPr marL="0" lvl="0" indent="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ct val="148760"/>
              <a:buNone/>
            </a:pPr>
            <a:r>
              <a:rPr lang="en-GB" sz="5600" b="1" noProof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E6</a:t>
            </a:r>
            <a:r>
              <a:rPr lang="en-GB" sz="5600" noProof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Take part in/leading discussions</a:t>
            </a:r>
            <a:endParaRPr lang="en-GB" sz="5600" noProof="0" dirty="0"/>
          </a:p>
          <a:p>
            <a:pPr marL="0" lvl="0" indent="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ct val="148760"/>
              <a:buNone/>
            </a:pPr>
            <a:r>
              <a:rPr lang="en-GB" sz="5600" noProof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Digital:</a:t>
            </a:r>
            <a:endParaRPr lang="en-GB" sz="5600" noProof="0" dirty="0"/>
          </a:p>
          <a:p>
            <a:pPr marL="0" lvl="0" indent="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ct val="148760"/>
              <a:buNone/>
            </a:pPr>
            <a:r>
              <a:rPr lang="en-GB" sz="5600" b="1" noProof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D3</a:t>
            </a:r>
            <a:r>
              <a:rPr lang="en-GB" sz="5600" noProof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Communicate and collaborate</a:t>
            </a:r>
            <a:endParaRPr lang="en-GB" sz="5600" noProof="0" dirty="0"/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4"/>
          </p:nvPr>
        </p:nvSpPr>
        <p:spPr>
          <a:xfrm>
            <a:off x="838199" y="6356349"/>
            <a:ext cx="49119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sz="1200" noProof="0" dirty="0">
                <a:latin typeface="Arial"/>
                <a:ea typeface="Arial"/>
                <a:cs typeface="Arial"/>
                <a:sym typeface="Arial"/>
              </a:rPr>
              <a:t>Lesson 1 &amp; 2: Introduction to Modern Methods of Construction</a:t>
            </a:r>
            <a:endParaRPr lang="en-GB" sz="1200" noProof="0" dirty="0"/>
          </a:p>
        </p:txBody>
      </p:sp>
      <p:sp>
        <p:nvSpPr>
          <p:cNvPr id="116" name="Google Shape;116;p15"/>
          <p:cNvSpPr/>
          <p:nvPr/>
        </p:nvSpPr>
        <p:spPr>
          <a:xfrm>
            <a:off x="9916056" y="194137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3"/>
          <p:cNvSpPr txBox="1">
            <a:spLocks noGrp="1"/>
          </p:cNvSpPr>
          <p:nvPr>
            <p:ph type="body" idx="1"/>
          </p:nvPr>
        </p:nvSpPr>
        <p:spPr>
          <a:xfrm>
            <a:off x="839788" y="1712686"/>
            <a:ext cx="5634164" cy="3980319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 lnSpcReduction="10000"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noProof="0" dirty="0"/>
              <a:t>Plan and film a one-minute video that answers the question, ‘How are construction roles different when MMC is involved?’ </a:t>
            </a:r>
            <a:endParaRPr lang="en-GB" sz="2800" noProof="0" dirty="0"/>
          </a:p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noProof="0" dirty="0"/>
              <a:t>In small groups, collaborate to: </a:t>
            </a:r>
            <a:endParaRPr lang="en-GB" sz="2800" noProof="0"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noProof="0" dirty="0"/>
              <a:t>decide on the script </a:t>
            </a:r>
            <a:endParaRPr lang="en-GB" sz="2800" noProof="0"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noProof="0" dirty="0"/>
              <a:t>agree on any images</a:t>
            </a:r>
            <a:endParaRPr lang="en-GB" sz="2800" noProof="0"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noProof="0" dirty="0"/>
              <a:t>present this information. </a:t>
            </a:r>
            <a:endParaRPr lang="en-GB" sz="2800" noProof="0" dirty="0"/>
          </a:p>
        </p:txBody>
      </p:sp>
      <p:sp>
        <p:nvSpPr>
          <p:cNvPr id="326" name="Google Shape;326;p33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11212687" cy="125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noProof="0" dirty="0"/>
              <a:t>Make a video </a:t>
            </a:r>
          </a:p>
        </p:txBody>
      </p:sp>
      <p:sp>
        <p:nvSpPr>
          <p:cNvPr id="327" name="Google Shape;327;p33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8328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sz="1200" noProof="0" dirty="0">
                <a:latin typeface="Arial"/>
                <a:ea typeface="Arial"/>
                <a:cs typeface="Arial"/>
                <a:sym typeface="Arial"/>
              </a:rPr>
              <a:t>Lesson 1 &amp; 2: Introduction to Modern Methods of Construction</a:t>
            </a:r>
            <a:endParaRPr lang="en-GB" sz="1200" noProof="0" dirty="0"/>
          </a:p>
        </p:txBody>
      </p:sp>
      <p:sp>
        <p:nvSpPr>
          <p:cNvPr id="328" name="Google Shape;328;p33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3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3518" y="1712686"/>
            <a:ext cx="4738592" cy="3980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noProof="0" dirty="0">
                <a:latin typeface="Arial"/>
                <a:ea typeface="Arial"/>
                <a:cs typeface="Arial"/>
                <a:sym typeface="Arial"/>
              </a:rPr>
              <a:t>Placement experience showcase</a:t>
            </a:r>
            <a:endParaRPr lang="en-GB" noProof="0" dirty="0"/>
          </a:p>
        </p:txBody>
      </p:sp>
      <p:sp>
        <p:nvSpPr>
          <p:cNvPr id="336" name="Google Shape;336;p34"/>
          <p:cNvSpPr txBox="1">
            <a:spLocks noGrp="1"/>
          </p:cNvSpPr>
          <p:nvPr>
            <p:ph type="body" idx="1"/>
          </p:nvPr>
        </p:nvSpPr>
        <p:spPr>
          <a:xfrm>
            <a:off x="838199" y="1734684"/>
            <a:ext cx="5634164" cy="3980319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noProof="0" dirty="0">
                <a:solidFill>
                  <a:srgbClr val="0D0D0D"/>
                </a:solidFill>
              </a:rPr>
              <a:t>Create a presentation slide show and answer the following questions:</a:t>
            </a:r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noProof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What involvement have you had in your placement role?</a:t>
            </a:r>
            <a:endParaRPr lang="en-GB" noProof="0"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noProof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How have you worked with other parties to deliver MMC?</a:t>
            </a:r>
            <a:endParaRPr lang="en-GB" noProof="0"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noProof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Which modern methods of construction have been used on your site?</a:t>
            </a:r>
            <a:endParaRPr lang="en-GB" noProof="0"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noProof="0" dirty="0">
                <a:solidFill>
                  <a:srgbClr val="0D0D0D"/>
                </a:solidFill>
              </a:rPr>
              <a:t>Include photos where possible.</a:t>
            </a:r>
            <a:endParaRPr lang="en-GB" noProof="0" dirty="0"/>
          </a:p>
        </p:txBody>
      </p:sp>
      <p:sp>
        <p:nvSpPr>
          <p:cNvPr id="337" name="Google Shape;337;p34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50614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sz="1200" noProof="0" dirty="0">
                <a:latin typeface="Arial"/>
                <a:ea typeface="Arial"/>
                <a:cs typeface="Arial"/>
                <a:sym typeface="Arial"/>
              </a:rPr>
              <a:t>Lesson 1 &amp; 2: Introduction to Modern Methods of Construction</a:t>
            </a:r>
            <a:endParaRPr lang="en-GB" sz="1200" noProof="0" dirty="0"/>
          </a:p>
        </p:txBody>
      </p:sp>
      <p:sp>
        <p:nvSpPr>
          <p:cNvPr id="338" name="Google Shape;338;p34"/>
          <p:cNvSpPr/>
          <p:nvPr/>
        </p:nvSpPr>
        <p:spPr>
          <a:xfrm>
            <a:off x="9977701" y="182562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Plenary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p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6773524" y="1712686"/>
            <a:ext cx="4738593" cy="398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29;p33">
            <a:extLst>
              <a:ext uri="{FF2B5EF4-FFF2-40B4-BE49-F238E27FC236}">
                <a16:creationId xmlns:a16="http://schemas.microsoft.com/office/drawing/2014/main" id="{8501967E-4263-CE6A-5031-4DADBE966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3518" y="1712686"/>
            <a:ext cx="4738592" cy="3980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noProof="0" dirty="0"/>
              <a:t>In these lessons, we have:</a:t>
            </a:r>
          </a:p>
        </p:txBody>
      </p:sp>
      <p:sp>
        <p:nvSpPr>
          <p:cNvPr id="345" name="Google Shape;345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noProof="0" dirty="0"/>
              <a:t>described what is meant by Modern Methods of Construction (MMC);</a:t>
            </a:r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noProof="0" dirty="0"/>
              <a:t>explained why MMC is used;</a:t>
            </a:r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noProof="0" dirty="0"/>
              <a:t>understood the impact that using MMC has on job roles in the industry;</a:t>
            </a:r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noProof="0" dirty="0"/>
              <a:t>discussed the use of MMC in placements (if applicable).</a:t>
            </a:r>
          </a:p>
          <a:p>
            <a:pPr marL="228600" lvl="0" indent="-76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GB" noProof="0" dirty="0"/>
          </a:p>
        </p:txBody>
      </p:sp>
      <p:sp>
        <p:nvSpPr>
          <p:cNvPr id="346" name="Google Shape;346;p35"/>
          <p:cNvSpPr txBox="1">
            <a:spLocks noGrp="1"/>
          </p:cNvSpPr>
          <p:nvPr>
            <p:ph type="body" idx="4"/>
          </p:nvPr>
        </p:nvSpPr>
        <p:spPr>
          <a:xfrm>
            <a:off x="838199" y="6356349"/>
            <a:ext cx="49119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sz="1200" noProof="0" dirty="0">
                <a:latin typeface="Arial"/>
                <a:ea typeface="Arial"/>
                <a:cs typeface="Arial"/>
                <a:sym typeface="Arial"/>
              </a:rPr>
              <a:t>Lesson 1 &amp; 2: Introduction to Modern Methods of Construction</a:t>
            </a:r>
            <a:endParaRPr lang="en-GB" sz="1200" noProof="0" dirty="0"/>
          </a:p>
        </p:txBody>
      </p:sp>
      <p:sp>
        <p:nvSpPr>
          <p:cNvPr id="347" name="Google Shape;347;p35"/>
          <p:cNvSpPr/>
          <p:nvPr/>
        </p:nvSpPr>
        <p:spPr>
          <a:xfrm>
            <a:off x="9957153" y="182562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Plenary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14;p15">
            <a:extLst>
              <a:ext uri="{FF2B5EF4-FFF2-40B4-BE49-F238E27FC236}">
                <a16:creationId xmlns:a16="http://schemas.microsoft.com/office/drawing/2014/main" id="{5B364ABD-B68D-8323-F941-BE721C0A2D5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530353" y="1585732"/>
            <a:ext cx="3823447" cy="419905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ct val="159999"/>
              <a:buNone/>
            </a:pPr>
            <a:r>
              <a:rPr lang="en-GB" sz="5600" b="1" noProof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Skills:</a:t>
            </a:r>
            <a:endParaRPr lang="en-GB" sz="5600" noProof="0" dirty="0"/>
          </a:p>
          <a:p>
            <a:pPr marL="0" lvl="0" indent="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ct val="148760"/>
              <a:buNone/>
            </a:pPr>
            <a:r>
              <a:rPr lang="en-GB" sz="5600" b="1" noProof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CS1 </a:t>
            </a:r>
            <a:r>
              <a:rPr lang="en-GB" sz="5600" noProof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Participate in group and class discussions to examine concepts and approaches to produce solutions to construction problems</a:t>
            </a:r>
            <a:endParaRPr lang="en-GB" sz="5600" noProof="0" dirty="0"/>
          </a:p>
          <a:p>
            <a:pPr marL="0" lvl="0" indent="0" algn="l" rtl="0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SzPct val="148760"/>
              <a:buNone/>
            </a:pPr>
            <a:r>
              <a:rPr lang="en-GB" sz="5600" b="1" noProof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CS1 </a:t>
            </a:r>
            <a:r>
              <a:rPr lang="en-GB" sz="5600" noProof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Synthesise information from given case studies, construction projects or site visits</a:t>
            </a:r>
            <a:endParaRPr lang="en-GB" sz="5600" noProof="0" dirty="0"/>
          </a:p>
          <a:p>
            <a:pPr marL="0" lvl="0" indent="0" algn="l" rtl="0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SzPct val="159999"/>
              <a:buNone/>
            </a:pPr>
            <a:r>
              <a:rPr lang="en-GB" sz="5600" b="1" noProof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General competencies:</a:t>
            </a:r>
            <a:endParaRPr lang="en-GB" sz="5600" noProof="0" dirty="0"/>
          </a:p>
          <a:p>
            <a:pPr marL="0" lvl="0" indent="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ct val="148760"/>
              <a:buNone/>
            </a:pPr>
            <a:r>
              <a:rPr lang="en-GB" sz="5600" noProof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English:</a:t>
            </a:r>
            <a:endParaRPr lang="en-GB" sz="5600" noProof="0" dirty="0"/>
          </a:p>
          <a:p>
            <a:pPr marL="0" lvl="0" indent="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ct val="148760"/>
              <a:buNone/>
            </a:pPr>
            <a:r>
              <a:rPr lang="en-GB" sz="5600" b="1" noProof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E2</a:t>
            </a:r>
            <a:r>
              <a:rPr lang="en-GB" sz="5600" noProof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Present information and idea</a:t>
            </a:r>
            <a:endParaRPr lang="en-GB" sz="5600" noProof="0" dirty="0"/>
          </a:p>
          <a:p>
            <a:pPr marL="0" lvl="0" indent="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ct val="148760"/>
              <a:buNone/>
            </a:pPr>
            <a:r>
              <a:rPr lang="en-GB" sz="5600" b="1" noProof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E4</a:t>
            </a:r>
            <a:r>
              <a:rPr lang="en-GB" sz="5600" noProof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Summarise information/ideas</a:t>
            </a:r>
            <a:endParaRPr lang="en-GB" sz="5600" noProof="0"/>
          </a:p>
          <a:p>
            <a:pPr marL="0" lvl="0" indent="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ct val="148760"/>
              <a:buNone/>
            </a:pPr>
            <a:r>
              <a:rPr lang="en-GB" sz="5600" b="1" noProof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E6</a:t>
            </a:r>
            <a:r>
              <a:rPr lang="en-GB" sz="5600" noProof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Take part in/leading discussions</a:t>
            </a:r>
            <a:endParaRPr lang="en-GB" sz="5600" noProof="0" dirty="0"/>
          </a:p>
          <a:p>
            <a:pPr marL="0" lvl="0" indent="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ct val="148760"/>
              <a:buNone/>
            </a:pPr>
            <a:r>
              <a:rPr lang="en-GB" sz="5600" noProof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Digital:</a:t>
            </a:r>
            <a:endParaRPr lang="en-GB" sz="5600" noProof="0" dirty="0"/>
          </a:p>
          <a:p>
            <a:pPr marL="0" lvl="0" indent="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ct val="148760"/>
              <a:buNone/>
            </a:pPr>
            <a:r>
              <a:rPr lang="en-GB" sz="5600" b="1" noProof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D3</a:t>
            </a:r>
            <a:r>
              <a:rPr lang="en-GB" sz="5600" noProof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Communicate and collaborate</a:t>
            </a:r>
            <a:endParaRPr lang="en-GB" sz="5600" noProof="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35;p34">
            <a:extLst>
              <a:ext uri="{FF2B5EF4-FFF2-40B4-BE49-F238E27FC236}">
                <a16:creationId xmlns:a16="http://schemas.microsoft.com/office/drawing/2014/main" id="{66F0501D-BA97-7705-AFE2-C2453BFFE1C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000"/>
            </a:pPr>
            <a:r>
              <a:rPr lang="en-GB" noProof="0" dirty="0">
                <a:latin typeface="Arial"/>
                <a:ea typeface="Arial"/>
                <a:cs typeface="Arial"/>
                <a:sym typeface="Arial"/>
              </a:rPr>
              <a:t>Key terms</a:t>
            </a:r>
            <a:endParaRPr lang="en-GB" noProof="0" dirty="0"/>
          </a:p>
        </p:txBody>
      </p:sp>
      <p:sp>
        <p:nvSpPr>
          <p:cNvPr id="354" name="Google Shape;354;p36"/>
          <p:cNvSpPr txBox="1">
            <a:spLocks noGrp="1"/>
          </p:cNvSpPr>
          <p:nvPr>
            <p:ph type="body" idx="1"/>
          </p:nvPr>
        </p:nvSpPr>
        <p:spPr>
          <a:xfrm>
            <a:off x="839788" y="1872343"/>
            <a:ext cx="3932238" cy="398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162"/>
              <a:buNone/>
            </a:pPr>
            <a:r>
              <a:rPr lang="en-GB" sz="2000" noProof="0" dirty="0"/>
              <a:t>Write definitions for:</a:t>
            </a:r>
            <a:endParaRPr lang="en-GB" noProof="0" dirty="0"/>
          </a:p>
          <a:p>
            <a:pPr marL="685800" lvl="1" indent="-228598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162"/>
              <a:buChar char="•"/>
            </a:pPr>
            <a:r>
              <a:rPr lang="en-GB" noProof="0" dirty="0"/>
              <a:t>MMC</a:t>
            </a:r>
          </a:p>
          <a:p>
            <a:pPr marL="685800" lvl="1" indent="-228598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162"/>
              <a:buChar char="•"/>
            </a:pPr>
            <a:r>
              <a:rPr lang="en-GB" noProof="0" dirty="0"/>
              <a:t>Off-site construction</a:t>
            </a:r>
          </a:p>
          <a:p>
            <a:pPr marL="685800" lvl="1" indent="-228598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162"/>
              <a:buChar char="•"/>
            </a:pPr>
            <a:r>
              <a:rPr lang="en-GB" noProof="0" dirty="0"/>
              <a:t>Volumetric construction</a:t>
            </a:r>
          </a:p>
          <a:p>
            <a:pPr marL="685800" lvl="1" indent="-228598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162"/>
              <a:buChar char="•"/>
            </a:pPr>
            <a:r>
              <a:rPr lang="en-GB" noProof="0" dirty="0"/>
              <a:t>Panelised systems</a:t>
            </a:r>
          </a:p>
          <a:p>
            <a:pPr marL="685800" lvl="1" indent="-228598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162"/>
              <a:buChar char="•"/>
            </a:pPr>
            <a:r>
              <a:rPr lang="en-GB" noProof="0" dirty="0"/>
              <a:t>Sub-assemblies and components</a:t>
            </a:r>
          </a:p>
          <a:p>
            <a:pPr marL="685800" lvl="1" indent="-228598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162"/>
              <a:buChar char="•"/>
            </a:pPr>
            <a:r>
              <a:rPr lang="en-GB" noProof="0" dirty="0" err="1"/>
              <a:t>DfMA</a:t>
            </a:r>
            <a:endParaRPr lang="en-GB" noProof="0" dirty="0"/>
          </a:p>
          <a:p>
            <a:pPr marL="685800" lvl="1" indent="-228598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162"/>
              <a:buChar char="•"/>
            </a:pPr>
            <a:r>
              <a:rPr lang="en-GB" noProof="0" dirty="0"/>
              <a:t>BIM software</a:t>
            </a:r>
          </a:p>
          <a:p>
            <a:pPr marL="685800" lvl="1" indent="-228598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162"/>
              <a:buChar char="•"/>
            </a:pPr>
            <a:r>
              <a:rPr lang="en-GB" noProof="0" dirty="0"/>
              <a:t>Digital twin</a:t>
            </a:r>
          </a:p>
        </p:txBody>
      </p:sp>
      <p:sp>
        <p:nvSpPr>
          <p:cNvPr id="356" name="Google Shape;356;p36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Consolidation</a:t>
            </a:r>
          </a:p>
        </p:txBody>
      </p:sp>
      <p:sp>
        <p:nvSpPr>
          <p:cNvPr id="357" name="Google Shape;357;p36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8328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sz="1200" noProof="0" dirty="0">
                <a:latin typeface="Arial"/>
                <a:ea typeface="Arial"/>
                <a:cs typeface="Arial"/>
                <a:sym typeface="Arial"/>
              </a:rPr>
              <a:t>Lesson 1 &amp; 2: Introduction to Modern Methods of Construction</a:t>
            </a:r>
            <a:endParaRPr lang="en-GB" sz="1200" noProof="0" dirty="0"/>
          </a:p>
        </p:txBody>
      </p:sp>
      <p:pic>
        <p:nvPicPr>
          <p:cNvPr id="358" name="Google Shape;358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2"/>
          <a:stretch/>
        </p:blipFill>
        <p:spPr>
          <a:xfrm>
            <a:off x="4949687" y="1297057"/>
            <a:ext cx="6644309" cy="4638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noProof="0" dirty="0"/>
              <a:t>Class discussion</a:t>
            </a:r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838199" y="1337945"/>
            <a:ext cx="10093961" cy="861245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 fontScale="77500" lnSpcReduction="20000"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88235"/>
              <a:buNone/>
            </a:pPr>
            <a:r>
              <a:rPr lang="en-GB" sz="3400" noProof="0" dirty="0"/>
              <a:t>What do you already know about MMC?</a:t>
            </a:r>
          </a:p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88235"/>
              <a:buNone/>
            </a:pPr>
            <a:endParaRPr lang="en-GB" noProof="0" dirty="0"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50614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sz="1200" noProof="0" dirty="0">
                <a:latin typeface="Arial"/>
                <a:ea typeface="Arial"/>
                <a:cs typeface="Arial"/>
                <a:sym typeface="Arial"/>
              </a:rPr>
              <a:t>Lesson 1 &amp; 2: Introduction to Modern Methods of Construction</a:t>
            </a:r>
            <a:endParaRPr lang="en-GB" sz="1200" noProof="0" dirty="0"/>
          </a:p>
        </p:txBody>
      </p:sp>
      <p:sp>
        <p:nvSpPr>
          <p:cNvPr id="124" name="Google Shape;124;p16"/>
          <p:cNvSpPr/>
          <p:nvPr/>
        </p:nvSpPr>
        <p:spPr>
          <a:xfrm>
            <a:off x="9916056" y="194137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6" descr="A street of new modern modular homes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0605" y="2663508"/>
            <a:ext cx="7615451" cy="3350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GB" noProof="0" dirty="0"/>
              <a:t>What is MMC?</a:t>
            </a:r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984289" cy="4351338"/>
          </a:xfr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 lnSpcReduction="10000"/>
          </a:bodyPr>
          <a:lstStyle/>
          <a:p>
            <a:pPr marL="114300" lvl="0" indent="0">
              <a:buNone/>
            </a:pPr>
            <a:r>
              <a:rPr lang="en-GB" noProof="0" dirty="0"/>
              <a:t>MMC is a way of </a:t>
            </a:r>
            <a:r>
              <a:rPr lang="en-GB" noProof="0" dirty="0">
                <a:sym typeface="Arial"/>
              </a:rPr>
              <a:t>combining manufacturing processes, new technologies and new methods of building to be more efficient and effective when compared to traditional forms of construction.</a:t>
            </a:r>
            <a:endParaRPr lang="en-GB" noProof="0" dirty="0"/>
          </a:p>
          <a:p>
            <a:pPr marL="114300" lvl="0" indent="0">
              <a:buNone/>
            </a:pPr>
            <a:r>
              <a:rPr lang="en-GB" noProof="0" dirty="0"/>
              <a:t>MMC involves moving away from traditional on-site construction and towards off-site manufacture in factories, to increase the quality of buildings.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80822C-653D-1372-4AD6-B6EF1093BDB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55000" lnSpcReduction="20000"/>
          </a:bodyPr>
          <a:lstStyle/>
          <a:p>
            <a:endParaRPr lang="en-GB" noProof="0" dirty="0"/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5061438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GB" noProof="0" dirty="0">
                <a:sym typeface="Arial"/>
              </a:rPr>
              <a:t>Lesson 1 &amp; 2: Introduction to Modern Methods of Construction</a:t>
            </a:r>
            <a:endParaRPr lang="en-GB" noProof="0" dirty="0"/>
          </a:p>
        </p:txBody>
      </p:sp>
      <p:sp>
        <p:nvSpPr>
          <p:cNvPr id="133" name="Google Shape;133;p17"/>
          <p:cNvSpPr/>
          <p:nvPr/>
        </p:nvSpPr>
        <p:spPr>
          <a:xfrm>
            <a:off x="9973928" y="182562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17" descr="A modern building under construction using walls made from composite SIP panels.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9085" y="1861676"/>
            <a:ext cx="4749099" cy="431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noProof="0" dirty="0"/>
              <a:t>Types of off-site construction</a:t>
            </a:r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240000" cy="3239956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08000" rIns="180000" bIns="180000" anchor="t" anchorCtr="0">
            <a:normAutofit/>
          </a:bodyPr>
          <a:lstStyle/>
          <a:p>
            <a:pPr marL="114300" lvl="0" indent="0" algn="ctr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noProof="0" dirty="0"/>
              <a:t>Volumetric systems</a:t>
            </a:r>
          </a:p>
        </p:txBody>
      </p:sp>
      <p:sp>
        <p:nvSpPr>
          <p:cNvPr id="141" name="Google Shape;141;p18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50614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sz="1200" noProof="0" dirty="0">
                <a:latin typeface="Arial"/>
                <a:ea typeface="Arial"/>
                <a:cs typeface="Arial"/>
                <a:sym typeface="Arial"/>
              </a:rPr>
              <a:t>Lesson 1 &amp; 2: Introduction to Modern Methods of Construction</a:t>
            </a:r>
            <a:endParaRPr lang="en-GB" sz="1200" noProof="0" dirty="0"/>
          </a:p>
        </p:txBody>
      </p:sp>
      <p:sp>
        <p:nvSpPr>
          <p:cNvPr id="142" name="Google Shape;142;p18"/>
          <p:cNvSpPr txBox="1"/>
          <p:nvPr/>
        </p:nvSpPr>
        <p:spPr>
          <a:xfrm>
            <a:off x="4564072" y="1809022"/>
            <a:ext cx="3240000" cy="3239956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08000" rIns="180000" bIns="180000" anchor="t" anchorCtr="0">
            <a:normAutofit/>
          </a:bodyPr>
          <a:lstStyle/>
          <a:p>
            <a:pPr marL="114300" marR="0" lvl="0" indent="0" algn="ctr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None/>
            </a:pPr>
            <a:r>
              <a:rPr lang="en-GB" sz="24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Panelised systems</a:t>
            </a:r>
            <a:endParaRPr lang="en-GB" sz="2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8289945" y="1825625"/>
            <a:ext cx="3240000" cy="3239956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08000" rIns="180000" bIns="180000" anchor="t" anchorCtr="0">
            <a:normAutofit/>
          </a:bodyPr>
          <a:lstStyle/>
          <a:p>
            <a:pPr marL="114300" marR="0" lvl="0" indent="0" algn="ctr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None/>
            </a:pPr>
            <a:r>
              <a:rPr lang="en-GB" sz="24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Sub-assemblies and components</a:t>
            </a:r>
            <a:endParaRPr lang="en-GB" sz="2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18" descr="A crane lifting a prefabricated roof cassette onto a buildi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4438" y="3120887"/>
            <a:ext cx="2889362" cy="175319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/>
          <p:nvPr/>
        </p:nvSpPr>
        <p:spPr>
          <a:xfrm>
            <a:off x="9916056" y="194137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18" descr="A crane lifting a module or preassembled 'room' into position within a larger structure under construction&#10;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489" y="2618789"/>
            <a:ext cx="2891590" cy="2255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 descr="A modern building under construction using walls made from composite SIP panels.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8324" y="2618789"/>
            <a:ext cx="2909837" cy="2255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noProof="0" dirty="0"/>
              <a:t>Volumetric construction</a:t>
            </a:r>
          </a:p>
        </p:txBody>
      </p:sp>
      <p:sp>
        <p:nvSpPr>
          <p:cNvPr id="153" name="Google Shape;153;p19"/>
          <p:cNvSpPr txBox="1">
            <a:spLocks noGrp="1"/>
          </p:cNvSpPr>
          <p:nvPr>
            <p:ph type="body" idx="1"/>
          </p:nvPr>
        </p:nvSpPr>
        <p:spPr>
          <a:xfrm>
            <a:off x="838200" y="1776197"/>
            <a:ext cx="6044648" cy="4197220"/>
          </a:xfrm>
          <a:prstGeom prst="rect">
            <a:avLst/>
          </a:prstGeom>
          <a:noFill/>
          <a:ln w="28575" cap="flat" cmpd="sng">
            <a:solidFill>
              <a:srgbClr val="EBDD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 lnSpcReduction="10000"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100" b="0" i="0" u="none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Volumetric construction </a:t>
            </a:r>
            <a:r>
              <a:rPr lang="en-GB" sz="2100" noProof="0" dirty="0">
                <a:solidFill>
                  <a:srgbClr val="000000"/>
                </a:solidFill>
              </a:rPr>
              <a:t>uses</a:t>
            </a:r>
            <a:r>
              <a:rPr lang="en-GB" sz="2100" b="0" i="0" u="none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three-dimensional </a:t>
            </a:r>
            <a:r>
              <a:rPr lang="en-GB" sz="2100" b="0" i="0" u="none" strike="noStrik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modules produced in controlled factory conditions prior to final installation. </a:t>
            </a:r>
            <a:endParaRPr lang="en-GB" sz="2100" noProof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100" b="0" i="0" u="none" strike="noStrik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Volumetric modules can be brought to the final site in a variety of forms ranging from basic structure only, to one with all internal and external finishes and services installed, ready for installation. </a:t>
            </a:r>
            <a:endParaRPr lang="en-GB" sz="2100" noProof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100" b="0" i="0" u="none" strike="noStrik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system includes structural performance </a:t>
            </a:r>
            <a:r>
              <a:rPr lang="en-GB" sz="2100" noProof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GB" sz="2100" noProof="0" dirty="0"/>
              <a:t> </a:t>
            </a:r>
            <a:r>
              <a:rPr lang="en-GB" sz="2100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structural load-bearing properties of the building are designed into the modules.</a:t>
            </a:r>
            <a:endParaRPr lang="en-GB" sz="2100" noProof="0" dirty="0"/>
          </a:p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en-GB" sz="2000" noProof="0" dirty="0"/>
          </a:p>
        </p:txBody>
      </p:sp>
      <p:sp>
        <p:nvSpPr>
          <p:cNvPr id="154" name="Google Shape;154;p19"/>
          <p:cNvSpPr txBox="1">
            <a:spLocks noGrp="1"/>
          </p:cNvSpPr>
          <p:nvPr>
            <p:ph type="body" idx="3"/>
          </p:nvPr>
        </p:nvSpPr>
        <p:spPr>
          <a:xfrm>
            <a:off x="838199" y="6356349"/>
            <a:ext cx="49559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sz="1200" noProof="0" dirty="0">
                <a:latin typeface="Arial"/>
                <a:ea typeface="Arial"/>
                <a:cs typeface="Arial"/>
                <a:sym typeface="Arial"/>
              </a:rPr>
              <a:t>Lesson 1 &amp; 2: Introduction to Modern Methods of Construction</a:t>
            </a:r>
            <a:endParaRPr lang="en-GB" sz="1200" noProof="0" dirty="0"/>
          </a:p>
        </p:txBody>
      </p:sp>
      <p:sp>
        <p:nvSpPr>
          <p:cNvPr id="155" name="Google Shape;155;p19"/>
          <p:cNvSpPr/>
          <p:nvPr/>
        </p:nvSpPr>
        <p:spPr>
          <a:xfrm>
            <a:off x="9916056" y="194137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146;p18" descr="A crane lifting a module or preassembled 'room' into position within a larger structure under construction&#10;">
            <a:extLst>
              <a:ext uri="{FF2B5EF4-FFF2-40B4-BE49-F238E27FC236}">
                <a16:creationId xmlns:a16="http://schemas.microsoft.com/office/drawing/2014/main" id="{19AD8E69-D0C0-AD7D-1026-8FDBC7A3E478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0344" y="1776197"/>
            <a:ext cx="4258621" cy="4197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noProof="0" dirty="0"/>
              <a:t>Panelised systems</a:t>
            </a:r>
          </a:p>
        </p:txBody>
      </p:sp>
      <p:sp>
        <p:nvSpPr>
          <p:cNvPr id="162" name="Google Shape;162;p20"/>
          <p:cNvSpPr txBox="1">
            <a:spLocks noGrp="1"/>
          </p:cNvSpPr>
          <p:nvPr>
            <p:ph type="body" idx="1"/>
          </p:nvPr>
        </p:nvSpPr>
        <p:spPr>
          <a:xfrm>
            <a:off x="838199" y="1776197"/>
            <a:ext cx="4486835" cy="4224420"/>
          </a:xfrm>
          <a:prstGeom prst="rect">
            <a:avLst/>
          </a:prstGeom>
          <a:noFill/>
          <a:ln w="28575" cap="flat" cmpd="sng">
            <a:solidFill>
              <a:srgbClr val="EBDD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 fontScale="92500"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88452"/>
              <a:buNone/>
            </a:pPr>
            <a:r>
              <a:rPr lang="en-GB" sz="2200" b="0" i="0" u="none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Flat panel units built in a factory and transported to site for assembly into a three-dimensional structure or to fit within an existing structure.</a:t>
            </a:r>
            <a:endParaRPr lang="en-GB" sz="2200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88452"/>
              <a:buNone/>
            </a:pPr>
            <a:r>
              <a:rPr lang="en-GB" sz="2200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includes structural insulated panels (SIP) and other sandwich panels. These consist of </a:t>
            </a:r>
            <a:r>
              <a:rPr lang="en-GB" sz="2200" noProof="0" dirty="0">
                <a:latin typeface="Arial"/>
                <a:ea typeface="Arial"/>
                <a:cs typeface="Arial"/>
                <a:sym typeface="Arial"/>
              </a:rPr>
              <a:t>two layers of a rigid material bonded to either side of a lightweight core.</a:t>
            </a:r>
            <a:endParaRPr lang="en-GB" sz="2200" noProof="0" dirty="0"/>
          </a:p>
        </p:txBody>
      </p:sp>
      <p:sp>
        <p:nvSpPr>
          <p:cNvPr id="163" name="Google Shape;163;p20"/>
          <p:cNvSpPr txBox="1">
            <a:spLocks noGrp="1"/>
          </p:cNvSpPr>
          <p:nvPr>
            <p:ph type="body" idx="3"/>
          </p:nvPr>
        </p:nvSpPr>
        <p:spPr>
          <a:xfrm>
            <a:off x="838199" y="6356349"/>
            <a:ext cx="49559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sz="1200" noProof="0" dirty="0">
                <a:latin typeface="Arial"/>
                <a:ea typeface="Arial"/>
                <a:cs typeface="Arial"/>
                <a:sym typeface="Arial"/>
              </a:rPr>
              <a:t>Lesson 1 &amp; 2: Introduction to Modern Methods of Construction</a:t>
            </a:r>
            <a:endParaRPr lang="en-GB" sz="1200" noProof="0" dirty="0"/>
          </a:p>
        </p:txBody>
      </p:sp>
      <p:sp>
        <p:nvSpPr>
          <p:cNvPr id="164" name="Google Shape;164;p20"/>
          <p:cNvSpPr/>
          <p:nvPr/>
        </p:nvSpPr>
        <p:spPr>
          <a:xfrm>
            <a:off x="9916056" y="194137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20" descr="A modern building under construction using walls made from composite SIP panels.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4129" y="1776196"/>
            <a:ext cx="5804835" cy="4197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noProof="0" dirty="0"/>
              <a:t>Sub-assemblies and components</a:t>
            </a:r>
          </a:p>
        </p:txBody>
      </p:sp>
      <p:sp>
        <p:nvSpPr>
          <p:cNvPr id="171" name="Google Shape;171;p21"/>
          <p:cNvSpPr txBox="1">
            <a:spLocks noGrp="1"/>
          </p:cNvSpPr>
          <p:nvPr>
            <p:ph type="body" idx="1"/>
          </p:nvPr>
        </p:nvSpPr>
        <p:spPr>
          <a:xfrm>
            <a:off x="838199" y="1776194"/>
            <a:ext cx="5776291" cy="4197219"/>
          </a:xfrm>
          <a:prstGeom prst="rect">
            <a:avLst/>
          </a:prstGeom>
          <a:noFill/>
          <a:ln w="28575" cap="flat" cmpd="sng">
            <a:solidFill>
              <a:srgbClr val="EBDD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 fontScale="92500" lnSpcReduction="10000"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noProof="0" dirty="0">
                <a:latin typeface="Arial"/>
                <a:ea typeface="Arial"/>
                <a:cs typeface="Arial"/>
                <a:sym typeface="Arial"/>
              </a:rPr>
              <a:t>These are smaller elements of off-site construction. They include </a:t>
            </a:r>
            <a:r>
              <a:rPr lang="en-GB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pre-manufactured components such as:</a:t>
            </a:r>
            <a:endParaRPr lang="en-GB" b="0" i="0" u="none" strike="noStrike" noProof="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b="0" i="0" u="none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pre-assembled units, including roof </a:t>
            </a:r>
            <a:br>
              <a:rPr lang="en-GB" b="0" i="0" u="none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b="0" i="0" u="none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floor cassettes; </a:t>
            </a:r>
            <a:endParaRPr lang="en-GB" noProof="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b="0" i="0" u="none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precast concrete sections and cladding panels; </a:t>
            </a:r>
            <a:endParaRPr lang="en-GB" b="0" i="0" u="none" strike="noStrike" noProof="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b="0" i="0" u="none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framed panels (timber, steel); </a:t>
            </a:r>
            <a:endParaRPr lang="en-GB" b="0" i="0" u="none" strike="noStrike" noProof="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b="0" i="0" u="none" strike="noStrik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pre-assembled structural steelwork.</a:t>
            </a:r>
            <a:endParaRPr lang="en-GB" noProof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1"/>
          <p:cNvSpPr txBox="1">
            <a:spLocks noGrp="1"/>
          </p:cNvSpPr>
          <p:nvPr>
            <p:ph type="body" idx="3"/>
          </p:nvPr>
        </p:nvSpPr>
        <p:spPr>
          <a:xfrm>
            <a:off x="838199" y="6356349"/>
            <a:ext cx="49559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sz="1200" noProof="0" dirty="0">
                <a:latin typeface="Arial"/>
                <a:ea typeface="Arial"/>
                <a:cs typeface="Arial"/>
                <a:sym typeface="Arial"/>
              </a:rPr>
              <a:t>Lesson 1 &amp; 2: Introduction to Modern Methods of Construction</a:t>
            </a:r>
            <a:endParaRPr lang="en-GB" sz="1200" noProof="0" dirty="0"/>
          </a:p>
        </p:txBody>
      </p:sp>
      <p:sp>
        <p:nvSpPr>
          <p:cNvPr id="173" name="Google Shape;173;p21"/>
          <p:cNvSpPr/>
          <p:nvPr/>
        </p:nvSpPr>
        <p:spPr>
          <a:xfrm>
            <a:off x="9916056" y="194137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21" descr="A crane lifting a prefabricated roof cassette onto a buildi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7111448" y="1776195"/>
            <a:ext cx="4487516" cy="4197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noProof="0" dirty="0"/>
              <a:t>MMC – not just houses</a:t>
            </a:r>
          </a:p>
        </p:txBody>
      </p:sp>
      <p:sp>
        <p:nvSpPr>
          <p:cNvPr id="180" name="Google Shape;180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393558" cy="4274233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114301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703"/>
              <a:buNone/>
            </a:pPr>
            <a:r>
              <a:rPr lang="en-GB" sz="2100" b="0" i="0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MMC is not just used for building houses and offices. They are also used in the construction of railways and large-scale power stations, for example. </a:t>
            </a:r>
            <a:endParaRPr lang="en-GB" sz="2100" noProof="0" dirty="0"/>
          </a:p>
          <a:p>
            <a:pPr marL="114301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703"/>
              <a:buNone/>
            </a:pPr>
            <a:r>
              <a:rPr lang="en-GB" sz="2100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video demonstrates how MMC has been used in the construction of HS2, the UK’s high-speed rail network.</a:t>
            </a:r>
            <a:endParaRPr lang="en-GB" sz="2100" noProof="0" dirty="0"/>
          </a:p>
        </p:txBody>
      </p:sp>
      <p:sp>
        <p:nvSpPr>
          <p:cNvPr id="181" name="Google Shape;181;p22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50614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sz="1200" noProof="0" dirty="0">
                <a:latin typeface="Arial"/>
                <a:ea typeface="Arial"/>
                <a:cs typeface="Arial"/>
                <a:sym typeface="Arial"/>
              </a:rPr>
              <a:t>Lesson 1 &amp; 2: Introduction to Modern Methods of Construction</a:t>
            </a:r>
            <a:endParaRPr lang="en-GB" sz="1200" noProof="0" dirty="0"/>
          </a:p>
        </p:txBody>
      </p:sp>
      <p:sp>
        <p:nvSpPr>
          <p:cNvPr id="182" name="Google Shape;182;p22"/>
          <p:cNvSpPr/>
          <p:nvPr/>
        </p:nvSpPr>
        <p:spPr>
          <a:xfrm>
            <a:off x="9916056" y="194137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22" descr="A screen shot of the YouTube video on What is a tunnel boring machine (TBM)?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1423" y="1825625"/>
            <a:ext cx="6102512" cy="344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CBE4BB3A37E488EBA36778162DF73" ma:contentTypeVersion="14" ma:contentTypeDescription="Create a new document." ma:contentTypeScope="" ma:versionID="0ca46bf19ef785bbbc8660e038fa42bd">
  <xsd:schema xmlns:xsd="http://www.w3.org/2001/XMLSchema" xmlns:xs="http://www.w3.org/2001/XMLSchema" xmlns:p="http://schemas.microsoft.com/office/2006/metadata/properties" xmlns:ns2="793c77ee-4b4c-4c71-81d8-13ade05a2728" xmlns:ns3="35bd0bae-f88e-4010-86b3-4f837abcc0be" targetNamespace="http://schemas.microsoft.com/office/2006/metadata/properties" ma:root="true" ma:fieldsID="5715f077389cd6616b2945872cd585d5" ns2:_="" ns3:_="">
    <xsd:import namespace="793c77ee-4b4c-4c71-81d8-13ade05a2728"/>
    <xsd:import namespace="35bd0bae-f88e-4010-86b3-4f837abcc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c77ee-4b4c-4c71-81d8-13ade05a2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323eb9-42bf-4c5f-9fdb-2be1ed835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d0bae-f88e-4010-86b3-4f837abcc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28b4b58-1043-4966-96c8-0b089c760a9f}" ma:internalName="TaxCatchAll" ma:showField="CatchAllData" ma:web="35bd0bae-f88e-4010-86b3-4f837abcc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bd0bae-f88e-4010-86b3-4f837abcc0be" xsi:nil="true"/>
    <lcf76f155ced4ddcb4097134ff3c332f xmlns="793c77ee-4b4c-4c71-81d8-13ade05a27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BA66423-D9BC-4448-AFA6-A20F351D229F}"/>
</file>

<file path=customXml/itemProps2.xml><?xml version="1.0" encoding="utf-8"?>
<ds:datastoreItem xmlns:ds="http://schemas.openxmlformats.org/officeDocument/2006/customXml" ds:itemID="{CF9B72E6-7DFD-4A0C-8C07-42D856A3CCEE}"/>
</file>

<file path=customXml/itemProps3.xml><?xml version="1.0" encoding="utf-8"?>
<ds:datastoreItem xmlns:ds="http://schemas.openxmlformats.org/officeDocument/2006/customXml" ds:itemID="{032F7CE3-46FA-44D8-AFC0-965C316AB34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1508</Words>
  <Application>Microsoft Office PowerPoint</Application>
  <PresentationFormat>Widescreen</PresentationFormat>
  <Paragraphs>203</Paragraphs>
  <Slides>23</Slides>
  <Notes>23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Arial Narrow</vt:lpstr>
      <vt:lpstr>Calibri</vt:lpstr>
      <vt:lpstr>Office Theme</vt:lpstr>
      <vt:lpstr>Construction</vt:lpstr>
      <vt:lpstr>In these lessons, we will:</vt:lpstr>
      <vt:lpstr>Class discussion</vt:lpstr>
      <vt:lpstr>What is MMC?</vt:lpstr>
      <vt:lpstr>Types of off-site construction</vt:lpstr>
      <vt:lpstr>Volumetric construction</vt:lpstr>
      <vt:lpstr>Panelised systems</vt:lpstr>
      <vt:lpstr>Sub-assemblies and components</vt:lpstr>
      <vt:lpstr>MMC – not just houses</vt:lpstr>
      <vt:lpstr>Class discussion</vt:lpstr>
      <vt:lpstr>Overview of MMC</vt:lpstr>
      <vt:lpstr>Mind map</vt:lpstr>
      <vt:lpstr>Example mind map</vt:lpstr>
      <vt:lpstr>Professional roles in MMC</vt:lpstr>
      <vt:lpstr>Impact of MMC on job roles</vt:lpstr>
      <vt:lpstr>Interview with Architect</vt:lpstr>
      <vt:lpstr>Interview with Project Manager</vt:lpstr>
      <vt:lpstr>Interview with Registered Building Inspector</vt:lpstr>
      <vt:lpstr>DfMA overlay to RIBA Plan of Work</vt:lpstr>
      <vt:lpstr>Make a video </vt:lpstr>
      <vt:lpstr>Placement experience showcase</vt:lpstr>
      <vt:lpstr>In these lessons, we have: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/>
  <cp:revision>1</cp:revision>
  <dcterms:modified xsi:type="dcterms:W3CDTF">2025-04-09T20:09:13Z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0x010100823CBE4BB3A37E488EBA36778162DF73</vt:lpwstr>
  </property>
</Properties>
</file>