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67" r:id="rId5"/>
    <p:sldId id="258" r:id="rId6"/>
    <p:sldId id="269" r:id="rId7"/>
    <p:sldId id="270" r:id="rId8"/>
    <p:sldId id="317" r:id="rId9"/>
    <p:sldId id="318" r:id="rId10"/>
    <p:sldId id="273" r:id="rId11"/>
    <p:sldId id="325" r:id="rId12"/>
    <p:sldId id="326" r:id="rId13"/>
    <p:sldId id="299" r:id="rId14"/>
    <p:sldId id="321" r:id="rId15"/>
    <p:sldId id="323" r:id="rId16"/>
    <p:sldId id="32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3EF"/>
    <a:srgbClr val="88A2FF"/>
    <a:srgbClr val="FF7575"/>
    <a:srgbClr val="466318"/>
    <a:srgbClr val="E2EEBE"/>
    <a:srgbClr val="F6FAEC"/>
    <a:srgbClr val="C0CEFF"/>
    <a:srgbClr val="10283A"/>
    <a:srgbClr val="F199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AACC5-74BD-EDCC-BA14-C5598A124080}" v="3" dt="2024-06-11T11:11:24.205"/>
    <p1510:client id="{AB1CB71B-6969-5FF1-CEE6-5F045848F083}" v="6" dt="2024-06-11T11:10:27.318"/>
    <p1510:client id="{F49CB803-8EBF-7909-E61C-F121A267BD0F}" v="1" dt="2024-06-11T11:15:35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50" autoAdjust="0"/>
    <p:restoredTop sz="67510" autoAdjust="0"/>
  </p:normalViewPr>
  <p:slideViewPr>
    <p:cSldViewPr snapToGrid="0">
      <p:cViewPr varScale="1">
        <p:scale>
          <a:sx n="50" d="100"/>
          <a:sy n="50" d="100"/>
        </p:scale>
        <p:origin x="10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1059" y="7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14/07/2024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08B7D-84DA-49B4-815F-E8EB22447C8B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718B6-B4F5-461F-A37F-3825AB67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5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mea01.safelinks.protection.outlook.com/?url=https%3A%2F%2Fscience.cleapss.org.uk%2FResource-Info%2FGL320-Filling-and-using-a-burette.aspx&amp;data=05%7C02%7C%7C90f98a4706dc4c5b8b3708dc3ec0078a%7C84df9e7fe9f640afb435aaaaaaaaaaaa%7C1%7C0%7C638454241690088558%7CUnknown%7CTWFpbGZsb3d8eyJWIjoiMC4wLjAwMDAiLCJQIjoiV2luMzIiLCJBTiI6Ik1haWwiLCJXVCI6Mn0%3D%7C0%7C%7C%7C&amp;sdata=6Uoef6G%2BUvp0sWRb70kcS%2F%2BrOTdIqVL1VpPiwVtR%2Br8%3D&amp;reserved=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sz="1800" b="0" i="0" kern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Calibri"/>
                <a:ea typeface="+mn-ea"/>
                <a:cs typeface="+mn-cs"/>
              </a:rPr>
              <a:t>Shutterstock/</a:t>
            </a:r>
            <a:r>
              <a:rPr lang="en-GB" sz="1800" b="0" i="0" kern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Calibri"/>
                <a:ea typeface="+mn-ea"/>
                <a:cs typeface="+mn-cs"/>
              </a:rPr>
              <a:t>Gorodenkoff</a:t>
            </a: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65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Websites linked in this slide: </a:t>
            </a:r>
          </a:p>
          <a:p>
            <a:r>
              <a:rPr lang="en-GB" sz="1800" u="none" strike="noStrike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 tooltip="Protected by Outlook: https://science.cleapss.org.uk/Resource-Info/GL320-Filling-and-using-a-burette.aspx. Click or tap to follow the link."/>
              </a:rPr>
              <a:t>https://science.cleapss.org.uk/Resource-Info/GL320-Filling-and-using-a-burette.aspx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295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Image © Shutterstock/</a:t>
            </a:r>
            <a:r>
              <a:rPr lang="en-GB" dirty="0" err="1"/>
              <a:t>ggw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4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Scenario 1: A SOP that outlines procedures to keep catering staff safe when working in a kitchen</a:t>
            </a:r>
          </a:p>
          <a:p>
            <a:r>
              <a:rPr lang="en-GB" dirty="0"/>
              <a:t>Image © Shutterstock/Kris </a:t>
            </a:r>
            <a:r>
              <a:rPr lang="en-GB" dirty="0" err="1"/>
              <a:t>Vandereycken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Scenario 2: 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SOP that outlines storage, handling and disposal of waste chemicals and solvents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Shutterstock/</a:t>
            </a:r>
            <a:r>
              <a:rPr lang="en-GB" dirty="0" err="1"/>
              <a:t>RogerMechan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Scenario 3: 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 SOP that outlines the correct procedure to use a COVID-19 lateral flow test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Shutterstock/</a:t>
            </a:r>
            <a:r>
              <a:rPr lang="en-GB" dirty="0" err="1"/>
              <a:t>chrisdorney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25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51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Image © Shutterstock/</a:t>
            </a:r>
            <a:r>
              <a:rPr lang="en-GB" dirty="0" err="1"/>
              <a:t>enuengneng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53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21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14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FD5530B-9355-A203-F3F4-D2F5FF6C19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4514850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6" y="1677322"/>
            <a:ext cx="757547" cy="9533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6B36D0-2D56-0FDB-5940-69EB91D58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F9B7F-2B1A-52D2-9C85-16A12FF20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ED3B1122-7287-39FB-52A7-F594DB038E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96A30E20-A7B7-5E55-322D-0D73FBBE21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4ABF62B2-FA08-FA76-C798-4B6D72056BC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0FF1A9B-8179-0EB9-0CEC-6BEA633C8DED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34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80D8585-8D84-C8F8-9425-8254D69C6CB1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4D636-9234-EC65-7AB6-1594566187D1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3F26DE-7736-AF90-98F8-48430B574DE2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CF97F2-1D9B-5363-541B-52FC268E65C9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53759-9165-2638-2376-2BD5E57582C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076956" cy="2801239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84FE2F-4DB0-03B8-5111-22B6A34305A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57522" y="1825625"/>
            <a:ext cx="3076956" cy="2801239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8676D3-B71F-4F24-E610-FB3D1497848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76843" y="1825625"/>
            <a:ext cx="3076956" cy="2801239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F55AB4-9190-A7C5-8465-A4F3216D0D4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38200" y="4910328"/>
            <a:ext cx="3076956" cy="1252092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B3462D-2B0E-EEF7-E5FF-CB37AAFD3793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57521" y="4910328"/>
            <a:ext cx="3076956" cy="1252092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95CCA08-2977-0E89-8D55-B92CBA3A790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276842" y="4910328"/>
            <a:ext cx="3076956" cy="1252092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086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86B998-0103-C1DB-8E36-C20883F4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BB64C23-83AF-58AF-1D04-EC58CEEB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C6710AA-35B3-4611-B38B-2AE5EA4F2C3D}"/>
              </a:ext>
            </a:extLst>
          </p:cNvPr>
          <p:cNvGrpSpPr/>
          <p:nvPr userDrawn="1"/>
        </p:nvGrpSpPr>
        <p:grpSpPr>
          <a:xfrm>
            <a:off x="7053943" y="457724"/>
            <a:ext cx="4607815" cy="981687"/>
            <a:chOff x="5473511" y="457724"/>
            <a:chExt cx="6024961" cy="1283607"/>
          </a:xfrm>
        </p:grpSpPr>
        <p:pic>
          <p:nvPicPr>
            <p:cNvPr id="10" name="Picture 9" descr="A picture containing screenshot, graphics, pattern, circle&#10;&#10;Description automatically generated">
              <a:extLst>
                <a:ext uri="{FF2B5EF4-FFF2-40B4-BE49-F238E27FC236}">
                  <a16:creationId xmlns:a16="http://schemas.microsoft.com/office/drawing/2014/main" id="{6723EEDC-DC11-DDA5-E851-4106E43828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0224" y="501650"/>
              <a:ext cx="2848248" cy="1195756"/>
            </a:xfrm>
            <a:prstGeom prst="rect">
              <a:avLst/>
            </a:prstGeom>
          </p:spPr>
        </p:pic>
        <p:pic>
          <p:nvPicPr>
            <p:cNvPr id="11" name="Picture 10" descr="A picture containing dance&#10;&#10;Description automatically generated">
              <a:extLst>
                <a:ext uri="{FF2B5EF4-FFF2-40B4-BE49-F238E27FC236}">
                  <a16:creationId xmlns:a16="http://schemas.microsoft.com/office/drawing/2014/main" id="{E2D6BA1E-FF7B-4A87-7719-83511F31E92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73511" y="457724"/>
              <a:ext cx="2766975" cy="1283607"/>
            </a:xfrm>
            <a:prstGeom prst="rect">
              <a:avLst/>
            </a:prstGeom>
          </p:spPr>
        </p:pic>
      </p:grp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D729B74-5CF6-B6A0-93B2-38724F8100D1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34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0483921-055F-BD75-A735-D7E6EDA444A3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098CB-A6BC-455C-7378-6F7DC04B2A34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44967-7E96-096B-DDEC-A8251341A83D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07976-3CC7-2B60-2C38-4DD691AEC7AA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FF4CE65D-1F3E-DDCA-DFC3-AD627D0C9554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4" name="Media Placeholder 9">
            <a:extLst>
              <a:ext uri="{FF2B5EF4-FFF2-40B4-BE49-F238E27FC236}">
                <a16:creationId xmlns:a16="http://schemas.microsoft.com/office/drawing/2014/main" id="{E1343224-FEC4-DC11-C663-18376AA79055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5906E010-8129-32F5-C16B-952078949CB7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67E0326F-2B5D-F940-6B07-2040CD364126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77B97025-398A-2411-8139-584808243C23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71D4DB-7805-4FB7-6863-4E593E8FDD1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783CDFB-2601-E6DF-815A-D5F9320CFD14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76721-4429-0704-C4CE-7A43F571760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27038A-6470-D99B-4555-F91D93131CC0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B21FDD-D444-068F-F9BE-3B5603BFD79E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74680-174D-B293-B8FE-BFDB679C2B1D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F8703-C892-D115-32C6-08CC58D1FB60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4058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A19E9F-84A6-CAD7-408D-033B95E207AA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  <p:sldLayoutId id="2147483672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cleapss.org.uk/Resource-Info/GL320-Filling-and-using-a-burette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Science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/>
          </a:bodyPr>
          <a:lstStyle/>
          <a:p>
            <a:r>
              <a:rPr lang="en-US" dirty="0"/>
              <a:t>Topic: Good scientific and clinical practice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6100"/>
            <a:ext cx="9144000" cy="457200"/>
          </a:xfrm>
        </p:spPr>
        <p:txBody>
          <a:bodyPr/>
          <a:lstStyle/>
          <a:p>
            <a:r>
              <a:rPr lang="en-GB" dirty="0"/>
              <a:t>Lesson 2: Using a SOP</a:t>
            </a:r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Spot the SOP errors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r>
              <a:rPr lang="en-US" dirty="0"/>
              <a:t>The worksheet is a SOP on making agar plates.</a:t>
            </a:r>
          </a:p>
          <a:p>
            <a:r>
              <a:rPr lang="en-US" dirty="0"/>
              <a:t>How many errors can you spot?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3412"/>
              <a:gd name="connsiteY0" fmla="*/ 0 h 4351338"/>
              <a:gd name="connsiteX1" fmla="*/ 3173412 w 3173412"/>
              <a:gd name="connsiteY1" fmla="*/ 0 h 4351338"/>
              <a:gd name="connsiteX2" fmla="*/ 3173412 w 3173412"/>
              <a:gd name="connsiteY2" fmla="*/ 4351338 h 4351338"/>
              <a:gd name="connsiteX3" fmla="*/ 0 w 3173412"/>
              <a:gd name="connsiteY3" fmla="*/ 4351338 h 4351338"/>
              <a:gd name="connsiteX4" fmla="*/ 0 w 3173412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3412" h="4351338" fill="none" extrusionOk="0">
                <a:moveTo>
                  <a:pt x="0" y="0"/>
                </a:moveTo>
                <a:cubicBezTo>
                  <a:pt x="816512" y="-33775"/>
                  <a:pt x="2737541" y="138873"/>
                  <a:pt x="3173412" y="0"/>
                </a:cubicBezTo>
                <a:cubicBezTo>
                  <a:pt x="3099641" y="585222"/>
                  <a:pt x="3017529" y="3710241"/>
                  <a:pt x="3173412" y="4351338"/>
                </a:cubicBezTo>
                <a:cubicBezTo>
                  <a:pt x="1768252" y="4214008"/>
                  <a:pt x="521130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3412" h="4351338" stroke="0" extrusionOk="0">
                <a:moveTo>
                  <a:pt x="0" y="0"/>
                </a:moveTo>
                <a:cubicBezTo>
                  <a:pt x="1175655" y="-101487"/>
                  <a:pt x="1737843" y="-162162"/>
                  <a:pt x="3173412" y="0"/>
                </a:cubicBezTo>
                <a:cubicBezTo>
                  <a:pt x="3234125" y="1739382"/>
                  <a:pt x="3112340" y="3375976"/>
                  <a:pt x="3173412" y="4351338"/>
                </a:cubicBezTo>
                <a:cubicBezTo>
                  <a:pt x="1782543" y="4401403"/>
                  <a:pt x="560800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</a:p>
          <a:p>
            <a:r>
              <a:rPr lang="en-GB" dirty="0"/>
              <a:t>L2 Plenary Worksheet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2: Using a SOP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61C8E472-206F-35C3-EACB-22D602B75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91108" y="3429000"/>
            <a:ext cx="3984557" cy="265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17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Spot the SOP errors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61448" cy="4351338"/>
          </a:xfrm>
        </p:spPr>
        <p:txBody>
          <a:bodyPr>
            <a:normAutofit/>
          </a:bodyPr>
          <a:lstStyle/>
          <a:p>
            <a:r>
              <a:rPr lang="en-US" dirty="0"/>
              <a:t>The SOP has not been reviewed or </a:t>
            </a:r>
            <a:r>
              <a:rPr lang="en-US" dirty="0" err="1"/>
              <a:t>authorised</a:t>
            </a:r>
            <a:r>
              <a:rPr lang="en-US" dirty="0"/>
              <a:t>.</a:t>
            </a:r>
          </a:p>
          <a:p>
            <a:r>
              <a:rPr lang="en-US" dirty="0"/>
              <a:t>The users have not dated when they read the policy.</a:t>
            </a:r>
          </a:p>
          <a:p>
            <a:r>
              <a:rPr lang="en-US" dirty="0"/>
              <a:t>The scope and the purpose have been muddled up and placed in the wrong boxes.</a:t>
            </a:r>
          </a:p>
          <a:p>
            <a:r>
              <a:rPr lang="en-US" dirty="0"/>
              <a:t>The temperature is missing at step 2 in the procedure.</a:t>
            </a:r>
          </a:p>
          <a:p>
            <a:r>
              <a:rPr lang="en-US" dirty="0"/>
              <a:t>The final step in the procedure is missing where students should disinfect the area they worked in with ethanol.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2: Using a SOP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3647182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4DDE5E85-CBA4-CEB8-87D0-07B012D6175E}"/>
              </a:ext>
            </a:extLst>
          </p:cNvPr>
          <p:cNvSpPr txBox="1">
            <a:spLocks/>
          </p:cNvSpPr>
          <p:nvPr/>
        </p:nvSpPr>
        <p:spPr>
          <a:xfrm>
            <a:off x="9973928" y="162685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Plenary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Followed a standard operating procedure (SOP). </a:t>
            </a:r>
          </a:p>
          <a:p>
            <a:r>
              <a:rPr lang="en-US" dirty="0"/>
              <a:t>Performed a search to locate a specific SOP for a given activity. </a:t>
            </a:r>
          </a:p>
          <a:p>
            <a:r>
              <a:rPr lang="en-US" dirty="0"/>
              <a:t>Identified missing statutory requirements on a SOP.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Skills: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CS3.2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Meet their responsibilities when working in a wider team by ensuring that the project is compliant with relevant SOPs specific to the lab in which they </a:t>
            </a:r>
            <a:r>
              <a:rPr lang="en-GB" sz="18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are working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CS2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Researching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b="1" dirty="0"/>
              <a:t>General competencies: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English: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GEC5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Synthesise information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GEC6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Take part in/lead discussions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Maths: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GMC1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Measuring with precision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GMC6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Understanding data and risk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Digital:</a:t>
            </a:r>
          </a:p>
          <a:p>
            <a:r>
              <a:rPr lang="en-GB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GDC1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Use digital technology and media effectively</a:t>
            </a:r>
            <a:endParaRPr lang="en-US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2: Using a SOP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31C08CF-C1AA-F2B2-C6EA-497E414CE0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3482212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9A575-8EAA-A773-7BEC-26D9C45E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Compare SOPs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F057-F9B9-9D03-9AF9-F02787814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r>
              <a:rPr lang="en-GB" dirty="0"/>
              <a:t>Search for two SOPs online for the same piece of equipment.</a:t>
            </a:r>
          </a:p>
          <a:p>
            <a:r>
              <a:rPr lang="en-GB" dirty="0"/>
              <a:t>Compare them using the table on the worksheet. </a:t>
            </a:r>
            <a:endParaRPr lang="en-US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20F9036-7536-38EE-F2FE-9949C6C8664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/>
              <a:t>L2 Consolidation Worksheet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F0B2D7-4E65-F29A-D274-691BF4C53F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2: Using a SOP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AD408-4292-BB50-8B12-769631FAAE0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E53EF"/>
          </a:solidFill>
        </p:spPr>
        <p:txBody>
          <a:bodyPr/>
          <a:lstStyle/>
          <a:p>
            <a:r>
              <a:rPr lang="en-GB" dirty="0"/>
              <a:t>Consolidation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4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Follow a standard operating procedure (SOP). </a:t>
            </a:r>
          </a:p>
          <a:p>
            <a:r>
              <a:rPr lang="en-US" dirty="0"/>
              <a:t>Perform a search to locate a specific SOP for a given activity. </a:t>
            </a:r>
          </a:p>
          <a:p>
            <a:r>
              <a:rPr lang="en-US" dirty="0"/>
              <a:t>Identify missing statutory requirements on a SOP.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Lesson 2: Using a SOP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094144D1-FB42-3988-A45E-0EEC4C58B0A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Skills: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CS3.2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Meet their responsibilities when working in a wider team by ensuring that the project is compliant with relevant SOPs specific to the lab in which they are working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CS2 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Researching</a:t>
            </a:r>
            <a:endParaRPr lang="en-GB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US" b="1" dirty="0"/>
              <a:t>General competencies: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English: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GEC5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Synthesise information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GEC6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Take part in/lead discussions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Maths: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GMC1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Measuring with precision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GMC6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Understanding data and risk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Digital:</a:t>
            </a:r>
          </a:p>
          <a:p>
            <a:r>
              <a:rPr lang="en-GB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GDC1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Use digital technology and media effectively</a:t>
            </a:r>
            <a:endParaRPr lang="en-US" sz="18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421305B-8FA3-7D78-4E2C-5D898DCC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main principles of good practice in scientific and clinical settings?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648457-83CF-8CBC-2CF5-23A9293B6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Store materials and chemicals appropriately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Calibrate and maintain equipment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Maintain work areas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Effectively manage stock levels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standard operating procedures (SOPs)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3CAF93-C4E1-7BD4-488C-E5320CF52A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EF56CE-D0CF-732F-02DB-D5C4532E1E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2" name="Google Shape;159;p4">
            <a:extLst>
              <a:ext uri="{FF2B5EF4-FFF2-40B4-BE49-F238E27FC236}">
                <a16:creationId xmlns:a16="http://schemas.microsoft.com/office/drawing/2014/main" id="{36FCBC9A-B792-57EB-5256-65F2034D82EB}"/>
              </a:ext>
            </a:extLst>
          </p:cNvPr>
          <p:cNvSpPr/>
          <p:nvPr/>
        </p:nvSpPr>
        <p:spPr>
          <a:xfrm>
            <a:off x="7647709" y="2425735"/>
            <a:ext cx="3151118" cy="3151118"/>
          </a:xfrm>
          <a:prstGeom prst="ellipse">
            <a:avLst/>
          </a:prstGeom>
          <a:solidFill>
            <a:schemeClr val="lt1"/>
          </a:solidFill>
          <a:ln w="38100" cap="flat" cmpd="sng">
            <a:solidFill>
              <a:srgbClr val="E2EEB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906866-9BED-269B-1FBB-00E291DECD4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1339" y="3080211"/>
            <a:ext cx="1463857" cy="1842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3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Following a SOP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r>
              <a:rPr lang="en-US" dirty="0"/>
              <a:t>Follow a SOP on the worksheet to manufacture Drug X. </a:t>
            </a:r>
          </a:p>
          <a:p>
            <a:r>
              <a:rPr lang="en-US" dirty="0"/>
              <a:t>Once complete, test the pH of your solution. It should be in the range 4.5–4.6.</a:t>
            </a:r>
          </a:p>
          <a:p>
            <a:r>
              <a:rPr lang="en-US" dirty="0"/>
              <a:t>If the pH matches the expected pH, you have followed the SOP correctly. Answer the questions on the next slide.</a:t>
            </a:r>
          </a:p>
          <a:p>
            <a:r>
              <a:rPr lang="en-US" dirty="0"/>
              <a:t>If it doesn’t match, follow the instructions on the CLEAPSS guide using water in your burette.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3412"/>
              <a:gd name="connsiteY0" fmla="*/ 0 h 4351338"/>
              <a:gd name="connsiteX1" fmla="*/ 3173412 w 3173412"/>
              <a:gd name="connsiteY1" fmla="*/ 0 h 4351338"/>
              <a:gd name="connsiteX2" fmla="*/ 3173412 w 3173412"/>
              <a:gd name="connsiteY2" fmla="*/ 4351338 h 4351338"/>
              <a:gd name="connsiteX3" fmla="*/ 0 w 3173412"/>
              <a:gd name="connsiteY3" fmla="*/ 4351338 h 4351338"/>
              <a:gd name="connsiteX4" fmla="*/ 0 w 3173412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3412" h="4351338" fill="none" extrusionOk="0">
                <a:moveTo>
                  <a:pt x="0" y="0"/>
                </a:moveTo>
                <a:cubicBezTo>
                  <a:pt x="816512" y="-33775"/>
                  <a:pt x="2737541" y="138873"/>
                  <a:pt x="3173412" y="0"/>
                </a:cubicBezTo>
                <a:cubicBezTo>
                  <a:pt x="3099641" y="585222"/>
                  <a:pt x="3017529" y="3710241"/>
                  <a:pt x="3173412" y="4351338"/>
                </a:cubicBezTo>
                <a:cubicBezTo>
                  <a:pt x="1768252" y="4214008"/>
                  <a:pt x="521130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3412" h="4351338" stroke="0" extrusionOk="0">
                <a:moveTo>
                  <a:pt x="0" y="0"/>
                </a:moveTo>
                <a:cubicBezTo>
                  <a:pt x="1175655" y="-101487"/>
                  <a:pt x="1737843" y="-162162"/>
                  <a:pt x="3173412" y="0"/>
                </a:cubicBezTo>
                <a:cubicBezTo>
                  <a:pt x="3234125" y="1739382"/>
                  <a:pt x="3112340" y="3375976"/>
                  <a:pt x="3173412" y="4351338"/>
                </a:cubicBezTo>
                <a:cubicBezTo>
                  <a:pt x="1782543" y="4401403"/>
                  <a:pt x="560800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</a:p>
          <a:p>
            <a:r>
              <a:rPr lang="en-GB" dirty="0"/>
              <a:t>L2 Activity 1 Worksheet</a:t>
            </a:r>
          </a:p>
          <a:p>
            <a:r>
              <a:rPr lang="en-GB" dirty="0">
                <a:hlinkClick r:id="rId3"/>
              </a:rPr>
              <a:t>CLEAPSS guide to filling and using a burette</a:t>
            </a:r>
            <a:endParaRPr lang="en-GB" dirty="0"/>
          </a:p>
          <a:p>
            <a:r>
              <a:rPr lang="en-GB" dirty="0"/>
              <a:t>Equipment to make Drug X</a:t>
            </a:r>
          </a:p>
          <a:p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2: Using a SOP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78386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Following a SOP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10272" cy="434316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Were any steps of the procedure unclear?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do you think the beaker was for?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Did you have any difficulties reading the scale?</a:t>
            </a:r>
            <a:endParaRPr lang="en-US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could happen if a drug with the </a:t>
            </a:r>
            <a:r>
              <a:rPr lang="en-US" dirty="0">
                <a:solidFill>
                  <a:srgbClr val="000000"/>
                </a:solidFill>
                <a:ea typeface="Arial" panose="020B0604020202020204" pitchFamily="34" charset="0"/>
              </a:rPr>
              <a:t>wrong pH 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was used on a patient?</a:t>
            </a:r>
            <a:endParaRPr lang="en-US" dirty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What procedures are in place to prevent this kind of error happening in an industry placement or a workplace?</a:t>
            </a:r>
            <a:endParaRPr lang="en-US" sz="320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/>
              <a:t>Activity 1</a:t>
            </a:r>
            <a:endParaRPr lang="en-GB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4210050" cy="365125"/>
          </a:xfrm>
        </p:spPr>
        <p:txBody>
          <a:bodyPr/>
          <a:lstStyle/>
          <a:p>
            <a:r>
              <a:rPr lang="en-GB"/>
              <a:t>Lesson 2: Using a SOP</a:t>
            </a:r>
            <a:endParaRPr lang="en-GB" dirty="0"/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E2CF5230-AD81-8CB3-6E00-393C43E72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683934" y="1825625"/>
            <a:ext cx="2763951" cy="4145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50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/>
              <a:t>Finding and comparing SOPs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following slides contain some scenarios that require SOPs.</a:t>
            </a:r>
          </a:p>
          <a:p>
            <a:r>
              <a:rPr lang="en-US" dirty="0"/>
              <a:t>Decide what key points should be in the SOP.</a:t>
            </a:r>
          </a:p>
          <a:p>
            <a:r>
              <a:rPr lang="en-US" dirty="0"/>
              <a:t>Look up a relevant SOP for the scenario.</a:t>
            </a:r>
          </a:p>
          <a:p>
            <a:pPr lvl="1"/>
            <a:r>
              <a:rPr lang="en-US" dirty="0"/>
              <a:t>How many of the key points listed in the SOP had you suggested?</a:t>
            </a:r>
          </a:p>
          <a:p>
            <a:pPr lvl="1"/>
            <a:r>
              <a:rPr lang="en-US" dirty="0"/>
              <a:t>Identify which points in the SOP are critical (i.e., could have disastrous outcomes if done wrongly). Did you include these?</a:t>
            </a:r>
          </a:p>
          <a:p>
            <a:r>
              <a:rPr lang="en-US" dirty="0"/>
              <a:t>Then compare some of the SOPs you’ve looked at. What features of the SOPs are the same? How are they different? 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/>
              <a:t>Lesson 2: Using a SOP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/>
              <a:t>Activity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794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52153FF-9AB7-9865-7185-0C6F1E7C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 and comparing SOPs</a:t>
            </a:r>
          </a:p>
        </p:txBody>
      </p:sp>
      <p:pic>
        <p:nvPicPr>
          <p:cNvPr id="17" name="Content Placeholder 16" descr="A kitchen with stainless steel appliances&#10;&#10;Description automatically generated">
            <a:extLst>
              <a:ext uri="{FF2B5EF4-FFF2-40B4-BE49-F238E27FC236}">
                <a16:creationId xmlns:a16="http://schemas.microsoft.com/office/drawing/2014/main" id="{6B392F12-4AFF-BC20-61E5-35C429487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1825624"/>
            <a:ext cx="3076575" cy="2801239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4446E6-5BF4-E726-34F4-DFF328464E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365085-8A4B-FA1F-84F4-B47CFF2006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B48DADF7-874A-A6C9-8836-0ACE6A0E70A4}"/>
              </a:ext>
            </a:extLst>
          </p:cNvPr>
          <p:cNvPicPr>
            <a:picLocks noGrp="1" noChangeAspect="1"/>
          </p:cNvPicPr>
          <p:nvPr>
            <p:ph idx="15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57713" y="1825624"/>
            <a:ext cx="3076575" cy="2801239"/>
          </a:xfrm>
        </p:spPr>
      </p:pic>
      <p:pic>
        <p:nvPicPr>
          <p:cNvPr id="21" name="Content Placeholder 20" descr="A close up of a blue book&#10;&#10;Description automatically generated">
            <a:extLst>
              <a:ext uri="{FF2B5EF4-FFF2-40B4-BE49-F238E27FC236}">
                <a16:creationId xmlns:a16="http://schemas.microsoft.com/office/drawing/2014/main" id="{A73EABB2-8E50-C417-A01B-0D66D3C12E86}"/>
              </a:ext>
            </a:extLst>
          </p:cNvPr>
          <p:cNvPicPr>
            <a:picLocks noGrp="1" noChangeAspect="1"/>
          </p:cNvPicPr>
          <p:nvPr>
            <p:ph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7225" y="1825624"/>
            <a:ext cx="3076575" cy="2801239"/>
          </a:xfr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57D11D2-2D1B-0BDD-AC90-6EC02B0FD104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38200" y="4690872"/>
            <a:ext cx="3076956" cy="144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Scenario 1: You are asked to prepare a meal in a school kitchen for students.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9A5F00B-0645-CD9B-6418-B54DFDC15124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57521" y="4690872"/>
            <a:ext cx="3076956" cy="144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Scenario 2: You have been asked to move the contents of an old hazardous chemical store into a new one.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A47BC3D-AFDC-5FA2-26D1-B375B0285BBB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276841" y="4690872"/>
            <a:ext cx="3076575" cy="144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Scenario 3: A new strain of COVID has emerged. You need to explain to how to use a test.</a:t>
            </a:r>
          </a:p>
        </p:txBody>
      </p:sp>
    </p:spTree>
    <p:extLst>
      <p:ext uri="{BB962C8B-B14F-4D97-AF65-F5344CB8AC3E}">
        <p14:creationId xmlns:p14="http://schemas.microsoft.com/office/powerpoint/2010/main" val="1238611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Finding and comparing SOPs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E1E5EB-BE18-80CC-865F-0E3B3AED6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72344" cy="4351338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GB" dirty="0">
                <a:sym typeface="Arial"/>
              </a:rPr>
              <a:t>Within organisations, SOPs are often contained on an intranet/online training manual and can be located through index searches. </a:t>
            </a:r>
            <a:endParaRPr lang="en-GB" dirty="0"/>
          </a:p>
          <a:p>
            <a:pPr lvl="0"/>
            <a:endParaRPr lang="en-GB" dirty="0">
              <a:sym typeface="Arial"/>
            </a:endParaRPr>
          </a:p>
          <a:p>
            <a:pPr marL="0" lvl="0" indent="0">
              <a:buNone/>
            </a:pPr>
            <a:r>
              <a:rPr lang="en-GB" dirty="0">
                <a:sym typeface="Arial"/>
              </a:rPr>
              <a:t>This ensures that:</a:t>
            </a:r>
            <a:endParaRPr lang="en-GB" dirty="0"/>
          </a:p>
          <a:p>
            <a:pPr lvl="0"/>
            <a:r>
              <a:rPr lang="en-GB" dirty="0">
                <a:sym typeface="Arial"/>
              </a:rPr>
              <a:t>all staff can easily locate the relevant SOP </a:t>
            </a:r>
          </a:p>
          <a:p>
            <a:pPr lvl="0"/>
            <a:r>
              <a:rPr lang="en-GB" dirty="0">
                <a:sym typeface="Arial"/>
              </a:rPr>
              <a:t>everyone uses the most up-to-date version of the SOP</a:t>
            </a:r>
            <a:endParaRPr lang="en-GB" dirty="0"/>
          </a:p>
          <a:p>
            <a:pPr lvl="0"/>
            <a:r>
              <a:rPr lang="en-GB" dirty="0">
                <a:sym typeface="Arial"/>
              </a:rPr>
              <a:t>a digital record is kept of who has used a particular SOP and when they have used it</a:t>
            </a:r>
            <a:endParaRPr lang="en-GB" dirty="0"/>
          </a:p>
          <a:p>
            <a:pPr lvl="0"/>
            <a:r>
              <a:rPr lang="en-GB" dirty="0">
                <a:sym typeface="Arial"/>
              </a:rPr>
              <a:t>staff induction and ongoing training is kept up-to-date and refresher training carried out where relevant. </a:t>
            </a:r>
            <a:r>
              <a:rPr lang="en-GB" dirty="0"/>
              <a:t>	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GB" dirty="0"/>
              <a:t>Lesson 2: Using a SOP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71411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D428-A93B-7E82-1E15-67600E481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Successful SOPs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A7581-6205-2BF5-6A93-14F212251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505950" cy="4351338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Good SOPs should:</a:t>
            </a:r>
          </a:p>
          <a:p>
            <a:r>
              <a:rPr lang="en-US" dirty="0"/>
              <a:t>be updated regularly (and the most up-to-date version used)</a:t>
            </a:r>
          </a:p>
          <a:p>
            <a:r>
              <a:rPr lang="en-US" dirty="0"/>
              <a:t>be reviewed, </a:t>
            </a:r>
            <a:r>
              <a:rPr lang="en-US" dirty="0" err="1"/>
              <a:t>authorised</a:t>
            </a:r>
            <a:r>
              <a:rPr lang="en-US" dirty="0"/>
              <a:t>, signed and dated</a:t>
            </a:r>
          </a:p>
          <a:p>
            <a:r>
              <a:rPr lang="en-US" dirty="0"/>
              <a:t>clearly outline the scope (what the SOP covers) and purpose of the SOP</a:t>
            </a:r>
          </a:p>
          <a:p>
            <a:r>
              <a:rPr lang="en-US" dirty="0"/>
              <a:t>clearly detail any required procedure.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DB1850-CEE1-54BE-88A9-19E53A602C7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Lesson 2: Using a SOP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70153B-8AF4-AE67-0CE7-AB6ADD67F5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88A2FF"/>
          </a:solidFill>
        </p:spPr>
        <p:txBody>
          <a:bodyPr/>
          <a:lstStyle/>
          <a:p>
            <a:r>
              <a:rPr lang="en-US"/>
              <a:t>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7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D205B1-ADCB-48FB-BCDE-E24AABF897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D0C3B1-A5DE-4C71-9112-2C2FB8B12B6D}">
  <ds:schemaRefs>
    <ds:schemaRef ds:uri="http://schemas.microsoft.com/office/2006/metadata/properties"/>
    <ds:schemaRef ds:uri="http://schemas.microsoft.com/office/infopath/2007/PartnerControls"/>
    <ds:schemaRef ds:uri="35bd0bae-f88e-4010-86b3-4f837abcc0be"/>
    <ds:schemaRef ds:uri="793c77ee-4b4c-4c71-81d8-13ade05a2728"/>
  </ds:schemaRefs>
</ds:datastoreItem>
</file>

<file path=customXml/itemProps3.xml><?xml version="1.0" encoding="utf-8"?>
<ds:datastoreItem xmlns:ds="http://schemas.openxmlformats.org/officeDocument/2006/customXml" ds:itemID="{394CB399-3569-4D4F-B5D6-01F3A849A3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c77ee-4b4c-4c71-81d8-13ade05a2728"/>
    <ds:schemaRef ds:uri="35bd0bae-f88e-4010-86b3-4f837abcc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1038</Words>
  <Application>Microsoft Office PowerPoint</Application>
  <PresentationFormat>Widescreen</PresentationFormat>
  <Paragraphs>144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docs-Calibri</vt:lpstr>
      <vt:lpstr>Office Theme</vt:lpstr>
      <vt:lpstr>Science</vt:lpstr>
      <vt:lpstr>In this lesson, we will:</vt:lpstr>
      <vt:lpstr>What are some main principles of good practice in scientific and clinical settings?</vt:lpstr>
      <vt:lpstr>Following a SOP</vt:lpstr>
      <vt:lpstr>Following a SOP</vt:lpstr>
      <vt:lpstr>Finding and comparing SOPs</vt:lpstr>
      <vt:lpstr>Finding and comparing SOPs</vt:lpstr>
      <vt:lpstr>Finding and comparing SOPs</vt:lpstr>
      <vt:lpstr>Successful SOPs</vt:lpstr>
      <vt:lpstr>Spot the SOP errors</vt:lpstr>
      <vt:lpstr>Spot the SOP errors</vt:lpstr>
      <vt:lpstr>In this lesson, we have:</vt:lpstr>
      <vt:lpstr>Compare SOPs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</dc:title>
  <dc:creator/>
  <cp:lastModifiedBy/>
  <cp:revision>8</cp:revision>
  <dcterms:created xsi:type="dcterms:W3CDTF">2024-04-22T15:42:30Z</dcterms:created>
  <dcterms:modified xsi:type="dcterms:W3CDTF">2024-07-14T13:01:53Z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  <property fmtid="{D5CDD505-2E9C-101B-9397-08002B2CF9AE}" pid="3" name="MediaServiceImageTags">
    <vt:lpwstr/>
  </property>
</Properties>
</file>