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67" r:id="rId5"/>
    <p:sldId id="258" r:id="rId6"/>
    <p:sldId id="259" r:id="rId7"/>
    <p:sldId id="354" r:id="rId8"/>
    <p:sldId id="351" r:id="rId9"/>
    <p:sldId id="355" r:id="rId10"/>
    <p:sldId id="316" r:id="rId11"/>
    <p:sldId id="356" r:id="rId12"/>
    <p:sldId id="357" r:id="rId13"/>
    <p:sldId id="359" r:id="rId14"/>
    <p:sldId id="35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3EF"/>
    <a:srgbClr val="88A2FF"/>
    <a:srgbClr val="E2EEBE"/>
    <a:srgbClr val="F1995D"/>
    <a:srgbClr val="466318"/>
    <a:srgbClr val="FF7575"/>
    <a:srgbClr val="F6FAEC"/>
    <a:srgbClr val="C0CEFF"/>
    <a:srgbClr val="10283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3CAE34-6F9C-35F8-87BC-B630DFB8A828}" v="1" dt="2024-06-10T16:25:04.5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54" autoAdjust="0"/>
    <p:restoredTop sz="84354" autoAdjust="0"/>
  </p:normalViewPr>
  <p:slideViewPr>
    <p:cSldViewPr snapToGrid="0">
      <p:cViewPr varScale="1">
        <p:scale>
          <a:sx n="58" d="100"/>
          <a:sy n="58" d="100"/>
        </p:scale>
        <p:origin x="8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91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A41D0A8-53FF-630C-A836-51A3FCF6790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2E7DE2-9C0D-6BF3-1161-3FCE11A4D79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90100-C4EB-4E88-91FA-DBDEB754A07B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F8F44F-3644-328A-AC9D-5615F79C6CC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DFE00-70B8-9624-0D12-55AEF16C7C7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BE69C-86F9-4AFD-A89E-85F0E027E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877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B59CA-7A41-4A35-A91B-476B135E7AE6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D470C-3F6B-4593-9EA3-2AB115CDA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018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vaccines/covid-19/info-by-product/pfizer/downloads/storage-handling-label.pdf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l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en-GB" sz="1800" b="0" i="0" kern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+mn-ea"/>
                <a:cs typeface="+mn-cs"/>
              </a:rPr>
              <a:t>Image © </a:t>
            </a:r>
            <a:r>
              <a:rPr lang="en-GB" sz="1800" b="0" i="0" kern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+mn-ea"/>
                <a:cs typeface="+mn-cs"/>
              </a:rPr>
              <a:t>Shutterstock/Inside Creative House</a:t>
            </a:r>
            <a:endParaRPr lang="en-GB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0D470C-3F6B-4593-9EA3-2AB115CDA1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163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Image © </a:t>
            </a:r>
            <a:r>
              <a:rPr lang="en-US" dirty="0"/>
              <a:t>Shutterstock/</a:t>
            </a:r>
            <a:r>
              <a:rPr lang="en-US" dirty="0" err="1"/>
              <a:t>Gorodenkoff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0D470C-3F6B-4593-9EA3-2AB115CDA1A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78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0D470C-3F6B-4593-9EA3-2AB115CDA1A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002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0D470C-3F6B-4593-9EA3-2AB115CDA1A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75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Image © </a:t>
            </a:r>
            <a:r>
              <a:rPr lang="en-US" dirty="0"/>
              <a:t>Shutterstock/chemical industry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0D470C-3F6B-4593-9EA3-2AB115CDA1A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7252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0D470C-3F6B-4593-9EA3-2AB115CDA1A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462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hlinkClick r:id="rId3"/>
              </a:rPr>
              <a:t>www.cdc.gov/vaccines/covid-19/info-by-product/pfizer/downloads/storage-handling-label.pdf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0D470C-3F6B-4593-9EA3-2AB115CDA1A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81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11908755-D499-F95A-B3D7-390E253EB65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005204"/>
          </a:xfrm>
          <a:prstGeom prst="rect">
            <a:avLst/>
          </a:prstGeom>
        </p:spPr>
      </p:pic>
      <p:pic>
        <p:nvPicPr>
          <p:cNvPr id="6" name="Picture 5" descr="A picture containing screenshot, design&#10;&#10;Description automatically generated">
            <a:extLst>
              <a:ext uri="{FF2B5EF4-FFF2-40B4-BE49-F238E27FC236}">
                <a16:creationId xmlns:a16="http://schemas.microsoft.com/office/drawing/2014/main" id="{CF0436F5-4759-CE02-9A1C-07D30041419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608266"/>
            <a:ext cx="12192000" cy="524713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1A01DBF-6845-8111-1CE3-3D349B59292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90283" y="1283344"/>
            <a:ext cx="1811434" cy="1800000"/>
          </a:xfrm>
          <a:prstGeom prst="rect">
            <a:avLst/>
          </a:prstGeom>
        </p:spPr>
      </p:pic>
      <p:pic>
        <p:nvPicPr>
          <p:cNvPr id="17" name="Picture 16" descr="A heart with a pulse line&#10;&#10;Description automatically generated with low confidence">
            <a:extLst>
              <a:ext uri="{FF2B5EF4-FFF2-40B4-BE49-F238E27FC236}">
                <a16:creationId xmlns:a16="http://schemas.microsoft.com/office/drawing/2014/main" id="{CBFB300C-2BB8-401C-5DD0-A1E1AA7DCF3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67945" y="1806627"/>
            <a:ext cx="1134190" cy="87936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C3DBCA-7C4D-8464-41A1-E5A6B97E91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35106"/>
            <a:ext cx="9144000" cy="875845"/>
          </a:xfrm>
        </p:spPr>
        <p:txBody>
          <a:bodyPr anchor="b" anchorCtr="0">
            <a:noAutofit/>
          </a:bodyPr>
          <a:lstStyle>
            <a:lvl1pPr algn="ctr">
              <a:defRPr sz="5200" b="1">
                <a:solidFill>
                  <a:srgbClr val="46631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1979FD-01AA-1067-1460-57F7EF5F90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3189"/>
            <a:ext cx="9144000" cy="583211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921591CF-EA9C-66D4-29AD-8DBF21EEA2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0" y="2476724"/>
            <a:ext cx="5623668" cy="534189"/>
          </a:xfrm>
        </p:spPr>
        <p:txBody>
          <a:bodyPr>
            <a:noAutofit/>
          </a:bodyPr>
          <a:lstStyle>
            <a:lvl1pPr marL="0" indent="0" algn="r">
              <a:buNone/>
              <a:defRPr sz="2000" b="1" i="0" u="none">
                <a:solidFill>
                  <a:srgbClr val="46631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E9CA186E-4A24-6614-1555-2BC031D1DF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24000" y="5625863"/>
            <a:ext cx="9144000" cy="458004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3" name="Picture 12" descr="A picture containing screenshot, graphics, pattern, circle&#10;&#10;Description automatically generated">
            <a:extLst>
              <a:ext uri="{FF2B5EF4-FFF2-40B4-BE49-F238E27FC236}">
                <a16:creationId xmlns:a16="http://schemas.microsoft.com/office/drawing/2014/main" id="{A9378456-E134-818B-E1E2-317DDED15FA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3163" y="1861525"/>
            <a:ext cx="2049637" cy="860482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5604858-F243-70EA-97B1-6E61378EDD0F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507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answ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8F0C2EF-6E16-9B82-6B63-442BD0C248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 r="61979"/>
          <a:stretch/>
        </p:blipFill>
        <p:spPr>
          <a:xfrm>
            <a:off x="7556311" y="1"/>
            <a:ext cx="4635689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9BF35E-4FF2-56EA-FEEA-82EBBA150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12059-CE26-DF3F-AEE5-9C0A0884B4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40080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59635E-39ED-F784-26B0-6A6520D6AD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175008" y="2892829"/>
            <a:ext cx="3507474" cy="3284134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10283A"/>
                </a:solidFill>
              </a:defRPr>
            </a:lvl1pPr>
            <a:lvl2pPr marL="457200" indent="0">
              <a:buNone/>
              <a:defRPr sz="2000">
                <a:solidFill>
                  <a:srgbClr val="10283A"/>
                </a:solidFill>
              </a:defRPr>
            </a:lvl2pPr>
            <a:lvl3pPr marL="914400" indent="0">
              <a:buNone/>
              <a:defRPr sz="2000">
                <a:solidFill>
                  <a:srgbClr val="10283A"/>
                </a:solidFill>
              </a:defRPr>
            </a:lvl3pPr>
            <a:lvl4pPr marL="1371600" indent="0">
              <a:buNone/>
              <a:defRPr sz="2000">
                <a:solidFill>
                  <a:srgbClr val="10283A"/>
                </a:solidFill>
              </a:defRPr>
            </a:lvl4pPr>
            <a:lvl5pPr marL="1828800" indent="0">
              <a:buNone/>
              <a:defRPr sz="2000">
                <a:solidFill>
                  <a:srgbClr val="10283A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614E3177-C0BC-55FC-4E39-B45CD33145B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75008" y="2055812"/>
            <a:ext cx="2689727" cy="620511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rgbClr val="10283A"/>
                </a:solidFill>
              </a:defRPr>
            </a:lvl1pPr>
            <a:lvl2pPr marL="457200" indent="0">
              <a:buNone/>
              <a:defRPr sz="2000">
                <a:solidFill>
                  <a:srgbClr val="FF0000"/>
                </a:solidFill>
              </a:defRPr>
            </a:lvl2pPr>
            <a:lvl3pPr marL="914400" indent="0">
              <a:buNone/>
              <a:defRPr sz="2000">
                <a:solidFill>
                  <a:srgbClr val="FF0000"/>
                </a:solidFill>
              </a:defRPr>
            </a:lvl3pPr>
            <a:lvl4pPr marL="1371600" indent="0">
              <a:buNone/>
              <a:defRPr sz="2000">
                <a:solidFill>
                  <a:srgbClr val="FF0000"/>
                </a:solidFill>
              </a:defRPr>
            </a:lvl4pPr>
            <a:lvl5pPr marL="1828800" indent="0">
              <a:buNone/>
              <a:defRPr sz="20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E5E4C997-4AE7-5413-8EBD-5D3A204E83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38E42E70-E1D6-307E-10B0-2F5B246987F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7CE0B75-EDA4-9551-003F-9E2595E5FA54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</a:p>
        </p:txBody>
      </p:sp>
    </p:spTree>
    <p:extLst>
      <p:ext uri="{BB962C8B-B14F-4D97-AF65-F5344CB8AC3E}">
        <p14:creationId xmlns:p14="http://schemas.microsoft.com/office/powerpoint/2010/main" val="131458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text+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81CF4477-6D3D-2D7E-2E3D-CAC0483B27E4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839788" y="1872343"/>
            <a:ext cx="3932238" cy="398870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D7E2D6-6541-EB56-B25E-8362BF154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255486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401A65-36E9-75E7-2C99-A3E5430245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284514"/>
            <a:ext cx="5762398" cy="4576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B12EA37-2B28-33A5-1D17-A7374800F6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2B62C6E0-46EF-437B-CFEB-4B65E34ADC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3C7683-136F-7DE3-55CE-38F06E8A005C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</a:p>
        </p:txBody>
      </p:sp>
    </p:spTree>
    <p:extLst>
      <p:ext uri="{BB962C8B-B14F-4D97-AF65-F5344CB8AC3E}">
        <p14:creationId xmlns:p14="http://schemas.microsoft.com/office/powerpoint/2010/main" val="1346948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two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D15544B-F175-9EAE-3425-9D9811AB2A7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38200" y="1978025"/>
            <a:ext cx="5196840" cy="4351338"/>
          </a:xfrm>
          <a:noFill/>
          <a:ln w="28575">
            <a:solidFill>
              <a:srgbClr val="E2EEBE"/>
            </a:solidFill>
          </a:ln>
        </p:spPr>
        <p:txBody>
          <a:bodyPr lIns="180000" tIns="180000" rIns="180000" bIns="18000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01330FB-8399-C74E-BF60-F600FDC5CC02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168046" y="1978025"/>
            <a:ext cx="5196840" cy="4351338"/>
          </a:xfrm>
          <a:noFill/>
          <a:ln w="28575">
            <a:solidFill>
              <a:srgbClr val="E2EEBE"/>
            </a:solidFill>
          </a:ln>
        </p:spPr>
        <p:txBody>
          <a:bodyPr lIns="180000" tIns="180000" rIns="180000" bIns="18000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E5148E20-5D43-7AC1-2CBA-646804B0C41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DE05CFA6-FB5A-1E49-1F0A-E11C421F4B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196E542-3088-381B-3BFF-874E478D1ED7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</a:p>
        </p:txBody>
      </p:sp>
    </p:spTree>
    <p:extLst>
      <p:ext uri="{BB962C8B-B14F-4D97-AF65-F5344CB8AC3E}">
        <p14:creationId xmlns:p14="http://schemas.microsoft.com/office/powerpoint/2010/main" val="34371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text+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83829" cy="4351338"/>
          </a:xfrm>
          <a:solidFill>
            <a:schemeClr val="bg1"/>
          </a:solidFill>
        </p:spPr>
        <p:txBody>
          <a:bodyPr lIns="180000" tIns="180000" rIns="180000" bIns="18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5360CA8-9563-DFF9-85DA-504D2363294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179724" y="1825625"/>
            <a:ext cx="3174076" cy="4351338"/>
          </a:xfrm>
          <a:custGeom>
            <a:avLst/>
            <a:gdLst>
              <a:gd name="connsiteX0" fmla="*/ 0 w 3174076"/>
              <a:gd name="connsiteY0" fmla="*/ 0 h 4351338"/>
              <a:gd name="connsiteX1" fmla="*/ 539593 w 3174076"/>
              <a:gd name="connsiteY1" fmla="*/ 0 h 4351338"/>
              <a:gd name="connsiteX2" fmla="*/ 1079186 w 3174076"/>
              <a:gd name="connsiteY2" fmla="*/ 0 h 4351338"/>
              <a:gd name="connsiteX3" fmla="*/ 1650520 w 3174076"/>
              <a:gd name="connsiteY3" fmla="*/ 0 h 4351338"/>
              <a:gd name="connsiteX4" fmla="*/ 2253594 w 3174076"/>
              <a:gd name="connsiteY4" fmla="*/ 0 h 4351338"/>
              <a:gd name="connsiteX5" fmla="*/ 3174076 w 3174076"/>
              <a:gd name="connsiteY5" fmla="*/ 0 h 4351338"/>
              <a:gd name="connsiteX6" fmla="*/ 3174076 w 3174076"/>
              <a:gd name="connsiteY6" fmla="*/ 708646 h 4351338"/>
              <a:gd name="connsiteX7" fmla="*/ 3174076 w 3174076"/>
              <a:gd name="connsiteY7" fmla="*/ 1199726 h 4351338"/>
              <a:gd name="connsiteX8" fmla="*/ 3174076 w 3174076"/>
              <a:gd name="connsiteY8" fmla="*/ 1734319 h 4351338"/>
              <a:gd name="connsiteX9" fmla="*/ 3174076 w 3174076"/>
              <a:gd name="connsiteY9" fmla="*/ 2312425 h 4351338"/>
              <a:gd name="connsiteX10" fmla="*/ 3174076 w 3174076"/>
              <a:gd name="connsiteY10" fmla="*/ 2890532 h 4351338"/>
              <a:gd name="connsiteX11" fmla="*/ 3174076 w 3174076"/>
              <a:gd name="connsiteY11" fmla="*/ 3425125 h 4351338"/>
              <a:gd name="connsiteX12" fmla="*/ 3174076 w 3174076"/>
              <a:gd name="connsiteY12" fmla="*/ 4351338 h 4351338"/>
              <a:gd name="connsiteX13" fmla="*/ 2475779 w 3174076"/>
              <a:gd name="connsiteY13" fmla="*/ 4351338 h 4351338"/>
              <a:gd name="connsiteX14" fmla="*/ 1809223 w 3174076"/>
              <a:gd name="connsiteY14" fmla="*/ 4351338 h 4351338"/>
              <a:gd name="connsiteX15" fmla="*/ 1206149 w 3174076"/>
              <a:gd name="connsiteY15" fmla="*/ 4351338 h 4351338"/>
              <a:gd name="connsiteX16" fmla="*/ 0 w 3174076"/>
              <a:gd name="connsiteY16" fmla="*/ 4351338 h 4351338"/>
              <a:gd name="connsiteX17" fmla="*/ 0 w 3174076"/>
              <a:gd name="connsiteY17" fmla="*/ 3642692 h 4351338"/>
              <a:gd name="connsiteX18" fmla="*/ 0 w 3174076"/>
              <a:gd name="connsiteY18" fmla="*/ 3151612 h 4351338"/>
              <a:gd name="connsiteX19" fmla="*/ 0 w 3174076"/>
              <a:gd name="connsiteY19" fmla="*/ 2486479 h 4351338"/>
              <a:gd name="connsiteX20" fmla="*/ 0 w 3174076"/>
              <a:gd name="connsiteY20" fmla="*/ 1995399 h 4351338"/>
              <a:gd name="connsiteX21" fmla="*/ 0 w 3174076"/>
              <a:gd name="connsiteY21" fmla="*/ 1286753 h 4351338"/>
              <a:gd name="connsiteX22" fmla="*/ 0 w 3174076"/>
              <a:gd name="connsiteY22" fmla="*/ 665133 h 4351338"/>
              <a:gd name="connsiteX23" fmla="*/ 0 w 3174076"/>
              <a:gd name="connsiteY23" fmla="*/ 0 h 4351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174076" h="4351338" fill="none" extrusionOk="0">
                <a:moveTo>
                  <a:pt x="0" y="0"/>
                </a:moveTo>
                <a:cubicBezTo>
                  <a:pt x="268416" y="-23827"/>
                  <a:pt x="352197" y="24648"/>
                  <a:pt x="539593" y="0"/>
                </a:cubicBezTo>
                <a:cubicBezTo>
                  <a:pt x="726989" y="-24648"/>
                  <a:pt x="971240" y="-20080"/>
                  <a:pt x="1079186" y="0"/>
                </a:cubicBezTo>
                <a:cubicBezTo>
                  <a:pt x="1187132" y="20080"/>
                  <a:pt x="1440798" y="-18762"/>
                  <a:pt x="1650520" y="0"/>
                </a:cubicBezTo>
                <a:cubicBezTo>
                  <a:pt x="1860242" y="18762"/>
                  <a:pt x="2083458" y="-8389"/>
                  <a:pt x="2253594" y="0"/>
                </a:cubicBezTo>
                <a:cubicBezTo>
                  <a:pt x="2423730" y="8389"/>
                  <a:pt x="2941083" y="-37671"/>
                  <a:pt x="3174076" y="0"/>
                </a:cubicBezTo>
                <a:cubicBezTo>
                  <a:pt x="3171503" y="328352"/>
                  <a:pt x="3162404" y="507417"/>
                  <a:pt x="3174076" y="708646"/>
                </a:cubicBezTo>
                <a:cubicBezTo>
                  <a:pt x="3185748" y="909875"/>
                  <a:pt x="3188485" y="1079887"/>
                  <a:pt x="3174076" y="1199726"/>
                </a:cubicBezTo>
                <a:cubicBezTo>
                  <a:pt x="3159667" y="1319565"/>
                  <a:pt x="3151895" y="1579508"/>
                  <a:pt x="3174076" y="1734319"/>
                </a:cubicBezTo>
                <a:cubicBezTo>
                  <a:pt x="3196257" y="1889130"/>
                  <a:pt x="3195829" y="2045705"/>
                  <a:pt x="3174076" y="2312425"/>
                </a:cubicBezTo>
                <a:cubicBezTo>
                  <a:pt x="3152323" y="2579145"/>
                  <a:pt x="3169865" y="2685824"/>
                  <a:pt x="3174076" y="2890532"/>
                </a:cubicBezTo>
                <a:cubicBezTo>
                  <a:pt x="3178287" y="3095240"/>
                  <a:pt x="3171104" y="3213803"/>
                  <a:pt x="3174076" y="3425125"/>
                </a:cubicBezTo>
                <a:cubicBezTo>
                  <a:pt x="3177048" y="3636447"/>
                  <a:pt x="3154403" y="4108609"/>
                  <a:pt x="3174076" y="4351338"/>
                </a:cubicBezTo>
                <a:cubicBezTo>
                  <a:pt x="3031832" y="4321705"/>
                  <a:pt x="2622579" y="4372546"/>
                  <a:pt x="2475779" y="4351338"/>
                </a:cubicBezTo>
                <a:cubicBezTo>
                  <a:pt x="2328979" y="4330130"/>
                  <a:pt x="2072231" y="4349691"/>
                  <a:pt x="1809223" y="4351338"/>
                </a:cubicBezTo>
                <a:cubicBezTo>
                  <a:pt x="1546215" y="4352985"/>
                  <a:pt x="1343102" y="4378518"/>
                  <a:pt x="1206149" y="4351338"/>
                </a:cubicBezTo>
                <a:cubicBezTo>
                  <a:pt x="1069196" y="4324158"/>
                  <a:pt x="376438" y="4330080"/>
                  <a:pt x="0" y="4351338"/>
                </a:cubicBezTo>
                <a:cubicBezTo>
                  <a:pt x="32564" y="4157387"/>
                  <a:pt x="11478" y="3815685"/>
                  <a:pt x="0" y="3642692"/>
                </a:cubicBezTo>
                <a:cubicBezTo>
                  <a:pt x="-11478" y="3469699"/>
                  <a:pt x="-17769" y="3356878"/>
                  <a:pt x="0" y="3151612"/>
                </a:cubicBezTo>
                <a:cubicBezTo>
                  <a:pt x="17769" y="2946346"/>
                  <a:pt x="12578" y="2797666"/>
                  <a:pt x="0" y="2486479"/>
                </a:cubicBezTo>
                <a:cubicBezTo>
                  <a:pt x="-12578" y="2175292"/>
                  <a:pt x="-9907" y="2104087"/>
                  <a:pt x="0" y="1995399"/>
                </a:cubicBezTo>
                <a:cubicBezTo>
                  <a:pt x="9907" y="1886711"/>
                  <a:pt x="11327" y="1512831"/>
                  <a:pt x="0" y="1286753"/>
                </a:cubicBezTo>
                <a:cubicBezTo>
                  <a:pt x="-11327" y="1060675"/>
                  <a:pt x="5859" y="832266"/>
                  <a:pt x="0" y="665133"/>
                </a:cubicBezTo>
                <a:cubicBezTo>
                  <a:pt x="-5859" y="498000"/>
                  <a:pt x="75" y="259686"/>
                  <a:pt x="0" y="0"/>
                </a:cubicBezTo>
                <a:close/>
              </a:path>
              <a:path w="3174076" h="4351338" stroke="0" extrusionOk="0">
                <a:moveTo>
                  <a:pt x="0" y="0"/>
                </a:moveTo>
                <a:cubicBezTo>
                  <a:pt x="238831" y="14723"/>
                  <a:pt x="480051" y="-10538"/>
                  <a:pt x="698297" y="0"/>
                </a:cubicBezTo>
                <a:cubicBezTo>
                  <a:pt x="916543" y="10538"/>
                  <a:pt x="1154726" y="13383"/>
                  <a:pt x="1301371" y="0"/>
                </a:cubicBezTo>
                <a:cubicBezTo>
                  <a:pt x="1448016" y="-13383"/>
                  <a:pt x="1807132" y="-30"/>
                  <a:pt x="1999668" y="0"/>
                </a:cubicBezTo>
                <a:cubicBezTo>
                  <a:pt x="2192204" y="30"/>
                  <a:pt x="2655866" y="13746"/>
                  <a:pt x="3174076" y="0"/>
                </a:cubicBezTo>
                <a:cubicBezTo>
                  <a:pt x="3154416" y="328479"/>
                  <a:pt x="3156727" y="507405"/>
                  <a:pt x="3174076" y="665133"/>
                </a:cubicBezTo>
                <a:cubicBezTo>
                  <a:pt x="3191425" y="822861"/>
                  <a:pt x="3193977" y="1042506"/>
                  <a:pt x="3174076" y="1199726"/>
                </a:cubicBezTo>
                <a:cubicBezTo>
                  <a:pt x="3154175" y="1356946"/>
                  <a:pt x="3183847" y="1517591"/>
                  <a:pt x="3174076" y="1821346"/>
                </a:cubicBezTo>
                <a:cubicBezTo>
                  <a:pt x="3164305" y="2125101"/>
                  <a:pt x="3194528" y="2073601"/>
                  <a:pt x="3174076" y="2312425"/>
                </a:cubicBezTo>
                <a:cubicBezTo>
                  <a:pt x="3153624" y="2551249"/>
                  <a:pt x="3185805" y="2772558"/>
                  <a:pt x="3174076" y="2934045"/>
                </a:cubicBezTo>
                <a:cubicBezTo>
                  <a:pt x="3162347" y="3095532"/>
                  <a:pt x="3155247" y="3369274"/>
                  <a:pt x="3174076" y="3599178"/>
                </a:cubicBezTo>
                <a:cubicBezTo>
                  <a:pt x="3192905" y="3829082"/>
                  <a:pt x="3154199" y="4122520"/>
                  <a:pt x="3174076" y="4351338"/>
                </a:cubicBezTo>
                <a:cubicBezTo>
                  <a:pt x="2875561" y="4332635"/>
                  <a:pt x="2778934" y="4334576"/>
                  <a:pt x="2571002" y="4351338"/>
                </a:cubicBezTo>
                <a:cubicBezTo>
                  <a:pt x="2363070" y="4368100"/>
                  <a:pt x="2267472" y="4359571"/>
                  <a:pt x="2031409" y="4351338"/>
                </a:cubicBezTo>
                <a:cubicBezTo>
                  <a:pt x="1795346" y="4343105"/>
                  <a:pt x="1673628" y="4348935"/>
                  <a:pt x="1396593" y="4351338"/>
                </a:cubicBezTo>
                <a:cubicBezTo>
                  <a:pt x="1119558" y="4353741"/>
                  <a:pt x="1036303" y="4351322"/>
                  <a:pt x="793519" y="4351338"/>
                </a:cubicBezTo>
                <a:cubicBezTo>
                  <a:pt x="550735" y="4351354"/>
                  <a:pt x="330547" y="4384738"/>
                  <a:pt x="0" y="4351338"/>
                </a:cubicBezTo>
                <a:cubicBezTo>
                  <a:pt x="12507" y="4129693"/>
                  <a:pt x="4998" y="4047075"/>
                  <a:pt x="0" y="3860258"/>
                </a:cubicBezTo>
                <a:cubicBezTo>
                  <a:pt x="-4998" y="3673441"/>
                  <a:pt x="3114" y="3407381"/>
                  <a:pt x="0" y="3151612"/>
                </a:cubicBezTo>
                <a:cubicBezTo>
                  <a:pt x="-3114" y="2895843"/>
                  <a:pt x="16768" y="2799560"/>
                  <a:pt x="0" y="2617019"/>
                </a:cubicBezTo>
                <a:cubicBezTo>
                  <a:pt x="-16768" y="2434478"/>
                  <a:pt x="-28652" y="2250010"/>
                  <a:pt x="0" y="1908373"/>
                </a:cubicBezTo>
                <a:cubicBezTo>
                  <a:pt x="28652" y="1566736"/>
                  <a:pt x="-2930" y="1442324"/>
                  <a:pt x="0" y="1199726"/>
                </a:cubicBezTo>
                <a:cubicBezTo>
                  <a:pt x="2930" y="957128"/>
                  <a:pt x="8576" y="401800"/>
                  <a:pt x="0" y="0"/>
                </a:cubicBezTo>
                <a:close/>
              </a:path>
            </a:pathLst>
          </a:custGeom>
          <a:solidFill>
            <a:srgbClr val="E2EEBE"/>
          </a:solidFill>
          <a:ln w="19050" cap="sq">
            <a:solidFill>
              <a:srgbClr val="466318"/>
            </a:solidFill>
            <a:extLst>
              <a:ext uri="{C807C97D-BFC1-408E-A445-0C87EB9F89A2}">
                <ask:lineSketchStyleProps xmlns:ask="http://schemas.microsoft.com/office/drawing/2018/sketchyshapes" sd="809461488">
                  <ask:type>
                    <ask:lineSketchFreehand/>
                  </ask:type>
                </ask:lineSketchStyleProps>
              </a:ext>
            </a:extLst>
          </a:ln>
        </p:spPr>
        <p:txBody>
          <a:bodyPr lIns="180000" tIns="180000" rIns="180000" bIns="18000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6EB070F2-6F26-BF10-67CE-69E180ABB02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8F13B2F-E75D-A0E3-4CBA-ECA797356F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6C830DF-0ABF-AB4E-4616-735905E542A0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</a:p>
        </p:txBody>
      </p:sp>
    </p:spTree>
    <p:extLst>
      <p:ext uri="{BB962C8B-B14F-4D97-AF65-F5344CB8AC3E}">
        <p14:creationId xmlns:p14="http://schemas.microsoft.com/office/powerpoint/2010/main" val="26815807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solid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FF5D3C5C-5B7F-CBEB-FEEC-39FE9832DEA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E53EF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EBB2B898-75E4-BA92-0EDE-F8F75E140AC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F95BA4-5684-137C-2A76-488028726545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</a:p>
        </p:txBody>
      </p:sp>
    </p:spTree>
    <p:extLst>
      <p:ext uri="{BB962C8B-B14F-4D97-AF65-F5344CB8AC3E}">
        <p14:creationId xmlns:p14="http://schemas.microsoft.com/office/powerpoint/2010/main" val="1520476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sson pa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50E12BB-9714-8016-5459-5843FDB8A24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0E32168-1B12-F447-BA77-F4CBD96EA5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35106"/>
            <a:ext cx="9144000" cy="875845"/>
          </a:xfrm>
        </p:spPr>
        <p:txBody>
          <a:bodyPr anchor="b" anchorCtr="0">
            <a:noAutofit/>
          </a:bodyPr>
          <a:lstStyle>
            <a:lvl1pPr algn="ctr">
              <a:defRPr sz="5200" b="1">
                <a:solidFill>
                  <a:srgbClr val="46631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54409B6-E451-15C3-FEE3-B443953C5A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3189"/>
            <a:ext cx="9144000" cy="1316636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10" name="Picture 9" descr="A picture containing screenshot, graphics, pattern, circle&#10;&#10;Description automatically generated">
            <a:extLst>
              <a:ext uri="{FF2B5EF4-FFF2-40B4-BE49-F238E27FC236}">
                <a16:creationId xmlns:a16="http://schemas.microsoft.com/office/drawing/2014/main" id="{D7C10F6B-EE9A-7316-3756-6CF40BACB93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83453" y="491318"/>
            <a:ext cx="2178305" cy="914500"/>
          </a:xfrm>
          <a:prstGeom prst="rect">
            <a:avLst/>
          </a:prstGeom>
        </p:spPr>
      </p:pic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2ECC46C-4EE2-3D03-862B-ECF7755BC817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470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008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5DD11EB-73B6-9FA1-9358-3BB8241E05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530353" y="1825625"/>
            <a:ext cx="3823447" cy="4351338"/>
          </a:xfrm>
          <a:solidFill>
            <a:schemeClr val="bg1"/>
          </a:solidFill>
          <a:ln w="28575">
            <a:solidFill>
              <a:srgbClr val="88A2FF"/>
            </a:solidFill>
          </a:ln>
        </p:spPr>
        <p:txBody>
          <a:bodyPr lIns="180000" tIns="144000" rIns="180000" bIns="144000"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FF5D3C5C-5B7F-CBEB-FEEC-39FE9832DEA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35391365-8BD4-3948-009B-4610525006B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315A4A8-36C0-F40B-053F-D166642AF217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</a:p>
        </p:txBody>
      </p:sp>
    </p:spTree>
    <p:extLst>
      <p:ext uri="{BB962C8B-B14F-4D97-AF65-F5344CB8AC3E}">
        <p14:creationId xmlns:p14="http://schemas.microsoft.com/office/powerpoint/2010/main" val="2946103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E2EEBE"/>
          </a:solidFill>
        </p:spPr>
        <p:txBody>
          <a:bodyPr lIns="180000" tIns="180000" rIns="180000" bIns="18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3389DC1-D122-5083-AC82-273A6F5C1A1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927FA953-FAA1-35E6-D6EB-E529BDA03F7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67098-98B6-F4FD-7AFF-030EAAF30619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</a:p>
        </p:txBody>
      </p:sp>
    </p:spTree>
    <p:extLst>
      <p:ext uri="{BB962C8B-B14F-4D97-AF65-F5344CB8AC3E}">
        <p14:creationId xmlns:p14="http://schemas.microsoft.com/office/powerpoint/2010/main" val="1024470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5921829" cy="4351338"/>
          </a:xfrm>
          <a:solidFill>
            <a:srgbClr val="E2EEBE"/>
          </a:solidFill>
        </p:spPr>
        <p:txBody>
          <a:bodyPr lIns="180000" tIns="180000" rIns="180000" bIns="18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3389DC1-D122-5083-AC82-273A6F5C1A1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2D77770-603A-956D-71F8-59FAB1C3591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989083" y="1825625"/>
            <a:ext cx="4364717" cy="4351338"/>
          </a:xfrm>
        </p:spPr>
        <p:txBody>
          <a:bodyPr/>
          <a:lstStyle/>
          <a:p>
            <a:endParaRPr lang="en-GB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75581552-1077-6B8E-2257-50FA8352213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D7BD8D-A785-AF31-34C1-39814662C858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</a:p>
        </p:txBody>
      </p:sp>
    </p:spTree>
    <p:extLst>
      <p:ext uri="{BB962C8B-B14F-4D97-AF65-F5344CB8AC3E}">
        <p14:creationId xmlns:p14="http://schemas.microsoft.com/office/powerpoint/2010/main" val="2421874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  <a:ln w="28575">
            <a:solidFill>
              <a:srgbClr val="E2EEBE"/>
            </a:solidFill>
          </a:ln>
        </p:spPr>
        <p:txBody>
          <a:bodyPr lIns="180000" tIns="180000" rIns="180000" bIns="18000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456402D-9FD0-4E90-15E7-18D5BE69865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EB95CEFE-2254-582E-AA71-BEC4140C9F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0B1D7-47CF-F4B7-86AA-D746D699562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</a:p>
        </p:txBody>
      </p:sp>
    </p:spTree>
    <p:extLst>
      <p:ext uri="{BB962C8B-B14F-4D97-AF65-F5344CB8AC3E}">
        <p14:creationId xmlns:p14="http://schemas.microsoft.com/office/powerpoint/2010/main" val="4062100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pattern, circle, screenshot, design&#10;&#10;Description automatically generated">
            <a:extLst>
              <a:ext uri="{FF2B5EF4-FFF2-40B4-BE49-F238E27FC236}">
                <a16:creationId xmlns:a16="http://schemas.microsoft.com/office/drawing/2014/main" id="{26D4B314-F49E-12B5-620F-16A35F5C2F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7985" y="-232757"/>
            <a:ext cx="10869835" cy="10798134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84CE04A-DDCC-591C-6176-D8C409627A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2528ACA5-1D17-0F9C-8E33-B422C18BAE2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Media Placeholder 9">
            <a:extLst>
              <a:ext uri="{FF2B5EF4-FFF2-40B4-BE49-F238E27FC236}">
                <a16:creationId xmlns:a16="http://schemas.microsoft.com/office/drawing/2014/main" id="{1EDB8D67-0F9B-0964-2D1D-261F76159667}"/>
              </a:ext>
            </a:extLst>
          </p:cNvPr>
          <p:cNvSpPr>
            <a:spLocks noGrp="1"/>
          </p:cNvSpPr>
          <p:nvPr>
            <p:ph type="media" sz="quarter" idx="12"/>
          </p:nvPr>
        </p:nvSpPr>
        <p:spPr>
          <a:xfrm>
            <a:off x="1345277" y="1825625"/>
            <a:ext cx="2863468" cy="2014538"/>
          </a:xfrm>
        </p:spPr>
        <p:txBody>
          <a:bodyPr/>
          <a:lstStyle/>
          <a:p>
            <a:endParaRPr lang="en-GB"/>
          </a:p>
        </p:txBody>
      </p:sp>
      <p:sp>
        <p:nvSpPr>
          <p:cNvPr id="17" name="Media Placeholder 9">
            <a:extLst>
              <a:ext uri="{FF2B5EF4-FFF2-40B4-BE49-F238E27FC236}">
                <a16:creationId xmlns:a16="http://schemas.microsoft.com/office/drawing/2014/main" id="{EC2DE007-82A2-DA39-A035-AA97EA23E679}"/>
              </a:ext>
            </a:extLst>
          </p:cNvPr>
          <p:cNvSpPr>
            <a:spLocks noGrp="1"/>
          </p:cNvSpPr>
          <p:nvPr>
            <p:ph type="media" sz="quarter" idx="16"/>
          </p:nvPr>
        </p:nvSpPr>
        <p:spPr>
          <a:xfrm>
            <a:off x="4913252" y="1825625"/>
            <a:ext cx="2868020" cy="201453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8" name="Media Placeholder 9">
            <a:extLst>
              <a:ext uri="{FF2B5EF4-FFF2-40B4-BE49-F238E27FC236}">
                <a16:creationId xmlns:a16="http://schemas.microsoft.com/office/drawing/2014/main" id="{E49DBEDE-2DF1-5383-A289-6C26D144A1D4}"/>
              </a:ext>
            </a:extLst>
          </p:cNvPr>
          <p:cNvSpPr>
            <a:spLocks noGrp="1"/>
          </p:cNvSpPr>
          <p:nvPr>
            <p:ph type="media" sz="quarter" idx="17"/>
          </p:nvPr>
        </p:nvSpPr>
        <p:spPr>
          <a:xfrm>
            <a:off x="8485779" y="1825625"/>
            <a:ext cx="2868020" cy="2014538"/>
          </a:xfrm>
        </p:spPr>
        <p:txBody>
          <a:bodyPr/>
          <a:lstStyle/>
          <a:p>
            <a:endParaRPr lang="en-GB"/>
          </a:p>
        </p:txBody>
      </p:sp>
      <p:sp>
        <p:nvSpPr>
          <p:cNvPr id="19" name="Media Placeholder 9">
            <a:extLst>
              <a:ext uri="{FF2B5EF4-FFF2-40B4-BE49-F238E27FC236}">
                <a16:creationId xmlns:a16="http://schemas.microsoft.com/office/drawing/2014/main" id="{3338D577-3641-2B4B-D703-E641B92AFFB0}"/>
              </a:ext>
            </a:extLst>
          </p:cNvPr>
          <p:cNvSpPr>
            <a:spLocks noGrp="1"/>
          </p:cNvSpPr>
          <p:nvPr>
            <p:ph type="media" sz="quarter" idx="18"/>
          </p:nvPr>
        </p:nvSpPr>
        <p:spPr>
          <a:xfrm>
            <a:off x="3128522" y="4046026"/>
            <a:ext cx="2869506" cy="201453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0" name="Media Placeholder 9">
            <a:extLst>
              <a:ext uri="{FF2B5EF4-FFF2-40B4-BE49-F238E27FC236}">
                <a16:creationId xmlns:a16="http://schemas.microsoft.com/office/drawing/2014/main" id="{CE5BEEFA-5D3C-7478-7775-5D006CB5E12C}"/>
              </a:ext>
            </a:extLst>
          </p:cNvPr>
          <p:cNvSpPr>
            <a:spLocks noGrp="1"/>
          </p:cNvSpPr>
          <p:nvPr>
            <p:ph type="media" sz="quarter" idx="19"/>
          </p:nvPr>
        </p:nvSpPr>
        <p:spPr>
          <a:xfrm>
            <a:off x="6701049" y="4046026"/>
            <a:ext cx="2869506" cy="2014538"/>
          </a:xfrm>
        </p:spPr>
        <p:txBody>
          <a:bodyPr/>
          <a:lstStyle/>
          <a:p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8C52D8C0-5A50-6C0B-4481-A00E3FDF667A}"/>
              </a:ext>
            </a:extLst>
          </p:cNvPr>
          <p:cNvSpPr/>
          <p:nvPr userDrawn="1"/>
        </p:nvSpPr>
        <p:spPr>
          <a:xfrm>
            <a:off x="838200" y="1825625"/>
            <a:ext cx="507077" cy="507077"/>
          </a:xfrm>
          <a:prstGeom prst="ellipse">
            <a:avLst/>
          </a:prstGeom>
          <a:solidFill>
            <a:srgbClr val="46631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4D49C7F-3485-1CC4-D3D4-7DEF092D9F4F}"/>
              </a:ext>
            </a:extLst>
          </p:cNvPr>
          <p:cNvSpPr/>
          <p:nvPr userDrawn="1"/>
        </p:nvSpPr>
        <p:spPr>
          <a:xfrm>
            <a:off x="4406175" y="1825625"/>
            <a:ext cx="507077" cy="507077"/>
          </a:xfrm>
          <a:prstGeom prst="ellipse">
            <a:avLst/>
          </a:prstGeom>
          <a:solidFill>
            <a:srgbClr val="46631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6695CD53-5FA3-ADCF-C5D7-75F1C14CF8E9}"/>
              </a:ext>
            </a:extLst>
          </p:cNvPr>
          <p:cNvSpPr/>
          <p:nvPr userDrawn="1"/>
        </p:nvSpPr>
        <p:spPr>
          <a:xfrm>
            <a:off x="7983254" y="1825625"/>
            <a:ext cx="507077" cy="507077"/>
          </a:xfrm>
          <a:prstGeom prst="ellipse">
            <a:avLst/>
          </a:prstGeom>
          <a:solidFill>
            <a:srgbClr val="46631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AC7CEC8C-749A-A796-FCAC-26A74F67DEAA}"/>
              </a:ext>
            </a:extLst>
          </p:cNvPr>
          <p:cNvSpPr/>
          <p:nvPr userDrawn="1"/>
        </p:nvSpPr>
        <p:spPr>
          <a:xfrm>
            <a:off x="2621445" y="4046026"/>
            <a:ext cx="507077" cy="507077"/>
          </a:xfrm>
          <a:prstGeom prst="ellipse">
            <a:avLst/>
          </a:prstGeom>
          <a:solidFill>
            <a:srgbClr val="46631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951D921-43FC-88B6-7B45-723BBF8B5ACF}"/>
              </a:ext>
            </a:extLst>
          </p:cNvPr>
          <p:cNvSpPr/>
          <p:nvPr userDrawn="1"/>
        </p:nvSpPr>
        <p:spPr>
          <a:xfrm>
            <a:off x="6193974" y="4046026"/>
            <a:ext cx="507077" cy="507077"/>
          </a:xfrm>
          <a:prstGeom prst="ellipse">
            <a:avLst/>
          </a:prstGeom>
          <a:solidFill>
            <a:srgbClr val="46631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CFE805D-6B09-DDB7-292F-06AD3ACD2E39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</a:p>
        </p:txBody>
      </p:sp>
    </p:spTree>
    <p:extLst>
      <p:ext uri="{BB962C8B-B14F-4D97-AF65-F5344CB8AC3E}">
        <p14:creationId xmlns:p14="http://schemas.microsoft.com/office/powerpoint/2010/main" val="1312256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ctivity_video+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pattern, circle, screenshot, design&#10;&#10;Description automatically generated">
            <a:extLst>
              <a:ext uri="{FF2B5EF4-FFF2-40B4-BE49-F238E27FC236}">
                <a16:creationId xmlns:a16="http://schemas.microsoft.com/office/drawing/2014/main" id="{26D4B314-F49E-12B5-620F-16A35F5C2F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7985" y="-232757"/>
            <a:ext cx="10869835" cy="10798134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84CE04A-DDCC-591C-6176-D8C409627A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2528ACA5-1D17-0F9C-8E33-B422C18BAE2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Media Placeholder 9">
            <a:extLst>
              <a:ext uri="{FF2B5EF4-FFF2-40B4-BE49-F238E27FC236}">
                <a16:creationId xmlns:a16="http://schemas.microsoft.com/office/drawing/2014/main" id="{092FE5E2-F98A-01C3-3E69-D46BAE20DA3D}"/>
              </a:ext>
            </a:extLst>
          </p:cNvPr>
          <p:cNvSpPr>
            <a:spLocks noGrp="1"/>
          </p:cNvSpPr>
          <p:nvPr>
            <p:ph type="media" sz="quarter" idx="12"/>
          </p:nvPr>
        </p:nvSpPr>
        <p:spPr>
          <a:xfrm>
            <a:off x="838200" y="1825625"/>
            <a:ext cx="10515600" cy="3714142"/>
          </a:xfrm>
        </p:spPr>
        <p:txBody>
          <a:bodyPr/>
          <a:lstStyle/>
          <a:p>
            <a:endParaRPr lang="en-GB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70E205A-90C6-9B1A-EE2A-91B43E15A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5744095"/>
            <a:ext cx="10515599" cy="43286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08AA2-5446-A262-7781-29B678AE24FF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</a:p>
        </p:txBody>
      </p:sp>
    </p:spTree>
    <p:extLst>
      <p:ext uri="{BB962C8B-B14F-4D97-AF65-F5344CB8AC3E}">
        <p14:creationId xmlns:p14="http://schemas.microsoft.com/office/powerpoint/2010/main" val="77717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3D8E80ED-875C-C9DC-352C-5F92FA6F5D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 r="61979"/>
          <a:stretch/>
        </p:blipFill>
        <p:spPr>
          <a:xfrm>
            <a:off x="7556311" y="1"/>
            <a:ext cx="4635689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9BF35E-4FF2-56EA-FEEA-82EBBA150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12059-CE26-DF3F-AEE5-9C0A0884B4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40080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56F986DF-3D2A-678C-B7BA-42B8340E3DC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12">
            <a:extLst>
              <a:ext uri="{FF2B5EF4-FFF2-40B4-BE49-F238E27FC236}">
                <a16:creationId xmlns:a16="http://schemas.microsoft.com/office/drawing/2014/main" id="{1F936F32-0F00-143C-23D0-72E9A6BD48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2F14276-C1F9-5A1F-E5A9-A859C2183324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</a:p>
        </p:txBody>
      </p:sp>
    </p:spTree>
    <p:extLst>
      <p:ext uri="{BB962C8B-B14F-4D97-AF65-F5344CB8AC3E}">
        <p14:creationId xmlns:p14="http://schemas.microsoft.com/office/powerpoint/2010/main" val="3047574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72BFA8-2D39-244F-4F2A-031D91E2E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D84677-D669-F58E-69CC-70B9AE12C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5293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0" r:id="rId2"/>
    <p:sldLayoutId id="2147483650" r:id="rId3"/>
    <p:sldLayoutId id="2147483661" r:id="rId4"/>
    <p:sldLayoutId id="2147483670" r:id="rId5"/>
    <p:sldLayoutId id="2147483665" r:id="rId6"/>
    <p:sldLayoutId id="2147483662" r:id="rId7"/>
    <p:sldLayoutId id="2147483671" r:id="rId8"/>
    <p:sldLayoutId id="2147483652" r:id="rId9"/>
    <p:sldLayoutId id="2147483664" r:id="rId10"/>
    <p:sldLayoutId id="2147483657" r:id="rId11"/>
    <p:sldLayoutId id="2147483667" r:id="rId12"/>
    <p:sldLayoutId id="2147483668" r:id="rId13"/>
    <p:sldLayoutId id="214748366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Clr>
          <a:srgbClr val="466318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Clr>
          <a:srgbClr val="466318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Clr>
          <a:srgbClr val="466318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Clr>
          <a:srgbClr val="466318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Clr>
          <a:srgbClr val="466318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vaccines/covid-19/info-by-product/pfizer/downloads/storage-handling-label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DCE04C9-F46F-4224-A880-738B1633B5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35106"/>
            <a:ext cx="9144000" cy="875845"/>
          </a:xfrm>
        </p:spPr>
        <p:txBody>
          <a:bodyPr>
            <a:normAutofit/>
          </a:bodyPr>
          <a:lstStyle/>
          <a:p>
            <a:r>
              <a:rPr lang="en-GB" dirty="0"/>
              <a:t>Health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1F5EADF3-A590-4AFE-1185-A6960C9D1B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3788"/>
            <a:ext cx="9144000" cy="582612"/>
          </a:xfrm>
        </p:spPr>
        <p:txBody>
          <a:bodyPr>
            <a:normAutofit/>
          </a:bodyPr>
          <a:lstStyle/>
          <a:p>
            <a:r>
              <a:rPr lang="en-US"/>
              <a:t>Topic: </a:t>
            </a:r>
            <a:r>
              <a:rPr lang="en-US" dirty="0"/>
              <a:t>Good scientific and clinical practice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867F5A-5A0F-C526-6E2A-AC6C470A9D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0" y="2476500"/>
            <a:ext cx="5622925" cy="534988"/>
          </a:xfrm>
        </p:spPr>
        <p:txBody>
          <a:bodyPr/>
          <a:lstStyle/>
          <a:p>
            <a:r>
              <a:rPr lang="en-GB" dirty="0"/>
              <a:t>Route: Health &amp; Science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751806-CAEB-6B9E-B21F-4278168228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24000" y="5626100"/>
            <a:ext cx="9144000" cy="457200"/>
          </a:xfrm>
        </p:spPr>
        <p:txBody>
          <a:bodyPr/>
          <a:lstStyle/>
          <a:p>
            <a:r>
              <a:rPr lang="en-US" dirty="0"/>
              <a:t>Lesson 5: Ordering and storing stock correctly</a:t>
            </a:r>
          </a:p>
        </p:txBody>
      </p:sp>
    </p:spTree>
    <p:extLst>
      <p:ext uri="{BB962C8B-B14F-4D97-AF65-F5344CB8AC3E}">
        <p14:creationId xmlns:p14="http://schemas.microsoft.com/office/powerpoint/2010/main" val="1924075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357BC3-A920-1744-4378-77EA2C9D1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In this lesson, we have:</a:t>
            </a:r>
            <a:endParaRPr lang="en-GB" dirty="0"/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2E64E528-799C-FBF3-F637-57FE93654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00800" cy="4351338"/>
          </a:xfrm>
        </p:spPr>
        <p:txBody>
          <a:bodyPr>
            <a:normAutofit/>
          </a:bodyPr>
          <a:lstStyle/>
          <a:p>
            <a:r>
              <a:rPr lang="en-US" dirty="0"/>
              <a:t>Discussed reasons why it is important to order and manage stock effectively.</a:t>
            </a:r>
          </a:p>
          <a:p>
            <a:r>
              <a:rPr lang="en-US" dirty="0"/>
              <a:t>Explained some potential impacts of not storing materials and chemicals properly.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E254D522-C3F3-17A8-1DFB-6DCEA580107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B0FA94E-7B0F-E8B2-17F4-EC94C02C2DE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/>
          <a:lstStyle/>
          <a:p>
            <a:r>
              <a:rPr lang="en-US" dirty="0"/>
              <a:t>Lesson 5: Ordering and storing stock correctly</a:t>
            </a:r>
            <a:endParaRPr lang="en-GB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056CCF12-6BFD-D5CD-9F69-2F48D2BD8B53}"/>
              </a:ext>
            </a:extLst>
          </p:cNvPr>
          <p:cNvSpPr txBox="1">
            <a:spLocks/>
          </p:cNvSpPr>
          <p:nvPr/>
        </p:nvSpPr>
        <p:spPr>
          <a:xfrm>
            <a:off x="7530352" y="1506828"/>
            <a:ext cx="3823447" cy="4670135"/>
          </a:xfrm>
          <a:prstGeom prst="rect">
            <a:avLst/>
          </a:prstGeom>
          <a:solidFill>
            <a:schemeClr val="bg1"/>
          </a:solidFill>
          <a:ln w="28575">
            <a:solidFill>
              <a:srgbClr val="88A2FF"/>
            </a:solidFill>
          </a:ln>
        </p:spPr>
        <p:txBody>
          <a:bodyPr vert="horz" lIns="180000" tIns="144000" rIns="180000" bIns="144000" rtlCol="0">
            <a:noAutofit/>
          </a:bodyPr>
          <a:lstStyle>
            <a:lvl1pPr marL="0" indent="0" algn="l" defTabSz="914400" rtl="0" eaLnBrk="1" latinLnBrk="0" hangingPunct="1">
              <a:lnSpc>
                <a:spcPct val="108000"/>
              </a:lnSpc>
              <a:spcBef>
                <a:spcPts val="1000"/>
              </a:spcBef>
              <a:buClr>
                <a:srgbClr val="466318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466318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466318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466318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466318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b="1"/>
              <a:t>Skills:</a:t>
            </a:r>
          </a:p>
          <a:p>
            <a:r>
              <a:rPr lang="en-GB" sz="1000" b="1" dirty="0"/>
              <a:t>CS6.1</a:t>
            </a:r>
            <a:r>
              <a:rPr lang="en-GB" sz="1000" dirty="0"/>
              <a:t> Present their project findings in a range of formats</a:t>
            </a:r>
          </a:p>
          <a:p>
            <a:r>
              <a:rPr lang="en-GB" sz="1000" b="1" dirty="0"/>
              <a:t>CS6.3</a:t>
            </a:r>
            <a:r>
              <a:rPr lang="en-GB" sz="1000" dirty="0"/>
              <a:t> Apply considerations for adapting presentation style when presenting to a range of stakeholders</a:t>
            </a:r>
          </a:p>
          <a:p>
            <a:r>
              <a:rPr lang="en-GB" sz="1000" b="1" dirty="0"/>
              <a:t>General competencies:</a:t>
            </a:r>
          </a:p>
          <a:p>
            <a:r>
              <a:rPr lang="en-GB" sz="1000" dirty="0"/>
              <a:t>English:</a:t>
            </a:r>
          </a:p>
          <a:p>
            <a:r>
              <a:rPr lang="en-GB" sz="1000" b="1" dirty="0"/>
              <a:t>GEC2 </a:t>
            </a:r>
            <a:r>
              <a:rPr lang="en-GB" sz="1000" dirty="0"/>
              <a:t>Present information and ideas</a:t>
            </a:r>
          </a:p>
          <a:p>
            <a:r>
              <a:rPr lang="en-GB" sz="1000" b="1" dirty="0"/>
              <a:t>GEC4 </a:t>
            </a:r>
            <a:r>
              <a:rPr lang="en-GB" sz="1000" dirty="0"/>
              <a:t>Summarise information/ideas</a:t>
            </a:r>
          </a:p>
          <a:p>
            <a:r>
              <a:rPr lang="en-GB" sz="1000" b="1" dirty="0"/>
              <a:t>GEC6</a:t>
            </a:r>
            <a:r>
              <a:rPr lang="en-GB" sz="1000" dirty="0"/>
              <a:t> Take part in/lead discussions</a:t>
            </a:r>
          </a:p>
          <a:p>
            <a:r>
              <a:rPr lang="en-GB" sz="1000" dirty="0"/>
              <a:t>Maths:</a:t>
            </a:r>
          </a:p>
          <a:p>
            <a:r>
              <a:rPr lang="en-GB" sz="1000" b="1" dirty="0"/>
              <a:t>GMC2</a:t>
            </a:r>
            <a:r>
              <a:rPr lang="en-GB" sz="1000" dirty="0"/>
              <a:t> Estimating, calculating and error spotting</a:t>
            </a:r>
          </a:p>
          <a:p>
            <a:r>
              <a:rPr lang="en-GB" sz="1000" b="1" dirty="0"/>
              <a:t>GMC8</a:t>
            </a:r>
            <a:r>
              <a:rPr lang="en-GB" sz="1000" dirty="0"/>
              <a:t> Communicating using mathematics</a:t>
            </a:r>
          </a:p>
          <a:p>
            <a:r>
              <a:rPr lang="en-GB" sz="1000" b="1" dirty="0"/>
              <a:t>GMC10</a:t>
            </a:r>
            <a:r>
              <a:rPr lang="en-GB" sz="1000" dirty="0"/>
              <a:t> Optimising work processes</a:t>
            </a:r>
          </a:p>
          <a:p>
            <a:r>
              <a:rPr lang="en-GB" sz="1000" dirty="0"/>
              <a:t>Digital:</a:t>
            </a:r>
          </a:p>
          <a:p>
            <a:r>
              <a:rPr lang="en-GB" sz="1000" b="1" dirty="0"/>
              <a:t>GDC3</a:t>
            </a:r>
            <a:r>
              <a:rPr lang="en-GB" sz="1000" dirty="0"/>
              <a:t> Communicate and collaborate</a:t>
            </a:r>
          </a:p>
          <a:p>
            <a:r>
              <a:rPr lang="en-GB" sz="1000" b="1" dirty="0"/>
              <a:t>GDC4</a:t>
            </a:r>
            <a:r>
              <a:rPr lang="en-GB" sz="1000" dirty="0"/>
              <a:t> Process and analyse numerical data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66BB3B-BF03-8B0A-FE68-3ADEF303BB0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Plenary</a:t>
            </a:r>
          </a:p>
        </p:txBody>
      </p:sp>
    </p:spTree>
    <p:extLst>
      <p:ext uri="{BB962C8B-B14F-4D97-AF65-F5344CB8AC3E}">
        <p14:creationId xmlns:p14="http://schemas.microsoft.com/office/powerpoint/2010/main" val="3580900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948E4D1-E28C-03BA-6EBE-F6C5363E2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Consolidation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6FC81FB-C81F-443E-044E-39ED8B790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Produce a timeline for the storage of vaccines with an expiration date of a maximum of six months from manufacture. Mark the changes in the way the vaccine can be stored. Use: </a:t>
            </a:r>
            <a:r>
              <a:rPr lang="en-US" dirty="0">
                <a:hlinkClick r:id="rId3"/>
              </a:rPr>
              <a:t>www.cdc.gov/vaccines/covid-19/info-by-product/pfizer/downloads/storage-handling-label.pdf</a:t>
            </a:r>
            <a:r>
              <a:rPr lang="en-US" dirty="0"/>
              <a:t> </a:t>
            </a:r>
          </a:p>
          <a:p>
            <a:r>
              <a:rPr lang="en-US" dirty="0"/>
              <a:t>Create a SOP for storage of a temperature-sensitive drug of your choice: chloramphenicol, amoxicillin, </a:t>
            </a:r>
            <a:r>
              <a:rPr lang="en-US" dirty="0" err="1"/>
              <a:t>leukeran</a:t>
            </a:r>
            <a:r>
              <a:rPr lang="en-US" dirty="0"/>
              <a:t>, insulin or </a:t>
            </a:r>
            <a:r>
              <a:rPr lang="en-US" dirty="0" err="1"/>
              <a:t>botox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02799C3-8B2B-251F-72FC-BEE8BAFD662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Consolidation</a:t>
            </a:r>
          </a:p>
        </p:txBody>
      </p:sp>
      <p:sp>
        <p:nvSpPr>
          <p:cNvPr id="2" name="Text Placeholder 14">
            <a:extLst>
              <a:ext uri="{FF2B5EF4-FFF2-40B4-BE49-F238E27FC236}">
                <a16:creationId xmlns:a16="http://schemas.microsoft.com/office/drawing/2014/main" id="{8809D1BE-E67E-0C0D-7EB8-F012F81C57F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/>
          <a:lstStyle/>
          <a:p>
            <a:r>
              <a:rPr lang="en-US" dirty="0"/>
              <a:t>Lesson 5: Ordering and storing stock correctly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3460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357BC3-A920-1744-4378-77EA2C9D1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In this lesson, we will:</a:t>
            </a:r>
            <a:endParaRPr lang="en-GB" dirty="0"/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2E64E528-799C-FBF3-F637-57FE93654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00800" cy="4351338"/>
          </a:xfrm>
        </p:spPr>
        <p:txBody>
          <a:bodyPr>
            <a:normAutofit/>
          </a:bodyPr>
          <a:lstStyle/>
          <a:p>
            <a:r>
              <a:rPr lang="en-US" dirty="0"/>
              <a:t>Discuss reasons why it is important to order and manage stock effectively.</a:t>
            </a:r>
          </a:p>
          <a:p>
            <a:r>
              <a:rPr lang="en-US" dirty="0"/>
              <a:t>Explain some potential impacts of not storing materials and chemicals properly.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E254D522-C3F3-17A8-1DFB-6DCEA580107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471921A-207F-0E70-E097-13DD6D1CCA7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</p:spPr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B0FA94E-7B0F-E8B2-17F4-EC94C02C2DE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/>
          <a:lstStyle/>
          <a:p>
            <a:r>
              <a:rPr lang="en-US" dirty="0"/>
              <a:t>Lesson 5: Ordering and storing stock correctly</a:t>
            </a:r>
            <a:endParaRPr lang="en-GB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056CCF12-6BFD-D5CD-9F69-2F48D2BD8B53}"/>
              </a:ext>
            </a:extLst>
          </p:cNvPr>
          <p:cNvSpPr txBox="1">
            <a:spLocks/>
          </p:cNvSpPr>
          <p:nvPr/>
        </p:nvSpPr>
        <p:spPr>
          <a:xfrm>
            <a:off x="7530352" y="1506828"/>
            <a:ext cx="3823447" cy="4670135"/>
          </a:xfrm>
          <a:prstGeom prst="rect">
            <a:avLst/>
          </a:prstGeom>
          <a:solidFill>
            <a:schemeClr val="bg1"/>
          </a:solidFill>
          <a:ln w="28575">
            <a:solidFill>
              <a:srgbClr val="88A2FF"/>
            </a:solidFill>
          </a:ln>
        </p:spPr>
        <p:txBody>
          <a:bodyPr vert="horz" lIns="180000" tIns="144000" rIns="180000" bIns="144000" rtlCol="0">
            <a:noAutofit/>
          </a:bodyPr>
          <a:lstStyle>
            <a:lvl1pPr marL="0" indent="0" algn="l" defTabSz="914400" rtl="0" eaLnBrk="1" latinLnBrk="0" hangingPunct="1">
              <a:lnSpc>
                <a:spcPct val="108000"/>
              </a:lnSpc>
              <a:spcBef>
                <a:spcPts val="1000"/>
              </a:spcBef>
              <a:buClr>
                <a:srgbClr val="466318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466318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466318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466318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466318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b="1" dirty="0"/>
              <a:t>Skills:</a:t>
            </a:r>
          </a:p>
          <a:p>
            <a:r>
              <a:rPr lang="en-GB" sz="1000" b="1" dirty="0"/>
              <a:t>CS6.1</a:t>
            </a:r>
            <a:r>
              <a:rPr lang="en-GB" sz="1000" dirty="0"/>
              <a:t> Present their project findings in a range of formats</a:t>
            </a:r>
          </a:p>
          <a:p>
            <a:r>
              <a:rPr lang="en-GB" sz="1000" b="1" dirty="0"/>
              <a:t>CS6.3</a:t>
            </a:r>
            <a:r>
              <a:rPr lang="en-GB" sz="1000" dirty="0"/>
              <a:t> Apply considerations for adapting presentation style when presenting to a range of stakeholders</a:t>
            </a:r>
          </a:p>
          <a:p>
            <a:r>
              <a:rPr lang="en-GB" sz="1000" b="1" dirty="0"/>
              <a:t>General competencies:</a:t>
            </a:r>
          </a:p>
          <a:p>
            <a:r>
              <a:rPr lang="en-GB" sz="1000" dirty="0"/>
              <a:t>English:</a:t>
            </a:r>
          </a:p>
          <a:p>
            <a:r>
              <a:rPr lang="en-GB" sz="1000" b="1" dirty="0"/>
              <a:t>GEC2 </a:t>
            </a:r>
            <a:r>
              <a:rPr lang="en-GB" sz="1000" dirty="0"/>
              <a:t>Present information and ideas</a:t>
            </a:r>
          </a:p>
          <a:p>
            <a:r>
              <a:rPr lang="en-GB" sz="1000" b="1" dirty="0"/>
              <a:t>GEC4 </a:t>
            </a:r>
            <a:r>
              <a:rPr lang="en-GB" sz="1000" dirty="0"/>
              <a:t>Summarise information/ideas</a:t>
            </a:r>
          </a:p>
          <a:p>
            <a:r>
              <a:rPr lang="en-GB" sz="1000" b="1" dirty="0"/>
              <a:t>GEC6</a:t>
            </a:r>
            <a:r>
              <a:rPr lang="en-GB" sz="1000" dirty="0"/>
              <a:t> Take part in/lead discussions</a:t>
            </a:r>
          </a:p>
          <a:p>
            <a:r>
              <a:rPr lang="en-GB" sz="1000" dirty="0"/>
              <a:t>Maths:</a:t>
            </a:r>
          </a:p>
          <a:p>
            <a:r>
              <a:rPr lang="en-GB" sz="1000" b="1" dirty="0"/>
              <a:t>GMC2</a:t>
            </a:r>
            <a:r>
              <a:rPr lang="en-GB" sz="1000" dirty="0"/>
              <a:t> Estimating, calculating and error spotting</a:t>
            </a:r>
          </a:p>
          <a:p>
            <a:r>
              <a:rPr lang="en-GB" sz="1000" b="1" dirty="0"/>
              <a:t>GMC8</a:t>
            </a:r>
            <a:r>
              <a:rPr lang="en-GB" sz="1000" dirty="0"/>
              <a:t> Communicating using mathematics</a:t>
            </a:r>
          </a:p>
          <a:p>
            <a:r>
              <a:rPr lang="en-GB" sz="1000" b="1" dirty="0"/>
              <a:t>GMC10</a:t>
            </a:r>
            <a:r>
              <a:rPr lang="en-GB" sz="1000" dirty="0"/>
              <a:t> Optimising work processes</a:t>
            </a:r>
          </a:p>
          <a:p>
            <a:r>
              <a:rPr lang="en-GB" sz="1000" dirty="0"/>
              <a:t>Digital:</a:t>
            </a:r>
          </a:p>
          <a:p>
            <a:r>
              <a:rPr lang="en-GB" sz="1000" b="1" dirty="0"/>
              <a:t>GDC3</a:t>
            </a:r>
            <a:r>
              <a:rPr lang="en-GB" sz="1000" dirty="0"/>
              <a:t> Communicate and collaborate</a:t>
            </a:r>
          </a:p>
          <a:p>
            <a:r>
              <a:rPr lang="en-GB" sz="1000" b="1" dirty="0"/>
              <a:t>GDC4</a:t>
            </a:r>
            <a:r>
              <a:rPr lang="en-GB" sz="1000" dirty="0"/>
              <a:t> Process and analyse numerical data</a:t>
            </a:r>
          </a:p>
        </p:txBody>
      </p:sp>
    </p:spTree>
    <p:extLst>
      <p:ext uri="{BB962C8B-B14F-4D97-AF65-F5344CB8AC3E}">
        <p14:creationId xmlns:p14="http://schemas.microsoft.com/office/powerpoint/2010/main" val="2994206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oogle Shape;148;p3">
            <a:extLst>
              <a:ext uri="{FF2B5EF4-FFF2-40B4-BE49-F238E27FC236}">
                <a16:creationId xmlns:a16="http://schemas.microsoft.com/office/drawing/2014/main" id="{A17630C6-374B-9354-8AA1-37960C4F14B9}"/>
              </a:ext>
            </a:extLst>
          </p:cNvPr>
          <p:cNvPicPr preferRelativeResize="0"/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16745" y="1825624"/>
            <a:ext cx="6446521" cy="435133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F98DF8AA-D17B-CCC1-4F51-9BF424899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Introduction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49B6B6-EDF2-03CD-BEF9-0F567EA56E4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</p:spPr>
        <p:txBody>
          <a:bodyPr/>
          <a:lstStyle/>
          <a:p>
            <a:r>
              <a:rPr lang="en-GB"/>
              <a:t>Introduction</a:t>
            </a:r>
            <a:endParaRPr lang="en-GB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B2F7691-CFBD-7BDB-0F5E-460712211FC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199" y="6356349"/>
            <a:ext cx="4850331" cy="365125"/>
          </a:xfrm>
        </p:spPr>
        <p:txBody>
          <a:bodyPr/>
          <a:lstStyle/>
          <a:p>
            <a:r>
              <a:rPr lang="en-US" dirty="0"/>
              <a:t>Lesson 5: Ordering and storing stock correctly</a:t>
            </a:r>
            <a:endParaRPr lang="en-GB" dirty="0"/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1052B5E6-81C6-DB4F-2E46-1B33ECCDB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753051" cy="435133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dk1"/>
                </a:solidFill>
              </a:rPr>
              <a:t>Why is it important to order and manage stock effectively?</a:t>
            </a:r>
          </a:p>
          <a:p>
            <a:r>
              <a:rPr lang="en-US" sz="2400" dirty="0">
                <a:solidFill>
                  <a:schemeClr val="dk1"/>
                </a:solidFill>
              </a:rPr>
              <a:t>List as many reasons as you can.</a:t>
            </a:r>
          </a:p>
        </p:txBody>
      </p:sp>
    </p:spTree>
    <p:extLst>
      <p:ext uri="{BB962C8B-B14F-4D97-AF65-F5344CB8AC3E}">
        <p14:creationId xmlns:p14="http://schemas.microsoft.com/office/powerpoint/2010/main" val="3381305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45AC4-6C1F-AB75-0B3F-E0991DAAE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Managing stock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D4FD2-6E2F-755F-0AD5-1AA659D0D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Managing stock is important to:</a:t>
            </a:r>
          </a:p>
          <a:p>
            <a:r>
              <a:rPr lang="en-GB" dirty="0"/>
              <a:t>ensure a sufficient supply of required consumables and materials </a:t>
            </a:r>
          </a:p>
          <a:p>
            <a:r>
              <a:rPr lang="en-GB" dirty="0"/>
              <a:t>ensure that materials are used before their expiry date </a:t>
            </a:r>
          </a:p>
          <a:p>
            <a:r>
              <a:rPr lang="en-GB" dirty="0"/>
              <a:t>reduce the costs of holding excess stock </a:t>
            </a:r>
          </a:p>
          <a:p>
            <a:r>
              <a:rPr lang="en-GB" dirty="0"/>
              <a:t>minimise wastage</a:t>
            </a:r>
          </a:p>
          <a:p>
            <a:r>
              <a:rPr lang="en-GB" dirty="0"/>
              <a:t>improve efficiency </a:t>
            </a:r>
          </a:p>
          <a:p>
            <a:r>
              <a:rPr lang="en-GB" dirty="0"/>
              <a:t>improve productivity </a:t>
            </a:r>
          </a:p>
          <a:p>
            <a:r>
              <a:rPr lang="en-GB" dirty="0"/>
              <a:t>ensure safety of stock, for example, to check bottles for damage or broken seals, or to prevent a product degrading over time.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1FA5C5-8CB0-D799-F856-360C49EBDF3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Lesson 5: Ordering and storing stock correctly</a:t>
            </a: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2AC2DF0C-1EDC-FB67-E55A-EDB820EFFC7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solidFill>
            <a:schemeClr val="accent2"/>
          </a:solidFill>
        </p:spPr>
        <p:txBody>
          <a:bodyPr/>
          <a:lstStyle/>
          <a:p>
            <a:r>
              <a:rPr lang="en-GB" dirty="0"/>
              <a:t>Activity 1</a:t>
            </a:r>
          </a:p>
        </p:txBody>
      </p:sp>
    </p:spTree>
    <p:extLst>
      <p:ext uri="{BB962C8B-B14F-4D97-AF65-F5344CB8AC3E}">
        <p14:creationId xmlns:p14="http://schemas.microsoft.com/office/powerpoint/2010/main" val="165077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8DF8AA-D17B-CCC1-4F51-9BF424899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Managing stock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548CDA19-F931-D81B-3776-BCDE95F83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83829" cy="4351338"/>
          </a:xfrm>
        </p:spPr>
        <p:txBody>
          <a:bodyPr>
            <a:normAutofit/>
          </a:bodyPr>
          <a:lstStyle/>
          <a:p>
            <a:r>
              <a:rPr lang="en-GB" dirty="0"/>
              <a:t>Complete the maths activity on Worksheet 1, where you are asked to perform a series of calculations to identify some of the challenges around managing pharmaceutical stock levels.</a:t>
            </a:r>
          </a:p>
          <a:p>
            <a:r>
              <a:rPr lang="en-GB" dirty="0"/>
              <a:t>Mark your answers using Worksheet 2.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BCA88CC-AFCF-BF0B-3055-A3943E794BE8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Resources needed</a:t>
            </a:r>
          </a:p>
          <a:p>
            <a:r>
              <a:rPr lang="en-US" dirty="0"/>
              <a:t>L5 Activity 1 Worksheet 1</a:t>
            </a:r>
          </a:p>
          <a:p>
            <a:r>
              <a:rPr lang="en-US" dirty="0"/>
              <a:t>L5 Activity 1 Worksheet 2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B2F7691-CFBD-7BDB-0F5E-460712211FC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/>
          <a:lstStyle/>
          <a:p>
            <a:r>
              <a:rPr lang="en-US" dirty="0"/>
              <a:t>Lesson 5: Ordering and storing stock correctly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49B6B6-EDF2-03CD-BEF9-0F567EA56E4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solidFill>
            <a:schemeClr val="accent2"/>
          </a:solidFill>
        </p:spPr>
        <p:txBody>
          <a:bodyPr/>
          <a:lstStyle/>
          <a:p>
            <a:r>
              <a:rPr lang="en-GB" dirty="0"/>
              <a:t>Activity 1</a:t>
            </a:r>
          </a:p>
        </p:txBody>
      </p:sp>
    </p:spTree>
    <p:extLst>
      <p:ext uri="{BB962C8B-B14F-4D97-AF65-F5344CB8AC3E}">
        <p14:creationId xmlns:p14="http://schemas.microsoft.com/office/powerpoint/2010/main" val="3263538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oogle Shape;148;p3">
            <a:extLst>
              <a:ext uri="{FF2B5EF4-FFF2-40B4-BE49-F238E27FC236}">
                <a16:creationId xmlns:a16="http://schemas.microsoft.com/office/drawing/2014/main" id="{A17630C6-374B-9354-8AA1-37960C4F14B9}"/>
              </a:ext>
            </a:extLst>
          </p:cNvPr>
          <p:cNvPicPr preferRelativeResize="0"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16745" y="1825624"/>
            <a:ext cx="6446521" cy="435133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F98DF8AA-D17B-CCC1-4F51-9BF424899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Storing products, materials and equipment</a:t>
            </a:r>
            <a:endParaRPr lang="en-GB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B2F7691-CFBD-7BDB-0F5E-460712211FC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199" y="6356349"/>
            <a:ext cx="4850331" cy="365125"/>
          </a:xfrm>
        </p:spPr>
        <p:txBody>
          <a:bodyPr/>
          <a:lstStyle/>
          <a:p>
            <a:r>
              <a:rPr lang="en-US" dirty="0"/>
              <a:t>Lesson 5: Ordering and storing stock correctly</a:t>
            </a:r>
            <a:endParaRPr lang="en-GB" dirty="0"/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1052B5E6-81C6-DB4F-2E46-1B33ECCDB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75305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dk1"/>
                </a:solidFill>
              </a:rPr>
              <a:t>In pairs discuss: </a:t>
            </a:r>
          </a:p>
          <a:p>
            <a:r>
              <a:rPr lang="en-US" sz="2400" dirty="0">
                <a:solidFill>
                  <a:schemeClr val="dk1"/>
                </a:solidFill>
              </a:rPr>
              <a:t>What are the potential consequences of not storing products, equipment and materials correctly? </a:t>
            </a:r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54605552-29E2-9DD3-E2EE-6973C8D67BE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4263" y="161925"/>
            <a:ext cx="2078037" cy="365125"/>
          </a:xfrm>
          <a:solidFill>
            <a:schemeClr val="accent2"/>
          </a:solidFill>
        </p:spPr>
        <p:txBody>
          <a:bodyPr/>
          <a:lstStyle/>
          <a:p>
            <a:r>
              <a:rPr lang="en-GB" dirty="0"/>
              <a:t>Activity 2</a:t>
            </a:r>
          </a:p>
        </p:txBody>
      </p:sp>
    </p:spTree>
    <p:extLst>
      <p:ext uri="{BB962C8B-B14F-4D97-AF65-F5344CB8AC3E}">
        <p14:creationId xmlns:p14="http://schemas.microsoft.com/office/powerpoint/2010/main" val="378768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8DF8AA-D17B-CCC1-4F51-9BF424899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Storing products, materials and equipment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1AB0B37-6ED4-E961-0E13-1DB461DB5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Incorrect storage can cause:</a:t>
            </a:r>
          </a:p>
          <a:p>
            <a:r>
              <a:rPr lang="en-US" dirty="0"/>
              <a:t>cross-contamination</a:t>
            </a:r>
          </a:p>
          <a:p>
            <a:r>
              <a:rPr lang="en-US" dirty="0"/>
              <a:t>breakdown of limited stability products </a:t>
            </a:r>
          </a:p>
          <a:p>
            <a:r>
              <a:rPr lang="en-US" dirty="0"/>
              <a:t>products exceeding their expiry date (resulting in a financial loss as products have to be disposed of)</a:t>
            </a:r>
          </a:p>
          <a:p>
            <a:r>
              <a:rPr lang="en-US" dirty="0"/>
              <a:t>loss of samples or degradation of reagents not stored at the correct temperature </a:t>
            </a:r>
          </a:p>
          <a:p>
            <a:r>
              <a:rPr lang="en-US" dirty="0"/>
              <a:t>a health and safety risk to employees (e.g., from a spill/toxic gas release, spread of infection or injury caused by lifting)</a:t>
            </a:r>
          </a:p>
          <a:p>
            <a:r>
              <a:rPr lang="en-US" dirty="0"/>
              <a:t>difficulties in locating stock which has been stored for extended periods of time.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49B6B6-EDF2-03CD-BEF9-0F567EA56E4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solidFill>
            <a:schemeClr val="accent2"/>
          </a:solidFill>
        </p:spPr>
        <p:txBody>
          <a:bodyPr/>
          <a:lstStyle/>
          <a:p>
            <a:r>
              <a:rPr lang="en-GB" dirty="0"/>
              <a:t>Activity 2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B2F7691-CFBD-7BDB-0F5E-460712211FC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879206" cy="365125"/>
          </a:xfrm>
        </p:spPr>
        <p:txBody>
          <a:bodyPr/>
          <a:lstStyle/>
          <a:p>
            <a:r>
              <a:rPr lang="en-US" dirty="0"/>
              <a:t>Lesson 5: Ordering and storing stock correctly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3581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58A17FC-ABE6-CFCF-4C33-46E551B15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Storing products, materials and equipment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981BC34-3D19-3A5E-669E-5F8A76D5A0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Identify a scenario in which products, materials or equipment may be stored incorrectly and the potential consequences of this, both for individuals and the organisation.</a:t>
            </a:r>
          </a:p>
          <a:p>
            <a:r>
              <a:rPr lang="en-GB" dirty="0"/>
              <a:t>Present your scenario to the group to produce an overall class table, which summarises the main consequences of storing materials incorrectly.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D1B6472-B124-8B1E-E9D7-074D0BD6D98C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Resources needed</a:t>
            </a:r>
          </a:p>
          <a:p>
            <a:r>
              <a:rPr lang="en-US" dirty="0"/>
              <a:t>L5 Activity 2 Worksheet 1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A23423A-2BBC-D828-A495-02831D2104D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Lesson 5: Ordering and storing stock correctly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E7C0791-1C9A-7477-9D45-1EFA3C0F22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Activity 2</a:t>
            </a:r>
          </a:p>
        </p:txBody>
      </p:sp>
    </p:spTree>
    <p:extLst>
      <p:ext uri="{BB962C8B-B14F-4D97-AF65-F5344CB8AC3E}">
        <p14:creationId xmlns:p14="http://schemas.microsoft.com/office/powerpoint/2010/main" val="4077747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58A17FC-ABE6-CFCF-4C33-46E551B15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question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981BC34-3D19-3A5E-669E-5F8A76D5A0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the study question on Worksheet 1.</a:t>
            </a:r>
          </a:p>
          <a:p>
            <a:r>
              <a:rPr lang="en-US" dirty="0"/>
              <a:t>Swap your answer with a partner and mark their response using the mark scheme provided on Worksheet 2.</a:t>
            </a:r>
          </a:p>
          <a:p>
            <a:r>
              <a:rPr lang="en-US" dirty="0"/>
              <a:t>Go back through your marked response and add detail where appropriate to improve your answer.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D1B6472-B124-8B1E-E9D7-074D0BD6D98C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Resources needed</a:t>
            </a:r>
          </a:p>
          <a:p>
            <a:r>
              <a:rPr lang="en-US" dirty="0"/>
              <a:t>L5 Plenary Worksheet 1</a:t>
            </a:r>
          </a:p>
          <a:p>
            <a:r>
              <a:rPr lang="en-US" dirty="0"/>
              <a:t>L5 Plenary Worksheet 2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A23423A-2BBC-D828-A495-02831D2104D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Lesson 5: Ordering and storing stock correctly</a:t>
            </a:r>
            <a:endParaRPr lang="en-GB" dirty="0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C3C23CF9-D0F1-3786-C696-3BF1F71CAF8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solidFill>
            <a:srgbClr val="88A2FF"/>
          </a:solidFill>
        </p:spPr>
        <p:txBody>
          <a:bodyPr/>
          <a:lstStyle/>
          <a:p>
            <a:r>
              <a:rPr lang="en-GB" dirty="0"/>
              <a:t>Plenary</a:t>
            </a:r>
          </a:p>
        </p:txBody>
      </p:sp>
    </p:spTree>
    <p:extLst>
      <p:ext uri="{BB962C8B-B14F-4D97-AF65-F5344CB8AC3E}">
        <p14:creationId xmlns:p14="http://schemas.microsoft.com/office/powerpoint/2010/main" val="878442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5bd0bae-f88e-4010-86b3-4f837abcc0be" xsi:nil="true"/>
    <lcf76f155ced4ddcb4097134ff3c332f xmlns="793c77ee-4b4c-4c71-81d8-13ade05a2728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3CBE4BB3A37E488EBA36778162DF73" ma:contentTypeVersion="14" ma:contentTypeDescription="Create a new document." ma:contentTypeScope="" ma:versionID="0ca46bf19ef785bbbc8660e038fa42bd">
  <xsd:schema xmlns:xsd="http://www.w3.org/2001/XMLSchema" xmlns:xs="http://www.w3.org/2001/XMLSchema" xmlns:p="http://schemas.microsoft.com/office/2006/metadata/properties" xmlns:ns2="793c77ee-4b4c-4c71-81d8-13ade05a2728" xmlns:ns3="35bd0bae-f88e-4010-86b3-4f837abcc0be" targetNamespace="http://schemas.microsoft.com/office/2006/metadata/properties" ma:root="true" ma:fieldsID="5715f077389cd6616b2945872cd585d5" ns2:_="" ns3:_="">
    <xsd:import namespace="793c77ee-4b4c-4c71-81d8-13ade05a2728"/>
    <xsd:import namespace="35bd0bae-f88e-4010-86b3-4f837abcc0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3c77ee-4b4c-4c71-81d8-13ade05a27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5c323eb9-42bf-4c5f-9fdb-2be1ed835cc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bd0bae-f88e-4010-86b3-4f837abcc0b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528b4b58-1043-4966-96c8-0b089c760a9f}" ma:internalName="TaxCatchAll" ma:showField="CatchAllData" ma:web="35bd0bae-f88e-4010-86b3-4f837abcc0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FCA5243-38DB-42B1-91EA-295D32C63B14}">
  <ds:schemaRefs>
    <ds:schemaRef ds:uri="http://schemas.microsoft.com/office/2006/metadata/properties"/>
    <ds:schemaRef ds:uri="http://schemas.microsoft.com/office/infopath/2007/PartnerControls"/>
    <ds:schemaRef ds:uri="35bd0bae-f88e-4010-86b3-4f837abcc0be"/>
    <ds:schemaRef ds:uri="793c77ee-4b4c-4c71-81d8-13ade05a2728"/>
  </ds:schemaRefs>
</ds:datastoreItem>
</file>

<file path=customXml/itemProps2.xml><?xml version="1.0" encoding="utf-8"?>
<ds:datastoreItem xmlns:ds="http://schemas.openxmlformats.org/officeDocument/2006/customXml" ds:itemID="{F934EE8C-86EC-487E-A444-B989BB71F2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138A4EF-971C-40F8-839A-2620C6ABEC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3c77ee-4b4c-4c71-81d8-13ade05a2728"/>
    <ds:schemaRef ds:uri="35bd0bae-f88e-4010-86b3-4f837abcc0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828</Words>
  <Application>Microsoft Office PowerPoint</Application>
  <PresentationFormat>Widescreen</PresentationFormat>
  <Paragraphs>115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</vt:lpstr>
      <vt:lpstr>Arial Narrow</vt:lpstr>
      <vt:lpstr>Calibri</vt:lpstr>
      <vt:lpstr>Office Theme</vt:lpstr>
      <vt:lpstr>Health</vt:lpstr>
      <vt:lpstr>In this lesson, we will:</vt:lpstr>
      <vt:lpstr>Introduction</vt:lpstr>
      <vt:lpstr>Managing stock</vt:lpstr>
      <vt:lpstr>Managing stock</vt:lpstr>
      <vt:lpstr>Storing products, materials and equipment</vt:lpstr>
      <vt:lpstr>Storing products, materials and equipment</vt:lpstr>
      <vt:lpstr>Storing products, materials and equipment</vt:lpstr>
      <vt:lpstr>Study question</vt:lpstr>
      <vt:lpstr>In this lesson, we have:</vt:lpstr>
      <vt:lpstr>Consolidation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</dc:title>
  <dc:creator/>
  <cp:lastModifiedBy/>
  <cp:revision>3</cp:revision>
  <dcterms:created xsi:type="dcterms:W3CDTF">2024-04-23T12:23:22Z</dcterms:created>
  <dcterms:modified xsi:type="dcterms:W3CDTF">2024-07-12T14:49:32Z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0x010100823CBE4BB3A37E488EBA36778162DF73</vt:lpwstr>
  </property>
  <property fmtid="{D5CDD505-2E9C-101B-9397-08002B2CF9AE}" pid="3" name="MediaServiceImageTags">
    <vt:lpwstr/>
  </property>
</Properties>
</file>