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7" r:id="rId5"/>
    <p:sldId id="258" r:id="rId6"/>
    <p:sldId id="259" r:id="rId7"/>
    <p:sldId id="354" r:id="rId8"/>
    <p:sldId id="351" r:id="rId9"/>
    <p:sldId id="355" r:id="rId10"/>
    <p:sldId id="316" r:id="rId11"/>
    <p:sldId id="356" r:id="rId12"/>
    <p:sldId id="357" r:id="rId13"/>
    <p:sldId id="359" r:id="rId14"/>
    <p:sldId id="3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3EF"/>
    <a:srgbClr val="88A2FF"/>
    <a:srgbClr val="E2EEBE"/>
    <a:srgbClr val="F1995D"/>
    <a:srgbClr val="466318"/>
    <a:srgbClr val="FF7575"/>
    <a:srgbClr val="F6FAEC"/>
    <a:srgbClr val="C0CEFF"/>
    <a:srgbClr val="1028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3CAE34-6F9C-35F8-87BC-B630DFB8A828}" v="1" dt="2024-06-10T16:25:04.5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4" autoAdjust="0"/>
    <p:restoredTop sz="84354" autoAdjust="0"/>
  </p:normalViewPr>
  <p:slideViewPr>
    <p:cSldViewPr snapToGrid="0">
      <p:cViewPr varScale="1">
        <p:scale>
          <a:sx n="58" d="100"/>
          <a:sy n="58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59CA-7A41-4A35-A91B-476B135E7AE6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D470C-3F6B-4593-9EA3-2AB115CD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vaccines/covid-19/info-by-product/pfizer/downloads/storage-handling-label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kern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Image © </a:t>
            </a:r>
            <a:r>
              <a:rPr lang="en-GB" sz="1800" b="0" i="0" kern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+mn-ea"/>
                <a:cs typeface="+mn-cs"/>
              </a:rPr>
              <a:t>Shutterstock/Inside Creative House</a:t>
            </a:r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63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Image © </a:t>
            </a:r>
            <a:r>
              <a:rPr lang="en-US" dirty="0"/>
              <a:t>Shutterstock/</a:t>
            </a:r>
            <a:r>
              <a:rPr lang="en-US" dirty="0" err="1"/>
              <a:t>Gorodenkoff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78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00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75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Image © </a:t>
            </a:r>
            <a:r>
              <a:rPr lang="en-US" dirty="0"/>
              <a:t>Shutterstock/chemical industry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25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46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linkClick r:id="rId3"/>
              </a:rPr>
              <a:t>www.cdc.gov/vaccines/covid-19/info-by-product/pfizer/downloads/storage-handling-label.pdf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81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1908755-D499-F95A-B3D7-390E253EB6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05204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 descr="A heart with a pulse line&#10;&#10;Description automatically generated with low confidence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7945" y="1806627"/>
            <a:ext cx="1134190" cy="879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C3DBCA-7C4D-8464-41A1-E5A6B97E9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979FD-01AA-1067-1460-57F7EF5F9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21591CF-EA9C-66D4-29AD-8DBF21EEA2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9CA186E-4A24-6614-1555-2BC031D1DF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A9378456-E134-818B-E1E2-317DDED15FA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5604858-F243-70EA-97B1-6E61378EDD0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7CE0B75-EDA4-9551-003F-9E2595E5FA54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C7683-136F-7DE3-55CE-38F06E8A00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96E542-3088-381B-3BFF-874E478D1ED7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6C830DF-0ABF-AB4E-4616-735905E542A0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95BA4-5684-137C-2A76-48802872654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E32168-1B12-F447-BA77-F4CBD96EA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4409B6-E451-15C3-FEE3-B443953C5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D7C10F6B-EE9A-7316-3756-6CF40BACB9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3453" y="491318"/>
            <a:ext cx="2178305" cy="914500"/>
          </a:xfrm>
          <a:prstGeom prst="rect">
            <a:avLst/>
          </a:prstGeom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2ECC46C-4EE2-3D03-862B-ECF7755BC817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315A4A8-36C0-F40B-053F-D166642AF217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67098-98B6-F4FD-7AFF-030EAAF30619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7BD8D-A785-AF31-34C1-39814662C858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0B1D7-47CF-F4B7-86AA-D746D699562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Media Placeholder 9">
            <a:extLst>
              <a:ext uri="{FF2B5EF4-FFF2-40B4-BE49-F238E27FC236}">
                <a16:creationId xmlns:a16="http://schemas.microsoft.com/office/drawing/2014/main" id="{1EDB8D67-0F9B-0964-2D1D-261F76159667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Media Placeholder 9">
            <a:extLst>
              <a:ext uri="{FF2B5EF4-FFF2-40B4-BE49-F238E27FC236}">
                <a16:creationId xmlns:a16="http://schemas.microsoft.com/office/drawing/2014/main" id="{EC2DE007-82A2-DA39-A035-AA97EA23E679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8" name="Media Placeholder 9">
            <a:extLst>
              <a:ext uri="{FF2B5EF4-FFF2-40B4-BE49-F238E27FC236}">
                <a16:creationId xmlns:a16="http://schemas.microsoft.com/office/drawing/2014/main" id="{E49DBEDE-2DF1-5383-A289-6C26D144A1D4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9" name="Media Placeholder 9">
            <a:extLst>
              <a:ext uri="{FF2B5EF4-FFF2-40B4-BE49-F238E27FC236}">
                <a16:creationId xmlns:a16="http://schemas.microsoft.com/office/drawing/2014/main" id="{3338D577-3641-2B4B-D703-E641B92AFFB0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0" name="Media Placeholder 9">
            <a:extLst>
              <a:ext uri="{FF2B5EF4-FFF2-40B4-BE49-F238E27FC236}">
                <a16:creationId xmlns:a16="http://schemas.microsoft.com/office/drawing/2014/main" id="{CE5BEEFA-5D3C-7478-7775-5D006CB5E12C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C52D8C0-5A50-6C0B-4481-A00E3FDF667A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D49C7F-3485-1CC4-D3D4-7DEF092D9F4F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695CD53-5FA3-ADCF-C5D7-75F1C14CF8E9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C7CEC8C-749A-A796-FCAC-26A74F67DEAA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951D921-43FC-88B6-7B45-723BBF8B5ACF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CFE805D-6B09-DDB7-292F-06AD3ACD2E39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08AA2-5446-A262-7781-29B678AE24FF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7771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2F14276-C1F9-5A1F-E5A9-A859C2183324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vaccines/covid-19/info-by-product/pfizer/downloads/storage-handling-label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Health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788"/>
            <a:ext cx="9144000" cy="582612"/>
          </a:xfrm>
        </p:spPr>
        <p:txBody>
          <a:bodyPr>
            <a:normAutofit/>
          </a:bodyPr>
          <a:lstStyle/>
          <a:p>
            <a:r>
              <a:rPr lang="en-US"/>
              <a:t>Topic: </a:t>
            </a:r>
            <a:r>
              <a:rPr lang="en-US" dirty="0"/>
              <a:t>Good scientific and clinical practice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6100"/>
            <a:ext cx="9144000" cy="457200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2E64E528-799C-FBF3-F637-57FE93654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Discussed reasons why it is important to order and manage stock effectively.</a:t>
            </a:r>
          </a:p>
          <a:p>
            <a:r>
              <a:rPr lang="en-US" dirty="0"/>
              <a:t>Explained some potential impacts of not storing materials and chemicals properly.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254D522-C3F3-17A8-1DFB-6DCEA58010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56CCF12-6BFD-D5CD-9F69-2F48D2BD8B53}"/>
              </a:ext>
            </a:extLst>
          </p:cNvPr>
          <p:cNvSpPr txBox="1">
            <a:spLocks/>
          </p:cNvSpPr>
          <p:nvPr/>
        </p:nvSpPr>
        <p:spPr>
          <a:xfrm>
            <a:off x="7530352" y="1506828"/>
            <a:ext cx="3823447" cy="4670135"/>
          </a:xfrm>
          <a:prstGeom prst="rect">
            <a:avLst/>
          </a:prstGeo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vert="horz" lIns="180000" tIns="144000" rIns="180000" bIns="144000" rtlCol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b="1"/>
              <a:t>Skills:</a:t>
            </a:r>
          </a:p>
          <a:p>
            <a:r>
              <a:rPr lang="en-GB" sz="1000" b="1" dirty="0"/>
              <a:t>CS6.1</a:t>
            </a:r>
            <a:r>
              <a:rPr lang="en-GB" sz="1000" dirty="0"/>
              <a:t> Present their project findings in a range of formats</a:t>
            </a:r>
          </a:p>
          <a:p>
            <a:r>
              <a:rPr lang="en-GB" sz="1000" b="1" dirty="0"/>
              <a:t>CS6.3</a:t>
            </a:r>
            <a:r>
              <a:rPr lang="en-GB" sz="1000" dirty="0"/>
              <a:t> Apply considerations for adapting presentation style when presenting to a range of stakeholders</a:t>
            </a:r>
          </a:p>
          <a:p>
            <a:r>
              <a:rPr lang="en-GB" sz="1000" b="1" dirty="0"/>
              <a:t>General competencies:</a:t>
            </a:r>
          </a:p>
          <a:p>
            <a:r>
              <a:rPr lang="en-GB" sz="1000" dirty="0"/>
              <a:t>English:</a:t>
            </a:r>
          </a:p>
          <a:p>
            <a:r>
              <a:rPr lang="en-GB" sz="1000" b="1" dirty="0"/>
              <a:t>GEC2 </a:t>
            </a:r>
            <a:r>
              <a:rPr lang="en-GB" sz="1000" dirty="0"/>
              <a:t>Present information and ideas</a:t>
            </a:r>
          </a:p>
          <a:p>
            <a:r>
              <a:rPr lang="en-GB" sz="1000" b="1" dirty="0"/>
              <a:t>GEC4 </a:t>
            </a:r>
            <a:r>
              <a:rPr lang="en-GB" sz="1000" dirty="0"/>
              <a:t>Summarise information/ideas</a:t>
            </a:r>
          </a:p>
          <a:p>
            <a:r>
              <a:rPr lang="en-GB" sz="1000" b="1" dirty="0"/>
              <a:t>GEC6</a:t>
            </a:r>
            <a:r>
              <a:rPr lang="en-GB" sz="1000" dirty="0"/>
              <a:t> Take part in/lead discussions</a:t>
            </a:r>
          </a:p>
          <a:p>
            <a:r>
              <a:rPr lang="en-GB" sz="1000" dirty="0"/>
              <a:t>Maths:</a:t>
            </a:r>
          </a:p>
          <a:p>
            <a:r>
              <a:rPr lang="en-GB" sz="1000" b="1" dirty="0"/>
              <a:t>GMC2</a:t>
            </a:r>
            <a:r>
              <a:rPr lang="en-GB" sz="1000" dirty="0"/>
              <a:t> Estimating, calculating and error spotting</a:t>
            </a:r>
          </a:p>
          <a:p>
            <a:r>
              <a:rPr lang="en-GB" sz="1000" b="1" dirty="0"/>
              <a:t>GMC8</a:t>
            </a:r>
            <a:r>
              <a:rPr lang="en-GB" sz="1000" dirty="0"/>
              <a:t> Communicating using mathematics</a:t>
            </a:r>
          </a:p>
          <a:p>
            <a:r>
              <a:rPr lang="en-GB" sz="1000" b="1" dirty="0"/>
              <a:t>GMC10</a:t>
            </a:r>
            <a:r>
              <a:rPr lang="en-GB" sz="1000" dirty="0"/>
              <a:t> Optimising work processes</a:t>
            </a:r>
          </a:p>
          <a:p>
            <a:r>
              <a:rPr lang="en-GB" sz="1000" dirty="0"/>
              <a:t>Digital:</a:t>
            </a:r>
          </a:p>
          <a:p>
            <a:r>
              <a:rPr lang="en-GB" sz="1000" b="1" dirty="0"/>
              <a:t>GDC3</a:t>
            </a:r>
            <a:r>
              <a:rPr lang="en-GB" sz="1000" dirty="0"/>
              <a:t> Communicate and collaborate</a:t>
            </a:r>
          </a:p>
          <a:p>
            <a:r>
              <a:rPr lang="en-GB" sz="1000" b="1" dirty="0"/>
              <a:t>GDC4</a:t>
            </a:r>
            <a:r>
              <a:rPr lang="en-GB" sz="1000" dirty="0"/>
              <a:t> Process and analyse numerical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6BB3B-BF03-8B0A-FE68-3ADEF303BB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358090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948E4D1-E28C-03BA-6EBE-F6C5363E2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Consolidation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6FC81FB-C81F-443E-044E-39ED8B790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Produce a timeline for the storage of vaccines with an expiration date of a maximum of six months from manufacture. Mark the changes in the way the vaccine can be stored. Use: </a:t>
            </a:r>
            <a:r>
              <a:rPr lang="en-US" dirty="0">
                <a:hlinkClick r:id="rId3"/>
              </a:rPr>
              <a:t>www.cdc.gov/vaccines/covid-19/info-by-product/pfizer/downloads/storage-handling-label.pdf</a:t>
            </a:r>
            <a:r>
              <a:rPr lang="en-US" dirty="0"/>
              <a:t> </a:t>
            </a:r>
          </a:p>
          <a:p>
            <a:r>
              <a:rPr lang="en-US" dirty="0"/>
              <a:t>Create a SOP for storage of a temperature-sensitive drug of your choice: chloramphenicol, amoxicillin, </a:t>
            </a:r>
            <a:r>
              <a:rPr lang="en-US" dirty="0" err="1"/>
              <a:t>leukeran</a:t>
            </a:r>
            <a:r>
              <a:rPr lang="en-US" dirty="0"/>
              <a:t>, insulin or </a:t>
            </a:r>
            <a:r>
              <a:rPr lang="en-US" dirty="0" err="1"/>
              <a:t>botox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02799C3-8B2B-251F-72FC-BEE8BAFD66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Consolidation</a:t>
            </a:r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8809D1BE-E67E-0C0D-7EB8-F012F81C57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46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2E64E528-799C-FBF3-F637-57FE93654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Discuss reasons why it is important to order and manage stock effectively.</a:t>
            </a:r>
          </a:p>
          <a:p>
            <a:r>
              <a:rPr lang="en-US" dirty="0"/>
              <a:t>Explain some potential impacts of not storing materials and chemicals properly.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254D522-C3F3-17A8-1DFB-6DCEA58010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56CCF12-6BFD-D5CD-9F69-2F48D2BD8B53}"/>
              </a:ext>
            </a:extLst>
          </p:cNvPr>
          <p:cNvSpPr txBox="1">
            <a:spLocks/>
          </p:cNvSpPr>
          <p:nvPr/>
        </p:nvSpPr>
        <p:spPr>
          <a:xfrm>
            <a:off x="7530352" y="1506828"/>
            <a:ext cx="3823447" cy="4670135"/>
          </a:xfrm>
          <a:prstGeom prst="rect">
            <a:avLst/>
          </a:prstGeo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vert="horz" lIns="180000" tIns="144000" rIns="180000" bIns="144000" rtlCol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b="1" dirty="0"/>
              <a:t>Skills:</a:t>
            </a:r>
          </a:p>
          <a:p>
            <a:r>
              <a:rPr lang="en-GB" sz="1000" b="1" dirty="0"/>
              <a:t>CS6.1</a:t>
            </a:r>
            <a:r>
              <a:rPr lang="en-GB" sz="1000" dirty="0"/>
              <a:t> Present their project findings in a range of formats</a:t>
            </a:r>
          </a:p>
          <a:p>
            <a:r>
              <a:rPr lang="en-GB" sz="1000" b="1" dirty="0"/>
              <a:t>CS6.3</a:t>
            </a:r>
            <a:r>
              <a:rPr lang="en-GB" sz="1000" dirty="0"/>
              <a:t> Apply considerations for adapting presentation style when presenting to a range of stakeholders</a:t>
            </a:r>
          </a:p>
          <a:p>
            <a:r>
              <a:rPr lang="en-GB" sz="1000" b="1" dirty="0"/>
              <a:t>General competencies:</a:t>
            </a:r>
          </a:p>
          <a:p>
            <a:r>
              <a:rPr lang="en-GB" sz="1000" dirty="0"/>
              <a:t>English:</a:t>
            </a:r>
          </a:p>
          <a:p>
            <a:r>
              <a:rPr lang="en-GB" sz="1000" b="1" dirty="0"/>
              <a:t>GEC2 </a:t>
            </a:r>
            <a:r>
              <a:rPr lang="en-GB" sz="1000" dirty="0"/>
              <a:t>Present information and ideas</a:t>
            </a:r>
          </a:p>
          <a:p>
            <a:r>
              <a:rPr lang="en-GB" sz="1000" b="1" dirty="0"/>
              <a:t>GEC4 </a:t>
            </a:r>
            <a:r>
              <a:rPr lang="en-GB" sz="1000" dirty="0"/>
              <a:t>Summarise information/ideas</a:t>
            </a:r>
          </a:p>
          <a:p>
            <a:r>
              <a:rPr lang="en-GB" sz="1000" b="1" dirty="0"/>
              <a:t>GEC6</a:t>
            </a:r>
            <a:r>
              <a:rPr lang="en-GB" sz="1000" dirty="0"/>
              <a:t> Take part in/lead discussions</a:t>
            </a:r>
          </a:p>
          <a:p>
            <a:r>
              <a:rPr lang="en-GB" sz="1000" dirty="0"/>
              <a:t>Maths:</a:t>
            </a:r>
          </a:p>
          <a:p>
            <a:r>
              <a:rPr lang="en-GB" sz="1000" b="1" dirty="0"/>
              <a:t>GMC2</a:t>
            </a:r>
            <a:r>
              <a:rPr lang="en-GB" sz="1000" dirty="0"/>
              <a:t> Estimating, calculating and error spotting</a:t>
            </a:r>
          </a:p>
          <a:p>
            <a:r>
              <a:rPr lang="en-GB" sz="1000" b="1" dirty="0"/>
              <a:t>GMC8</a:t>
            </a:r>
            <a:r>
              <a:rPr lang="en-GB" sz="1000" dirty="0"/>
              <a:t> Communicating using mathematics</a:t>
            </a:r>
          </a:p>
          <a:p>
            <a:r>
              <a:rPr lang="en-GB" sz="1000" b="1" dirty="0"/>
              <a:t>GMC10</a:t>
            </a:r>
            <a:r>
              <a:rPr lang="en-GB" sz="1000" dirty="0"/>
              <a:t> Optimising work processes</a:t>
            </a:r>
          </a:p>
          <a:p>
            <a:r>
              <a:rPr lang="en-GB" sz="1000" dirty="0"/>
              <a:t>Digital:</a:t>
            </a:r>
          </a:p>
          <a:p>
            <a:r>
              <a:rPr lang="en-GB" sz="1000" b="1" dirty="0"/>
              <a:t>GDC3</a:t>
            </a:r>
            <a:r>
              <a:rPr lang="en-GB" sz="1000" dirty="0"/>
              <a:t> Communicate and collaborate</a:t>
            </a:r>
          </a:p>
          <a:p>
            <a:r>
              <a:rPr lang="en-GB" sz="1000" b="1" dirty="0"/>
              <a:t>GDC4</a:t>
            </a:r>
            <a:r>
              <a:rPr lang="en-GB" sz="1000" dirty="0"/>
              <a:t> Process and analyse numerical data</a:t>
            </a: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48;p3">
            <a:extLst>
              <a:ext uri="{FF2B5EF4-FFF2-40B4-BE49-F238E27FC236}">
                <a16:creationId xmlns:a16="http://schemas.microsoft.com/office/drawing/2014/main" id="{A17630C6-374B-9354-8AA1-37960C4F14B9}"/>
              </a:ext>
            </a:extLst>
          </p:cNvPr>
          <p:cNvPicPr preferRelativeResize="0"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6745" y="1825624"/>
            <a:ext cx="6446521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Introduction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/>
              <a:t>Introduction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850331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052B5E6-81C6-DB4F-2E46-1B33ECCDB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53051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dk1"/>
                </a:solidFill>
              </a:rPr>
              <a:t>Why is it important to order and manage stock effectively?</a:t>
            </a:r>
          </a:p>
          <a:p>
            <a:r>
              <a:rPr lang="en-US" sz="2400" dirty="0">
                <a:solidFill>
                  <a:schemeClr val="dk1"/>
                </a:solidFill>
              </a:rPr>
              <a:t>List as many reasons as you can.</a:t>
            </a:r>
          </a:p>
        </p:txBody>
      </p:sp>
    </p:spTree>
    <p:extLst>
      <p:ext uri="{BB962C8B-B14F-4D97-AF65-F5344CB8AC3E}">
        <p14:creationId xmlns:p14="http://schemas.microsoft.com/office/powerpoint/2010/main" val="338130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45AC4-6C1F-AB75-0B3F-E0991DAA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stock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D4FD2-6E2F-755F-0AD5-1AA659D0D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Managing stock is important to:</a:t>
            </a:r>
          </a:p>
          <a:p>
            <a:r>
              <a:rPr lang="en-GB" dirty="0"/>
              <a:t>ensure a sufficient supply of required consumables and materials </a:t>
            </a:r>
          </a:p>
          <a:p>
            <a:r>
              <a:rPr lang="en-GB" dirty="0"/>
              <a:t>ensure that materials are used before their expiry date </a:t>
            </a:r>
          </a:p>
          <a:p>
            <a:r>
              <a:rPr lang="en-GB" dirty="0"/>
              <a:t>reduce the costs of holding excess stock </a:t>
            </a:r>
          </a:p>
          <a:p>
            <a:r>
              <a:rPr lang="en-GB" dirty="0"/>
              <a:t>minimise wastage</a:t>
            </a:r>
          </a:p>
          <a:p>
            <a:r>
              <a:rPr lang="en-GB" dirty="0"/>
              <a:t>improve efficiency </a:t>
            </a:r>
          </a:p>
          <a:p>
            <a:r>
              <a:rPr lang="en-GB" dirty="0"/>
              <a:t>improve productivity </a:t>
            </a:r>
          </a:p>
          <a:p>
            <a:r>
              <a:rPr lang="en-GB" dirty="0"/>
              <a:t>ensure safety of stock, for example, to check bottles for damage or broken seals, or to prevent a product degrading over time.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FA5C5-8CB0-D799-F856-360C49EBDF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2AC2DF0C-1EDC-FB67-E55A-EDB820EFFC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chemeClr val="accent2"/>
          </a:solidFill>
        </p:spPr>
        <p:txBody>
          <a:bodyPr/>
          <a:lstStyle/>
          <a:p>
            <a:r>
              <a:rPr lang="en-GB" dirty="0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16507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Managing stock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8CDA19-F931-D81B-3776-BCDE95F83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/>
          </a:bodyPr>
          <a:lstStyle/>
          <a:p>
            <a:r>
              <a:rPr lang="en-GB" dirty="0"/>
              <a:t>Complete the maths activity on Worksheet 1, where you are asked to perform a series of calculations to identify some of the challenges around managing pharmaceutical stock levels.</a:t>
            </a:r>
          </a:p>
          <a:p>
            <a:r>
              <a:rPr lang="en-GB" dirty="0"/>
              <a:t>Mark your answers using Worksheet 2.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BCA88CC-AFCF-BF0B-3055-A3943E794BE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L5 Activity 1 Worksheet 1</a:t>
            </a:r>
          </a:p>
          <a:p>
            <a:r>
              <a:rPr lang="en-US" dirty="0"/>
              <a:t>L5 Activity 1 Worksheet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chemeClr val="accent2"/>
          </a:solidFill>
        </p:spPr>
        <p:txBody>
          <a:bodyPr/>
          <a:lstStyle/>
          <a:p>
            <a:r>
              <a:rPr lang="en-GB" dirty="0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326353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48;p3">
            <a:extLst>
              <a:ext uri="{FF2B5EF4-FFF2-40B4-BE49-F238E27FC236}">
                <a16:creationId xmlns:a16="http://schemas.microsoft.com/office/drawing/2014/main" id="{A17630C6-374B-9354-8AA1-37960C4F14B9}"/>
              </a:ext>
            </a:extLst>
          </p:cNvPr>
          <p:cNvPicPr preferRelativeResize="0"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6745" y="1825624"/>
            <a:ext cx="6446521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Storing products, materials and equipment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850331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052B5E6-81C6-DB4F-2E46-1B33ECCDB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5305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dk1"/>
                </a:solidFill>
              </a:rPr>
              <a:t>In pairs discuss: </a:t>
            </a:r>
          </a:p>
          <a:p>
            <a:r>
              <a:rPr lang="en-US" sz="2400" dirty="0">
                <a:solidFill>
                  <a:schemeClr val="dk1"/>
                </a:solidFill>
              </a:rPr>
              <a:t>What are the potential consequences of not storing products, equipment and materials correctly? 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54605552-29E2-9DD3-E2EE-6973C8D67B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4263" y="161925"/>
            <a:ext cx="2078037" cy="365125"/>
          </a:xfrm>
          <a:solidFill>
            <a:schemeClr val="accent2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378768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Storing products, materials and equipment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Incorrect storage can cause:</a:t>
            </a:r>
          </a:p>
          <a:p>
            <a:r>
              <a:rPr lang="en-US" dirty="0"/>
              <a:t>cross-contamination</a:t>
            </a:r>
          </a:p>
          <a:p>
            <a:r>
              <a:rPr lang="en-US" dirty="0"/>
              <a:t>breakdown of limited stability products </a:t>
            </a:r>
          </a:p>
          <a:p>
            <a:r>
              <a:rPr lang="en-US" dirty="0"/>
              <a:t>products exceeding their expiry date (resulting in a financial loss as products have to be disposed of)</a:t>
            </a:r>
          </a:p>
          <a:p>
            <a:r>
              <a:rPr lang="en-US" dirty="0"/>
              <a:t>loss of samples or degradation of reagents not stored at the correct temperature </a:t>
            </a:r>
          </a:p>
          <a:p>
            <a:r>
              <a:rPr lang="en-US" dirty="0"/>
              <a:t>a health and safety risk to employees (e.g., from a spill/toxic gas release, spread of infection or injury caused by lifting)</a:t>
            </a:r>
          </a:p>
          <a:p>
            <a:r>
              <a:rPr lang="en-US" dirty="0"/>
              <a:t>difficulties in locating stock which has been stored for extended periods of time.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chemeClr val="accent2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879206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8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58A17FC-ABE6-CFCF-4C33-46E551B1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products, materials and equipment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81BC34-3D19-3A5E-669E-5F8A76D5A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Identify a scenario in which products, materials or equipment may be stored incorrectly and the potential consequences of this, both for individuals and the organisation.</a:t>
            </a:r>
          </a:p>
          <a:p>
            <a:r>
              <a:rPr lang="en-GB" dirty="0"/>
              <a:t>Present your scenario to the group to produce an overall class table, which summarises the main consequences of storing materials incorrectly.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1B6472-B124-8B1E-E9D7-074D0BD6D98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L5 Activity 2 Worksheet 1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A23423A-2BBC-D828-A495-02831D2104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7C0791-1C9A-7477-9D45-1EFA3C0F22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4077747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58A17FC-ABE6-CFCF-4C33-46E551B1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question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81BC34-3D19-3A5E-669E-5F8A76D5A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study question on Worksheet 1.</a:t>
            </a:r>
          </a:p>
          <a:p>
            <a:r>
              <a:rPr lang="en-US" dirty="0"/>
              <a:t>Swap your answer with a partner and mark their response using the mark scheme provided on Worksheet 2.</a:t>
            </a:r>
          </a:p>
          <a:p>
            <a:r>
              <a:rPr lang="en-US" dirty="0"/>
              <a:t>Go back through your marked response and add detail where appropriate to improve your answer.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1B6472-B124-8B1E-E9D7-074D0BD6D98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L5 Plenary Worksheet 1</a:t>
            </a:r>
          </a:p>
          <a:p>
            <a:r>
              <a:rPr lang="en-US" dirty="0"/>
              <a:t>L5 Plenary Worksheet 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A23423A-2BBC-D828-A495-02831D2104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C3C23CF9-D0F1-3786-C696-3BF1F71CAF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87844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CA5243-38DB-42B1-91EA-295D32C63B14}">
  <ds:schemaRefs>
    <ds:schemaRef ds:uri="http://schemas.microsoft.com/office/2006/metadata/properties"/>
    <ds:schemaRef ds:uri="http://schemas.microsoft.com/office/infopath/2007/PartnerControls"/>
    <ds:schemaRef ds:uri="35bd0bae-f88e-4010-86b3-4f837abcc0be"/>
    <ds:schemaRef ds:uri="793c77ee-4b4c-4c71-81d8-13ade05a2728"/>
  </ds:schemaRefs>
</ds:datastoreItem>
</file>

<file path=customXml/itemProps2.xml><?xml version="1.0" encoding="utf-8"?>
<ds:datastoreItem xmlns:ds="http://schemas.openxmlformats.org/officeDocument/2006/customXml" ds:itemID="{F934EE8C-86EC-487E-A444-B989BB71F2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38A4EF-971C-40F8-839A-2620C6ABEC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3c77ee-4b4c-4c71-81d8-13ade05a2728"/>
    <ds:schemaRef ds:uri="35bd0bae-f88e-4010-86b3-4f837abcc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828</Words>
  <Application>Microsoft Office PowerPoint</Application>
  <PresentationFormat>Widescreen</PresentationFormat>
  <Paragraphs>115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</vt:lpstr>
      <vt:lpstr>Arial Narrow</vt:lpstr>
      <vt:lpstr>Calibri</vt:lpstr>
      <vt:lpstr>Office Theme</vt:lpstr>
      <vt:lpstr>Health</vt:lpstr>
      <vt:lpstr>In this lesson, we will:</vt:lpstr>
      <vt:lpstr>Introduction</vt:lpstr>
      <vt:lpstr>Managing stock</vt:lpstr>
      <vt:lpstr>Managing stock</vt:lpstr>
      <vt:lpstr>Storing products, materials and equipment</vt:lpstr>
      <vt:lpstr>Storing products, materials and equipment</vt:lpstr>
      <vt:lpstr>Storing products, materials and equipment</vt:lpstr>
      <vt:lpstr>Study question</vt:lpstr>
      <vt:lpstr>In this lesson, we have:</vt:lpstr>
      <vt:lpstr>Consolidation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</dc:title>
  <dc:creator/>
  <cp:lastModifiedBy/>
  <cp:revision>3</cp:revision>
  <dcterms:created xsi:type="dcterms:W3CDTF">2024-04-23T12:23:22Z</dcterms:created>
  <dcterms:modified xsi:type="dcterms:W3CDTF">2024-07-12T14:49:32Z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  <property fmtid="{D5CDD505-2E9C-101B-9397-08002B2CF9AE}" pid="3" name="MediaServiceImageTags">
    <vt:lpwstr/>
  </property>
</Properties>
</file>