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22"/>
  </p:notesMasterIdLst>
  <p:handoutMasterIdLst>
    <p:handoutMasterId r:id="rId23"/>
  </p:handoutMasterIdLst>
  <p:sldIdLst>
    <p:sldId id="267" r:id="rId5"/>
    <p:sldId id="258" r:id="rId6"/>
    <p:sldId id="259" r:id="rId7"/>
    <p:sldId id="353" r:id="rId8"/>
    <p:sldId id="351" r:id="rId9"/>
    <p:sldId id="352" r:id="rId10"/>
    <p:sldId id="316" r:id="rId11"/>
    <p:sldId id="334" r:id="rId12"/>
    <p:sldId id="335" r:id="rId13"/>
    <p:sldId id="270" r:id="rId14"/>
    <p:sldId id="347" r:id="rId15"/>
    <p:sldId id="336" r:id="rId16"/>
    <p:sldId id="350" r:id="rId17"/>
    <p:sldId id="320" r:id="rId18"/>
    <p:sldId id="348" r:id="rId19"/>
    <p:sldId id="339" r:id="rId20"/>
    <p:sldId id="33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E53EF"/>
    <a:srgbClr val="E2EEBE"/>
    <a:srgbClr val="88A2FF"/>
    <a:srgbClr val="F1995D"/>
    <a:srgbClr val="466318"/>
    <a:srgbClr val="FF7575"/>
    <a:srgbClr val="F6FAEC"/>
    <a:srgbClr val="C0CEFF"/>
    <a:srgbClr val="10283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4B46E3-F028-101C-1069-5D952C8AB02F}" v="1" dt="2024-06-10T16:24:12.16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354" autoAdjust="0"/>
    <p:restoredTop sz="84354" autoAdjust="0"/>
  </p:normalViewPr>
  <p:slideViewPr>
    <p:cSldViewPr snapToGrid="0">
      <p:cViewPr varScale="1">
        <p:scale>
          <a:sx n="58" d="100"/>
          <a:sy n="58" d="100"/>
        </p:scale>
        <p:origin x="834" y="66"/>
      </p:cViewPr>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41D0A8-53FF-630C-A836-51A3FCF6790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02E7DE2-9C0D-6BF3-1161-3FCE11A4D79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1090100-C4EB-4E88-91FA-DBDEB754A07B}" type="datetimeFigureOut">
              <a:rPr lang="en-GB" smtClean="0"/>
              <a:t>12/07/2024</a:t>
            </a:fld>
            <a:endParaRPr lang="en-GB"/>
          </a:p>
        </p:txBody>
      </p:sp>
      <p:sp>
        <p:nvSpPr>
          <p:cNvPr id="4" name="Footer Placeholder 3">
            <a:extLst>
              <a:ext uri="{FF2B5EF4-FFF2-40B4-BE49-F238E27FC236}">
                <a16:creationId xmlns:a16="http://schemas.microsoft.com/office/drawing/2014/main" id="{90F8F44F-3644-328A-AC9D-5615F79C6C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6" name="Slide Number Placeholder 5">
            <a:extLst>
              <a:ext uri="{FF2B5EF4-FFF2-40B4-BE49-F238E27FC236}">
                <a16:creationId xmlns:a16="http://schemas.microsoft.com/office/drawing/2014/main" id="{719DFE00-70B8-9624-0D12-55AEF16C7C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DBE69C-86F9-4AFD-A89E-85F0E027EAC0}" type="slidenum">
              <a:rPr lang="en-GB" smtClean="0"/>
              <a:t>‹#›</a:t>
            </a:fld>
            <a:endParaRPr lang="en-GB"/>
          </a:p>
        </p:txBody>
      </p:sp>
    </p:spTree>
    <p:extLst>
      <p:ext uri="{BB962C8B-B14F-4D97-AF65-F5344CB8AC3E}">
        <p14:creationId xmlns:p14="http://schemas.microsoft.com/office/powerpoint/2010/main" val="15138770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FB59CA-7A41-4A35-A91B-476B135E7AE6}" type="datetimeFigureOut">
              <a:rPr lang="en-US" smtClean="0"/>
              <a:t>7/12/2024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0D470C-3F6B-4593-9EA3-2AB115CDA1AC}" type="slidenum">
              <a:rPr lang="en-US" smtClean="0"/>
              <a:t>‹#›</a:t>
            </a:fld>
            <a:endParaRPr lang="en-US"/>
          </a:p>
        </p:txBody>
      </p:sp>
    </p:spTree>
    <p:extLst>
      <p:ext uri="{BB962C8B-B14F-4D97-AF65-F5344CB8AC3E}">
        <p14:creationId xmlns:p14="http://schemas.microsoft.com/office/powerpoint/2010/main" val="3806018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oodstandards.gov.scot/consumers/food-safety/at-home/washing-and-preparing-food-1"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algn="l" rtl="0" eaLnBrk="1" latinLnBrk="0" hangingPunct="1">
              <a:spcBef>
                <a:spcPts val="0"/>
              </a:spcBef>
              <a:spcAft>
                <a:spcPts val="0"/>
              </a:spcAft>
            </a:pPr>
            <a:r>
              <a:rPr lang="en-GB" sz="1800" b="0" i="0" kern="1200" dirty="0">
                <a:solidFill>
                  <a:srgbClr val="000000"/>
                </a:solidFill>
                <a:effectLst/>
                <a:highlight>
                  <a:srgbClr val="FFFFFF"/>
                </a:highlight>
                <a:latin typeface="arial" panose="020B0604020202020204" pitchFamily="34" charset="0"/>
                <a:ea typeface="+mn-ea"/>
                <a:cs typeface="+mn-cs"/>
              </a:rPr>
              <a:t>Image © </a:t>
            </a:r>
            <a:r>
              <a:rPr lang="en-GB" sz="1800" b="0" i="0" kern="1200" dirty="0">
                <a:solidFill>
                  <a:srgbClr val="000000"/>
                </a:solidFill>
                <a:effectLst/>
                <a:highlight>
                  <a:srgbClr val="FFFFFF"/>
                </a:highlight>
                <a:latin typeface="Calibri" panose="020F0502020204030204" pitchFamily="34" charset="0"/>
                <a:ea typeface="+mn-ea"/>
                <a:cs typeface="+mn-cs"/>
              </a:rPr>
              <a:t>Shutterstock/Inside Creative House</a:t>
            </a:r>
            <a:endParaRPr lang="en-GB" dirty="0">
              <a:effectLst/>
            </a:endParaRPr>
          </a:p>
        </p:txBody>
      </p:sp>
      <p:sp>
        <p:nvSpPr>
          <p:cNvPr id="4" name="Slide Number Placeholder 3"/>
          <p:cNvSpPr>
            <a:spLocks noGrp="1"/>
          </p:cNvSpPr>
          <p:nvPr>
            <p:ph type="sldNum" sz="quarter" idx="5"/>
          </p:nvPr>
        </p:nvSpPr>
        <p:spPr/>
        <p:txBody>
          <a:bodyPr/>
          <a:lstStyle/>
          <a:p>
            <a:fld id="{6A0D470C-3F6B-4593-9EA3-2AB115CDA1AC}" type="slidenum">
              <a:rPr lang="en-US" smtClean="0"/>
              <a:t>1</a:t>
            </a:fld>
            <a:endParaRPr lang="en-US"/>
          </a:p>
        </p:txBody>
      </p:sp>
    </p:spTree>
    <p:extLst>
      <p:ext uri="{BB962C8B-B14F-4D97-AF65-F5344CB8AC3E}">
        <p14:creationId xmlns:p14="http://schemas.microsoft.com/office/powerpoint/2010/main" val="28811631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Shutterstock/Krakenimages.com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Shutterstock/</a:t>
            </a:r>
            <a:r>
              <a:rPr lang="en-US" dirty="0" err="1">
                <a:latin typeface="Arial" panose="020B0604020202020204" pitchFamily="34" charset="0"/>
                <a:cs typeface="Arial" panose="020B0604020202020204" pitchFamily="34" charset="0"/>
              </a:rPr>
              <a:t>Sielemann</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Shutterstock/</a:t>
            </a:r>
            <a:r>
              <a:rPr lang="en-US" dirty="0" err="1">
                <a:latin typeface="Arial" panose="020B0604020202020204" pitchFamily="34" charset="0"/>
                <a:cs typeface="Arial" panose="020B0604020202020204" pitchFamily="34" charset="0"/>
              </a:rPr>
              <a:t>Mike_shots</a:t>
            </a: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6A0D470C-3F6B-4593-9EA3-2AB115CDA1AC}" type="slidenum">
              <a:rPr lang="en-US" smtClean="0"/>
              <a:t>3</a:t>
            </a:fld>
            <a:endParaRPr lang="en-US"/>
          </a:p>
        </p:txBody>
      </p:sp>
    </p:spTree>
    <p:extLst>
      <p:ext uri="{BB962C8B-B14F-4D97-AF65-F5344CB8AC3E}">
        <p14:creationId xmlns:p14="http://schemas.microsoft.com/office/powerpoint/2010/main" val="14448782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Shutterstock/</a:t>
            </a:r>
            <a:r>
              <a:rPr lang="en-US" dirty="0" err="1">
                <a:latin typeface="Arial" panose="020B0604020202020204" pitchFamily="34" charset="0"/>
                <a:cs typeface="Arial" panose="020B0604020202020204" pitchFamily="34" charset="0"/>
              </a:rPr>
              <a:t>Rabbitmindphoto</a:t>
            </a: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Shutterstock/Robert </a:t>
            </a:r>
            <a:r>
              <a:rPr lang="en-US" dirty="0" err="1">
                <a:latin typeface="Arial" panose="020B0604020202020204" pitchFamily="34" charset="0"/>
                <a:cs typeface="Arial" panose="020B0604020202020204" pitchFamily="34" charset="0"/>
              </a:rPr>
              <a:t>Kneschke</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5</a:t>
            </a:fld>
            <a:endParaRPr lang="en-US"/>
          </a:p>
        </p:txBody>
      </p:sp>
    </p:spTree>
    <p:extLst>
      <p:ext uri="{BB962C8B-B14F-4D97-AF65-F5344CB8AC3E}">
        <p14:creationId xmlns:p14="http://schemas.microsoft.com/office/powerpoint/2010/main" val="2163175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Shutterstock/</a:t>
            </a:r>
            <a:r>
              <a:rPr lang="en-US" dirty="0" err="1">
                <a:latin typeface="Arial" panose="020B0604020202020204" pitchFamily="34" charset="0"/>
                <a:cs typeface="Arial" panose="020B0604020202020204" pitchFamily="34" charset="0"/>
              </a:rPr>
              <a:t>Muenchbach</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8</a:t>
            </a:fld>
            <a:endParaRPr lang="en-US"/>
          </a:p>
        </p:txBody>
      </p:sp>
    </p:spTree>
    <p:extLst>
      <p:ext uri="{BB962C8B-B14F-4D97-AF65-F5344CB8AC3E}">
        <p14:creationId xmlns:p14="http://schemas.microsoft.com/office/powerpoint/2010/main" val="2593389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Image © Shutterstock/</a:t>
            </a:r>
            <a:r>
              <a:rPr lang="en-US" dirty="0" err="1">
                <a:latin typeface="Arial" panose="020B0604020202020204" pitchFamily="34" charset="0"/>
                <a:cs typeface="Arial" panose="020B0604020202020204" pitchFamily="34" charset="0"/>
              </a:rPr>
              <a:t>kathrinerajalingam</a:t>
            </a:r>
            <a:endParaRPr lang="en-GB" dirty="0"/>
          </a:p>
        </p:txBody>
      </p:sp>
      <p:sp>
        <p:nvSpPr>
          <p:cNvPr id="4" name="Slide Number Placeholder 3"/>
          <p:cNvSpPr>
            <a:spLocks noGrp="1"/>
          </p:cNvSpPr>
          <p:nvPr>
            <p:ph type="sldNum" sz="quarter" idx="5"/>
          </p:nvPr>
        </p:nvSpPr>
        <p:spPr/>
        <p:txBody>
          <a:bodyPr/>
          <a:lstStyle/>
          <a:p>
            <a:fld id="{6A0D470C-3F6B-4593-9EA3-2AB115CDA1AC}" type="slidenum">
              <a:rPr lang="en-US" smtClean="0"/>
              <a:t>9</a:t>
            </a:fld>
            <a:endParaRPr lang="en-US"/>
          </a:p>
        </p:txBody>
      </p:sp>
    </p:spTree>
    <p:extLst>
      <p:ext uri="{BB962C8B-B14F-4D97-AF65-F5344CB8AC3E}">
        <p14:creationId xmlns:p14="http://schemas.microsoft.com/office/powerpoint/2010/main" val="3664099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A0D470C-3F6B-4593-9EA3-2AB115CDA1AC}" type="slidenum">
              <a:rPr lang="en-US" smtClean="0"/>
              <a:t>13</a:t>
            </a:fld>
            <a:endParaRPr lang="en-US"/>
          </a:p>
        </p:txBody>
      </p:sp>
    </p:spTree>
    <p:extLst>
      <p:ext uri="{BB962C8B-B14F-4D97-AF65-F5344CB8AC3E}">
        <p14:creationId xmlns:p14="http://schemas.microsoft.com/office/powerpoint/2010/main" val="9470098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www.foodstandards.gov.scot/consumers/food-safety/at-home/washing-and-preparing-food-1</a:t>
            </a:r>
            <a:r>
              <a:rPr lang="en-GB" dirty="0"/>
              <a:t> </a:t>
            </a:r>
          </a:p>
        </p:txBody>
      </p:sp>
      <p:sp>
        <p:nvSpPr>
          <p:cNvPr id="4" name="Slide Number Placeholder 3"/>
          <p:cNvSpPr>
            <a:spLocks noGrp="1"/>
          </p:cNvSpPr>
          <p:nvPr>
            <p:ph type="sldNum" sz="quarter" idx="5"/>
          </p:nvPr>
        </p:nvSpPr>
        <p:spPr/>
        <p:txBody>
          <a:bodyPr/>
          <a:lstStyle/>
          <a:p>
            <a:fld id="{6A0D470C-3F6B-4593-9EA3-2AB115CDA1AC}" type="slidenum">
              <a:rPr lang="en-US" smtClean="0"/>
              <a:t>17</a:t>
            </a:fld>
            <a:endParaRPr lang="en-US"/>
          </a:p>
        </p:txBody>
      </p:sp>
    </p:spTree>
    <p:extLst>
      <p:ext uri="{BB962C8B-B14F-4D97-AF65-F5344CB8AC3E}">
        <p14:creationId xmlns:p14="http://schemas.microsoft.com/office/powerpoint/2010/main" val="21728169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1CC5421-784C-3DF9-4B04-361AA322AD79}"/>
              </a:ext>
            </a:extLst>
          </p:cNvPr>
          <p:cNvPicPr>
            <a:picLocks noChangeAspect="1"/>
          </p:cNvPicPr>
          <p:nvPr userDrawn="1"/>
        </p:nvPicPr>
        <p:blipFill>
          <a:blip r:embed="rId2"/>
          <a:stretch>
            <a:fillRect/>
          </a:stretch>
        </p:blipFill>
        <p:spPr>
          <a:xfrm>
            <a:off x="0" y="-8467"/>
            <a:ext cx="12192000" cy="3005204"/>
          </a:xfrm>
          <a:prstGeom prst="rect">
            <a:avLst/>
          </a:prstGeom>
        </p:spPr>
      </p:pic>
      <p:pic>
        <p:nvPicPr>
          <p:cNvPr id="6" name="Picture 5" descr="A picture containing screenshot, design&#10;&#10;Description automatically generated">
            <a:extLst>
              <a:ext uri="{FF2B5EF4-FFF2-40B4-BE49-F238E27FC236}">
                <a16:creationId xmlns:a16="http://schemas.microsoft.com/office/drawing/2014/main" id="{CF0436F5-4759-CE02-9A1C-07D30041419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1608266"/>
            <a:ext cx="12192000" cy="5247132"/>
          </a:xfrm>
          <a:prstGeom prst="rect">
            <a:avLst/>
          </a:prstGeom>
        </p:spPr>
      </p:pic>
      <p:pic>
        <p:nvPicPr>
          <p:cNvPr id="16" name="Picture 15">
            <a:extLst>
              <a:ext uri="{FF2B5EF4-FFF2-40B4-BE49-F238E27FC236}">
                <a16:creationId xmlns:a16="http://schemas.microsoft.com/office/drawing/2014/main" id="{01A01DBF-6845-8111-1CE3-3D349B59292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5190283" y="1283344"/>
            <a:ext cx="1811434" cy="1800000"/>
          </a:xfrm>
          <a:prstGeom prst="rect">
            <a:avLst/>
          </a:prstGeom>
        </p:spPr>
      </p:pic>
      <p:pic>
        <p:nvPicPr>
          <p:cNvPr id="17" name="Picture 16" descr="A heart with a pulse line&#10;&#10;Description automatically generated with low confidence">
            <a:extLst>
              <a:ext uri="{FF2B5EF4-FFF2-40B4-BE49-F238E27FC236}">
                <a16:creationId xmlns:a16="http://schemas.microsoft.com/office/drawing/2014/main" id="{CBFB300C-2BB8-401C-5DD0-A1E1AA7DCF3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5467945" y="1806627"/>
            <a:ext cx="1134190" cy="879365"/>
          </a:xfrm>
          <a:prstGeom prst="rect">
            <a:avLst/>
          </a:prstGeom>
        </p:spPr>
      </p:pic>
      <p:sp>
        <p:nvSpPr>
          <p:cNvPr id="2" name="Title 1">
            <a:extLst>
              <a:ext uri="{FF2B5EF4-FFF2-40B4-BE49-F238E27FC236}">
                <a16:creationId xmlns:a16="http://schemas.microsoft.com/office/drawing/2014/main" id="{1CC3DBCA-7C4D-8464-41A1-E5A6B97E9116}"/>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321979FD-01AA-1067-1460-57F7EF5F9009}"/>
              </a:ext>
            </a:extLst>
          </p:cNvPr>
          <p:cNvSpPr>
            <a:spLocks noGrp="1"/>
          </p:cNvSpPr>
          <p:nvPr>
            <p:ph type="subTitle" idx="1"/>
          </p:nvPr>
        </p:nvSpPr>
        <p:spPr>
          <a:xfrm>
            <a:off x="1524000" y="4903189"/>
            <a:ext cx="9144000" cy="583211"/>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Text Placeholder 5">
            <a:extLst>
              <a:ext uri="{FF2B5EF4-FFF2-40B4-BE49-F238E27FC236}">
                <a16:creationId xmlns:a16="http://schemas.microsoft.com/office/drawing/2014/main" id="{921591CF-EA9C-66D4-29AD-8DBF21EEA28C}"/>
              </a:ext>
            </a:extLst>
          </p:cNvPr>
          <p:cNvSpPr>
            <a:spLocks noGrp="1"/>
          </p:cNvSpPr>
          <p:nvPr>
            <p:ph type="body" sz="quarter" idx="10"/>
          </p:nvPr>
        </p:nvSpPr>
        <p:spPr>
          <a:xfrm>
            <a:off x="6096000" y="2476724"/>
            <a:ext cx="5623668" cy="534189"/>
          </a:xfrm>
        </p:spPr>
        <p:txBody>
          <a:bodyPr>
            <a:noAutofit/>
          </a:bodyPr>
          <a:lstStyle>
            <a:lvl1pPr marL="0" indent="0" algn="r">
              <a:buNone/>
              <a:defRPr sz="2000" b="1" i="0" u="none">
                <a:solidFill>
                  <a:srgbClr val="466318"/>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dirty="0"/>
              <a:t>Click to edit Master text styles</a:t>
            </a:r>
          </a:p>
        </p:txBody>
      </p:sp>
      <p:sp>
        <p:nvSpPr>
          <p:cNvPr id="7" name="Text Placeholder 9">
            <a:extLst>
              <a:ext uri="{FF2B5EF4-FFF2-40B4-BE49-F238E27FC236}">
                <a16:creationId xmlns:a16="http://schemas.microsoft.com/office/drawing/2014/main" id="{E9CA186E-4A24-6614-1555-2BC031D1DF52}"/>
              </a:ext>
            </a:extLst>
          </p:cNvPr>
          <p:cNvSpPr>
            <a:spLocks noGrp="1"/>
          </p:cNvSpPr>
          <p:nvPr>
            <p:ph type="body" sz="quarter" idx="11"/>
          </p:nvPr>
        </p:nvSpPr>
        <p:spPr>
          <a:xfrm>
            <a:off x="1524000" y="5625863"/>
            <a:ext cx="9144000" cy="458004"/>
          </a:xfrm>
        </p:spPr>
        <p:txBody>
          <a:bodyPr>
            <a:noAutofit/>
          </a:bodyPr>
          <a:lstStyle>
            <a:lvl1pPr marL="0" indent="0" algn="ctr">
              <a:buNone/>
              <a:defRPr sz="2400">
                <a:solidFill>
                  <a:schemeClr val="tx1">
                    <a:lumMod val="85000"/>
                    <a:lumOff val="15000"/>
                  </a:schemeClr>
                </a:solidFill>
              </a:defRPr>
            </a:lvl1pPr>
          </a:lstStyle>
          <a:p>
            <a:pPr lvl="0"/>
            <a:r>
              <a:rPr lang="en-US" dirty="0"/>
              <a:t>Click to edit Master text styles</a:t>
            </a:r>
          </a:p>
        </p:txBody>
      </p:sp>
      <p:pic>
        <p:nvPicPr>
          <p:cNvPr id="13" name="Picture 12" descr="A picture containing screenshot, graphics, pattern, circle&#10;&#10;Description automatically generated">
            <a:extLst>
              <a:ext uri="{FF2B5EF4-FFF2-40B4-BE49-F238E27FC236}">
                <a16:creationId xmlns:a16="http://schemas.microsoft.com/office/drawing/2014/main" id="{A9378456-E134-818B-E1E2-317DDED15FAF}"/>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703163" y="1861525"/>
            <a:ext cx="2049637" cy="860482"/>
          </a:xfrm>
          <a:prstGeom prst="rect">
            <a:avLst/>
          </a:prstGeom>
        </p:spPr>
      </p:pic>
      <p:sp>
        <p:nvSpPr>
          <p:cNvPr id="8" name="Footer Placeholder 4">
            <a:extLst>
              <a:ext uri="{FF2B5EF4-FFF2-40B4-BE49-F238E27FC236}">
                <a16:creationId xmlns:a16="http://schemas.microsoft.com/office/drawing/2014/main" id="{05604858-F243-70EA-97B1-6E61378EDD0F}"/>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9507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ctivity_answer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8F0C2EF-6E16-9B82-6B63-442BD0C2483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F59635E-39ED-F784-26B0-6A6520D6ADE2}"/>
              </a:ext>
            </a:extLst>
          </p:cNvPr>
          <p:cNvSpPr>
            <a:spLocks noGrp="1"/>
          </p:cNvSpPr>
          <p:nvPr>
            <p:ph type="body" sz="quarter" idx="10"/>
          </p:nvPr>
        </p:nvSpPr>
        <p:spPr>
          <a:xfrm>
            <a:off x="8175008" y="2892829"/>
            <a:ext cx="3507474" cy="3284134"/>
          </a:xfrm>
        </p:spPr>
        <p:txBody>
          <a:bodyPr>
            <a:normAutofit/>
          </a:bodyPr>
          <a:lstStyle>
            <a:lvl1pPr marL="0" indent="0">
              <a:buNone/>
              <a:defRPr sz="2000">
                <a:solidFill>
                  <a:srgbClr val="10283A"/>
                </a:solidFill>
              </a:defRPr>
            </a:lvl1pPr>
            <a:lvl2pPr marL="457200" indent="0">
              <a:buNone/>
              <a:defRPr sz="2000">
                <a:solidFill>
                  <a:srgbClr val="10283A"/>
                </a:solidFill>
              </a:defRPr>
            </a:lvl2pPr>
            <a:lvl3pPr marL="914400" indent="0">
              <a:buNone/>
              <a:defRPr sz="2000">
                <a:solidFill>
                  <a:srgbClr val="10283A"/>
                </a:solidFill>
              </a:defRPr>
            </a:lvl3pPr>
            <a:lvl4pPr marL="1371600" indent="0">
              <a:buNone/>
              <a:defRPr sz="2000">
                <a:solidFill>
                  <a:srgbClr val="10283A"/>
                </a:solidFill>
              </a:defRPr>
            </a:lvl4pPr>
            <a:lvl5pPr marL="1828800" indent="0">
              <a:buNone/>
              <a:defRPr sz="2000">
                <a:solidFill>
                  <a:srgbClr val="10283A"/>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4">
            <a:extLst>
              <a:ext uri="{FF2B5EF4-FFF2-40B4-BE49-F238E27FC236}">
                <a16:creationId xmlns:a16="http://schemas.microsoft.com/office/drawing/2014/main" id="{614E3177-C0BC-55FC-4E39-B45CD33145B8}"/>
              </a:ext>
            </a:extLst>
          </p:cNvPr>
          <p:cNvSpPr>
            <a:spLocks noGrp="1"/>
          </p:cNvSpPr>
          <p:nvPr>
            <p:ph type="body" sz="quarter" idx="11"/>
          </p:nvPr>
        </p:nvSpPr>
        <p:spPr>
          <a:xfrm>
            <a:off x="8175008" y="2055812"/>
            <a:ext cx="2689727" cy="620511"/>
          </a:xfrm>
        </p:spPr>
        <p:txBody>
          <a:bodyPr>
            <a:normAutofit/>
          </a:bodyPr>
          <a:lstStyle>
            <a:lvl1pPr marL="0" indent="0">
              <a:buNone/>
              <a:defRPr sz="2800" b="1">
                <a:solidFill>
                  <a:srgbClr val="10283A"/>
                </a:solidFill>
              </a:defRPr>
            </a:lvl1pPr>
            <a:lvl2pPr marL="457200" indent="0">
              <a:buNone/>
              <a:defRPr sz="2000">
                <a:solidFill>
                  <a:srgbClr val="FF0000"/>
                </a:solidFill>
              </a:defRPr>
            </a:lvl2pPr>
            <a:lvl3pPr marL="914400" indent="0">
              <a:buNone/>
              <a:defRPr sz="2000">
                <a:solidFill>
                  <a:srgbClr val="FF0000"/>
                </a:solidFill>
              </a:defRPr>
            </a:lvl3pPr>
            <a:lvl4pPr marL="1371600" indent="0">
              <a:buNone/>
              <a:defRPr sz="2000">
                <a:solidFill>
                  <a:srgbClr val="FF0000"/>
                </a:solidFill>
              </a:defRPr>
            </a:lvl4pPr>
            <a:lvl5pPr marL="1828800" indent="0">
              <a:buNone/>
              <a:defRPr sz="2000">
                <a:solidFill>
                  <a:srgbClr val="FF0000"/>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E5E4C997-4AE7-5413-8EBD-5D3A204E8318}"/>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9" name="Text Placeholder 12">
            <a:extLst>
              <a:ext uri="{FF2B5EF4-FFF2-40B4-BE49-F238E27FC236}">
                <a16:creationId xmlns:a16="http://schemas.microsoft.com/office/drawing/2014/main" id="{38E42E70-E1D6-307E-10B0-2F5B246987F6}"/>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11" name="Footer Placeholder 4">
            <a:extLst>
              <a:ext uri="{FF2B5EF4-FFF2-40B4-BE49-F238E27FC236}">
                <a16:creationId xmlns:a16="http://schemas.microsoft.com/office/drawing/2014/main" id="{67CE0B75-EDA4-9551-003F-9E2595E5FA54}"/>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31458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ctivity_text+image">
    <p:spTree>
      <p:nvGrpSpPr>
        <p:cNvPr id="1" name=""/>
        <p:cNvGrpSpPr/>
        <p:nvPr/>
      </p:nvGrpSpPr>
      <p:grpSpPr>
        <a:xfrm>
          <a:off x="0" y="0"/>
          <a:ext cx="0" cy="0"/>
          <a:chOff x="0" y="0"/>
          <a:chExt cx="0" cy="0"/>
        </a:xfrm>
      </p:grpSpPr>
      <p:sp>
        <p:nvSpPr>
          <p:cNvPr id="9" name="Content Placeholder 3">
            <a:extLst>
              <a:ext uri="{FF2B5EF4-FFF2-40B4-BE49-F238E27FC236}">
                <a16:creationId xmlns:a16="http://schemas.microsoft.com/office/drawing/2014/main" id="{81CF4477-6D3D-2D7E-2E3D-CAC0483B27E4}"/>
              </a:ext>
            </a:extLst>
          </p:cNvPr>
          <p:cNvSpPr>
            <a:spLocks noGrp="1"/>
          </p:cNvSpPr>
          <p:nvPr>
            <p:ph sz="half" idx="10"/>
          </p:nvPr>
        </p:nvSpPr>
        <p:spPr>
          <a:xfrm>
            <a:off x="839788" y="1872343"/>
            <a:ext cx="3932238" cy="39887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Title 1">
            <a:extLst>
              <a:ext uri="{FF2B5EF4-FFF2-40B4-BE49-F238E27FC236}">
                <a16:creationId xmlns:a16="http://schemas.microsoft.com/office/drawing/2014/main" id="{42D7E2D6-6541-EB56-B25E-8362BF154465}"/>
              </a:ext>
            </a:extLst>
          </p:cNvPr>
          <p:cNvSpPr>
            <a:spLocks noGrp="1"/>
          </p:cNvSpPr>
          <p:nvPr>
            <p:ph type="title"/>
          </p:nvPr>
        </p:nvSpPr>
        <p:spPr>
          <a:xfrm>
            <a:off x="839788" y="457200"/>
            <a:ext cx="3932237" cy="1255486"/>
          </a:xfrm>
        </p:spPr>
        <p:txBody>
          <a:bodyPr anchor="b">
            <a:normAutofit/>
          </a:bodyPr>
          <a:lstStyle>
            <a:lvl1pPr>
              <a:defRPr sz="3600"/>
            </a:lvl1pPr>
          </a:lstStyle>
          <a:p>
            <a:r>
              <a:rPr lang="en-US" dirty="0"/>
              <a:t>Click to edit Master title style</a:t>
            </a:r>
            <a:endParaRPr lang="en-GB" dirty="0"/>
          </a:p>
        </p:txBody>
      </p:sp>
      <p:sp>
        <p:nvSpPr>
          <p:cNvPr id="3" name="Picture Placeholder 2">
            <a:extLst>
              <a:ext uri="{FF2B5EF4-FFF2-40B4-BE49-F238E27FC236}">
                <a16:creationId xmlns:a16="http://schemas.microsoft.com/office/drawing/2014/main" id="{FB401A65-36E9-75E7-2C99-A3E54302453D}"/>
              </a:ext>
            </a:extLst>
          </p:cNvPr>
          <p:cNvSpPr>
            <a:spLocks noGrp="1"/>
          </p:cNvSpPr>
          <p:nvPr>
            <p:ph type="pic" idx="1"/>
          </p:nvPr>
        </p:nvSpPr>
        <p:spPr>
          <a:xfrm>
            <a:off x="5183188" y="1284514"/>
            <a:ext cx="5762398" cy="4576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13" name="Text Placeholder 12">
            <a:extLst>
              <a:ext uri="{FF2B5EF4-FFF2-40B4-BE49-F238E27FC236}">
                <a16:creationId xmlns:a16="http://schemas.microsoft.com/office/drawing/2014/main" id="{4B12EA37-2B28-33A5-1D17-A7374800F6F7}"/>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Text Placeholder 5">
            <a:extLst>
              <a:ext uri="{FF2B5EF4-FFF2-40B4-BE49-F238E27FC236}">
                <a16:creationId xmlns:a16="http://schemas.microsoft.com/office/drawing/2014/main" id="{2B62C6E0-46EF-437B-CFEB-4B65E34ADC2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723C7683-136F-7DE3-55CE-38F06E8A005C}"/>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34694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ctivity_two 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5" name="Content Placeholder 2">
            <a:extLst>
              <a:ext uri="{FF2B5EF4-FFF2-40B4-BE49-F238E27FC236}">
                <a16:creationId xmlns:a16="http://schemas.microsoft.com/office/drawing/2014/main" id="{7D15544B-F175-9EAE-3425-9D9811AB2A77}"/>
              </a:ext>
            </a:extLst>
          </p:cNvPr>
          <p:cNvSpPr>
            <a:spLocks noGrp="1"/>
          </p:cNvSpPr>
          <p:nvPr>
            <p:ph idx="10"/>
          </p:nvPr>
        </p:nvSpPr>
        <p:spPr>
          <a:xfrm>
            <a:off x="838200"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2">
            <a:extLst>
              <a:ext uri="{FF2B5EF4-FFF2-40B4-BE49-F238E27FC236}">
                <a16:creationId xmlns:a16="http://schemas.microsoft.com/office/drawing/2014/main" id="{401330FB-8399-C74E-BF60-F600FDC5CC02}"/>
              </a:ext>
            </a:extLst>
          </p:cNvPr>
          <p:cNvSpPr>
            <a:spLocks noGrp="1"/>
          </p:cNvSpPr>
          <p:nvPr>
            <p:ph idx="11"/>
          </p:nvPr>
        </p:nvSpPr>
        <p:spPr>
          <a:xfrm>
            <a:off x="6168046" y="1978025"/>
            <a:ext cx="5196840" cy="4351338"/>
          </a:xfrm>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12">
            <a:extLst>
              <a:ext uri="{FF2B5EF4-FFF2-40B4-BE49-F238E27FC236}">
                <a16:creationId xmlns:a16="http://schemas.microsoft.com/office/drawing/2014/main" id="{E5148E20-5D43-7AC1-2CBA-646804B0C41F}"/>
              </a:ext>
            </a:extLst>
          </p:cNvPr>
          <p:cNvSpPr>
            <a:spLocks noGrp="1"/>
          </p:cNvSpPr>
          <p:nvPr>
            <p:ph type="body" sz="quarter" idx="12"/>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Text Placeholder 5">
            <a:extLst>
              <a:ext uri="{FF2B5EF4-FFF2-40B4-BE49-F238E27FC236}">
                <a16:creationId xmlns:a16="http://schemas.microsoft.com/office/drawing/2014/main" id="{DE05CFA6-FB5A-1E49-1F0A-E11C421F4B8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6" name="Footer Placeholder 4">
            <a:extLst>
              <a:ext uri="{FF2B5EF4-FFF2-40B4-BE49-F238E27FC236}">
                <a16:creationId xmlns:a16="http://schemas.microsoft.com/office/drawing/2014/main" id="{F196E542-3088-381B-3BFF-874E478D1ED7}"/>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343713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ctivity_text+box">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7083829" cy="4351338"/>
          </a:xfrm>
          <a:solidFill>
            <a:schemeClr val="bg1"/>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2">
            <a:extLst>
              <a:ext uri="{FF2B5EF4-FFF2-40B4-BE49-F238E27FC236}">
                <a16:creationId xmlns:a16="http://schemas.microsoft.com/office/drawing/2014/main" id="{B5360CA8-9563-DFF9-85DA-504D23632949}"/>
              </a:ext>
            </a:extLst>
          </p:cNvPr>
          <p:cNvSpPr>
            <a:spLocks noGrp="1"/>
          </p:cNvSpPr>
          <p:nvPr>
            <p:ph idx="10"/>
          </p:nvPr>
        </p:nvSpPr>
        <p:spPr>
          <a:xfrm>
            <a:off x="8179724" y="1825625"/>
            <a:ext cx="3174076" cy="4351338"/>
          </a:xfrm>
          <a:custGeom>
            <a:avLst/>
            <a:gdLst>
              <a:gd name="connsiteX0" fmla="*/ 0 w 3174076"/>
              <a:gd name="connsiteY0" fmla="*/ 0 h 4351338"/>
              <a:gd name="connsiteX1" fmla="*/ 539593 w 3174076"/>
              <a:gd name="connsiteY1" fmla="*/ 0 h 4351338"/>
              <a:gd name="connsiteX2" fmla="*/ 1079186 w 3174076"/>
              <a:gd name="connsiteY2" fmla="*/ 0 h 4351338"/>
              <a:gd name="connsiteX3" fmla="*/ 1650520 w 3174076"/>
              <a:gd name="connsiteY3" fmla="*/ 0 h 4351338"/>
              <a:gd name="connsiteX4" fmla="*/ 2253594 w 3174076"/>
              <a:gd name="connsiteY4" fmla="*/ 0 h 4351338"/>
              <a:gd name="connsiteX5" fmla="*/ 3174076 w 3174076"/>
              <a:gd name="connsiteY5" fmla="*/ 0 h 4351338"/>
              <a:gd name="connsiteX6" fmla="*/ 3174076 w 3174076"/>
              <a:gd name="connsiteY6" fmla="*/ 708646 h 4351338"/>
              <a:gd name="connsiteX7" fmla="*/ 3174076 w 3174076"/>
              <a:gd name="connsiteY7" fmla="*/ 1199726 h 4351338"/>
              <a:gd name="connsiteX8" fmla="*/ 3174076 w 3174076"/>
              <a:gd name="connsiteY8" fmla="*/ 1734319 h 4351338"/>
              <a:gd name="connsiteX9" fmla="*/ 3174076 w 3174076"/>
              <a:gd name="connsiteY9" fmla="*/ 2312425 h 4351338"/>
              <a:gd name="connsiteX10" fmla="*/ 3174076 w 3174076"/>
              <a:gd name="connsiteY10" fmla="*/ 2890532 h 4351338"/>
              <a:gd name="connsiteX11" fmla="*/ 3174076 w 3174076"/>
              <a:gd name="connsiteY11" fmla="*/ 3425125 h 4351338"/>
              <a:gd name="connsiteX12" fmla="*/ 3174076 w 3174076"/>
              <a:gd name="connsiteY12" fmla="*/ 4351338 h 4351338"/>
              <a:gd name="connsiteX13" fmla="*/ 2475779 w 3174076"/>
              <a:gd name="connsiteY13" fmla="*/ 4351338 h 4351338"/>
              <a:gd name="connsiteX14" fmla="*/ 1809223 w 3174076"/>
              <a:gd name="connsiteY14" fmla="*/ 4351338 h 4351338"/>
              <a:gd name="connsiteX15" fmla="*/ 1206149 w 3174076"/>
              <a:gd name="connsiteY15" fmla="*/ 4351338 h 4351338"/>
              <a:gd name="connsiteX16" fmla="*/ 0 w 3174076"/>
              <a:gd name="connsiteY16" fmla="*/ 4351338 h 4351338"/>
              <a:gd name="connsiteX17" fmla="*/ 0 w 3174076"/>
              <a:gd name="connsiteY17" fmla="*/ 3642692 h 4351338"/>
              <a:gd name="connsiteX18" fmla="*/ 0 w 3174076"/>
              <a:gd name="connsiteY18" fmla="*/ 3151612 h 4351338"/>
              <a:gd name="connsiteX19" fmla="*/ 0 w 3174076"/>
              <a:gd name="connsiteY19" fmla="*/ 2486479 h 4351338"/>
              <a:gd name="connsiteX20" fmla="*/ 0 w 3174076"/>
              <a:gd name="connsiteY20" fmla="*/ 1995399 h 4351338"/>
              <a:gd name="connsiteX21" fmla="*/ 0 w 3174076"/>
              <a:gd name="connsiteY21" fmla="*/ 1286753 h 4351338"/>
              <a:gd name="connsiteX22" fmla="*/ 0 w 3174076"/>
              <a:gd name="connsiteY22" fmla="*/ 665133 h 4351338"/>
              <a:gd name="connsiteX23" fmla="*/ 0 w 3174076"/>
              <a:gd name="connsiteY23"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174076" h="4351338" fill="none" extrusionOk="0">
                <a:moveTo>
                  <a:pt x="0" y="0"/>
                </a:moveTo>
                <a:cubicBezTo>
                  <a:pt x="268416" y="-23827"/>
                  <a:pt x="352197" y="24648"/>
                  <a:pt x="539593" y="0"/>
                </a:cubicBezTo>
                <a:cubicBezTo>
                  <a:pt x="726989" y="-24648"/>
                  <a:pt x="971240" y="-20080"/>
                  <a:pt x="1079186" y="0"/>
                </a:cubicBezTo>
                <a:cubicBezTo>
                  <a:pt x="1187132" y="20080"/>
                  <a:pt x="1440798" y="-18762"/>
                  <a:pt x="1650520" y="0"/>
                </a:cubicBezTo>
                <a:cubicBezTo>
                  <a:pt x="1860242" y="18762"/>
                  <a:pt x="2083458" y="-8389"/>
                  <a:pt x="2253594" y="0"/>
                </a:cubicBezTo>
                <a:cubicBezTo>
                  <a:pt x="2423730" y="8389"/>
                  <a:pt x="2941083" y="-37671"/>
                  <a:pt x="3174076" y="0"/>
                </a:cubicBezTo>
                <a:cubicBezTo>
                  <a:pt x="3171503" y="328352"/>
                  <a:pt x="3162404" y="507417"/>
                  <a:pt x="3174076" y="708646"/>
                </a:cubicBezTo>
                <a:cubicBezTo>
                  <a:pt x="3185748" y="909875"/>
                  <a:pt x="3188485" y="1079887"/>
                  <a:pt x="3174076" y="1199726"/>
                </a:cubicBezTo>
                <a:cubicBezTo>
                  <a:pt x="3159667" y="1319565"/>
                  <a:pt x="3151895" y="1579508"/>
                  <a:pt x="3174076" y="1734319"/>
                </a:cubicBezTo>
                <a:cubicBezTo>
                  <a:pt x="3196257" y="1889130"/>
                  <a:pt x="3195829" y="2045705"/>
                  <a:pt x="3174076" y="2312425"/>
                </a:cubicBezTo>
                <a:cubicBezTo>
                  <a:pt x="3152323" y="2579145"/>
                  <a:pt x="3169865" y="2685824"/>
                  <a:pt x="3174076" y="2890532"/>
                </a:cubicBezTo>
                <a:cubicBezTo>
                  <a:pt x="3178287" y="3095240"/>
                  <a:pt x="3171104" y="3213803"/>
                  <a:pt x="3174076" y="3425125"/>
                </a:cubicBezTo>
                <a:cubicBezTo>
                  <a:pt x="3177048" y="3636447"/>
                  <a:pt x="3154403" y="4108609"/>
                  <a:pt x="3174076" y="4351338"/>
                </a:cubicBezTo>
                <a:cubicBezTo>
                  <a:pt x="3031832" y="4321705"/>
                  <a:pt x="2622579" y="4372546"/>
                  <a:pt x="2475779" y="4351338"/>
                </a:cubicBezTo>
                <a:cubicBezTo>
                  <a:pt x="2328979" y="4330130"/>
                  <a:pt x="2072231" y="4349691"/>
                  <a:pt x="1809223" y="4351338"/>
                </a:cubicBezTo>
                <a:cubicBezTo>
                  <a:pt x="1546215" y="4352985"/>
                  <a:pt x="1343102" y="4378518"/>
                  <a:pt x="1206149" y="4351338"/>
                </a:cubicBezTo>
                <a:cubicBezTo>
                  <a:pt x="1069196" y="4324158"/>
                  <a:pt x="376438" y="4330080"/>
                  <a:pt x="0" y="4351338"/>
                </a:cubicBezTo>
                <a:cubicBezTo>
                  <a:pt x="32564" y="4157387"/>
                  <a:pt x="11478" y="3815685"/>
                  <a:pt x="0" y="3642692"/>
                </a:cubicBezTo>
                <a:cubicBezTo>
                  <a:pt x="-11478" y="3469699"/>
                  <a:pt x="-17769" y="3356878"/>
                  <a:pt x="0" y="3151612"/>
                </a:cubicBezTo>
                <a:cubicBezTo>
                  <a:pt x="17769" y="2946346"/>
                  <a:pt x="12578" y="2797666"/>
                  <a:pt x="0" y="2486479"/>
                </a:cubicBezTo>
                <a:cubicBezTo>
                  <a:pt x="-12578" y="2175292"/>
                  <a:pt x="-9907" y="2104087"/>
                  <a:pt x="0" y="1995399"/>
                </a:cubicBezTo>
                <a:cubicBezTo>
                  <a:pt x="9907" y="1886711"/>
                  <a:pt x="11327" y="1512831"/>
                  <a:pt x="0" y="1286753"/>
                </a:cubicBezTo>
                <a:cubicBezTo>
                  <a:pt x="-11327" y="1060675"/>
                  <a:pt x="5859" y="832266"/>
                  <a:pt x="0" y="665133"/>
                </a:cubicBezTo>
                <a:cubicBezTo>
                  <a:pt x="-5859" y="498000"/>
                  <a:pt x="75" y="259686"/>
                  <a:pt x="0" y="0"/>
                </a:cubicBezTo>
                <a:close/>
              </a:path>
              <a:path w="3174076" h="4351338" stroke="0" extrusionOk="0">
                <a:moveTo>
                  <a:pt x="0" y="0"/>
                </a:moveTo>
                <a:cubicBezTo>
                  <a:pt x="238831" y="14723"/>
                  <a:pt x="480051" y="-10538"/>
                  <a:pt x="698297" y="0"/>
                </a:cubicBezTo>
                <a:cubicBezTo>
                  <a:pt x="916543" y="10538"/>
                  <a:pt x="1154726" y="13383"/>
                  <a:pt x="1301371" y="0"/>
                </a:cubicBezTo>
                <a:cubicBezTo>
                  <a:pt x="1448016" y="-13383"/>
                  <a:pt x="1807132" y="-30"/>
                  <a:pt x="1999668" y="0"/>
                </a:cubicBezTo>
                <a:cubicBezTo>
                  <a:pt x="2192204" y="30"/>
                  <a:pt x="2655866" y="13746"/>
                  <a:pt x="3174076" y="0"/>
                </a:cubicBezTo>
                <a:cubicBezTo>
                  <a:pt x="3154416" y="328479"/>
                  <a:pt x="3156727" y="507405"/>
                  <a:pt x="3174076" y="665133"/>
                </a:cubicBezTo>
                <a:cubicBezTo>
                  <a:pt x="3191425" y="822861"/>
                  <a:pt x="3193977" y="1042506"/>
                  <a:pt x="3174076" y="1199726"/>
                </a:cubicBezTo>
                <a:cubicBezTo>
                  <a:pt x="3154175" y="1356946"/>
                  <a:pt x="3183847" y="1517591"/>
                  <a:pt x="3174076" y="1821346"/>
                </a:cubicBezTo>
                <a:cubicBezTo>
                  <a:pt x="3164305" y="2125101"/>
                  <a:pt x="3194528" y="2073601"/>
                  <a:pt x="3174076" y="2312425"/>
                </a:cubicBezTo>
                <a:cubicBezTo>
                  <a:pt x="3153624" y="2551249"/>
                  <a:pt x="3185805" y="2772558"/>
                  <a:pt x="3174076" y="2934045"/>
                </a:cubicBezTo>
                <a:cubicBezTo>
                  <a:pt x="3162347" y="3095532"/>
                  <a:pt x="3155247" y="3369274"/>
                  <a:pt x="3174076" y="3599178"/>
                </a:cubicBezTo>
                <a:cubicBezTo>
                  <a:pt x="3192905" y="3829082"/>
                  <a:pt x="3154199" y="4122520"/>
                  <a:pt x="3174076" y="4351338"/>
                </a:cubicBezTo>
                <a:cubicBezTo>
                  <a:pt x="2875561" y="4332635"/>
                  <a:pt x="2778934" y="4334576"/>
                  <a:pt x="2571002" y="4351338"/>
                </a:cubicBezTo>
                <a:cubicBezTo>
                  <a:pt x="2363070" y="4368100"/>
                  <a:pt x="2267472" y="4359571"/>
                  <a:pt x="2031409" y="4351338"/>
                </a:cubicBezTo>
                <a:cubicBezTo>
                  <a:pt x="1795346" y="4343105"/>
                  <a:pt x="1673628" y="4348935"/>
                  <a:pt x="1396593" y="4351338"/>
                </a:cubicBezTo>
                <a:cubicBezTo>
                  <a:pt x="1119558" y="4353741"/>
                  <a:pt x="1036303" y="4351322"/>
                  <a:pt x="793519" y="4351338"/>
                </a:cubicBezTo>
                <a:cubicBezTo>
                  <a:pt x="550735" y="4351354"/>
                  <a:pt x="330547" y="4384738"/>
                  <a:pt x="0" y="4351338"/>
                </a:cubicBezTo>
                <a:cubicBezTo>
                  <a:pt x="12507" y="4129693"/>
                  <a:pt x="4998" y="4047075"/>
                  <a:pt x="0" y="3860258"/>
                </a:cubicBezTo>
                <a:cubicBezTo>
                  <a:pt x="-4998" y="3673441"/>
                  <a:pt x="3114" y="3407381"/>
                  <a:pt x="0" y="3151612"/>
                </a:cubicBezTo>
                <a:cubicBezTo>
                  <a:pt x="-3114" y="2895843"/>
                  <a:pt x="16768" y="2799560"/>
                  <a:pt x="0" y="2617019"/>
                </a:cubicBezTo>
                <a:cubicBezTo>
                  <a:pt x="-16768" y="2434478"/>
                  <a:pt x="-28652" y="2250010"/>
                  <a:pt x="0" y="1908373"/>
                </a:cubicBezTo>
                <a:cubicBezTo>
                  <a:pt x="28652" y="1566736"/>
                  <a:pt x="-2930" y="1442324"/>
                  <a:pt x="0" y="1199726"/>
                </a:cubicBezTo>
                <a:cubicBezTo>
                  <a:pt x="2930" y="957128"/>
                  <a:pt x="8576" y="401800"/>
                  <a:pt x="0" y="0"/>
                </a:cubicBezTo>
                <a:close/>
              </a:path>
            </a:pathLst>
          </a:custGeom>
          <a:solidFill>
            <a:srgbClr val="E2EEBE"/>
          </a:solidFill>
          <a:ln w="19050" cap="sq">
            <a:solidFill>
              <a:srgbClr val="466318"/>
            </a:solidFill>
            <a:extLst>
              <a:ext uri="{C807C97D-BFC1-408E-A445-0C87EB9F89A2}">
                <ask:lineSketchStyleProps xmlns:ask="http://schemas.microsoft.com/office/drawing/2018/sketchyshapes" sd="809461488">
                  <ask:type>
                    <ask:lineSketchFreehand/>
                  </ask:type>
                </ask:lineSketchStyleProps>
              </a:ext>
            </a:extLst>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12">
            <a:extLst>
              <a:ext uri="{FF2B5EF4-FFF2-40B4-BE49-F238E27FC236}">
                <a16:creationId xmlns:a16="http://schemas.microsoft.com/office/drawing/2014/main" id="{6EB070F2-6F26-BF10-67CE-69E180ABB023}"/>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8" name="Text Placeholder 5">
            <a:extLst>
              <a:ext uri="{FF2B5EF4-FFF2-40B4-BE49-F238E27FC236}">
                <a16:creationId xmlns:a16="http://schemas.microsoft.com/office/drawing/2014/main" id="{78F13B2F-E75D-A0E3-4CBA-ECA797356F77}"/>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Footer Placeholder 4">
            <a:extLst>
              <a:ext uri="{FF2B5EF4-FFF2-40B4-BE49-F238E27FC236}">
                <a16:creationId xmlns:a16="http://schemas.microsoft.com/office/drawing/2014/main" id="{26C830DF-0ABF-AB4E-4616-735905E542A0}"/>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26815807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1051559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E53E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4" name="Text Placeholder 12">
            <a:extLst>
              <a:ext uri="{FF2B5EF4-FFF2-40B4-BE49-F238E27FC236}">
                <a16:creationId xmlns:a16="http://schemas.microsoft.com/office/drawing/2014/main" id="{EBB2B898-75E4-BA92-0EDE-F8F75E140AC5}"/>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2BF95BA4-5684-137C-2A76-488028726545}"/>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520476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esson paus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0E12BB-9714-8016-5459-5843FDB8A246}"/>
              </a:ext>
            </a:extLst>
          </p:cNvPr>
          <p:cNvPicPr>
            <a:picLocks noChangeAspect="1"/>
          </p:cNvPicPr>
          <p:nvPr userDrawn="1"/>
        </p:nvPicPr>
        <p:blipFill>
          <a:blip r:embed="rId2"/>
          <a:stretch>
            <a:fillRect/>
          </a:stretch>
        </p:blipFill>
        <p:spPr>
          <a:xfrm>
            <a:off x="0" y="0"/>
            <a:ext cx="12192000" cy="6857999"/>
          </a:xfrm>
          <a:prstGeom prst="rect">
            <a:avLst/>
          </a:prstGeom>
        </p:spPr>
      </p:pic>
      <p:sp>
        <p:nvSpPr>
          <p:cNvPr id="2" name="Title 1">
            <a:extLst>
              <a:ext uri="{FF2B5EF4-FFF2-40B4-BE49-F238E27FC236}">
                <a16:creationId xmlns:a16="http://schemas.microsoft.com/office/drawing/2014/main" id="{B0E32168-1B12-F447-BA77-F4CBD96EA591}"/>
              </a:ext>
            </a:extLst>
          </p:cNvPr>
          <p:cNvSpPr>
            <a:spLocks noGrp="1"/>
          </p:cNvSpPr>
          <p:nvPr>
            <p:ph type="ctrTitle"/>
          </p:nvPr>
        </p:nvSpPr>
        <p:spPr>
          <a:xfrm>
            <a:off x="1524000" y="3835106"/>
            <a:ext cx="9144000" cy="875845"/>
          </a:xfrm>
        </p:spPr>
        <p:txBody>
          <a:bodyPr anchor="b" anchorCtr="0">
            <a:noAutofit/>
          </a:bodyPr>
          <a:lstStyle>
            <a:lvl1pPr algn="ctr">
              <a:defRPr sz="5200" b="1">
                <a:solidFill>
                  <a:srgbClr val="466318"/>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8" name="Subtitle 2">
            <a:extLst>
              <a:ext uri="{FF2B5EF4-FFF2-40B4-BE49-F238E27FC236}">
                <a16:creationId xmlns:a16="http://schemas.microsoft.com/office/drawing/2014/main" id="{C54409B6-E451-15C3-FEE3-B443953C5A88}"/>
              </a:ext>
            </a:extLst>
          </p:cNvPr>
          <p:cNvSpPr>
            <a:spLocks noGrp="1"/>
          </p:cNvSpPr>
          <p:nvPr>
            <p:ph type="subTitle" idx="1"/>
          </p:nvPr>
        </p:nvSpPr>
        <p:spPr>
          <a:xfrm>
            <a:off x="1524000" y="4903189"/>
            <a:ext cx="9144000" cy="1316636"/>
          </a:xfrm>
        </p:spPr>
        <p:txBody>
          <a:bodyPr>
            <a:noAutofit/>
          </a:bodyPr>
          <a:lstStyle>
            <a:lvl1pPr marL="0" indent="0" algn="ctr">
              <a:buNone/>
              <a:defRPr sz="2800">
                <a:solidFill>
                  <a:schemeClr val="tx1">
                    <a:lumMod val="65000"/>
                    <a:lumOff val="3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pic>
        <p:nvPicPr>
          <p:cNvPr id="10" name="Picture 9" descr="A picture containing screenshot, graphics, pattern, circle&#10;&#10;Description automatically generated">
            <a:extLst>
              <a:ext uri="{FF2B5EF4-FFF2-40B4-BE49-F238E27FC236}">
                <a16:creationId xmlns:a16="http://schemas.microsoft.com/office/drawing/2014/main" id="{D7C10F6B-EE9A-7316-3756-6CF40BACB93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483453" y="491318"/>
            <a:ext cx="2178305" cy="914500"/>
          </a:xfrm>
          <a:prstGeom prst="rect">
            <a:avLst/>
          </a:prstGeom>
        </p:spPr>
      </p:pic>
      <p:sp>
        <p:nvSpPr>
          <p:cNvPr id="3" name="Footer Placeholder 4">
            <a:extLst>
              <a:ext uri="{FF2B5EF4-FFF2-40B4-BE49-F238E27FC236}">
                <a16:creationId xmlns:a16="http://schemas.microsoft.com/office/drawing/2014/main" id="{02ECC46C-4EE2-3D03-862B-ECF7755BC817}"/>
              </a:ext>
            </a:extLst>
          </p:cNvPr>
          <p:cNvSpPr txBox="1">
            <a:spLocks/>
          </p:cNvSpPr>
          <p:nvPr userDrawn="1"/>
        </p:nvSpPr>
        <p:spPr>
          <a:xfrm>
            <a:off x="40386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Version 1, June 2024</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93470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_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200" y="1825625"/>
            <a:ext cx="640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8">
            <a:extLst>
              <a:ext uri="{FF2B5EF4-FFF2-40B4-BE49-F238E27FC236}">
                <a16:creationId xmlns:a16="http://schemas.microsoft.com/office/drawing/2014/main" id="{A5DD11EB-73B6-9FA1-9358-3BB8241E05F7}"/>
              </a:ext>
            </a:extLst>
          </p:cNvPr>
          <p:cNvSpPr>
            <a:spLocks noGrp="1"/>
          </p:cNvSpPr>
          <p:nvPr>
            <p:ph type="body" sz="quarter" idx="10"/>
          </p:nvPr>
        </p:nvSpPr>
        <p:spPr>
          <a:xfrm>
            <a:off x="7530353" y="1825625"/>
            <a:ext cx="3823447" cy="4351338"/>
          </a:xfrm>
          <a:solidFill>
            <a:schemeClr val="bg1"/>
          </a:solidFill>
          <a:ln w="28575">
            <a:solidFill>
              <a:srgbClr val="88A2FF"/>
            </a:solidFill>
          </a:ln>
        </p:spPr>
        <p:txBody>
          <a:bodyPr lIns="180000" tIns="144000" rIns="180000" bIns="144000">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Click to edit Master text styles</a:t>
            </a:r>
          </a:p>
        </p:txBody>
      </p:sp>
      <p:sp>
        <p:nvSpPr>
          <p:cNvPr id="10" name="Text Placeholder 5">
            <a:extLst>
              <a:ext uri="{FF2B5EF4-FFF2-40B4-BE49-F238E27FC236}">
                <a16:creationId xmlns:a16="http://schemas.microsoft.com/office/drawing/2014/main" id="{FF5D3C5C-5B7F-CBEB-FEEC-39FE9832DEA5}"/>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11" name="Text Placeholder 12">
            <a:extLst>
              <a:ext uri="{FF2B5EF4-FFF2-40B4-BE49-F238E27FC236}">
                <a16:creationId xmlns:a16="http://schemas.microsoft.com/office/drawing/2014/main" id="{35391365-8BD4-3948-009B-4610525006BF}"/>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4" name="Footer Placeholder 4">
            <a:extLst>
              <a:ext uri="{FF2B5EF4-FFF2-40B4-BE49-F238E27FC236}">
                <a16:creationId xmlns:a16="http://schemas.microsoft.com/office/drawing/2014/main" id="{6315A4A8-36C0-F40B-053F-D166642AF217}"/>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29461031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_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927FA953-FAA1-35E6-D6EB-E529BDA03F7B}"/>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F3667098-98B6-F4FD-7AFF-030EAAF30619}"/>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0244703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ro_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xfrm>
            <a:off x="838199" y="1825625"/>
            <a:ext cx="5921829" cy="4351338"/>
          </a:xfrm>
          <a:solidFill>
            <a:srgbClr val="E2EEBE"/>
          </a:solidFill>
        </p:spPr>
        <p:txBody>
          <a:bodyPr lIns="180000" tIns="180000" rIns="180000" bIns="1800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5">
            <a:extLst>
              <a:ext uri="{FF2B5EF4-FFF2-40B4-BE49-F238E27FC236}">
                <a16:creationId xmlns:a16="http://schemas.microsoft.com/office/drawing/2014/main" id="{D3389DC1-D122-5083-AC82-273A6F5C1A1E}"/>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Picture Placeholder 6">
            <a:extLst>
              <a:ext uri="{FF2B5EF4-FFF2-40B4-BE49-F238E27FC236}">
                <a16:creationId xmlns:a16="http://schemas.microsoft.com/office/drawing/2014/main" id="{42D77770-603A-956D-71F8-59FAB1C35913}"/>
              </a:ext>
            </a:extLst>
          </p:cNvPr>
          <p:cNvSpPr>
            <a:spLocks noGrp="1"/>
          </p:cNvSpPr>
          <p:nvPr>
            <p:ph type="pic" sz="quarter" idx="15"/>
          </p:nvPr>
        </p:nvSpPr>
        <p:spPr>
          <a:xfrm>
            <a:off x="6989083" y="1825625"/>
            <a:ext cx="4364717" cy="4351338"/>
          </a:xfrm>
        </p:spPr>
        <p:txBody>
          <a:bodyPr/>
          <a:lstStyle/>
          <a:p>
            <a:endParaRPr lang="en-GB"/>
          </a:p>
        </p:txBody>
      </p:sp>
      <p:sp>
        <p:nvSpPr>
          <p:cNvPr id="8" name="Text Placeholder 12">
            <a:extLst>
              <a:ext uri="{FF2B5EF4-FFF2-40B4-BE49-F238E27FC236}">
                <a16:creationId xmlns:a16="http://schemas.microsoft.com/office/drawing/2014/main" id="{75581552-1077-6B8E-2257-50FA83522134}"/>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97D7BD8D-A785-AF31-34C1-39814662C858}"/>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2421874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ro_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71D481-6A8A-F2BA-8418-1DA536508979}"/>
              </a:ext>
            </a:extLst>
          </p:cNvPr>
          <p:cNvSpPr>
            <a:spLocks noGrp="1"/>
          </p:cNvSpPr>
          <p:nvPr>
            <p:ph idx="1"/>
          </p:nvPr>
        </p:nvSpPr>
        <p:spPr>
          <a:noFill/>
          <a:ln w="28575">
            <a:solidFill>
              <a:srgbClr val="E2EEBE"/>
            </a:solidFill>
          </a:ln>
        </p:spPr>
        <p:txBody>
          <a:bodyPr lIns="180000" tIns="180000" rIns="180000" bIns="18000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a:extLst>
              <a:ext uri="{FF2B5EF4-FFF2-40B4-BE49-F238E27FC236}">
                <a16:creationId xmlns:a16="http://schemas.microsoft.com/office/drawing/2014/main" id="{6456402D-9FD0-4E90-15E7-18D5BE698653}"/>
              </a:ext>
            </a:extLst>
          </p:cNvPr>
          <p:cNvSpPr>
            <a:spLocks noGrp="1"/>
          </p:cNvSpPr>
          <p:nvPr>
            <p:ph type="body" sz="quarter" idx="14"/>
          </p:nvPr>
        </p:nvSpPr>
        <p:spPr>
          <a:xfrm>
            <a:off x="9973929" y="162686"/>
            <a:ext cx="2078545" cy="365125"/>
          </a:xfrm>
          <a:prstGeom prst="flowChartAlternateProcess">
            <a:avLst/>
          </a:prstGeom>
          <a:solidFill>
            <a:srgbClr val="88A2FF"/>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7" name="Text Placeholder 12">
            <a:extLst>
              <a:ext uri="{FF2B5EF4-FFF2-40B4-BE49-F238E27FC236}">
                <a16:creationId xmlns:a16="http://schemas.microsoft.com/office/drawing/2014/main" id="{EB95CEFE-2254-582E-AA71-BEC4140C9F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5" name="Footer Placeholder 4">
            <a:extLst>
              <a:ext uri="{FF2B5EF4-FFF2-40B4-BE49-F238E27FC236}">
                <a16:creationId xmlns:a16="http://schemas.microsoft.com/office/drawing/2014/main" id="{9540B1D7-47CF-F4B7-86AA-D746D699562B}"/>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4062100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tivity_video">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16" name="Media Placeholder 9">
            <a:extLst>
              <a:ext uri="{FF2B5EF4-FFF2-40B4-BE49-F238E27FC236}">
                <a16:creationId xmlns:a16="http://schemas.microsoft.com/office/drawing/2014/main" id="{1EDB8D67-0F9B-0964-2D1D-261F76159667}"/>
              </a:ext>
            </a:extLst>
          </p:cNvPr>
          <p:cNvSpPr>
            <a:spLocks noGrp="1"/>
          </p:cNvSpPr>
          <p:nvPr>
            <p:ph type="media" sz="quarter" idx="12"/>
          </p:nvPr>
        </p:nvSpPr>
        <p:spPr>
          <a:xfrm>
            <a:off x="1345277" y="1825625"/>
            <a:ext cx="2863468" cy="2014538"/>
          </a:xfrm>
        </p:spPr>
        <p:txBody>
          <a:bodyPr/>
          <a:lstStyle/>
          <a:p>
            <a:endParaRPr lang="en-GB"/>
          </a:p>
        </p:txBody>
      </p:sp>
      <p:sp>
        <p:nvSpPr>
          <p:cNvPr id="17" name="Media Placeholder 9">
            <a:extLst>
              <a:ext uri="{FF2B5EF4-FFF2-40B4-BE49-F238E27FC236}">
                <a16:creationId xmlns:a16="http://schemas.microsoft.com/office/drawing/2014/main" id="{EC2DE007-82A2-DA39-A035-AA97EA23E679}"/>
              </a:ext>
            </a:extLst>
          </p:cNvPr>
          <p:cNvSpPr>
            <a:spLocks noGrp="1"/>
          </p:cNvSpPr>
          <p:nvPr>
            <p:ph type="media" sz="quarter" idx="16"/>
          </p:nvPr>
        </p:nvSpPr>
        <p:spPr>
          <a:xfrm>
            <a:off x="4913252" y="1825625"/>
            <a:ext cx="2868020" cy="2014538"/>
          </a:xfrm>
        </p:spPr>
        <p:txBody>
          <a:bodyPr/>
          <a:lstStyle/>
          <a:p>
            <a:endParaRPr lang="en-GB" dirty="0"/>
          </a:p>
        </p:txBody>
      </p:sp>
      <p:sp>
        <p:nvSpPr>
          <p:cNvPr id="18" name="Media Placeholder 9">
            <a:extLst>
              <a:ext uri="{FF2B5EF4-FFF2-40B4-BE49-F238E27FC236}">
                <a16:creationId xmlns:a16="http://schemas.microsoft.com/office/drawing/2014/main" id="{E49DBEDE-2DF1-5383-A289-6C26D144A1D4}"/>
              </a:ext>
            </a:extLst>
          </p:cNvPr>
          <p:cNvSpPr>
            <a:spLocks noGrp="1"/>
          </p:cNvSpPr>
          <p:nvPr>
            <p:ph type="media" sz="quarter" idx="17"/>
          </p:nvPr>
        </p:nvSpPr>
        <p:spPr>
          <a:xfrm>
            <a:off x="8485779" y="1825625"/>
            <a:ext cx="2868020" cy="2014538"/>
          </a:xfrm>
        </p:spPr>
        <p:txBody>
          <a:bodyPr/>
          <a:lstStyle/>
          <a:p>
            <a:endParaRPr lang="en-GB"/>
          </a:p>
        </p:txBody>
      </p:sp>
      <p:sp>
        <p:nvSpPr>
          <p:cNvPr id="19" name="Media Placeholder 9">
            <a:extLst>
              <a:ext uri="{FF2B5EF4-FFF2-40B4-BE49-F238E27FC236}">
                <a16:creationId xmlns:a16="http://schemas.microsoft.com/office/drawing/2014/main" id="{3338D577-3641-2B4B-D703-E641B92AFFB0}"/>
              </a:ext>
            </a:extLst>
          </p:cNvPr>
          <p:cNvSpPr>
            <a:spLocks noGrp="1"/>
          </p:cNvSpPr>
          <p:nvPr>
            <p:ph type="media" sz="quarter" idx="18"/>
          </p:nvPr>
        </p:nvSpPr>
        <p:spPr>
          <a:xfrm>
            <a:off x="3128522" y="4046026"/>
            <a:ext cx="2869506" cy="2014538"/>
          </a:xfrm>
        </p:spPr>
        <p:txBody>
          <a:bodyPr/>
          <a:lstStyle/>
          <a:p>
            <a:endParaRPr lang="en-GB" dirty="0"/>
          </a:p>
        </p:txBody>
      </p:sp>
      <p:sp>
        <p:nvSpPr>
          <p:cNvPr id="20" name="Media Placeholder 9">
            <a:extLst>
              <a:ext uri="{FF2B5EF4-FFF2-40B4-BE49-F238E27FC236}">
                <a16:creationId xmlns:a16="http://schemas.microsoft.com/office/drawing/2014/main" id="{CE5BEEFA-5D3C-7478-7775-5D006CB5E12C}"/>
              </a:ext>
            </a:extLst>
          </p:cNvPr>
          <p:cNvSpPr>
            <a:spLocks noGrp="1"/>
          </p:cNvSpPr>
          <p:nvPr>
            <p:ph type="media" sz="quarter" idx="19"/>
          </p:nvPr>
        </p:nvSpPr>
        <p:spPr>
          <a:xfrm>
            <a:off x="6701049" y="4046026"/>
            <a:ext cx="2869506" cy="2014538"/>
          </a:xfrm>
        </p:spPr>
        <p:txBody>
          <a:bodyPr/>
          <a:lstStyle/>
          <a:p>
            <a:endParaRPr lang="en-GB"/>
          </a:p>
        </p:txBody>
      </p:sp>
      <p:sp>
        <p:nvSpPr>
          <p:cNvPr id="21" name="Oval 20">
            <a:extLst>
              <a:ext uri="{FF2B5EF4-FFF2-40B4-BE49-F238E27FC236}">
                <a16:creationId xmlns:a16="http://schemas.microsoft.com/office/drawing/2014/main" id="{8C52D8C0-5A50-6C0B-4481-A00E3FDF667A}"/>
              </a:ext>
            </a:extLst>
          </p:cNvPr>
          <p:cNvSpPr/>
          <p:nvPr userDrawn="1"/>
        </p:nvSpPr>
        <p:spPr>
          <a:xfrm>
            <a:off x="838200"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1</a:t>
            </a:r>
          </a:p>
        </p:txBody>
      </p:sp>
      <p:sp>
        <p:nvSpPr>
          <p:cNvPr id="22" name="Oval 21">
            <a:extLst>
              <a:ext uri="{FF2B5EF4-FFF2-40B4-BE49-F238E27FC236}">
                <a16:creationId xmlns:a16="http://schemas.microsoft.com/office/drawing/2014/main" id="{44D49C7F-3485-1CC4-D3D4-7DEF092D9F4F}"/>
              </a:ext>
            </a:extLst>
          </p:cNvPr>
          <p:cNvSpPr/>
          <p:nvPr userDrawn="1"/>
        </p:nvSpPr>
        <p:spPr>
          <a:xfrm>
            <a:off x="4406175"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2</a:t>
            </a:r>
          </a:p>
        </p:txBody>
      </p:sp>
      <p:sp>
        <p:nvSpPr>
          <p:cNvPr id="23" name="Oval 22">
            <a:extLst>
              <a:ext uri="{FF2B5EF4-FFF2-40B4-BE49-F238E27FC236}">
                <a16:creationId xmlns:a16="http://schemas.microsoft.com/office/drawing/2014/main" id="{6695CD53-5FA3-ADCF-C5D7-75F1C14CF8E9}"/>
              </a:ext>
            </a:extLst>
          </p:cNvPr>
          <p:cNvSpPr/>
          <p:nvPr userDrawn="1"/>
        </p:nvSpPr>
        <p:spPr>
          <a:xfrm>
            <a:off x="7983254" y="1825625"/>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3</a:t>
            </a:r>
          </a:p>
        </p:txBody>
      </p:sp>
      <p:sp>
        <p:nvSpPr>
          <p:cNvPr id="24" name="Oval 23">
            <a:extLst>
              <a:ext uri="{FF2B5EF4-FFF2-40B4-BE49-F238E27FC236}">
                <a16:creationId xmlns:a16="http://schemas.microsoft.com/office/drawing/2014/main" id="{AC7CEC8C-749A-A796-FCAC-26A74F67DEAA}"/>
              </a:ext>
            </a:extLst>
          </p:cNvPr>
          <p:cNvSpPr/>
          <p:nvPr userDrawn="1"/>
        </p:nvSpPr>
        <p:spPr>
          <a:xfrm>
            <a:off x="2621445"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4</a:t>
            </a:r>
          </a:p>
        </p:txBody>
      </p:sp>
      <p:sp>
        <p:nvSpPr>
          <p:cNvPr id="25" name="Oval 24">
            <a:extLst>
              <a:ext uri="{FF2B5EF4-FFF2-40B4-BE49-F238E27FC236}">
                <a16:creationId xmlns:a16="http://schemas.microsoft.com/office/drawing/2014/main" id="{9951D921-43FC-88B6-7B45-723BBF8B5ACF}"/>
              </a:ext>
            </a:extLst>
          </p:cNvPr>
          <p:cNvSpPr/>
          <p:nvPr userDrawn="1"/>
        </p:nvSpPr>
        <p:spPr>
          <a:xfrm>
            <a:off x="6193974" y="4046026"/>
            <a:ext cx="507077" cy="507077"/>
          </a:xfrm>
          <a:prstGeom prst="ellipse">
            <a:avLst/>
          </a:prstGeom>
          <a:solidFill>
            <a:srgbClr val="46631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dirty="0">
                <a:latin typeface="Arial" panose="020B0604020202020204" pitchFamily="34" charset="0"/>
                <a:cs typeface="Arial" panose="020B0604020202020204" pitchFamily="34" charset="0"/>
              </a:rPr>
              <a:t>5</a:t>
            </a:r>
          </a:p>
        </p:txBody>
      </p:sp>
      <p:sp>
        <p:nvSpPr>
          <p:cNvPr id="3" name="Footer Placeholder 4">
            <a:extLst>
              <a:ext uri="{FF2B5EF4-FFF2-40B4-BE49-F238E27FC236}">
                <a16:creationId xmlns:a16="http://schemas.microsoft.com/office/drawing/2014/main" id="{7CFE805D-6B09-DDB7-292F-06AD3ACD2E39}"/>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1312256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ctivity_video+caption">
    <p:spTree>
      <p:nvGrpSpPr>
        <p:cNvPr id="1" name=""/>
        <p:cNvGrpSpPr/>
        <p:nvPr/>
      </p:nvGrpSpPr>
      <p:grpSpPr>
        <a:xfrm>
          <a:off x="0" y="0"/>
          <a:ext cx="0" cy="0"/>
          <a:chOff x="0" y="0"/>
          <a:chExt cx="0" cy="0"/>
        </a:xfrm>
      </p:grpSpPr>
      <p:pic>
        <p:nvPicPr>
          <p:cNvPr id="13" name="Picture 12" descr="A picture containing pattern, circle, screenshot, design&#10;&#10;Description automatically generated">
            <a:extLst>
              <a:ext uri="{FF2B5EF4-FFF2-40B4-BE49-F238E27FC236}">
                <a16:creationId xmlns:a16="http://schemas.microsoft.com/office/drawing/2014/main" id="{26D4B314-F49E-12B5-620F-16A35F5C2F52}"/>
              </a:ext>
            </a:extLst>
          </p:cNvPr>
          <p:cNvPicPr>
            <a:picLocks noChangeAspect="1"/>
          </p:cNvPicPr>
          <p:nvPr userDrawn="1"/>
        </p:nvPicPr>
        <p:blipFill>
          <a:blip r:embed="rId2">
            <a:alphaModFix amt="5000"/>
            <a:extLst>
              <a:ext uri="{28A0092B-C50C-407E-A947-70E740481C1C}">
                <a14:useLocalDpi xmlns:a14="http://schemas.microsoft.com/office/drawing/2010/main"/>
              </a:ext>
            </a:extLst>
          </a:blip>
          <a:stretch>
            <a:fillRect/>
          </a:stretch>
        </p:blipFill>
        <p:spPr>
          <a:xfrm>
            <a:off x="1797985" y="-232757"/>
            <a:ext cx="10869835" cy="10798134"/>
          </a:xfrm>
          <a:prstGeom prst="rect">
            <a:avLst/>
          </a:prstGeom>
        </p:spPr>
      </p:pic>
      <p:sp>
        <p:nvSpPr>
          <p:cNvPr id="6" name="Text Placeholder 5">
            <a:extLst>
              <a:ext uri="{FF2B5EF4-FFF2-40B4-BE49-F238E27FC236}">
                <a16:creationId xmlns:a16="http://schemas.microsoft.com/office/drawing/2014/main" id="{484CE04A-DDCC-591C-6176-D8C409627AF1}"/>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2" name="Title 1">
            <a:extLst>
              <a:ext uri="{FF2B5EF4-FFF2-40B4-BE49-F238E27FC236}">
                <a16:creationId xmlns:a16="http://schemas.microsoft.com/office/drawing/2014/main" id="{7AE28D89-88F2-7B76-6175-229131C1038B}"/>
              </a:ext>
            </a:extLst>
          </p:cNvPr>
          <p:cNvSpPr>
            <a:spLocks noGrp="1"/>
          </p:cNvSpPr>
          <p:nvPr>
            <p:ph type="title"/>
          </p:nvPr>
        </p:nvSpPr>
        <p:spPr/>
        <p:txBody>
          <a:bodyPr/>
          <a:lstStyle/>
          <a:p>
            <a:r>
              <a:rPr lang="en-US"/>
              <a:t>Click to edit Master title style</a:t>
            </a:r>
            <a:endParaRPr lang="en-GB"/>
          </a:p>
        </p:txBody>
      </p:sp>
      <p:sp>
        <p:nvSpPr>
          <p:cNvPr id="7" name="Text Placeholder 12">
            <a:extLst>
              <a:ext uri="{FF2B5EF4-FFF2-40B4-BE49-F238E27FC236}">
                <a16:creationId xmlns:a16="http://schemas.microsoft.com/office/drawing/2014/main" id="{2528ACA5-1D17-0F9C-8E33-B422C18BAE2D}"/>
              </a:ext>
            </a:extLst>
          </p:cNvPr>
          <p:cNvSpPr>
            <a:spLocks noGrp="1"/>
          </p:cNvSpPr>
          <p:nvPr>
            <p:ph type="body" sz="quarter" idx="15"/>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3" name="Media Placeholder 9">
            <a:extLst>
              <a:ext uri="{FF2B5EF4-FFF2-40B4-BE49-F238E27FC236}">
                <a16:creationId xmlns:a16="http://schemas.microsoft.com/office/drawing/2014/main" id="{092FE5E2-F98A-01C3-3E69-D46BAE20DA3D}"/>
              </a:ext>
            </a:extLst>
          </p:cNvPr>
          <p:cNvSpPr>
            <a:spLocks noGrp="1"/>
          </p:cNvSpPr>
          <p:nvPr>
            <p:ph type="media" sz="quarter" idx="12"/>
          </p:nvPr>
        </p:nvSpPr>
        <p:spPr>
          <a:xfrm>
            <a:off x="838200" y="1825625"/>
            <a:ext cx="10515600" cy="3714142"/>
          </a:xfrm>
        </p:spPr>
        <p:txBody>
          <a:bodyPr/>
          <a:lstStyle/>
          <a:p>
            <a:endParaRPr lang="en-GB"/>
          </a:p>
        </p:txBody>
      </p:sp>
      <p:sp>
        <p:nvSpPr>
          <p:cNvPr id="4" name="Content Placeholder 2">
            <a:extLst>
              <a:ext uri="{FF2B5EF4-FFF2-40B4-BE49-F238E27FC236}">
                <a16:creationId xmlns:a16="http://schemas.microsoft.com/office/drawing/2014/main" id="{670E205A-90C6-9B1A-EE2A-91B43E15ABE6}"/>
              </a:ext>
            </a:extLst>
          </p:cNvPr>
          <p:cNvSpPr>
            <a:spLocks noGrp="1"/>
          </p:cNvSpPr>
          <p:nvPr>
            <p:ph idx="1"/>
          </p:nvPr>
        </p:nvSpPr>
        <p:spPr>
          <a:xfrm>
            <a:off x="838199" y="5744095"/>
            <a:ext cx="10515599" cy="432867"/>
          </a:xfrm>
        </p:spPr>
        <p:txBody>
          <a:bodyPr>
            <a:normAutofit/>
          </a:bodyPr>
          <a:lstStyle>
            <a:lvl1pPr marL="0" indent="0">
              <a:buNone/>
              <a:defRPr sz="1800"/>
            </a:lvl1pPr>
          </a:lstStyle>
          <a:p>
            <a:pPr lvl="0"/>
            <a:r>
              <a:rPr lang="en-US" dirty="0"/>
              <a:t>Click to edit Master text styles</a:t>
            </a:r>
          </a:p>
        </p:txBody>
      </p:sp>
      <p:sp>
        <p:nvSpPr>
          <p:cNvPr id="5" name="Footer Placeholder 4">
            <a:extLst>
              <a:ext uri="{FF2B5EF4-FFF2-40B4-BE49-F238E27FC236}">
                <a16:creationId xmlns:a16="http://schemas.microsoft.com/office/drawing/2014/main" id="{74F08AA2-5446-A262-7781-29B678AE24FF}"/>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777178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tivity_question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3D8E80ED-875C-C9DC-352C-5F92FA6F5DC9}"/>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1979"/>
          <a:stretch/>
        </p:blipFill>
        <p:spPr>
          <a:xfrm>
            <a:off x="7556311" y="1"/>
            <a:ext cx="4635689" cy="6857999"/>
          </a:xfrm>
          <a:prstGeom prst="rect">
            <a:avLst/>
          </a:prstGeom>
        </p:spPr>
      </p:pic>
      <p:sp>
        <p:nvSpPr>
          <p:cNvPr id="2" name="Title 1">
            <a:extLst>
              <a:ext uri="{FF2B5EF4-FFF2-40B4-BE49-F238E27FC236}">
                <a16:creationId xmlns:a16="http://schemas.microsoft.com/office/drawing/2014/main" id="{6F9BF35E-4FF2-56EA-FEEA-82EBBA1503FF}"/>
              </a:ext>
            </a:extLst>
          </p:cNvPr>
          <p:cNvSpPr>
            <a:spLocks noGrp="1"/>
          </p:cNvSpPr>
          <p:nvPr>
            <p:ph type="title"/>
          </p:nvPr>
        </p:nvSpPr>
        <p:spPr/>
        <p:txBody>
          <a:body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EF412059-CE26-DF3F-AEE5-9C0A0884B475}"/>
              </a:ext>
            </a:extLst>
          </p:cNvPr>
          <p:cNvSpPr>
            <a:spLocks noGrp="1"/>
          </p:cNvSpPr>
          <p:nvPr>
            <p:ph sz="half" idx="1"/>
          </p:nvPr>
        </p:nvSpPr>
        <p:spPr>
          <a:xfrm>
            <a:off x="838199" y="1825625"/>
            <a:ext cx="640080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5">
            <a:extLst>
              <a:ext uri="{FF2B5EF4-FFF2-40B4-BE49-F238E27FC236}">
                <a16:creationId xmlns:a16="http://schemas.microsoft.com/office/drawing/2014/main" id="{56F986DF-3D2A-678C-B7BA-42B8340E3DC4}"/>
              </a:ext>
            </a:extLst>
          </p:cNvPr>
          <p:cNvSpPr>
            <a:spLocks noGrp="1"/>
          </p:cNvSpPr>
          <p:nvPr>
            <p:ph type="body" sz="quarter" idx="14"/>
          </p:nvPr>
        </p:nvSpPr>
        <p:spPr>
          <a:xfrm>
            <a:off x="9973929" y="162686"/>
            <a:ext cx="2078545" cy="365125"/>
          </a:xfrm>
          <a:prstGeom prst="flowChartAlternateProcess">
            <a:avLst/>
          </a:prstGeom>
          <a:solidFill>
            <a:srgbClr val="F1995D"/>
          </a:solidFill>
        </p:spPr>
        <p:txBody>
          <a:bodyPr>
            <a:noAutofit/>
          </a:bodyPr>
          <a:lstStyle>
            <a:lvl1pPr marL="0" indent="0">
              <a:buNone/>
              <a:defRPr sz="1400" b="1">
                <a:solidFill>
                  <a:srgbClr val="FFFFFF"/>
                </a:solidFill>
                <a:latin typeface="Arial Narrow" panose="020B0606020202030204" pitchFamily="34" charset="0"/>
              </a:defRPr>
            </a:lvl1pPr>
            <a:lvl2pPr marL="457200" indent="0">
              <a:buNone/>
              <a:defRPr sz="1400" b="1">
                <a:solidFill>
                  <a:srgbClr val="FFFFFF"/>
                </a:solidFill>
                <a:latin typeface="Arial Narrow" panose="020B0606020202030204" pitchFamily="34" charset="0"/>
              </a:defRPr>
            </a:lvl2pPr>
            <a:lvl3pPr marL="914400" indent="0">
              <a:buNone/>
              <a:defRPr sz="1400" b="1">
                <a:solidFill>
                  <a:srgbClr val="FFFFFF"/>
                </a:solidFill>
                <a:latin typeface="Arial Narrow" panose="020B0606020202030204" pitchFamily="34" charset="0"/>
              </a:defRPr>
            </a:lvl3pPr>
            <a:lvl4pPr marL="1371600" indent="0">
              <a:buNone/>
              <a:defRPr sz="1400" b="1">
                <a:solidFill>
                  <a:srgbClr val="FFFFFF"/>
                </a:solidFill>
                <a:latin typeface="Arial Narrow" panose="020B0606020202030204" pitchFamily="34" charset="0"/>
              </a:defRPr>
            </a:lvl4pPr>
            <a:lvl5pPr marL="1828800" indent="0">
              <a:buNone/>
              <a:defRPr sz="1400" b="1">
                <a:solidFill>
                  <a:srgbClr val="FFFFFF"/>
                </a:solidFill>
                <a:latin typeface="Arial Narrow" panose="020B0606020202030204" pitchFamily="34" charset="0"/>
              </a:defRPr>
            </a:lvl5pPr>
          </a:lstStyle>
          <a:p>
            <a:pPr lvl="0"/>
            <a:r>
              <a:rPr lang="en-US" dirty="0"/>
              <a:t>Click to edit Master text styles</a:t>
            </a:r>
          </a:p>
        </p:txBody>
      </p:sp>
      <p:sp>
        <p:nvSpPr>
          <p:cNvPr id="5" name="Text Placeholder 12">
            <a:extLst>
              <a:ext uri="{FF2B5EF4-FFF2-40B4-BE49-F238E27FC236}">
                <a16:creationId xmlns:a16="http://schemas.microsoft.com/office/drawing/2014/main" id="{1F936F32-0F00-143C-23D0-72E9A6BD48BA}"/>
              </a:ext>
            </a:extLst>
          </p:cNvPr>
          <p:cNvSpPr>
            <a:spLocks noGrp="1"/>
          </p:cNvSpPr>
          <p:nvPr>
            <p:ph type="body" sz="quarter" idx="11"/>
          </p:nvPr>
        </p:nvSpPr>
        <p:spPr>
          <a:xfrm>
            <a:off x="838200" y="6356349"/>
            <a:ext cx="4210050" cy="365125"/>
          </a:xfrm>
        </p:spPr>
        <p:txBody>
          <a:bodyPr anchor="ctr" anchorCtr="0">
            <a:noAutofit/>
          </a:bodyPr>
          <a:lstStyle>
            <a:lvl1pPr marL="0" indent="0">
              <a:buNone/>
              <a:defRPr sz="1200">
                <a:solidFill>
                  <a:srgbClr val="898989"/>
                </a:solidFill>
              </a:defRPr>
            </a:lvl1pPr>
            <a:lvl2pPr marL="457200" indent="0">
              <a:buNone/>
              <a:defRPr sz="1200">
                <a:solidFill>
                  <a:srgbClr val="898989"/>
                </a:solidFill>
              </a:defRPr>
            </a:lvl2pPr>
            <a:lvl3pPr marL="914400" indent="0">
              <a:buNone/>
              <a:defRPr sz="1200">
                <a:solidFill>
                  <a:srgbClr val="898989"/>
                </a:solidFill>
              </a:defRPr>
            </a:lvl3pPr>
            <a:lvl4pPr marL="1371600" indent="0">
              <a:buNone/>
              <a:defRPr sz="1200">
                <a:solidFill>
                  <a:srgbClr val="898989"/>
                </a:solidFill>
              </a:defRPr>
            </a:lvl4pPr>
            <a:lvl5pPr marL="1828800" indent="0">
              <a:buNone/>
              <a:defRPr sz="1200">
                <a:solidFill>
                  <a:srgbClr val="898989"/>
                </a:solidFill>
              </a:defRPr>
            </a:lvl5pPr>
          </a:lstStyle>
          <a:p>
            <a:pPr lvl="0"/>
            <a:r>
              <a:rPr lang="en-US" dirty="0"/>
              <a:t>Click to edit Master text styles</a:t>
            </a:r>
          </a:p>
        </p:txBody>
      </p:sp>
      <p:sp>
        <p:nvSpPr>
          <p:cNvPr id="6" name="Footer Placeholder 4">
            <a:extLst>
              <a:ext uri="{FF2B5EF4-FFF2-40B4-BE49-F238E27FC236}">
                <a16:creationId xmlns:a16="http://schemas.microsoft.com/office/drawing/2014/main" id="{52F14276-C1F9-5A1F-E5A9-A859C2183324}"/>
              </a:ext>
            </a:extLst>
          </p:cNvPr>
          <p:cNvSpPr txBox="1">
            <a:spLocks/>
          </p:cNvSpPr>
          <p:nvPr userDrawn="1"/>
        </p:nvSpPr>
        <p:spPr>
          <a:xfrm>
            <a:off x="7239000"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Gatsby Technical Education Projects 2024</a:t>
            </a:r>
          </a:p>
          <a:p>
            <a:pPr marL="0" marR="0" lvl="0" indent="0" algn="r"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Version 1, June 2024</a:t>
            </a:r>
          </a:p>
        </p:txBody>
      </p:sp>
    </p:spTree>
    <p:extLst>
      <p:ext uri="{BB962C8B-B14F-4D97-AF65-F5344CB8AC3E}">
        <p14:creationId xmlns:p14="http://schemas.microsoft.com/office/powerpoint/2010/main" val="3047574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72BFA8-2D39-244F-4F2A-031D91E2EE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FDD84677-D669-F58E-69CC-70B9AE12C16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75293567"/>
      </p:ext>
    </p:extLst>
  </p:cSld>
  <p:clrMap bg1="lt1" tx1="dk1" bg2="lt2" tx2="dk2" accent1="accent1" accent2="accent2" accent3="accent3" accent4="accent4" accent5="accent5" accent6="accent6" hlink="hlink" folHlink="folHlink"/>
  <p:sldLayoutIdLst>
    <p:sldLayoutId id="2147483666" r:id="rId1"/>
    <p:sldLayoutId id="2147483660" r:id="rId2"/>
    <p:sldLayoutId id="2147483650" r:id="rId3"/>
    <p:sldLayoutId id="2147483661" r:id="rId4"/>
    <p:sldLayoutId id="2147483670" r:id="rId5"/>
    <p:sldLayoutId id="2147483665" r:id="rId6"/>
    <p:sldLayoutId id="2147483662" r:id="rId7"/>
    <p:sldLayoutId id="2147483671" r:id="rId8"/>
    <p:sldLayoutId id="2147483652" r:id="rId9"/>
    <p:sldLayoutId id="2147483664" r:id="rId10"/>
    <p:sldLayoutId id="2147483657" r:id="rId11"/>
    <p:sldLayoutId id="2147483667" r:id="rId12"/>
    <p:sldLayoutId id="2147483668" r:id="rId13"/>
    <p:sldLayoutId id="2147483669" r:id="rId14"/>
  </p:sldLayoutIdLst>
  <p:txStyles>
    <p:titleStyle>
      <a:lvl1pPr algn="l" defTabSz="914400" rtl="0" eaLnBrk="1" latinLnBrk="0" hangingPunct="1">
        <a:lnSpc>
          <a:spcPct val="90000"/>
        </a:lnSpc>
        <a:spcBef>
          <a:spcPct val="0"/>
        </a:spcBef>
        <a:buNone/>
        <a:defRPr sz="4000" kern="1200">
          <a:solidFill>
            <a:schemeClr val="tx1">
              <a:lumMod val="85000"/>
              <a:lumOff val="1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108000"/>
        </a:lnSpc>
        <a:spcBef>
          <a:spcPts val="1000"/>
        </a:spcBef>
        <a:buClr>
          <a:srgbClr val="466318"/>
        </a:buClr>
        <a:buFont typeface="Arial" panose="020B0604020202020204" pitchFamily="34" charset="0"/>
        <a:buChar char="•"/>
        <a:defRPr sz="24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108000"/>
        </a:lnSpc>
        <a:spcBef>
          <a:spcPts val="500"/>
        </a:spcBef>
        <a:buClr>
          <a:srgbClr val="466318"/>
        </a:buClr>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108000"/>
        </a:lnSpc>
        <a:spcBef>
          <a:spcPts val="500"/>
        </a:spcBef>
        <a:buClr>
          <a:srgbClr val="466318"/>
        </a:buClr>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108000"/>
        </a:lnSpc>
        <a:spcBef>
          <a:spcPts val="500"/>
        </a:spcBef>
        <a:buClr>
          <a:srgbClr val="466318"/>
        </a:buClr>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hyperlink" Target="http://www.foodstandards.gov.scot/consumers/food-safety/at-home/washing-and-preparing-food-1" TargetMode="External"/><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DCE04C9-F46F-4224-A880-738B1633B564}"/>
              </a:ext>
            </a:extLst>
          </p:cNvPr>
          <p:cNvSpPr>
            <a:spLocks noGrp="1"/>
          </p:cNvSpPr>
          <p:nvPr>
            <p:ph type="ctrTitle"/>
          </p:nvPr>
        </p:nvSpPr>
        <p:spPr>
          <a:xfrm>
            <a:off x="1524000" y="3835106"/>
            <a:ext cx="9144000" cy="875845"/>
          </a:xfrm>
        </p:spPr>
        <p:txBody>
          <a:bodyPr>
            <a:normAutofit/>
          </a:bodyPr>
          <a:lstStyle/>
          <a:p>
            <a:r>
              <a:rPr lang="en-GB" dirty="0"/>
              <a:t>Health</a:t>
            </a:r>
          </a:p>
        </p:txBody>
      </p:sp>
      <p:sp>
        <p:nvSpPr>
          <p:cNvPr id="7" name="Subtitle 6">
            <a:extLst>
              <a:ext uri="{FF2B5EF4-FFF2-40B4-BE49-F238E27FC236}">
                <a16:creationId xmlns:a16="http://schemas.microsoft.com/office/drawing/2014/main" id="{1F5EADF3-A590-4AFE-1185-A6960C9D1B6A}"/>
              </a:ext>
            </a:extLst>
          </p:cNvPr>
          <p:cNvSpPr>
            <a:spLocks noGrp="1"/>
          </p:cNvSpPr>
          <p:nvPr>
            <p:ph type="subTitle" idx="1"/>
          </p:nvPr>
        </p:nvSpPr>
        <p:spPr>
          <a:xfrm>
            <a:off x="1524000" y="4903788"/>
            <a:ext cx="9144000" cy="582612"/>
          </a:xfrm>
        </p:spPr>
        <p:txBody>
          <a:bodyPr>
            <a:normAutofit/>
          </a:bodyPr>
          <a:lstStyle/>
          <a:p>
            <a:r>
              <a:rPr lang="en-US"/>
              <a:t>Topic: </a:t>
            </a:r>
            <a:r>
              <a:rPr lang="en-US" dirty="0"/>
              <a:t>Good scientific and clinical practice</a:t>
            </a:r>
          </a:p>
        </p:txBody>
      </p:sp>
      <p:sp>
        <p:nvSpPr>
          <p:cNvPr id="4" name="Text Placeholder 3">
            <a:extLst>
              <a:ext uri="{FF2B5EF4-FFF2-40B4-BE49-F238E27FC236}">
                <a16:creationId xmlns:a16="http://schemas.microsoft.com/office/drawing/2014/main" id="{47867F5A-5A0F-C526-6E2A-AC6C470A9D34}"/>
              </a:ext>
            </a:extLst>
          </p:cNvPr>
          <p:cNvSpPr>
            <a:spLocks noGrp="1"/>
          </p:cNvSpPr>
          <p:nvPr>
            <p:ph type="body" sz="quarter" idx="10"/>
          </p:nvPr>
        </p:nvSpPr>
        <p:spPr>
          <a:xfrm>
            <a:off x="6096000" y="2476500"/>
            <a:ext cx="5622925" cy="534988"/>
          </a:xfrm>
        </p:spPr>
        <p:txBody>
          <a:bodyPr/>
          <a:lstStyle/>
          <a:p>
            <a:r>
              <a:rPr lang="en-GB" dirty="0"/>
              <a:t>Route: Health &amp; Science</a:t>
            </a:r>
          </a:p>
        </p:txBody>
      </p:sp>
      <p:sp>
        <p:nvSpPr>
          <p:cNvPr id="5" name="Text Placeholder 4">
            <a:extLst>
              <a:ext uri="{FF2B5EF4-FFF2-40B4-BE49-F238E27FC236}">
                <a16:creationId xmlns:a16="http://schemas.microsoft.com/office/drawing/2014/main" id="{47751806-CAEB-6B9E-B21F-4278168228FD}"/>
              </a:ext>
            </a:extLst>
          </p:cNvPr>
          <p:cNvSpPr>
            <a:spLocks noGrp="1"/>
          </p:cNvSpPr>
          <p:nvPr>
            <p:ph type="body" sz="quarter" idx="11"/>
          </p:nvPr>
        </p:nvSpPr>
        <p:spPr>
          <a:xfrm>
            <a:off x="1524000" y="5626100"/>
            <a:ext cx="9144000" cy="457200"/>
          </a:xfrm>
        </p:spPr>
        <p:txBody>
          <a:bodyPr/>
          <a:lstStyle/>
          <a:p>
            <a:r>
              <a:rPr lang="en-GB" dirty="0"/>
              <a:t>Lesson 4: </a:t>
            </a:r>
            <a:r>
              <a:rPr lang="en-GB" dirty="0">
                <a:solidFill>
                  <a:srgbClr val="0D0D0D"/>
                </a:solidFill>
                <a:effectLst/>
                <a:latin typeface="Arial" panose="020B0604020202020204" pitchFamily="34" charset="0"/>
                <a:ea typeface="Arial" panose="020B0604020202020204" pitchFamily="34" charset="0"/>
              </a:rPr>
              <a:t>Maintaining clean work areas, machinery and resources </a:t>
            </a:r>
            <a:endParaRPr lang="en-GB" dirty="0"/>
          </a:p>
        </p:txBody>
      </p:sp>
    </p:spTree>
    <p:extLst>
      <p:ext uri="{BB962C8B-B14F-4D97-AF65-F5344CB8AC3E}">
        <p14:creationId xmlns:p14="http://schemas.microsoft.com/office/powerpoint/2010/main" val="1924075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Contamination and cross-contamination</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6727257" cy="4351338"/>
          </a:xfrm>
        </p:spPr>
        <p:txBody>
          <a:bodyPr>
            <a:normAutofit/>
          </a:bodyPr>
          <a:lstStyle/>
          <a:p>
            <a:r>
              <a:rPr lang="en-US" dirty="0"/>
              <a:t>Follow the worksheet to </a:t>
            </a:r>
            <a:r>
              <a:rPr lang="en-GB" dirty="0">
                <a:solidFill>
                  <a:srgbClr val="000000"/>
                </a:solidFill>
                <a:effectLst/>
                <a:latin typeface="Arial" panose="020B0604020202020204" pitchFamily="34" charset="0"/>
                <a:ea typeface="Arial" panose="020B0604020202020204" pitchFamily="34" charset="0"/>
              </a:rPr>
              <a:t>complete an activity that demonstrates how cross-contamination can occur.</a:t>
            </a:r>
            <a:endParaRPr lang="en-US" dirty="0"/>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GB" b="1" dirty="0"/>
              <a:t>Resources needed</a:t>
            </a:r>
            <a:endParaRPr lang="en-GB" dirty="0"/>
          </a:p>
          <a:p>
            <a:r>
              <a:rPr lang="en-GB" dirty="0"/>
              <a:t>L4 Activity 2 Worksheet</a:t>
            </a:r>
          </a:p>
          <a:p>
            <a:r>
              <a:rPr lang="en-GB" dirty="0"/>
              <a:t>Practical equipment</a:t>
            </a:r>
          </a:p>
          <a:p>
            <a:endParaRPr lang="en-US"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dirty="0"/>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782954"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783867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dirty="0"/>
              <a:t>Contamination and cross-contamination</a:t>
            </a:r>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923260" y="1690688"/>
            <a:ext cx="8879959" cy="4351338"/>
          </a:xfrm>
        </p:spPr>
        <p:txBody>
          <a:bodyPr>
            <a:normAutofit fontScale="92500"/>
          </a:bodyPr>
          <a:lstStyle/>
          <a:p>
            <a:pPr marL="0" indent="0">
              <a:buNone/>
            </a:pPr>
            <a:r>
              <a:rPr lang="en-US" dirty="0"/>
              <a:t>Potential impacts of contamination include:</a:t>
            </a:r>
          </a:p>
          <a:p>
            <a:r>
              <a:rPr lang="en-US" dirty="0"/>
              <a:t>invalid results - in a medical laboratory this could lead to incorrect diagnosis and treatment for disease</a:t>
            </a:r>
          </a:p>
          <a:p>
            <a:r>
              <a:rPr lang="en-US" dirty="0"/>
              <a:t>risks to health and safety - staff could be exposed to harmful chemicals or organisms </a:t>
            </a:r>
          </a:p>
          <a:p>
            <a:r>
              <a:rPr lang="en-US" dirty="0"/>
              <a:t>inefficient working practices – delays occur to clean up and identify the source of contamination/repeat experiments</a:t>
            </a:r>
          </a:p>
          <a:p>
            <a:r>
              <a:rPr lang="en-US" dirty="0"/>
              <a:t>damage/reduced function of equipment – for example, chemical spills could cause corrosion of elements of a machine.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dirty="0"/>
              <a:t>Activity 2</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782954"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2309569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normAutofit/>
          </a:bodyPr>
          <a:lstStyle/>
          <a:p>
            <a:r>
              <a:rPr lang="en-US" dirty="0"/>
              <a:t>The importance of regular cleaning, preparation and maintenance of equipment</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6727257" cy="4351338"/>
          </a:xfrm>
        </p:spPr>
        <p:txBody>
          <a:bodyPr>
            <a:normAutofit fontScale="85000" lnSpcReduction="20000"/>
          </a:bodyPr>
          <a:lstStyle/>
          <a:p>
            <a:r>
              <a:rPr lang="en-US" dirty="0"/>
              <a:t>Carry out research into a specific industry example where regular cleaning and maintenance of work areas and equipment is important. </a:t>
            </a:r>
          </a:p>
          <a:p>
            <a:r>
              <a:rPr lang="en-US" dirty="0"/>
              <a:t>When researching your chosen topic, you should think about the following:</a:t>
            </a:r>
          </a:p>
          <a:p>
            <a:pPr marL="625475" lvl="0" indent="-342900"/>
            <a:r>
              <a:rPr lang="en-GB" dirty="0">
                <a:solidFill>
                  <a:srgbClr val="0D0D0D"/>
                </a:solidFill>
                <a:effectLst/>
                <a:ea typeface="Times New Roman" panose="02020603050405020304" pitchFamily="18" charset="0"/>
              </a:rPr>
              <a:t>What are the health and safety risks to workers of unhygienic work areas/equipment or faulty equipment? </a:t>
            </a:r>
            <a:endParaRPr lang="en-GB" dirty="0">
              <a:solidFill>
                <a:srgbClr val="0D0D0D"/>
              </a:solidFill>
              <a:ea typeface="Times New Roman" panose="02020603050405020304" pitchFamily="18" charset="0"/>
            </a:endParaRPr>
          </a:p>
          <a:p>
            <a:pPr marL="625475" lvl="0" indent="-342900"/>
            <a:r>
              <a:rPr lang="en-GB" dirty="0">
                <a:solidFill>
                  <a:srgbClr val="0D0D0D"/>
                </a:solidFill>
                <a:effectLst/>
                <a:ea typeface="Times New Roman" panose="02020603050405020304" pitchFamily="18" charset="0"/>
              </a:rPr>
              <a:t>How could invalid results be produced?</a:t>
            </a:r>
            <a:r>
              <a:rPr lang="en-GB" dirty="0">
                <a:effectLst/>
                <a:ea typeface="Times New Roman" panose="02020603050405020304" pitchFamily="18" charset="0"/>
              </a:rPr>
              <a:t> </a:t>
            </a:r>
            <a:endParaRPr lang="en-GB" dirty="0">
              <a:ea typeface="Times New Roman" panose="02020603050405020304" pitchFamily="18" charset="0"/>
            </a:endParaRPr>
          </a:p>
          <a:p>
            <a:pPr marL="625475" lvl="0" indent="-342900"/>
            <a:r>
              <a:rPr lang="en-GB" dirty="0">
                <a:solidFill>
                  <a:srgbClr val="0D0D0D"/>
                </a:solidFill>
                <a:effectLst/>
                <a:ea typeface="Times New Roman" panose="02020603050405020304" pitchFamily="18" charset="0"/>
              </a:rPr>
              <a:t>Are working practices inefficient?</a:t>
            </a:r>
          </a:p>
          <a:p>
            <a:pPr marL="625475" lvl="0" indent="-342900"/>
            <a:r>
              <a:rPr lang="en-GB" dirty="0">
                <a:solidFill>
                  <a:srgbClr val="0D0D0D"/>
                </a:solidFill>
                <a:effectLst/>
                <a:ea typeface="Calibri" panose="020F0502020204030204" pitchFamily="34" charset="0"/>
              </a:rPr>
              <a:t>Is there any specific equipment which is likely to be damaged? </a:t>
            </a:r>
            <a:endParaRPr lang="en-US" sz="3200" dirty="0"/>
          </a:p>
        </p:txBody>
      </p:sp>
      <p:sp>
        <p:nvSpPr>
          <p:cNvPr id="7" name="Content Placeholder 6">
            <a:extLst>
              <a:ext uri="{FF2B5EF4-FFF2-40B4-BE49-F238E27FC236}">
                <a16:creationId xmlns:a16="http://schemas.microsoft.com/office/drawing/2014/main" id="{A2E64551-BB55-42D7-A163-0EF4924DC851}"/>
              </a:ext>
            </a:extLst>
          </p:cNvPr>
          <p:cNvSpPr>
            <a:spLocks noGrp="1"/>
          </p:cNvSpPr>
          <p:nvPr>
            <p:ph idx="10"/>
          </p:nvPr>
        </p:nvSpPr>
        <p:spPr>
          <a:xfrm>
            <a:off x="8179724" y="1825625"/>
            <a:ext cx="3174076" cy="4351338"/>
          </a:xfrm>
          <a:custGeom>
            <a:avLst/>
            <a:gdLst>
              <a:gd name="connsiteX0" fmla="*/ 0 w 3174076"/>
              <a:gd name="connsiteY0" fmla="*/ 0 h 4351338"/>
              <a:gd name="connsiteX1" fmla="*/ 3174076 w 3174076"/>
              <a:gd name="connsiteY1" fmla="*/ 0 h 4351338"/>
              <a:gd name="connsiteX2" fmla="*/ 3174076 w 3174076"/>
              <a:gd name="connsiteY2" fmla="*/ 4351338 h 4351338"/>
              <a:gd name="connsiteX3" fmla="*/ 0 w 3174076"/>
              <a:gd name="connsiteY3" fmla="*/ 4351338 h 4351338"/>
              <a:gd name="connsiteX4" fmla="*/ 0 w 3174076"/>
              <a:gd name="connsiteY4" fmla="*/ 0 h 4351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74076" h="4351338" fill="none" extrusionOk="0">
                <a:moveTo>
                  <a:pt x="0" y="0"/>
                </a:moveTo>
                <a:cubicBezTo>
                  <a:pt x="683513" y="-33775"/>
                  <a:pt x="1982506" y="138873"/>
                  <a:pt x="3174076" y="0"/>
                </a:cubicBezTo>
                <a:cubicBezTo>
                  <a:pt x="3100305" y="585222"/>
                  <a:pt x="3018193" y="3710241"/>
                  <a:pt x="3174076" y="4351338"/>
                </a:cubicBezTo>
                <a:cubicBezTo>
                  <a:pt x="2289957" y="4214008"/>
                  <a:pt x="1369523" y="4213482"/>
                  <a:pt x="0" y="4351338"/>
                </a:cubicBezTo>
                <a:cubicBezTo>
                  <a:pt x="152408" y="2268068"/>
                  <a:pt x="73868" y="1803478"/>
                  <a:pt x="0" y="0"/>
                </a:cubicBezTo>
                <a:close/>
              </a:path>
              <a:path w="3174076" h="4351338" stroke="0" extrusionOk="0">
                <a:moveTo>
                  <a:pt x="0" y="0"/>
                </a:moveTo>
                <a:cubicBezTo>
                  <a:pt x="582902" y="-101487"/>
                  <a:pt x="2639420" y="-162162"/>
                  <a:pt x="3174076" y="0"/>
                </a:cubicBezTo>
                <a:cubicBezTo>
                  <a:pt x="3234789" y="1739382"/>
                  <a:pt x="3113004" y="3375976"/>
                  <a:pt x="3174076" y="4351338"/>
                </a:cubicBezTo>
                <a:cubicBezTo>
                  <a:pt x="2062552" y="4401403"/>
                  <a:pt x="1170419" y="4192889"/>
                  <a:pt x="0" y="4351338"/>
                </a:cubicBezTo>
                <a:cubicBezTo>
                  <a:pt x="-24452" y="3602151"/>
                  <a:pt x="-67663" y="2092173"/>
                  <a:pt x="0" y="0"/>
                </a:cubicBezTo>
                <a:close/>
              </a:path>
            </a:pathLst>
          </a:custGeom>
          <a:ln>
            <a:extLst>
              <a:ext uri="{C807C97D-BFC1-408E-A445-0C87EB9F89A2}">
                <ask:lineSketchStyleProps xmlns:ask="http://schemas.microsoft.com/office/drawing/2018/sketchyshapes" sd="981765707">
                  <ask:type>
                    <ask:lineSketchCurved/>
                  </ask:type>
                </ask:lineSketchStyleProps>
              </a:ext>
            </a:extLst>
          </a:ln>
        </p:spPr>
        <p:txBody>
          <a:bodyPr>
            <a:normAutofit/>
          </a:bodyPr>
          <a:lstStyle/>
          <a:p>
            <a:pPr marL="0" lvl="0" indent="0">
              <a:buNone/>
            </a:pPr>
            <a:r>
              <a:rPr lang="en-GB" b="1" dirty="0"/>
              <a:t>Resources needed</a:t>
            </a:r>
            <a:endParaRPr lang="en-GB" dirty="0"/>
          </a:p>
          <a:p>
            <a:r>
              <a:rPr lang="en-GB" dirty="0"/>
              <a:t>L4 Activity 3 Worksheet</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a:t>Activity 3</a:t>
            </a:r>
            <a:endParaRPr lang="en-GB"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782954" cy="365125"/>
          </a:xfrm>
        </p:spPr>
        <p:txBody>
          <a:bodyPr/>
          <a:lstStyle/>
          <a:p>
            <a:r>
              <a:rPr lang="en-GB"/>
              <a:t>Lesson 4: </a:t>
            </a:r>
            <a:r>
              <a:rPr lang="en-US"/>
              <a:t>Maintaining clean work areas, machinery and resources </a:t>
            </a:r>
            <a:endParaRPr lang="en-GB" dirty="0"/>
          </a:p>
        </p:txBody>
      </p:sp>
    </p:spTree>
    <p:extLst>
      <p:ext uri="{BB962C8B-B14F-4D97-AF65-F5344CB8AC3E}">
        <p14:creationId xmlns:p14="http://schemas.microsoft.com/office/powerpoint/2010/main" val="724479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US" dirty="0"/>
              <a:t>The importance of regular cleaning, preparation and maintenance of equipment</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0358336" cy="4351338"/>
          </a:xfrm>
        </p:spPr>
        <p:txBody>
          <a:bodyPr>
            <a:normAutofit fontScale="92500" lnSpcReduction="10000"/>
          </a:bodyPr>
          <a:lstStyle/>
          <a:p>
            <a:pPr marL="0" indent="0">
              <a:buNone/>
            </a:pPr>
            <a:r>
              <a:rPr lang="en-GB" dirty="0">
                <a:solidFill>
                  <a:srgbClr val="0D0D0D"/>
                </a:solidFill>
                <a:effectLst/>
                <a:latin typeface="Arial" panose="020B0604020202020204" pitchFamily="34" charset="0"/>
                <a:ea typeface="Lato" panose="020F0502020204030203" pitchFamily="34" charset="0"/>
              </a:rPr>
              <a:t>There are a number of potential impacts of not maintaining, cleaning and servicing equipment. These include:</a:t>
            </a:r>
          </a:p>
          <a:p>
            <a:r>
              <a:rPr lang="en-GB" dirty="0">
                <a:solidFill>
                  <a:srgbClr val="0D0D0D"/>
                </a:solidFill>
                <a:effectLst/>
                <a:latin typeface="Arial" panose="020B0604020202020204" pitchFamily="34" charset="0"/>
                <a:ea typeface="Lato" panose="020F0502020204030203" pitchFamily="34" charset="0"/>
              </a:rPr>
              <a:t>risks to health and safety, such as spread of infection or increased risk of injury from faulty equipment</a:t>
            </a:r>
          </a:p>
          <a:p>
            <a:r>
              <a:rPr lang="en-GB" dirty="0">
                <a:solidFill>
                  <a:srgbClr val="0D0D0D"/>
                </a:solidFill>
                <a:effectLst/>
                <a:latin typeface="Arial" panose="020B0604020202020204" pitchFamily="34" charset="0"/>
                <a:ea typeface="Lato" panose="020F0502020204030203" pitchFamily="34" charset="0"/>
              </a:rPr>
              <a:t>invalid results, for example, through contamination or cross-contamination of samples or faulty equipment</a:t>
            </a:r>
          </a:p>
          <a:p>
            <a:r>
              <a:rPr lang="en-GB" dirty="0">
                <a:solidFill>
                  <a:srgbClr val="0D0D0D"/>
                </a:solidFill>
                <a:effectLst/>
                <a:latin typeface="Arial" panose="020B0604020202020204" pitchFamily="34" charset="0"/>
                <a:ea typeface="Lato" panose="020F0502020204030203" pitchFamily="34" charset="0"/>
              </a:rPr>
              <a:t>reduced function of equipment, leading to a decreased lifespan of equipment and increased costs, for example, by equipment needing to be repaired </a:t>
            </a:r>
            <a:r>
              <a:rPr lang="en-GB" dirty="0">
                <a:solidFill>
                  <a:srgbClr val="0D0D0D"/>
                </a:solidFill>
                <a:ea typeface="Lato" panose="020F0502020204030203" pitchFamily="34" charset="0"/>
              </a:rPr>
              <a:t>and therefore </a:t>
            </a:r>
            <a:r>
              <a:rPr lang="en-GB" dirty="0">
                <a:solidFill>
                  <a:srgbClr val="0D0D0D"/>
                </a:solidFill>
                <a:effectLst/>
                <a:latin typeface="Arial" panose="020B0604020202020204" pitchFamily="34" charset="0"/>
                <a:ea typeface="Lato" panose="020F0502020204030203" pitchFamily="34" charset="0"/>
              </a:rPr>
              <a:t>out of service or replaced </a:t>
            </a:r>
          </a:p>
          <a:p>
            <a:r>
              <a:rPr lang="en-GB" dirty="0">
                <a:solidFill>
                  <a:srgbClr val="0D0D0D"/>
                </a:solidFill>
                <a:ea typeface="Lato" panose="020F0502020204030203" pitchFamily="34" charset="0"/>
              </a:rPr>
              <a:t>regular scheduled maintenance can be put in place for equipment.</a:t>
            </a:r>
            <a:endParaRPr lang="en-GB" dirty="0">
              <a:solidFill>
                <a:srgbClr val="0D0D0D"/>
              </a:solidFill>
              <a:effectLst/>
              <a:latin typeface="Arial" panose="020B0604020202020204" pitchFamily="34" charset="0"/>
              <a:ea typeface="Lato" panose="020F0502020204030203" pitchFamily="34" charset="0"/>
            </a:endParaRP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F1995D"/>
          </a:solidFill>
        </p:spPr>
        <p:txBody>
          <a:bodyPr/>
          <a:lstStyle/>
          <a:p>
            <a:r>
              <a:rPr lang="en-GB" dirty="0"/>
              <a:t>Activity 3</a:t>
            </a:r>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782954"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34356039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Study question</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1089943" cy="4351338"/>
          </a:xfrm>
        </p:spPr>
        <p:txBody>
          <a:bodyPr>
            <a:normAutofit/>
          </a:bodyPr>
          <a:lstStyle/>
          <a:p>
            <a:pPr marL="0" indent="0">
              <a:buNone/>
            </a:pPr>
            <a:r>
              <a:rPr lang="en-US"/>
              <a:t>Ahmed is on a hospital placement in the microbiology department. He needs to store a blood sample. The designated fridge labelled ‘Blood Products Only’ is full, so he decides to place the sample at the bottom of another nearby fridge where only a few drugs are stored at the top. </a:t>
            </a:r>
          </a:p>
          <a:p>
            <a:pPr marL="0" indent="0">
              <a:buNone/>
            </a:pPr>
            <a:r>
              <a:rPr lang="en-US"/>
              <a:t>Explain two reasons why this is not suitable. </a:t>
            </a:r>
          </a:p>
          <a:p>
            <a:pPr marL="0" indent="0" algn="r">
              <a:buNone/>
            </a:pPr>
            <a:r>
              <a:rPr lang="en-US"/>
              <a:t>(4 marks)</a:t>
            </a:r>
            <a:endParaRPr lang="en-US" dirty="0"/>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xfrm>
            <a:off x="9973929" y="182562"/>
            <a:ext cx="2078545" cy="365125"/>
          </a:xfrm>
          <a:solidFill>
            <a:srgbClr val="88A2FF"/>
          </a:solidFill>
        </p:spPr>
        <p:txBody>
          <a:bodyPr/>
          <a:lstStyle/>
          <a:p>
            <a:r>
              <a:rPr lang="en-GB"/>
              <a:t>Plenary</a:t>
            </a:r>
            <a:endParaRPr lang="en-GB"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831080" cy="365125"/>
          </a:xfrm>
        </p:spPr>
        <p:txBody>
          <a:bodyPr/>
          <a:lstStyle/>
          <a:p>
            <a:r>
              <a:rPr lang="en-GB"/>
              <a:t>Lesson 4: </a:t>
            </a:r>
            <a:r>
              <a:rPr lang="en-US"/>
              <a:t>Maintaining clean work areas, machinery and resources </a:t>
            </a:r>
            <a:endParaRPr lang="en-GB" dirty="0"/>
          </a:p>
        </p:txBody>
      </p:sp>
    </p:spTree>
    <p:extLst>
      <p:ext uri="{BB962C8B-B14F-4D97-AF65-F5344CB8AC3E}">
        <p14:creationId xmlns:p14="http://schemas.microsoft.com/office/powerpoint/2010/main" val="3647182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E4441A1A-96D1-31B2-17D6-7960B9A3E7B7}"/>
              </a:ext>
            </a:extLst>
          </p:cNvPr>
          <p:cNvSpPr>
            <a:spLocks noGrp="1"/>
          </p:cNvSpPr>
          <p:nvPr>
            <p:ph type="title"/>
          </p:nvPr>
        </p:nvSpPr>
        <p:spPr>
          <a:xfrm>
            <a:off x="838200" y="365125"/>
            <a:ext cx="10515600" cy="1325563"/>
          </a:xfrm>
        </p:spPr>
        <p:txBody>
          <a:bodyPr/>
          <a:lstStyle/>
          <a:p>
            <a:r>
              <a:rPr lang="en-GB"/>
              <a:t>Mark scheme</a:t>
            </a:r>
            <a:endParaRPr lang="en-GB" dirty="0"/>
          </a:p>
        </p:txBody>
      </p:sp>
      <p:sp>
        <p:nvSpPr>
          <p:cNvPr id="6" name="Content Placeholder 5">
            <a:extLst>
              <a:ext uri="{FF2B5EF4-FFF2-40B4-BE49-F238E27FC236}">
                <a16:creationId xmlns:a16="http://schemas.microsoft.com/office/drawing/2014/main" id="{965509F4-901C-3661-2A44-9A91B8F23CAA}"/>
              </a:ext>
            </a:extLst>
          </p:cNvPr>
          <p:cNvSpPr>
            <a:spLocks noGrp="1"/>
          </p:cNvSpPr>
          <p:nvPr>
            <p:ph idx="1"/>
          </p:nvPr>
        </p:nvSpPr>
        <p:spPr>
          <a:xfrm>
            <a:off x="838200" y="1825625"/>
            <a:ext cx="11089943" cy="4351338"/>
          </a:xfrm>
        </p:spPr>
        <p:txBody>
          <a:bodyPr>
            <a:normAutofit fontScale="70000" lnSpcReduction="20000"/>
          </a:bodyPr>
          <a:lstStyle/>
          <a:p>
            <a:pPr marL="0" indent="0">
              <a:buNone/>
            </a:pPr>
            <a:r>
              <a:rPr lang="en-US" dirty="0"/>
              <a:t>AO2</a:t>
            </a:r>
          </a:p>
          <a:p>
            <a:pPr marL="0" indent="0">
              <a:buNone/>
            </a:pPr>
            <a:r>
              <a:rPr lang="en-US" dirty="0"/>
              <a:t>Award one mark for each part of the explanation up to a maximum of two marks per explanation. For example: </a:t>
            </a:r>
          </a:p>
          <a:p>
            <a:r>
              <a:rPr lang="en-US" dirty="0"/>
              <a:t>It is important to adhere to proper storage guidelines to ensure that samples are kept safe (1). Even though the blood product is physically separated from the drugs there is the possibility of cross-contamination across the items (1).</a:t>
            </a:r>
          </a:p>
          <a:p>
            <a:r>
              <a:rPr lang="en-US" dirty="0"/>
              <a:t>The fridge with the drugs may be set at a different temperature to the blood storage fridge (1). This may mean that the blood sample will be wasted/unusable if it is not the correct temperature (1).</a:t>
            </a:r>
          </a:p>
          <a:p>
            <a:r>
              <a:rPr lang="en-US" dirty="0"/>
              <a:t>The blood product may not be found if it is in the wrong fridge (1), which may lead to delayed care for the patient (1).</a:t>
            </a:r>
          </a:p>
          <a:p>
            <a:r>
              <a:rPr lang="en-US" dirty="0"/>
              <a:t>In storing the blood sample with the drugs, Ahmed will be in breach of the SOP (1). This may result in a liability issue for the department (1).</a:t>
            </a:r>
          </a:p>
          <a:p>
            <a:pPr marL="0" indent="0">
              <a:buNone/>
            </a:pPr>
            <a:r>
              <a:rPr lang="en-US" dirty="0"/>
              <a:t>Accept any other suitable response.</a:t>
            </a:r>
          </a:p>
        </p:txBody>
      </p:sp>
      <p:sp>
        <p:nvSpPr>
          <p:cNvPr id="9" name="Text Placeholder 8">
            <a:extLst>
              <a:ext uri="{FF2B5EF4-FFF2-40B4-BE49-F238E27FC236}">
                <a16:creationId xmlns:a16="http://schemas.microsoft.com/office/drawing/2014/main" id="{661AB3ED-1853-6C25-C5DE-EC7CBFD81F18}"/>
              </a:ext>
            </a:extLst>
          </p:cNvPr>
          <p:cNvSpPr>
            <a:spLocks noGrp="1"/>
          </p:cNvSpPr>
          <p:nvPr>
            <p:ph type="body" sz="quarter" idx="14"/>
          </p:nvPr>
        </p:nvSpPr>
        <p:spPr>
          <a:solidFill>
            <a:srgbClr val="88A2FF"/>
          </a:solidFill>
        </p:spPr>
        <p:txBody>
          <a:bodyPr/>
          <a:lstStyle/>
          <a:p>
            <a:r>
              <a:rPr lang="en-GB"/>
              <a:t>Plenary</a:t>
            </a:r>
            <a:endParaRPr lang="en-GB" dirty="0"/>
          </a:p>
        </p:txBody>
      </p:sp>
      <p:sp>
        <p:nvSpPr>
          <p:cNvPr id="4" name="Text Placeholder 12">
            <a:extLst>
              <a:ext uri="{FF2B5EF4-FFF2-40B4-BE49-F238E27FC236}">
                <a16:creationId xmlns:a16="http://schemas.microsoft.com/office/drawing/2014/main" id="{0A80B4B7-F830-45FF-0CCC-471DC998835A}"/>
              </a:ext>
            </a:extLst>
          </p:cNvPr>
          <p:cNvSpPr>
            <a:spLocks noGrp="1"/>
          </p:cNvSpPr>
          <p:nvPr>
            <p:ph type="body" sz="quarter" idx="11"/>
          </p:nvPr>
        </p:nvSpPr>
        <p:spPr>
          <a:xfrm>
            <a:off x="838200" y="6356350"/>
            <a:ext cx="4831080" cy="365125"/>
          </a:xfrm>
        </p:spPr>
        <p:txBody>
          <a:bodyPr/>
          <a:lstStyle/>
          <a:p>
            <a:r>
              <a:rPr lang="en-GB"/>
              <a:t>Lesson 4: </a:t>
            </a:r>
            <a:r>
              <a:rPr lang="en-US"/>
              <a:t>Maintaining clean work areas, machinery and resources </a:t>
            </a:r>
            <a:endParaRPr lang="en-GB" dirty="0"/>
          </a:p>
        </p:txBody>
      </p:sp>
    </p:spTree>
    <p:extLst>
      <p:ext uri="{BB962C8B-B14F-4D97-AF65-F5344CB8AC3E}">
        <p14:creationId xmlns:p14="http://schemas.microsoft.com/office/powerpoint/2010/main" val="1975640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have:</a:t>
            </a:r>
            <a:endParaRPr lang="en-GB" dirty="0"/>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a:xfrm>
            <a:off x="838199" y="6356349"/>
            <a:ext cx="4763703" cy="365125"/>
          </a:xfrm>
        </p:spPr>
        <p:txBody>
          <a:bodyPr/>
          <a:lstStyle/>
          <a:p>
            <a:r>
              <a:rPr lang="en-GB" dirty="0"/>
              <a:t>Lesson 4: </a:t>
            </a:r>
            <a:r>
              <a:rPr lang="en-US" dirty="0"/>
              <a:t>Maintaining clean work areas, machinery and resources </a:t>
            </a:r>
            <a:endParaRPr lang="en-GB" dirty="0"/>
          </a:p>
        </p:txBody>
      </p:sp>
      <p:sp>
        <p:nvSpPr>
          <p:cNvPr id="7" name="Content Placeholder 4">
            <a:extLst>
              <a:ext uri="{FF2B5EF4-FFF2-40B4-BE49-F238E27FC236}">
                <a16:creationId xmlns:a16="http://schemas.microsoft.com/office/drawing/2014/main" id="{7B12B63C-260E-8950-6B6E-A5E50E4E0278}"/>
              </a:ext>
            </a:extLst>
          </p:cNvPr>
          <p:cNvSpPr>
            <a:spLocks noGrp="1"/>
          </p:cNvSpPr>
          <p:nvPr>
            <p:ph idx="1"/>
          </p:nvPr>
        </p:nvSpPr>
        <p:spPr>
          <a:xfrm>
            <a:off x="838200" y="1825625"/>
            <a:ext cx="6400800" cy="4351338"/>
          </a:xfrm>
        </p:spPr>
        <p:txBody>
          <a:bodyPr>
            <a:normAutofit/>
          </a:bodyPr>
          <a:lstStyle/>
          <a:p>
            <a:r>
              <a:rPr lang="en-GB" dirty="0"/>
              <a:t>Described the difference between contamination and cross-contamination.</a:t>
            </a:r>
          </a:p>
          <a:p>
            <a:r>
              <a:rPr lang="en-GB" dirty="0"/>
              <a:t>Explained the importance of regular cleaning of work areas and equipment.</a:t>
            </a:r>
          </a:p>
          <a:p>
            <a:r>
              <a:rPr lang="en-GB" dirty="0"/>
              <a:t>Analysed some potential consequences of incorrectly storing, cleaning and maintaining  products, materials and equipment, and work areas.</a:t>
            </a:r>
          </a:p>
        </p:txBody>
      </p:sp>
      <p:sp>
        <p:nvSpPr>
          <p:cNvPr id="3" name="Text Placeholder 2">
            <a:extLst>
              <a:ext uri="{FF2B5EF4-FFF2-40B4-BE49-F238E27FC236}">
                <a16:creationId xmlns:a16="http://schemas.microsoft.com/office/drawing/2014/main" id="{873D1010-916B-3C5A-F13F-F3F2C09F8942}"/>
              </a:ext>
            </a:extLst>
          </p:cNvPr>
          <p:cNvSpPr>
            <a:spLocks noGrp="1"/>
          </p:cNvSpPr>
          <p:nvPr>
            <p:ph type="body" sz="quarter" idx="10"/>
          </p:nvPr>
        </p:nvSpPr>
        <p:spPr/>
        <p:txBody>
          <a:bodyPr/>
          <a:lstStyle/>
          <a:p>
            <a:endParaRPr lang="en-US"/>
          </a:p>
        </p:txBody>
      </p:sp>
      <p:sp>
        <p:nvSpPr>
          <p:cNvPr id="5" name="Text Placeholder 5">
            <a:extLst>
              <a:ext uri="{FF2B5EF4-FFF2-40B4-BE49-F238E27FC236}">
                <a16:creationId xmlns:a16="http://schemas.microsoft.com/office/drawing/2014/main" id="{E5E8F412-C7C6-1A02-91DA-A991A74EA836}"/>
              </a:ext>
            </a:extLst>
          </p:cNvPr>
          <p:cNvSpPr txBox="1">
            <a:spLocks/>
          </p:cNvSpPr>
          <p:nvPr/>
        </p:nvSpPr>
        <p:spPr>
          <a:xfrm>
            <a:off x="7530352" y="1506828"/>
            <a:ext cx="3823447" cy="4670135"/>
          </a:xfrm>
          <a:prstGeom prst="rect">
            <a:avLst/>
          </a:prstGeom>
          <a:solidFill>
            <a:schemeClr val="bg1"/>
          </a:solidFill>
          <a:ln w="28575">
            <a:solidFill>
              <a:srgbClr val="88A2FF"/>
            </a:solidFill>
          </a:ln>
        </p:spPr>
        <p:txBody>
          <a:bodyPr vert="horz" lIns="180000" tIns="144000" rIns="180000" bIns="144000" rtlCol="0">
            <a:noAutofit/>
          </a:bodyPr>
          <a:lstStyle>
            <a:lvl1pPr marL="0" indent="0" algn="l" defTabSz="914400" rtl="0" eaLnBrk="1" latinLnBrk="0" hangingPunct="1">
              <a:lnSpc>
                <a:spcPct val="108000"/>
              </a:lnSpc>
              <a:spcBef>
                <a:spcPts val="10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t>Skills:</a:t>
            </a:r>
          </a:p>
          <a:p>
            <a:pPr>
              <a:lnSpc>
                <a:spcPct val="115000"/>
              </a:lnSpc>
              <a:spcBef>
                <a:spcPts val="600"/>
              </a:spcBef>
              <a:spcAft>
                <a:spcPts val="600"/>
              </a:spcAft>
            </a:pPr>
            <a:r>
              <a:rPr lang="en-US" sz="1200" b="1" dirty="0">
                <a:solidFill>
                  <a:srgbClr val="000000"/>
                </a:solidFill>
                <a:ea typeface="Arial" panose="020B0604020202020204" pitchFamily="34" charset="0"/>
              </a:rPr>
              <a:t>CS6.1 </a:t>
            </a:r>
            <a:r>
              <a:rPr lang="en-US" sz="1200" dirty="0">
                <a:solidFill>
                  <a:srgbClr val="000000"/>
                </a:solidFill>
                <a:ea typeface="Arial" panose="020B0604020202020204" pitchFamily="34" charset="0"/>
              </a:rPr>
              <a:t>Present their project findings in a range of formats</a:t>
            </a:r>
            <a:endParaRPr lang="en-GB" sz="1200" dirty="0">
              <a:solidFill>
                <a:srgbClr val="000000"/>
              </a:solidFill>
              <a:ea typeface="Arial" panose="020B0604020202020204" pitchFamily="34" charset="0"/>
            </a:endParaRPr>
          </a:p>
          <a:p>
            <a:pPr>
              <a:lnSpc>
                <a:spcPct val="115000"/>
              </a:lnSpc>
              <a:spcBef>
                <a:spcPts val="600"/>
              </a:spcBef>
              <a:spcAft>
                <a:spcPts val="600"/>
              </a:spcAft>
            </a:pPr>
            <a:r>
              <a:rPr lang="en-US" sz="1200" b="1" dirty="0">
                <a:solidFill>
                  <a:srgbClr val="000000"/>
                </a:solidFill>
                <a:ea typeface="Arial" panose="020B0604020202020204" pitchFamily="34" charset="0"/>
              </a:rPr>
              <a:t>CS6.3 </a:t>
            </a:r>
            <a:r>
              <a:rPr lang="en-US" sz="1200" dirty="0">
                <a:solidFill>
                  <a:srgbClr val="000000"/>
                </a:solidFill>
                <a:ea typeface="Arial" panose="020B0604020202020204" pitchFamily="34" charset="0"/>
              </a:rPr>
              <a:t>Apply considerations for adapting presentation style when presenting to a range of stakeholders</a:t>
            </a:r>
            <a:endParaRPr lang="en-GB" sz="1200" dirty="0">
              <a:solidFill>
                <a:srgbClr val="000000"/>
              </a:solidFill>
              <a:ea typeface="Arial" panose="020B0604020202020204" pitchFamily="34" charset="0"/>
            </a:endParaRPr>
          </a:p>
          <a:p>
            <a:r>
              <a:rPr lang="en-US" sz="1200" b="1" dirty="0"/>
              <a:t>General competencies:</a:t>
            </a:r>
          </a:p>
          <a:p>
            <a:pPr>
              <a:lnSpc>
                <a:spcPct val="115000"/>
              </a:lnSpc>
              <a:spcBef>
                <a:spcPts val="600"/>
              </a:spcBef>
              <a:spcAft>
                <a:spcPts val="600"/>
              </a:spcAft>
            </a:pPr>
            <a:r>
              <a:rPr lang="en-GB" sz="1200" dirty="0">
                <a:solidFill>
                  <a:srgbClr val="0D0D0D"/>
                </a:solidFill>
                <a:ea typeface="Arial" panose="020B0604020202020204" pitchFamily="34" charset="0"/>
              </a:rPr>
              <a:t>English:</a:t>
            </a:r>
          </a:p>
          <a:p>
            <a:pPr>
              <a:lnSpc>
                <a:spcPct val="115000"/>
              </a:lnSpc>
              <a:spcBef>
                <a:spcPts val="600"/>
              </a:spcBef>
              <a:spcAft>
                <a:spcPts val="600"/>
              </a:spcAft>
            </a:pPr>
            <a:r>
              <a:rPr lang="en-GB" sz="1200" b="1" dirty="0">
                <a:solidFill>
                  <a:srgbClr val="0D0D0D"/>
                </a:solidFill>
                <a:ea typeface="Arial" panose="020B0604020202020204" pitchFamily="34" charset="0"/>
              </a:rPr>
              <a:t>GEC1 </a:t>
            </a:r>
            <a:r>
              <a:rPr lang="en-GB" sz="1200" dirty="0">
                <a:solidFill>
                  <a:srgbClr val="0D0D0D"/>
                </a:solidFill>
                <a:ea typeface="Arial" panose="020B0604020202020204" pitchFamily="34" charset="0"/>
              </a:rPr>
              <a:t>Convey technical information to different audiences</a:t>
            </a:r>
          </a:p>
          <a:p>
            <a:pPr>
              <a:lnSpc>
                <a:spcPct val="115000"/>
              </a:lnSpc>
              <a:spcBef>
                <a:spcPts val="600"/>
              </a:spcBef>
              <a:spcAft>
                <a:spcPts val="600"/>
              </a:spcAft>
            </a:pPr>
            <a:r>
              <a:rPr lang="en-GB" sz="1200" b="1" dirty="0">
                <a:solidFill>
                  <a:srgbClr val="0D0D0D"/>
                </a:solidFill>
                <a:ea typeface="Arial" panose="020B0604020202020204" pitchFamily="34" charset="0"/>
              </a:rPr>
              <a:t>GEC2 </a:t>
            </a:r>
            <a:r>
              <a:rPr lang="en-GB" sz="1200" dirty="0">
                <a:solidFill>
                  <a:srgbClr val="0D0D0D"/>
                </a:solidFill>
                <a:ea typeface="Arial" panose="020B0604020202020204" pitchFamily="34" charset="0"/>
              </a:rPr>
              <a:t>Present information and ideas</a:t>
            </a:r>
          </a:p>
          <a:p>
            <a:pPr>
              <a:lnSpc>
                <a:spcPct val="115000"/>
              </a:lnSpc>
              <a:spcBef>
                <a:spcPts val="600"/>
              </a:spcBef>
              <a:spcAft>
                <a:spcPts val="600"/>
              </a:spcAft>
            </a:pPr>
            <a:r>
              <a:rPr lang="en-GB" sz="1200" b="1" dirty="0">
                <a:solidFill>
                  <a:srgbClr val="0D0D0D"/>
                </a:solidFill>
                <a:ea typeface="Arial" panose="020B0604020202020204" pitchFamily="34" charset="0"/>
              </a:rPr>
              <a:t>GEC3 </a:t>
            </a:r>
            <a:r>
              <a:rPr lang="en-GB" sz="1200" dirty="0">
                <a:solidFill>
                  <a:srgbClr val="0D0D0D"/>
                </a:solidFill>
                <a:ea typeface="Arial" panose="020B0604020202020204" pitchFamily="34" charset="0"/>
              </a:rPr>
              <a:t>Create texts for different purposes and audiences</a:t>
            </a:r>
          </a:p>
          <a:p>
            <a:pPr>
              <a:lnSpc>
                <a:spcPct val="115000"/>
              </a:lnSpc>
              <a:spcBef>
                <a:spcPts val="600"/>
              </a:spcBef>
              <a:spcAft>
                <a:spcPts val="600"/>
              </a:spcAft>
            </a:pPr>
            <a:r>
              <a:rPr lang="en-GB" sz="1200" dirty="0">
                <a:solidFill>
                  <a:srgbClr val="0D0D0D"/>
                </a:solidFill>
                <a:ea typeface="Arial" panose="020B0604020202020204" pitchFamily="34" charset="0"/>
              </a:rPr>
              <a:t>Digital:</a:t>
            </a:r>
          </a:p>
          <a:p>
            <a:pPr>
              <a:lnSpc>
                <a:spcPct val="115000"/>
              </a:lnSpc>
              <a:spcBef>
                <a:spcPts val="600"/>
              </a:spcBef>
              <a:spcAft>
                <a:spcPts val="600"/>
              </a:spcAft>
            </a:pPr>
            <a:r>
              <a:rPr lang="en-GB" sz="1200" b="1" dirty="0">
                <a:solidFill>
                  <a:srgbClr val="0D0D0D"/>
                </a:solidFill>
                <a:ea typeface="Arial" panose="020B0604020202020204" pitchFamily="34" charset="0"/>
              </a:rPr>
              <a:t>GDC1</a:t>
            </a:r>
            <a:r>
              <a:rPr lang="en-GB" sz="1200" dirty="0">
                <a:solidFill>
                  <a:srgbClr val="0D0D0D"/>
                </a:solidFill>
                <a:ea typeface="Arial" panose="020B0604020202020204" pitchFamily="34" charset="0"/>
              </a:rPr>
              <a:t> Use digital technology and media effectively</a:t>
            </a:r>
          </a:p>
        </p:txBody>
      </p:sp>
      <p:sp>
        <p:nvSpPr>
          <p:cNvPr id="8" name="Text Placeholder 7">
            <a:extLst>
              <a:ext uri="{FF2B5EF4-FFF2-40B4-BE49-F238E27FC236}">
                <a16:creationId xmlns:a16="http://schemas.microsoft.com/office/drawing/2014/main" id="{49D9F4AC-9032-C56A-6FCC-A2DB4EFAE707}"/>
              </a:ext>
            </a:extLst>
          </p:cNvPr>
          <p:cNvSpPr>
            <a:spLocks noGrp="1"/>
          </p:cNvSpPr>
          <p:nvPr>
            <p:ph type="body" sz="quarter" idx="14"/>
          </p:nvPr>
        </p:nvSpPr>
        <p:spPr/>
        <p:txBody>
          <a:bodyPr/>
          <a:lstStyle/>
          <a:p>
            <a:r>
              <a:rPr lang="en-GB" dirty="0"/>
              <a:t>Plenary</a:t>
            </a:r>
          </a:p>
        </p:txBody>
      </p:sp>
    </p:spTree>
    <p:extLst>
      <p:ext uri="{BB962C8B-B14F-4D97-AF65-F5344CB8AC3E}">
        <p14:creationId xmlns:p14="http://schemas.microsoft.com/office/powerpoint/2010/main" val="18950429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8D4FC-85CA-DD92-4BA7-880412A92526}"/>
              </a:ext>
            </a:extLst>
          </p:cNvPr>
          <p:cNvSpPr>
            <a:spLocks noGrp="1"/>
          </p:cNvSpPr>
          <p:nvPr>
            <p:ph type="title"/>
          </p:nvPr>
        </p:nvSpPr>
        <p:spPr>
          <a:xfrm>
            <a:off x="838200" y="365125"/>
            <a:ext cx="10515600" cy="1325563"/>
          </a:xfrm>
        </p:spPr>
        <p:txBody>
          <a:bodyPr/>
          <a:lstStyle/>
          <a:p>
            <a:r>
              <a:rPr lang="en-GB" dirty="0"/>
              <a:t>Consolidation</a:t>
            </a:r>
            <a:endParaRPr lang="en-US" dirty="0"/>
          </a:p>
        </p:txBody>
      </p:sp>
      <p:sp>
        <p:nvSpPr>
          <p:cNvPr id="3" name="Content Placeholder 2">
            <a:extLst>
              <a:ext uri="{FF2B5EF4-FFF2-40B4-BE49-F238E27FC236}">
                <a16:creationId xmlns:a16="http://schemas.microsoft.com/office/drawing/2014/main" id="{BE790798-776F-4AAC-535C-F7093AD17555}"/>
              </a:ext>
            </a:extLst>
          </p:cNvPr>
          <p:cNvSpPr>
            <a:spLocks noGrp="1"/>
          </p:cNvSpPr>
          <p:nvPr>
            <p:ph idx="1"/>
          </p:nvPr>
        </p:nvSpPr>
        <p:spPr>
          <a:xfrm>
            <a:off x="838199" y="1825625"/>
            <a:ext cx="10515599" cy="4351338"/>
          </a:xfrm>
        </p:spPr>
        <p:txBody>
          <a:bodyPr>
            <a:normAutofit/>
          </a:bodyPr>
          <a:lstStyle/>
          <a:p>
            <a:pPr lvl="0"/>
            <a:r>
              <a:rPr lang="en-GB" dirty="0"/>
              <a:t>Produce a checklist to be placed inside a fridge in a care home, to ensure its contents are stored correctly, minimising the risk of </a:t>
            </a:r>
            <a:br>
              <a:rPr lang="en-GB" dirty="0"/>
            </a:br>
            <a:r>
              <a:rPr lang="en-GB" dirty="0"/>
              <a:t>cross-contamination and therefore resident safety. Elderly residents have a higher risk of complications from food poisoning.</a:t>
            </a:r>
          </a:p>
          <a:p>
            <a:pPr lvl="0"/>
            <a:r>
              <a:rPr lang="en-GB" dirty="0"/>
              <a:t>The fridge stores food products, which are checked for the safety of being eaten up until their ‘use-by’ date. </a:t>
            </a:r>
            <a:endParaRPr lang="en-US" dirty="0"/>
          </a:p>
          <a:p>
            <a:pPr lvl="0"/>
            <a:r>
              <a:rPr lang="en-GB" dirty="0"/>
              <a:t>To help with this task you can use the following website: </a:t>
            </a:r>
            <a:r>
              <a:rPr lang="en-GB" dirty="0">
                <a:hlinkClick r:id="rId3"/>
              </a:rPr>
              <a:t>www.foodstandards.gov.scot/consumers/food-safety/at-home/washing-and-preparing-food-1</a:t>
            </a:r>
            <a:r>
              <a:rPr lang="en-GB" dirty="0"/>
              <a:t> </a:t>
            </a:r>
            <a:endParaRPr lang="en-US" dirty="0"/>
          </a:p>
        </p:txBody>
      </p:sp>
      <p:sp>
        <p:nvSpPr>
          <p:cNvPr id="4" name="Text Placeholder 3">
            <a:extLst>
              <a:ext uri="{FF2B5EF4-FFF2-40B4-BE49-F238E27FC236}">
                <a16:creationId xmlns:a16="http://schemas.microsoft.com/office/drawing/2014/main" id="{FABF767E-8943-C586-41A4-5EC2833DFFBC}"/>
              </a:ext>
            </a:extLst>
          </p:cNvPr>
          <p:cNvSpPr>
            <a:spLocks noGrp="1"/>
          </p:cNvSpPr>
          <p:nvPr>
            <p:ph type="body" sz="quarter" idx="14"/>
          </p:nvPr>
        </p:nvSpPr>
        <p:spPr>
          <a:xfrm>
            <a:off x="9973929" y="162686"/>
            <a:ext cx="2078545" cy="365125"/>
          </a:xfrm>
        </p:spPr>
        <p:txBody>
          <a:bodyPr/>
          <a:lstStyle/>
          <a:p>
            <a:r>
              <a:rPr lang="en-GB" dirty="0"/>
              <a:t>Consolidation</a:t>
            </a:r>
            <a:endParaRPr lang="en-US" dirty="0"/>
          </a:p>
        </p:txBody>
      </p:sp>
      <p:sp>
        <p:nvSpPr>
          <p:cNvPr id="5" name="Text Placeholder 4">
            <a:extLst>
              <a:ext uri="{FF2B5EF4-FFF2-40B4-BE49-F238E27FC236}">
                <a16:creationId xmlns:a16="http://schemas.microsoft.com/office/drawing/2014/main" id="{B0BCD5ED-94B0-9D34-B79A-EAD8DDE47A21}"/>
              </a:ext>
            </a:extLst>
          </p:cNvPr>
          <p:cNvSpPr>
            <a:spLocks noGrp="1"/>
          </p:cNvSpPr>
          <p:nvPr>
            <p:ph type="body" sz="quarter" idx="11"/>
          </p:nvPr>
        </p:nvSpPr>
        <p:spPr>
          <a:xfrm>
            <a:off x="838200" y="6356350"/>
            <a:ext cx="4773246" cy="310173"/>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29080301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1357BC3-A920-1744-4378-77EA2C9D1914}"/>
              </a:ext>
            </a:extLst>
          </p:cNvPr>
          <p:cNvSpPr>
            <a:spLocks noGrp="1"/>
          </p:cNvSpPr>
          <p:nvPr>
            <p:ph type="title"/>
          </p:nvPr>
        </p:nvSpPr>
        <p:spPr>
          <a:xfrm>
            <a:off x="838200" y="365125"/>
            <a:ext cx="10515600" cy="1325563"/>
          </a:xfrm>
        </p:spPr>
        <p:txBody>
          <a:bodyPr/>
          <a:lstStyle/>
          <a:p>
            <a:r>
              <a:rPr lang="en-US" dirty="0"/>
              <a:t>In this lesson, we will:</a:t>
            </a:r>
            <a:endParaRPr lang="en-GB" dirty="0"/>
          </a:p>
        </p:txBody>
      </p:sp>
      <p:sp>
        <p:nvSpPr>
          <p:cNvPr id="10" name="Text Placeholder 9">
            <a:extLst>
              <a:ext uri="{FF2B5EF4-FFF2-40B4-BE49-F238E27FC236}">
                <a16:creationId xmlns:a16="http://schemas.microsoft.com/office/drawing/2014/main" id="{E471921A-207F-0E70-E097-13DD6D1CCA72}"/>
              </a:ext>
            </a:extLst>
          </p:cNvPr>
          <p:cNvSpPr>
            <a:spLocks noGrp="1"/>
          </p:cNvSpPr>
          <p:nvPr>
            <p:ph type="body" sz="quarter" idx="14"/>
          </p:nvPr>
        </p:nvSpPr>
        <p:spPr>
          <a:xfrm>
            <a:off x="9973929" y="162686"/>
            <a:ext cx="2078545" cy="365125"/>
          </a:xfrm>
        </p:spPr>
        <p:txBody>
          <a:bodyPr/>
          <a:lstStyle/>
          <a:p>
            <a:r>
              <a:rPr lang="en-GB" dirty="0"/>
              <a:t>Introduction</a:t>
            </a:r>
          </a:p>
        </p:txBody>
      </p:sp>
      <p:sp>
        <p:nvSpPr>
          <p:cNvPr id="15" name="Text Placeholder 14">
            <a:extLst>
              <a:ext uri="{FF2B5EF4-FFF2-40B4-BE49-F238E27FC236}">
                <a16:creationId xmlns:a16="http://schemas.microsoft.com/office/drawing/2014/main" id="{3B0FA94E-7B0F-E8B2-17F4-EC94C02C2DE3}"/>
              </a:ext>
            </a:extLst>
          </p:cNvPr>
          <p:cNvSpPr>
            <a:spLocks noGrp="1"/>
          </p:cNvSpPr>
          <p:nvPr>
            <p:ph type="body" sz="quarter" idx="11"/>
          </p:nvPr>
        </p:nvSpPr>
        <p:spPr>
          <a:xfrm>
            <a:off x="838199" y="6356349"/>
            <a:ext cx="4763703" cy="365125"/>
          </a:xfrm>
        </p:spPr>
        <p:txBody>
          <a:bodyPr/>
          <a:lstStyle/>
          <a:p>
            <a:r>
              <a:rPr lang="en-GB" dirty="0"/>
              <a:t>Lesson 4: </a:t>
            </a:r>
            <a:r>
              <a:rPr lang="en-US" dirty="0"/>
              <a:t>Maintaining clean work areas, machinery and resources </a:t>
            </a:r>
            <a:endParaRPr lang="en-GB" dirty="0"/>
          </a:p>
        </p:txBody>
      </p:sp>
      <p:sp>
        <p:nvSpPr>
          <p:cNvPr id="7" name="Content Placeholder 4">
            <a:extLst>
              <a:ext uri="{FF2B5EF4-FFF2-40B4-BE49-F238E27FC236}">
                <a16:creationId xmlns:a16="http://schemas.microsoft.com/office/drawing/2014/main" id="{2E64E528-799C-FBF3-F637-57FE93654BFE}"/>
              </a:ext>
            </a:extLst>
          </p:cNvPr>
          <p:cNvSpPr>
            <a:spLocks noGrp="1"/>
          </p:cNvSpPr>
          <p:nvPr>
            <p:ph idx="1"/>
          </p:nvPr>
        </p:nvSpPr>
        <p:spPr>
          <a:xfrm>
            <a:off x="838200" y="1825625"/>
            <a:ext cx="6400800" cy="4351338"/>
          </a:xfrm>
        </p:spPr>
        <p:txBody>
          <a:bodyPr>
            <a:normAutofit/>
          </a:bodyPr>
          <a:lstStyle/>
          <a:p>
            <a:r>
              <a:rPr lang="en-GB" dirty="0"/>
              <a:t>Describe the difference between contamination and cross-contamination.</a:t>
            </a:r>
          </a:p>
          <a:p>
            <a:r>
              <a:rPr lang="en-GB" dirty="0"/>
              <a:t>Explain the importance of regular cleaning of work areas and equipment.</a:t>
            </a:r>
          </a:p>
          <a:p>
            <a:r>
              <a:rPr lang="en-GB" dirty="0"/>
              <a:t>Analyse some potential consequences of incorrectly storing, cleaning and maintaining  products, materials and equipment, and work areas.</a:t>
            </a:r>
          </a:p>
        </p:txBody>
      </p:sp>
      <p:sp>
        <p:nvSpPr>
          <p:cNvPr id="3" name="Text Placeholder 2">
            <a:extLst>
              <a:ext uri="{FF2B5EF4-FFF2-40B4-BE49-F238E27FC236}">
                <a16:creationId xmlns:a16="http://schemas.microsoft.com/office/drawing/2014/main" id="{DFB96E04-E42A-EB91-3F80-FA1448B5E542}"/>
              </a:ext>
            </a:extLst>
          </p:cNvPr>
          <p:cNvSpPr>
            <a:spLocks noGrp="1"/>
          </p:cNvSpPr>
          <p:nvPr>
            <p:ph type="body" sz="quarter" idx="10"/>
          </p:nvPr>
        </p:nvSpPr>
        <p:spPr/>
        <p:txBody>
          <a:bodyPr/>
          <a:lstStyle/>
          <a:p>
            <a:endParaRPr lang="en-GB"/>
          </a:p>
        </p:txBody>
      </p:sp>
      <p:sp>
        <p:nvSpPr>
          <p:cNvPr id="5" name="Text Placeholder 5">
            <a:extLst>
              <a:ext uri="{FF2B5EF4-FFF2-40B4-BE49-F238E27FC236}">
                <a16:creationId xmlns:a16="http://schemas.microsoft.com/office/drawing/2014/main" id="{056CCF12-6BFD-D5CD-9F69-2F48D2BD8B53}"/>
              </a:ext>
            </a:extLst>
          </p:cNvPr>
          <p:cNvSpPr txBox="1">
            <a:spLocks/>
          </p:cNvSpPr>
          <p:nvPr/>
        </p:nvSpPr>
        <p:spPr>
          <a:xfrm>
            <a:off x="7530352" y="1506828"/>
            <a:ext cx="3823447" cy="4670135"/>
          </a:xfrm>
          <a:prstGeom prst="rect">
            <a:avLst/>
          </a:prstGeom>
          <a:solidFill>
            <a:schemeClr val="bg1"/>
          </a:solidFill>
          <a:ln w="28575">
            <a:solidFill>
              <a:srgbClr val="88A2FF"/>
            </a:solidFill>
          </a:ln>
        </p:spPr>
        <p:txBody>
          <a:bodyPr vert="horz" lIns="180000" tIns="144000" rIns="180000" bIns="144000" rtlCol="0">
            <a:noAutofit/>
          </a:bodyPr>
          <a:lstStyle>
            <a:lvl1pPr marL="0" indent="0" algn="l" defTabSz="914400" rtl="0" eaLnBrk="1" latinLnBrk="0" hangingPunct="1">
              <a:lnSpc>
                <a:spcPct val="108000"/>
              </a:lnSpc>
              <a:spcBef>
                <a:spcPts val="10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4572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9144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3716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1828800" indent="0" algn="l" defTabSz="914400" rtl="0" eaLnBrk="1" latinLnBrk="0" hangingPunct="1">
              <a:lnSpc>
                <a:spcPct val="108000"/>
              </a:lnSpc>
              <a:spcBef>
                <a:spcPts val="500"/>
              </a:spcBef>
              <a:buClr>
                <a:srgbClr val="466318"/>
              </a:buClr>
              <a:buFont typeface="Arial" panose="020B0604020202020204" pitchFamily="34" charset="0"/>
              <a:buNone/>
              <a:defRPr sz="18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dirty="0"/>
              <a:t>Skills:</a:t>
            </a:r>
          </a:p>
          <a:p>
            <a:pPr>
              <a:lnSpc>
                <a:spcPct val="115000"/>
              </a:lnSpc>
              <a:spcBef>
                <a:spcPts val="600"/>
              </a:spcBef>
              <a:spcAft>
                <a:spcPts val="600"/>
              </a:spcAft>
            </a:pPr>
            <a:r>
              <a:rPr lang="en-US" sz="1200" b="1" dirty="0">
                <a:solidFill>
                  <a:srgbClr val="000000"/>
                </a:solidFill>
                <a:ea typeface="Arial" panose="020B0604020202020204" pitchFamily="34" charset="0"/>
              </a:rPr>
              <a:t>CS6.1 </a:t>
            </a:r>
            <a:r>
              <a:rPr lang="en-US" sz="1200" dirty="0">
                <a:solidFill>
                  <a:srgbClr val="000000"/>
                </a:solidFill>
                <a:ea typeface="Arial" panose="020B0604020202020204" pitchFamily="34" charset="0"/>
              </a:rPr>
              <a:t>Present their project findings in a range of formats</a:t>
            </a:r>
            <a:endParaRPr lang="en-GB" sz="1200" dirty="0">
              <a:solidFill>
                <a:srgbClr val="000000"/>
              </a:solidFill>
              <a:ea typeface="Arial" panose="020B0604020202020204" pitchFamily="34" charset="0"/>
            </a:endParaRPr>
          </a:p>
          <a:p>
            <a:pPr>
              <a:lnSpc>
                <a:spcPct val="115000"/>
              </a:lnSpc>
              <a:spcBef>
                <a:spcPts val="600"/>
              </a:spcBef>
              <a:spcAft>
                <a:spcPts val="600"/>
              </a:spcAft>
            </a:pPr>
            <a:r>
              <a:rPr lang="en-US" sz="1200" b="1" dirty="0">
                <a:solidFill>
                  <a:srgbClr val="000000"/>
                </a:solidFill>
                <a:ea typeface="Arial" panose="020B0604020202020204" pitchFamily="34" charset="0"/>
              </a:rPr>
              <a:t>CS6.3 </a:t>
            </a:r>
            <a:r>
              <a:rPr lang="en-US" sz="1200" dirty="0">
                <a:solidFill>
                  <a:srgbClr val="000000"/>
                </a:solidFill>
                <a:ea typeface="Arial" panose="020B0604020202020204" pitchFamily="34" charset="0"/>
              </a:rPr>
              <a:t>Apply considerations for adapting presentation style when presenting to a range of stakeholders</a:t>
            </a:r>
            <a:endParaRPr lang="en-GB" sz="1200" dirty="0">
              <a:solidFill>
                <a:srgbClr val="000000"/>
              </a:solidFill>
              <a:ea typeface="Arial" panose="020B0604020202020204" pitchFamily="34" charset="0"/>
            </a:endParaRPr>
          </a:p>
          <a:p>
            <a:r>
              <a:rPr lang="en-US" sz="1200" b="1" dirty="0"/>
              <a:t>General competencies:</a:t>
            </a:r>
          </a:p>
          <a:p>
            <a:pPr>
              <a:lnSpc>
                <a:spcPct val="115000"/>
              </a:lnSpc>
              <a:spcBef>
                <a:spcPts val="600"/>
              </a:spcBef>
              <a:spcAft>
                <a:spcPts val="600"/>
              </a:spcAft>
            </a:pPr>
            <a:r>
              <a:rPr lang="en-GB" sz="1200" dirty="0">
                <a:solidFill>
                  <a:srgbClr val="0D0D0D"/>
                </a:solidFill>
                <a:ea typeface="Arial" panose="020B0604020202020204" pitchFamily="34" charset="0"/>
              </a:rPr>
              <a:t>English:</a:t>
            </a:r>
          </a:p>
          <a:p>
            <a:pPr>
              <a:lnSpc>
                <a:spcPct val="115000"/>
              </a:lnSpc>
              <a:spcBef>
                <a:spcPts val="600"/>
              </a:spcBef>
              <a:spcAft>
                <a:spcPts val="600"/>
              </a:spcAft>
            </a:pPr>
            <a:r>
              <a:rPr lang="en-GB" sz="1200" b="1" dirty="0">
                <a:solidFill>
                  <a:srgbClr val="0D0D0D"/>
                </a:solidFill>
                <a:ea typeface="Arial" panose="020B0604020202020204" pitchFamily="34" charset="0"/>
              </a:rPr>
              <a:t>GEC1 </a:t>
            </a:r>
            <a:r>
              <a:rPr lang="en-GB" sz="1200" dirty="0">
                <a:solidFill>
                  <a:srgbClr val="0D0D0D"/>
                </a:solidFill>
                <a:ea typeface="Arial" panose="020B0604020202020204" pitchFamily="34" charset="0"/>
              </a:rPr>
              <a:t>Convey technical information to different audiences</a:t>
            </a:r>
          </a:p>
          <a:p>
            <a:pPr>
              <a:lnSpc>
                <a:spcPct val="115000"/>
              </a:lnSpc>
              <a:spcBef>
                <a:spcPts val="600"/>
              </a:spcBef>
              <a:spcAft>
                <a:spcPts val="600"/>
              </a:spcAft>
            </a:pPr>
            <a:r>
              <a:rPr lang="en-GB" sz="1200" b="1" dirty="0">
                <a:solidFill>
                  <a:srgbClr val="0D0D0D"/>
                </a:solidFill>
                <a:ea typeface="Arial" panose="020B0604020202020204" pitchFamily="34" charset="0"/>
              </a:rPr>
              <a:t>GEC2 </a:t>
            </a:r>
            <a:r>
              <a:rPr lang="en-GB" sz="1200" dirty="0">
                <a:solidFill>
                  <a:srgbClr val="0D0D0D"/>
                </a:solidFill>
                <a:ea typeface="Arial" panose="020B0604020202020204" pitchFamily="34" charset="0"/>
              </a:rPr>
              <a:t>Present information and ideas</a:t>
            </a:r>
          </a:p>
          <a:p>
            <a:pPr>
              <a:lnSpc>
                <a:spcPct val="115000"/>
              </a:lnSpc>
              <a:spcBef>
                <a:spcPts val="600"/>
              </a:spcBef>
              <a:spcAft>
                <a:spcPts val="600"/>
              </a:spcAft>
            </a:pPr>
            <a:r>
              <a:rPr lang="en-GB" sz="1200" b="1" dirty="0">
                <a:solidFill>
                  <a:srgbClr val="0D0D0D"/>
                </a:solidFill>
                <a:ea typeface="Arial" panose="020B0604020202020204" pitchFamily="34" charset="0"/>
              </a:rPr>
              <a:t>GEC3 </a:t>
            </a:r>
            <a:r>
              <a:rPr lang="en-GB" sz="1200" dirty="0">
                <a:solidFill>
                  <a:srgbClr val="0D0D0D"/>
                </a:solidFill>
                <a:ea typeface="Arial" panose="020B0604020202020204" pitchFamily="34" charset="0"/>
              </a:rPr>
              <a:t>Create texts for different purposes and audiences</a:t>
            </a:r>
          </a:p>
          <a:p>
            <a:pPr>
              <a:lnSpc>
                <a:spcPct val="115000"/>
              </a:lnSpc>
              <a:spcBef>
                <a:spcPts val="600"/>
              </a:spcBef>
              <a:spcAft>
                <a:spcPts val="600"/>
              </a:spcAft>
            </a:pPr>
            <a:r>
              <a:rPr lang="en-GB" sz="1200" dirty="0">
                <a:solidFill>
                  <a:srgbClr val="0D0D0D"/>
                </a:solidFill>
                <a:ea typeface="Arial" panose="020B0604020202020204" pitchFamily="34" charset="0"/>
              </a:rPr>
              <a:t>Digital:</a:t>
            </a:r>
          </a:p>
          <a:p>
            <a:pPr>
              <a:lnSpc>
                <a:spcPct val="115000"/>
              </a:lnSpc>
              <a:spcBef>
                <a:spcPts val="600"/>
              </a:spcBef>
              <a:spcAft>
                <a:spcPts val="600"/>
              </a:spcAft>
            </a:pPr>
            <a:r>
              <a:rPr lang="en-GB" sz="1200" b="1" dirty="0">
                <a:solidFill>
                  <a:srgbClr val="0D0D0D"/>
                </a:solidFill>
                <a:ea typeface="Arial" panose="020B0604020202020204" pitchFamily="34" charset="0"/>
              </a:rPr>
              <a:t>GDC1</a:t>
            </a:r>
            <a:r>
              <a:rPr lang="en-GB" sz="1200" dirty="0">
                <a:solidFill>
                  <a:srgbClr val="0D0D0D"/>
                </a:solidFill>
                <a:ea typeface="Arial" panose="020B0604020202020204" pitchFamily="34" charset="0"/>
              </a:rPr>
              <a:t> Use digital technology and media effectively</a:t>
            </a:r>
          </a:p>
        </p:txBody>
      </p:sp>
    </p:spTree>
    <p:extLst>
      <p:ext uri="{BB962C8B-B14F-4D97-AF65-F5344CB8AC3E}">
        <p14:creationId xmlns:p14="http://schemas.microsoft.com/office/powerpoint/2010/main" val="2994206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a:t>Why is cleaning important?</a:t>
            </a:r>
            <a:endParaRPr lang="en-GB"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p:spPr>
        <p:txBody>
          <a:bodyPr/>
          <a:lstStyle/>
          <a:p>
            <a:r>
              <a:rPr lang="en-GB"/>
              <a:t>Introduction</a:t>
            </a:r>
            <a:endParaRPr lang="en-GB" dirty="0"/>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199" y="6356349"/>
            <a:ext cx="4850331" cy="365125"/>
          </a:xfrm>
        </p:spPr>
        <p:txBody>
          <a:bodyPr/>
          <a:lstStyle/>
          <a:p>
            <a:r>
              <a:rPr lang="en-GB"/>
              <a:t>Lesson 4: </a:t>
            </a:r>
            <a:r>
              <a:rPr lang="en-US"/>
              <a:t>Maintaining clean work areas, machinery and resources </a:t>
            </a:r>
            <a:endParaRPr lang="en-GB" dirty="0"/>
          </a:p>
        </p:txBody>
      </p:sp>
      <p:sp>
        <p:nvSpPr>
          <p:cNvPr id="7" name="Content Placeholder 4">
            <a:extLst>
              <a:ext uri="{FF2B5EF4-FFF2-40B4-BE49-F238E27FC236}">
                <a16:creationId xmlns:a16="http://schemas.microsoft.com/office/drawing/2014/main" id="{1052B5E6-81C6-DB4F-2E46-1B33ECCDB934}"/>
              </a:ext>
            </a:extLst>
          </p:cNvPr>
          <p:cNvSpPr>
            <a:spLocks noGrp="1"/>
          </p:cNvSpPr>
          <p:nvPr>
            <p:ph idx="1"/>
          </p:nvPr>
        </p:nvSpPr>
        <p:spPr>
          <a:xfrm>
            <a:off x="838200" y="1825625"/>
            <a:ext cx="3753051" cy="4351338"/>
          </a:xfrm>
        </p:spPr>
        <p:txBody>
          <a:bodyPr>
            <a:normAutofit/>
          </a:bodyPr>
          <a:lstStyle/>
          <a:p>
            <a:r>
              <a:rPr lang="en-GB" sz="2400" dirty="0">
                <a:solidFill>
                  <a:schemeClr val="dk1"/>
                </a:solidFill>
              </a:rPr>
              <a:t>Look at the three images.</a:t>
            </a:r>
          </a:p>
          <a:p>
            <a:r>
              <a:rPr lang="en-GB" sz="2400" dirty="0">
                <a:solidFill>
                  <a:schemeClr val="dk1"/>
                </a:solidFill>
              </a:rPr>
              <a:t>Why is it important to regularly clean surfaces and equipment and prepare work areas for use?</a:t>
            </a:r>
          </a:p>
          <a:p>
            <a:r>
              <a:rPr lang="en-GB" dirty="0">
                <a:solidFill>
                  <a:schemeClr val="dk1"/>
                </a:solidFill>
              </a:rPr>
              <a:t>List as many reasons as you can.</a:t>
            </a:r>
            <a:endParaRPr lang="pt-BR" dirty="0"/>
          </a:p>
        </p:txBody>
      </p:sp>
      <p:pic>
        <p:nvPicPr>
          <p:cNvPr id="14" name="Picture 13" descr="A person cleaning a massage table&#10;&#10;Description automatically generated">
            <a:extLst>
              <a:ext uri="{FF2B5EF4-FFF2-40B4-BE49-F238E27FC236}">
                <a16:creationId xmlns:a16="http://schemas.microsoft.com/office/drawing/2014/main" id="{50E7E9E8-6E0A-81B1-4AD3-56583118745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16745" y="1825625"/>
            <a:ext cx="3166059" cy="2110706"/>
          </a:xfrm>
          <a:prstGeom prst="rect">
            <a:avLst/>
          </a:prstGeom>
        </p:spPr>
      </p:pic>
      <p:pic>
        <p:nvPicPr>
          <p:cNvPr id="15" name="Picture 14">
            <a:extLst>
              <a:ext uri="{FF2B5EF4-FFF2-40B4-BE49-F238E27FC236}">
                <a16:creationId xmlns:a16="http://schemas.microsoft.com/office/drawing/2014/main" id="{4D982474-7243-FD97-C2ED-CDD0A7E72AB2}"/>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417169" y="2934460"/>
            <a:ext cx="3276769" cy="2106931"/>
          </a:xfrm>
          <a:prstGeom prst="rect">
            <a:avLst/>
          </a:prstGeom>
        </p:spPr>
      </p:pic>
      <p:pic>
        <p:nvPicPr>
          <p:cNvPr id="16" name="Picture 15">
            <a:extLst>
              <a:ext uri="{FF2B5EF4-FFF2-40B4-BE49-F238E27FC236}">
                <a16:creationId xmlns:a16="http://schemas.microsoft.com/office/drawing/2014/main" id="{C6407130-209D-FD0F-1B4E-D346CE856278}"/>
              </a:ext>
            </a:extLst>
          </p:cNvPr>
          <p:cNvPicPr>
            <a:picLocks noChangeAspect="1"/>
          </p:cNvPicPr>
          <p:nvPr/>
        </p:nvPicPr>
        <p:blipFill>
          <a:blip r:embed="rId5" cstate="screen">
            <a:extLst>
              <a:ext uri="{28A0092B-C50C-407E-A947-70E740481C1C}">
                <a14:useLocalDpi xmlns:a14="http://schemas.microsoft.com/office/drawing/2010/main"/>
              </a:ext>
            </a:extLst>
          </a:blip>
          <a:srcRect/>
          <a:stretch/>
        </p:blipFill>
        <p:spPr>
          <a:xfrm>
            <a:off x="5016745" y="4052845"/>
            <a:ext cx="3166059" cy="2111368"/>
          </a:xfrm>
          <a:prstGeom prst="rect">
            <a:avLst/>
          </a:prstGeom>
        </p:spPr>
      </p:pic>
    </p:spTree>
    <p:extLst>
      <p:ext uri="{BB962C8B-B14F-4D97-AF65-F5344CB8AC3E}">
        <p14:creationId xmlns:p14="http://schemas.microsoft.com/office/powerpoint/2010/main" val="33813051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8DA39-81DF-DD1F-FB27-81504A7A5FF3}"/>
              </a:ext>
            </a:extLst>
          </p:cNvPr>
          <p:cNvSpPr>
            <a:spLocks noGrp="1"/>
          </p:cNvSpPr>
          <p:nvPr>
            <p:ph type="title"/>
          </p:nvPr>
        </p:nvSpPr>
        <p:spPr>
          <a:xfrm>
            <a:off x="838200" y="365125"/>
            <a:ext cx="10515600" cy="1675057"/>
          </a:xfrm>
        </p:spPr>
        <p:txBody>
          <a:bodyPr>
            <a:normAutofit fontScale="90000"/>
          </a:bodyPr>
          <a:lstStyle/>
          <a:p>
            <a:r>
              <a:rPr lang="en-GB" dirty="0"/>
              <a:t>Why is it important to regularly clean surfaces and equipment and prepare work areas for use?</a:t>
            </a:r>
            <a:endParaRPr lang="en-US" dirty="0"/>
          </a:p>
        </p:txBody>
      </p:sp>
      <p:sp>
        <p:nvSpPr>
          <p:cNvPr id="3" name="Content Placeholder 2">
            <a:extLst>
              <a:ext uri="{FF2B5EF4-FFF2-40B4-BE49-F238E27FC236}">
                <a16:creationId xmlns:a16="http://schemas.microsoft.com/office/drawing/2014/main" id="{1D630C7E-1EEB-7421-BC10-4A9AB3F835B7}"/>
              </a:ext>
            </a:extLst>
          </p:cNvPr>
          <p:cNvSpPr>
            <a:spLocks noGrp="1"/>
          </p:cNvSpPr>
          <p:nvPr>
            <p:ph idx="1"/>
          </p:nvPr>
        </p:nvSpPr>
        <p:spPr>
          <a:xfrm>
            <a:off x="838200" y="2040182"/>
            <a:ext cx="10515600" cy="4136781"/>
          </a:xfrm>
          <a:noFill/>
        </p:spPr>
        <p:txBody>
          <a:bodyPr>
            <a:normAutofit fontScale="92500"/>
          </a:bodyPr>
          <a:lstStyle/>
          <a:p>
            <a:r>
              <a:rPr lang="en-GB" dirty="0"/>
              <a:t>Cleaning surfaces in a healthcare setting – to avoid the spread of infection.</a:t>
            </a:r>
          </a:p>
          <a:p>
            <a:r>
              <a:rPr lang="en-GB" dirty="0"/>
              <a:t>Cleaning laboratory glassware – to avoid issues with contamination/cross-contamination, which will prevent invalid results and the possible production of dangerous by-products. </a:t>
            </a:r>
          </a:p>
          <a:p>
            <a:r>
              <a:rPr lang="en-GB" dirty="0"/>
              <a:t>Cleaning medical equipment (endoscope) – to avoid the spread of infection, to increase the function/lifespan of the equipment, to avoid damage to the equipment.</a:t>
            </a:r>
          </a:p>
          <a:p>
            <a:r>
              <a:rPr lang="en-GB" dirty="0"/>
              <a:t>Preparation of work area – to increase efficiency and avoid increased costs and timescales if preparation is not complete.</a:t>
            </a:r>
          </a:p>
          <a:p>
            <a:endParaRPr lang="en-US" dirty="0"/>
          </a:p>
        </p:txBody>
      </p:sp>
      <p:sp>
        <p:nvSpPr>
          <p:cNvPr id="4" name="Text Placeholder 3">
            <a:extLst>
              <a:ext uri="{FF2B5EF4-FFF2-40B4-BE49-F238E27FC236}">
                <a16:creationId xmlns:a16="http://schemas.microsoft.com/office/drawing/2014/main" id="{54C3620F-B9A4-1061-8886-5A9B49A69247}"/>
              </a:ext>
            </a:extLst>
          </p:cNvPr>
          <p:cNvSpPr>
            <a:spLocks noGrp="1"/>
          </p:cNvSpPr>
          <p:nvPr>
            <p:ph type="body" sz="quarter" idx="14"/>
          </p:nvPr>
        </p:nvSpPr>
        <p:spPr>
          <a:xfrm>
            <a:off x="9973929" y="162686"/>
            <a:ext cx="2078545" cy="365125"/>
          </a:xfrm>
        </p:spPr>
        <p:txBody>
          <a:bodyPr/>
          <a:lstStyle/>
          <a:p>
            <a:r>
              <a:rPr lang="en-US" dirty="0"/>
              <a:t>Introduction</a:t>
            </a:r>
          </a:p>
        </p:txBody>
      </p:sp>
      <p:sp>
        <p:nvSpPr>
          <p:cNvPr id="5" name="Text Placeholder 4">
            <a:extLst>
              <a:ext uri="{FF2B5EF4-FFF2-40B4-BE49-F238E27FC236}">
                <a16:creationId xmlns:a16="http://schemas.microsoft.com/office/drawing/2014/main" id="{B6CE327F-8C5A-D4FD-A46F-622F0B22A72C}"/>
              </a:ext>
            </a:extLst>
          </p:cNvPr>
          <p:cNvSpPr>
            <a:spLocks noGrp="1"/>
          </p:cNvSpPr>
          <p:nvPr>
            <p:ph type="body" sz="quarter" idx="11"/>
          </p:nvPr>
        </p:nvSpPr>
        <p:spPr>
          <a:xfrm>
            <a:off x="838200" y="6356350"/>
            <a:ext cx="4679462" cy="372696"/>
          </a:xfrm>
        </p:spPr>
        <p:txBody>
          <a:bodyPr/>
          <a:lstStyle/>
          <a:p>
            <a:r>
              <a:rPr lang="en-GB" dirty="0"/>
              <a:t>Lesson 4: </a:t>
            </a:r>
            <a:r>
              <a:rPr lang="en-US" dirty="0"/>
              <a:t>Maintaining clean work areas, machinery and resources </a:t>
            </a:r>
          </a:p>
        </p:txBody>
      </p:sp>
    </p:spTree>
    <p:extLst>
      <p:ext uri="{BB962C8B-B14F-4D97-AF65-F5344CB8AC3E}">
        <p14:creationId xmlns:p14="http://schemas.microsoft.com/office/powerpoint/2010/main" val="4133333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The importance of correct storage</a:t>
            </a:r>
          </a:p>
        </p:txBody>
      </p:sp>
      <p:sp>
        <p:nvSpPr>
          <p:cNvPr id="15" name="Content Placeholder 14">
            <a:extLst>
              <a:ext uri="{FF2B5EF4-FFF2-40B4-BE49-F238E27FC236}">
                <a16:creationId xmlns:a16="http://schemas.microsoft.com/office/drawing/2014/main" id="{548CDA19-F931-D81B-3776-BCDE95F838AE}"/>
              </a:ext>
            </a:extLst>
          </p:cNvPr>
          <p:cNvSpPr>
            <a:spLocks noGrp="1"/>
          </p:cNvSpPr>
          <p:nvPr>
            <p:ph idx="1"/>
          </p:nvPr>
        </p:nvSpPr>
        <p:spPr>
          <a:xfrm>
            <a:off x="838200" y="1825625"/>
            <a:ext cx="3723941" cy="4351338"/>
          </a:xfrm>
        </p:spPr>
        <p:txBody>
          <a:bodyPr>
            <a:normAutofit fontScale="92500"/>
          </a:bodyPr>
          <a:lstStyle/>
          <a:p>
            <a:pPr marL="0" indent="0">
              <a:buNone/>
            </a:pPr>
            <a:r>
              <a:rPr lang="en-US" sz="2400" dirty="0">
                <a:effectLst/>
                <a:latin typeface="Arial" panose="020B0604020202020204" pitchFamily="34" charset="0"/>
                <a:cs typeface="Arial" panose="020B0604020202020204" pitchFamily="34" charset="0"/>
              </a:rPr>
              <a:t>It is important to store chemicals, materials and equipment carefully. For each of the following scenarios, decide: </a:t>
            </a:r>
          </a:p>
          <a:p>
            <a:pPr marL="342900" indent="-342900">
              <a:buFont typeface="Arial" panose="020B0604020202020204" pitchFamily="34" charset="0"/>
              <a:buChar char="•"/>
            </a:pPr>
            <a:r>
              <a:rPr lang="en-US" sz="2400" dirty="0">
                <a:effectLst/>
                <a:latin typeface="Arial" panose="020B0604020202020204" pitchFamily="34" charset="0"/>
                <a:cs typeface="Arial" panose="020B0604020202020204" pitchFamily="34" charset="0"/>
              </a:rPr>
              <a:t>What is the problem with the item being stored in this way? </a:t>
            </a:r>
          </a:p>
          <a:p>
            <a:pPr marL="342900" indent="-342900">
              <a:buFont typeface="Arial" panose="020B0604020202020204" pitchFamily="34" charset="0"/>
              <a:buChar char="•"/>
            </a:pPr>
            <a:r>
              <a:rPr lang="en-US" sz="2400" dirty="0">
                <a:effectLst/>
                <a:latin typeface="Arial" panose="020B0604020202020204" pitchFamily="34" charset="0"/>
                <a:cs typeface="Arial" panose="020B0604020202020204" pitchFamily="34" charset="0"/>
              </a:rPr>
              <a:t>What are the potential consequences of this</a:t>
            </a:r>
            <a:r>
              <a:rPr lang="en-US" sz="2400" dirty="0">
                <a:latin typeface="Arial" panose="020B0604020202020204" pitchFamily="34" charset="0"/>
                <a:cs typeface="Arial" panose="020B0604020202020204" pitchFamily="34" charset="0"/>
              </a:rPr>
              <a:t>?</a:t>
            </a:r>
            <a:endParaRPr lang="en-US" sz="2400" dirty="0">
              <a:solidFill>
                <a:srgbClr val="FF0000"/>
              </a:solidFill>
              <a:latin typeface="Segoe UI" panose="020B0502040204020203" pitchFamily="34" charset="0"/>
            </a:endParaRP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1</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199" y="6356351"/>
            <a:ext cx="4734169" cy="349250"/>
          </a:xfrm>
        </p:spPr>
        <p:txBody>
          <a:bodyPr/>
          <a:lstStyle/>
          <a:p>
            <a:r>
              <a:rPr lang="en-GB" dirty="0"/>
              <a:t>Lesson 4: </a:t>
            </a:r>
            <a:r>
              <a:rPr lang="en-US" dirty="0"/>
              <a:t>Maintaining clean work areas, machinery and resources </a:t>
            </a:r>
            <a:endParaRPr lang="en-GB" dirty="0"/>
          </a:p>
        </p:txBody>
      </p:sp>
      <p:sp>
        <p:nvSpPr>
          <p:cNvPr id="8" name="TextBox 7">
            <a:extLst>
              <a:ext uri="{FF2B5EF4-FFF2-40B4-BE49-F238E27FC236}">
                <a16:creationId xmlns:a16="http://schemas.microsoft.com/office/drawing/2014/main" id="{E207157B-C7BB-107B-27A7-E295733F29AD}"/>
              </a:ext>
            </a:extLst>
          </p:cNvPr>
          <p:cNvSpPr txBox="1"/>
          <p:nvPr/>
        </p:nvSpPr>
        <p:spPr>
          <a:xfrm>
            <a:off x="5641812" y="1770741"/>
            <a:ext cx="1351652" cy="369332"/>
          </a:xfrm>
          <a:prstGeom prst="rect">
            <a:avLst/>
          </a:prstGeom>
          <a:noFill/>
        </p:spPr>
        <p:txBody>
          <a:bodyPr wrap="none" rtlCol="0">
            <a:spAutoFit/>
          </a:bodyPr>
          <a:lstStyle/>
          <a:p>
            <a:r>
              <a:rPr lang="en-US" sz="1800" b="1" dirty="0">
                <a:latin typeface="Arial" panose="020B0604020202020204" pitchFamily="34" charset="0"/>
                <a:cs typeface="Arial" panose="020B0604020202020204" pitchFamily="34" charset="0"/>
              </a:rPr>
              <a:t>Scenario 1</a:t>
            </a:r>
            <a:endParaRPr lang="en-US" b="1" dirty="0"/>
          </a:p>
        </p:txBody>
      </p:sp>
      <p:pic>
        <p:nvPicPr>
          <p:cNvPr id="17" name="Picture 16">
            <a:extLst>
              <a:ext uri="{FF2B5EF4-FFF2-40B4-BE49-F238E27FC236}">
                <a16:creationId xmlns:a16="http://schemas.microsoft.com/office/drawing/2014/main" id="{8DE99BF6-3A17-93AC-FF31-21A7D10EF0C4}"/>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5016744" y="2274277"/>
            <a:ext cx="2601789" cy="3902686"/>
          </a:xfrm>
          <a:prstGeom prst="rect">
            <a:avLst/>
          </a:prstGeom>
        </p:spPr>
      </p:pic>
      <p:pic>
        <p:nvPicPr>
          <p:cNvPr id="19" name="Picture 18">
            <a:extLst>
              <a:ext uri="{FF2B5EF4-FFF2-40B4-BE49-F238E27FC236}">
                <a16:creationId xmlns:a16="http://schemas.microsoft.com/office/drawing/2014/main" id="{E3A0BAB9-4C16-CEE1-544A-04FC333FDF1F}"/>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7850765" y="2926324"/>
            <a:ext cx="3903573" cy="2598592"/>
          </a:xfrm>
          <a:prstGeom prst="rect">
            <a:avLst/>
          </a:prstGeom>
        </p:spPr>
      </p:pic>
      <p:sp>
        <p:nvSpPr>
          <p:cNvPr id="20" name="TextBox 19">
            <a:extLst>
              <a:ext uri="{FF2B5EF4-FFF2-40B4-BE49-F238E27FC236}">
                <a16:creationId xmlns:a16="http://schemas.microsoft.com/office/drawing/2014/main" id="{2043F35D-7D0A-DE33-F076-4E6D2CA01A5B}"/>
              </a:ext>
            </a:extLst>
          </p:cNvPr>
          <p:cNvSpPr txBox="1"/>
          <p:nvPr/>
        </p:nvSpPr>
        <p:spPr>
          <a:xfrm>
            <a:off x="9126725" y="1766555"/>
            <a:ext cx="1351652" cy="369332"/>
          </a:xfrm>
          <a:prstGeom prst="rect">
            <a:avLst/>
          </a:prstGeom>
          <a:noFill/>
        </p:spPr>
        <p:txBody>
          <a:bodyPr wrap="none" rtlCol="0">
            <a:spAutoFit/>
          </a:bodyPr>
          <a:lstStyle/>
          <a:p>
            <a:r>
              <a:rPr lang="en-US" sz="1800" b="1" dirty="0">
                <a:latin typeface="Arial" panose="020B0604020202020204" pitchFamily="34" charset="0"/>
                <a:cs typeface="Arial" panose="020B0604020202020204" pitchFamily="34" charset="0"/>
              </a:rPr>
              <a:t>Scenario 2</a:t>
            </a:r>
            <a:endParaRPr lang="en-US" b="1" dirty="0"/>
          </a:p>
        </p:txBody>
      </p:sp>
    </p:spTree>
    <p:extLst>
      <p:ext uri="{BB962C8B-B14F-4D97-AF65-F5344CB8AC3E}">
        <p14:creationId xmlns:p14="http://schemas.microsoft.com/office/powerpoint/2010/main" val="32635386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The importance of correct storage</a:t>
            </a:r>
          </a:p>
        </p:txBody>
      </p:sp>
      <p:sp>
        <p:nvSpPr>
          <p:cNvPr id="7" name="Content Placeholder 6">
            <a:extLst>
              <a:ext uri="{FF2B5EF4-FFF2-40B4-BE49-F238E27FC236}">
                <a16:creationId xmlns:a16="http://schemas.microsoft.com/office/drawing/2014/main" id="{FFD2B07F-0697-2869-827D-D1B4B53B1EB1}"/>
              </a:ext>
            </a:extLst>
          </p:cNvPr>
          <p:cNvSpPr>
            <a:spLocks noGrp="1"/>
          </p:cNvSpPr>
          <p:nvPr>
            <p:ph idx="1"/>
          </p:nvPr>
        </p:nvSpPr>
        <p:spPr>
          <a:xfrm>
            <a:off x="838200" y="1825625"/>
            <a:ext cx="10515600" cy="4351338"/>
          </a:xfrm>
        </p:spPr>
        <p:txBody>
          <a:bodyPr>
            <a:normAutofit fontScale="85000" lnSpcReduction="20000"/>
          </a:bodyPr>
          <a:lstStyle/>
          <a:p>
            <a:pPr marL="0" indent="0">
              <a:buNone/>
            </a:pPr>
            <a:r>
              <a:rPr lang="en-US" dirty="0"/>
              <a:t>Incorrect storage can cause:</a:t>
            </a:r>
          </a:p>
          <a:p>
            <a:r>
              <a:rPr lang="en-US" dirty="0"/>
              <a:t>a health and safety risk to employees, for example:</a:t>
            </a:r>
          </a:p>
          <a:p>
            <a:pPr lvl="1"/>
            <a:r>
              <a:rPr lang="en-US" dirty="0"/>
              <a:t>from a spill/toxic gas release</a:t>
            </a:r>
          </a:p>
          <a:p>
            <a:pPr lvl="1"/>
            <a:r>
              <a:rPr lang="en-US" dirty="0"/>
              <a:t>spread of infection </a:t>
            </a:r>
          </a:p>
          <a:p>
            <a:pPr lvl="1"/>
            <a:r>
              <a:rPr lang="en-US" dirty="0"/>
              <a:t>or injury caused by lifting/reaching too high.</a:t>
            </a:r>
          </a:p>
          <a:p>
            <a:r>
              <a:rPr lang="en-US" dirty="0"/>
              <a:t>cross-contamination</a:t>
            </a:r>
          </a:p>
          <a:p>
            <a:r>
              <a:rPr lang="en-US" dirty="0"/>
              <a:t>breakdown of limited stability products </a:t>
            </a:r>
          </a:p>
          <a:p>
            <a:r>
              <a:rPr lang="en-US" dirty="0"/>
              <a:t>loss of samples or degradation of reagents not stored at the correct temperature (such as in a fridge, freezer or at room temperature)</a:t>
            </a:r>
          </a:p>
          <a:p>
            <a:r>
              <a:rPr lang="en-US" dirty="0"/>
              <a:t>difficulties in locating stock which has been stored for extended periods of time – products may then exceed their expiry date (resulting in a financial loss as products have to be disposed of).</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1</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50"/>
            <a:ext cx="4695092" cy="372696"/>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1671429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Contamination and cross-contamination</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200" y="1825625"/>
            <a:ext cx="10515600" cy="4351338"/>
          </a:xfrm>
        </p:spPr>
        <p:txBody>
          <a:bodyPr>
            <a:normAutofit/>
          </a:bodyPr>
          <a:lstStyle/>
          <a:p>
            <a:r>
              <a:rPr lang="en-US" b="1" dirty="0"/>
              <a:t>Contamination</a:t>
            </a:r>
            <a:r>
              <a:rPr lang="en-US" dirty="0"/>
              <a:t> – this refers to the unintentional introduction of a foreign body, material or microorganism into a product. </a:t>
            </a:r>
          </a:p>
          <a:p>
            <a:pPr marL="0" indent="0">
              <a:buNone/>
            </a:pPr>
            <a:endParaRPr lang="en-US" dirty="0"/>
          </a:p>
          <a:p>
            <a:r>
              <a:rPr lang="en-US" b="1" dirty="0"/>
              <a:t>Cross-contamination</a:t>
            </a:r>
            <a:r>
              <a:rPr lang="en-US" dirty="0"/>
              <a:t> – this refers to the contamination caused when the materials used in two or more processes, taking place at the same time, are accidentally introduced from one to another.</a:t>
            </a:r>
            <a:endParaRPr lang="pt-BR"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2</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49"/>
            <a:ext cx="4879206" cy="365125"/>
          </a:xfrm>
        </p:spPr>
        <p:txBody>
          <a:bodyPr/>
          <a:lstStyle/>
          <a:p>
            <a:r>
              <a:rPr lang="en-GB" dirty="0"/>
              <a:t>Lesson 4: </a:t>
            </a:r>
            <a:r>
              <a:rPr lang="en-US" dirty="0"/>
              <a:t>Maintaining clean work areas, machinery and resources </a:t>
            </a:r>
            <a:endParaRPr lang="en-GB" dirty="0"/>
          </a:p>
        </p:txBody>
      </p:sp>
    </p:spTree>
    <p:extLst>
      <p:ext uri="{BB962C8B-B14F-4D97-AF65-F5344CB8AC3E}">
        <p14:creationId xmlns:p14="http://schemas.microsoft.com/office/powerpoint/2010/main" val="16535810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Contamination and cross-contamination</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200" y="1825625"/>
            <a:ext cx="6226743" cy="4351338"/>
          </a:xfrm>
        </p:spPr>
        <p:txBody>
          <a:bodyPr>
            <a:normAutofit/>
          </a:bodyPr>
          <a:lstStyle/>
          <a:p>
            <a:pPr marL="0" indent="0">
              <a:buNone/>
            </a:pPr>
            <a:r>
              <a:rPr lang="en-US" dirty="0"/>
              <a:t>Examples:</a:t>
            </a:r>
          </a:p>
          <a:p>
            <a:r>
              <a:rPr lang="en-US" dirty="0"/>
              <a:t>If a batch of paint contains dust or dirt, which fell into the batch during mixing, it would be said to be contaminated by the presence of those substances.</a:t>
            </a:r>
          </a:p>
          <a:p>
            <a:r>
              <a:rPr lang="en-US" dirty="0"/>
              <a:t>If a sterile bandage is exposed to the environment, it may become contaminated by the introduction of microorganisms.</a:t>
            </a:r>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2</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49"/>
            <a:ext cx="4879206" cy="365125"/>
          </a:xfrm>
        </p:spPr>
        <p:txBody>
          <a:bodyPr/>
          <a:lstStyle/>
          <a:p>
            <a:r>
              <a:rPr lang="en-GB" dirty="0"/>
              <a:t>Lesson 4: </a:t>
            </a:r>
            <a:r>
              <a:rPr lang="en-US" dirty="0"/>
              <a:t>Maintaining clean work areas, machinery and resources </a:t>
            </a:r>
            <a:endParaRPr lang="en-GB" dirty="0"/>
          </a:p>
        </p:txBody>
      </p:sp>
      <p:pic>
        <p:nvPicPr>
          <p:cNvPr id="2050" name="Picture 2">
            <a:extLst>
              <a:ext uri="{FF2B5EF4-FFF2-40B4-BE49-F238E27FC236}">
                <a16:creationId xmlns:a16="http://schemas.microsoft.com/office/drawing/2014/main" id="{3A01EA8E-780C-460A-234E-BBB57F6D0859}"/>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268404" y="1941584"/>
            <a:ext cx="4522453" cy="301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5589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98DF8AA-D17B-CCC1-4F51-9BF424899A33}"/>
              </a:ext>
            </a:extLst>
          </p:cNvPr>
          <p:cNvSpPr>
            <a:spLocks noGrp="1"/>
          </p:cNvSpPr>
          <p:nvPr>
            <p:ph type="title"/>
          </p:nvPr>
        </p:nvSpPr>
        <p:spPr>
          <a:xfrm>
            <a:off x="838200" y="365125"/>
            <a:ext cx="10515600" cy="1325563"/>
          </a:xfrm>
        </p:spPr>
        <p:txBody>
          <a:bodyPr>
            <a:normAutofit/>
          </a:bodyPr>
          <a:lstStyle/>
          <a:p>
            <a:r>
              <a:rPr lang="en-GB" dirty="0"/>
              <a:t>Contamination and cross-contamination</a:t>
            </a:r>
          </a:p>
        </p:txBody>
      </p:sp>
      <p:sp>
        <p:nvSpPr>
          <p:cNvPr id="5" name="Content Placeholder 4">
            <a:extLst>
              <a:ext uri="{FF2B5EF4-FFF2-40B4-BE49-F238E27FC236}">
                <a16:creationId xmlns:a16="http://schemas.microsoft.com/office/drawing/2014/main" id="{F1AB0B37-6ED4-E961-0E13-1DB461DB5C1D}"/>
              </a:ext>
            </a:extLst>
          </p:cNvPr>
          <p:cNvSpPr>
            <a:spLocks noGrp="1"/>
          </p:cNvSpPr>
          <p:nvPr>
            <p:ph idx="1"/>
          </p:nvPr>
        </p:nvSpPr>
        <p:spPr>
          <a:xfrm>
            <a:off x="838200" y="1825625"/>
            <a:ext cx="6226743" cy="4351338"/>
          </a:xfrm>
        </p:spPr>
        <p:txBody>
          <a:bodyPr>
            <a:normAutofit lnSpcReduction="10000"/>
          </a:bodyPr>
          <a:lstStyle/>
          <a:p>
            <a:pPr marL="0" indent="0">
              <a:buNone/>
            </a:pPr>
            <a:r>
              <a:rPr lang="en-US" dirty="0"/>
              <a:t>Examples:</a:t>
            </a:r>
          </a:p>
          <a:p>
            <a:r>
              <a:rPr lang="en-US" dirty="0"/>
              <a:t>When preparing raw meat, if hands and preparation equipment are not cleaned between handling different products, cross-contamination of microorganisms from the raw meat may occur.</a:t>
            </a:r>
            <a:endParaRPr lang="en-GB" dirty="0">
              <a:solidFill>
                <a:srgbClr val="3F3F3F"/>
              </a:solidFill>
              <a:effectLst/>
              <a:latin typeface="Helvetica" pitchFamily="2" charset="0"/>
            </a:endParaRPr>
          </a:p>
          <a:p>
            <a:r>
              <a:rPr lang="en-GB" dirty="0">
                <a:solidFill>
                  <a:srgbClr val="3F3F3F"/>
                </a:solidFill>
                <a:effectLst/>
                <a:latin typeface="Helvetica" pitchFamily="2" charset="0"/>
              </a:rPr>
              <a:t>When diluting an antiseptic or disinfectant, if the samples of different concentration are accidentally mixed, cross-contamination has occurred.</a:t>
            </a:r>
            <a:endParaRPr lang="en-US" dirty="0"/>
          </a:p>
          <a:p>
            <a:pPr marL="0" indent="0">
              <a:buNone/>
            </a:pPr>
            <a:endParaRPr lang="pt-BR" dirty="0"/>
          </a:p>
        </p:txBody>
      </p:sp>
      <p:sp>
        <p:nvSpPr>
          <p:cNvPr id="9" name="Text Placeholder 8">
            <a:extLst>
              <a:ext uri="{FF2B5EF4-FFF2-40B4-BE49-F238E27FC236}">
                <a16:creationId xmlns:a16="http://schemas.microsoft.com/office/drawing/2014/main" id="{E249B6B6-EDF2-03CD-BEF9-0F567EA56E45}"/>
              </a:ext>
            </a:extLst>
          </p:cNvPr>
          <p:cNvSpPr>
            <a:spLocks noGrp="1"/>
          </p:cNvSpPr>
          <p:nvPr>
            <p:ph type="body" sz="quarter" idx="14"/>
          </p:nvPr>
        </p:nvSpPr>
        <p:spPr>
          <a:xfrm>
            <a:off x="9973929" y="162686"/>
            <a:ext cx="2078545" cy="365125"/>
          </a:xfrm>
          <a:solidFill>
            <a:schemeClr val="accent2"/>
          </a:solidFill>
        </p:spPr>
        <p:txBody>
          <a:bodyPr/>
          <a:lstStyle/>
          <a:p>
            <a:r>
              <a:rPr lang="en-GB" dirty="0"/>
              <a:t>Activity 2</a:t>
            </a:r>
          </a:p>
        </p:txBody>
      </p:sp>
      <p:sp>
        <p:nvSpPr>
          <p:cNvPr id="13" name="Text Placeholder 12">
            <a:extLst>
              <a:ext uri="{FF2B5EF4-FFF2-40B4-BE49-F238E27FC236}">
                <a16:creationId xmlns:a16="http://schemas.microsoft.com/office/drawing/2014/main" id="{3B2F7691-CFBD-7BDB-0F5E-460712211FC9}"/>
              </a:ext>
            </a:extLst>
          </p:cNvPr>
          <p:cNvSpPr>
            <a:spLocks noGrp="1"/>
          </p:cNvSpPr>
          <p:nvPr>
            <p:ph type="body" sz="quarter" idx="11"/>
          </p:nvPr>
        </p:nvSpPr>
        <p:spPr>
          <a:xfrm>
            <a:off x="838200" y="6356349"/>
            <a:ext cx="4879206" cy="365125"/>
          </a:xfrm>
        </p:spPr>
        <p:txBody>
          <a:bodyPr/>
          <a:lstStyle/>
          <a:p>
            <a:r>
              <a:rPr lang="en-GB" dirty="0"/>
              <a:t>Lesson 4: </a:t>
            </a:r>
            <a:r>
              <a:rPr lang="en-US" dirty="0"/>
              <a:t>Maintaining clean work areas, machinery and resources </a:t>
            </a:r>
            <a:endParaRPr lang="en-GB" dirty="0"/>
          </a:p>
        </p:txBody>
      </p:sp>
      <p:pic>
        <p:nvPicPr>
          <p:cNvPr id="4098" name="Picture 2">
            <a:extLst>
              <a:ext uri="{FF2B5EF4-FFF2-40B4-BE49-F238E27FC236}">
                <a16:creationId xmlns:a16="http://schemas.microsoft.com/office/drawing/2014/main" id="{0B9ABBCD-A851-8EB7-34C5-E999636FA96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p:blipFill>
        <p:spPr bwMode="auto">
          <a:xfrm>
            <a:off x="7268404" y="1941583"/>
            <a:ext cx="4522453" cy="3391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323995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3CBE4BB3A37E488EBA36778162DF73" ma:contentTypeVersion="14" ma:contentTypeDescription="Create a new document." ma:contentTypeScope="" ma:versionID="0ca46bf19ef785bbbc8660e038fa42bd">
  <xsd:schema xmlns:xsd="http://www.w3.org/2001/XMLSchema" xmlns:xs="http://www.w3.org/2001/XMLSchema" xmlns:p="http://schemas.microsoft.com/office/2006/metadata/properties" xmlns:ns2="793c77ee-4b4c-4c71-81d8-13ade05a2728" xmlns:ns3="35bd0bae-f88e-4010-86b3-4f837abcc0be" targetNamespace="http://schemas.microsoft.com/office/2006/metadata/properties" ma:root="true" ma:fieldsID="5715f077389cd6616b2945872cd585d5" ns2:_="" ns3:_="">
    <xsd:import namespace="793c77ee-4b4c-4c71-81d8-13ade05a2728"/>
    <xsd:import namespace="35bd0bae-f88e-4010-86b3-4f837abcc0b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3c77ee-4b4c-4c71-81d8-13ade05a272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c323eb9-42bf-4c5f-9fdb-2be1ed835cc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d0bae-f88e-4010-86b3-4f837abcc0b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528b4b58-1043-4966-96c8-0b089c760a9f}" ma:internalName="TaxCatchAll" ma:showField="CatchAllData" ma:web="35bd0bae-f88e-4010-86b3-4f837abcc0b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5bd0bae-f88e-4010-86b3-4f837abcc0be" xsi:nil="true"/>
    <lcf76f155ced4ddcb4097134ff3c332f xmlns="793c77ee-4b4c-4c71-81d8-13ade05a272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FE5ED38-1101-48F0-AFA8-BAA28006E0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3c77ee-4b4c-4c71-81d8-13ade05a2728"/>
    <ds:schemaRef ds:uri="35bd0bae-f88e-4010-86b3-4f837abcc0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685304C-E221-4D28-BE94-04F9835A9F9B}">
  <ds:schemaRefs>
    <ds:schemaRef ds:uri="http://schemas.microsoft.com/sharepoint/v3/contenttype/forms"/>
  </ds:schemaRefs>
</ds:datastoreItem>
</file>

<file path=customXml/itemProps3.xml><?xml version="1.0" encoding="utf-8"?>
<ds:datastoreItem xmlns:ds="http://schemas.openxmlformats.org/officeDocument/2006/customXml" ds:itemID="{8852B92F-4B55-4C27-A086-35ED85DBA6EA}">
  <ds:schemaRefs>
    <ds:schemaRef ds:uri="http://schemas.microsoft.com/office/2006/metadata/properties"/>
    <ds:schemaRef ds:uri="http://schemas.microsoft.com/office/infopath/2007/PartnerControls"/>
    <ds:schemaRef ds:uri="35bd0bae-f88e-4010-86b3-4f837abcc0be"/>
    <ds:schemaRef ds:uri="793c77ee-4b4c-4c71-81d8-13ade05a2728"/>
  </ds:schemaRefs>
</ds:datastoreItem>
</file>

<file path=docProps/app.xml><?xml version="1.0" encoding="utf-8"?>
<Properties xmlns="http://schemas.openxmlformats.org/officeDocument/2006/extended-properties" xmlns:vt="http://schemas.openxmlformats.org/officeDocument/2006/docPropsVTypes">
  <TotalTime>0</TotalTime>
  <Words>1629</Words>
  <Application>Microsoft Office PowerPoint</Application>
  <PresentationFormat>Widescreen</PresentationFormat>
  <Paragraphs>162</Paragraphs>
  <Slides>17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arial</vt:lpstr>
      <vt:lpstr>Arial Narrow</vt:lpstr>
      <vt:lpstr>Calibri</vt:lpstr>
      <vt:lpstr>Helvetica</vt:lpstr>
      <vt:lpstr>Lato</vt:lpstr>
      <vt:lpstr>Segoe UI</vt:lpstr>
      <vt:lpstr>Times New Roman</vt:lpstr>
      <vt:lpstr>Office Theme</vt:lpstr>
      <vt:lpstr>Health</vt:lpstr>
      <vt:lpstr>In this lesson, we will:</vt:lpstr>
      <vt:lpstr>Why is cleaning important?</vt:lpstr>
      <vt:lpstr>Why is it important to regularly clean surfaces and equipment and prepare work areas for use?</vt:lpstr>
      <vt:lpstr>The importance of correct storage</vt:lpstr>
      <vt:lpstr>The importance of correct storage</vt:lpstr>
      <vt:lpstr>Contamination and cross-contamination</vt:lpstr>
      <vt:lpstr>Contamination and cross-contamination</vt:lpstr>
      <vt:lpstr>Contamination and cross-contamination</vt:lpstr>
      <vt:lpstr>Contamination and cross-contamination</vt:lpstr>
      <vt:lpstr>Contamination and cross-contamination</vt:lpstr>
      <vt:lpstr>The importance of regular cleaning, preparation and maintenance of equipment</vt:lpstr>
      <vt:lpstr>The importance of regular cleaning, preparation and maintenance of equipment</vt:lpstr>
      <vt:lpstr>Study question</vt:lpstr>
      <vt:lpstr>Mark scheme</vt:lpstr>
      <vt:lpstr>In this lesson, we have:</vt:lpstr>
      <vt:lpstr>Consolidation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Health</dc:title>
  <dc:creator/>
  <cp:lastModifiedBy/>
  <cp:revision>2</cp:revision>
  <dcterms:created xsi:type="dcterms:W3CDTF">2024-04-23T12:18:36Z</dcterms:created>
  <dcterms:modified xsi:type="dcterms:W3CDTF">2024-07-12T14:48:22Z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0x010100823CBE4BB3A37E488EBA36778162DF73</vt:lpwstr>
  </property>
  <property fmtid="{D5CDD505-2E9C-101B-9397-08002B2CF9AE}" pid="3" name="MediaServiceImageTags">
    <vt:lpwstr/>
  </property>
</Properties>
</file>