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7" r:id="rId2"/>
    <p:sldId id="258" r:id="rId3"/>
    <p:sldId id="259" r:id="rId4"/>
    <p:sldId id="276" r:id="rId5"/>
    <p:sldId id="277" r:id="rId6"/>
    <p:sldId id="278" r:id="rId7"/>
    <p:sldId id="280" r:id="rId8"/>
    <p:sldId id="281" r:id="rId9"/>
    <p:sldId id="282" r:id="rId10"/>
    <p:sldId id="288" r:id="rId11"/>
    <p:sldId id="279" r:id="rId12"/>
    <p:sldId id="289" r:id="rId13"/>
    <p:sldId id="283" r:id="rId14"/>
    <p:sldId id="284" r:id="rId15"/>
    <p:sldId id="287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A2FF"/>
    <a:srgbClr val="8E53EF"/>
    <a:srgbClr val="466318"/>
    <a:srgbClr val="FF7575"/>
    <a:srgbClr val="E2EEBE"/>
    <a:srgbClr val="F6FAEC"/>
    <a:srgbClr val="C0CEFF"/>
    <a:srgbClr val="10283A"/>
    <a:srgbClr val="F1995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81" autoAdjust="0"/>
    <p:restoredTop sz="90268" autoAdjust="0"/>
  </p:normalViewPr>
  <p:slideViewPr>
    <p:cSldViewPr snapToGrid="0">
      <p:cViewPr varScale="1">
        <p:scale>
          <a:sx n="63" d="100"/>
          <a:sy n="63" d="100"/>
        </p:scale>
        <p:origin x="6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1059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41D0A8-53FF-630C-A836-51A3FCF679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E7DE2-9C0D-6BF3-1161-3FCE11A4D7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90100-C4EB-4E88-91FA-DBDEB754A07B}" type="datetimeFigureOut">
              <a:rPr lang="en-GB" smtClean="0"/>
              <a:pPr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F8F44F-3644-328A-AC9D-5615F79C6C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DFE00-70B8-9624-0D12-55AEF16C7C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BE69C-86F9-4AFD-A89E-85F0E027EA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7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59CA-7A41-4A35-A91B-476B135E7AE6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D470C-3F6B-4593-9EA3-2AB115CDA1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18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ectionpreventioncontrol.co.uk/resources/hand-hygiene-compliance-monthly-audit-tool-for-care-homes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hqip.org.uk/introduction-to-qi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Image ©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docs-Google Sans"/>
              </a:rPr>
              <a:t>iStockphoto/</a:t>
            </a:r>
            <a:r>
              <a:rPr lang="en-GB" sz="1200" b="0" i="0" dirty="0" err="1">
                <a:solidFill>
                  <a:srgbClr val="000000"/>
                </a:solidFill>
                <a:effectLst/>
                <a:latin typeface="docs-Google Sans"/>
              </a:rPr>
              <a:t>sturti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04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© &lt;insert BSI copyright information here&gt;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29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0" i="0" dirty="0">
                <a:solidFill>
                  <a:srgbClr val="000000"/>
                </a:solidFill>
                <a:effectLst/>
                <a:latin typeface="docs-Calibri"/>
              </a:rPr>
              <a:t>Shutterstock/Ground Picture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08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0" i="0" dirty="0">
                <a:solidFill>
                  <a:srgbClr val="1F1F1F"/>
                </a:solidFill>
                <a:effectLst/>
                <a:latin typeface="Google Sans"/>
              </a:rPr>
              <a:t>Shutterstock/</a:t>
            </a:r>
            <a:r>
              <a:rPr lang="en-CA" b="0" i="0" dirty="0" err="1">
                <a:solidFill>
                  <a:srgbClr val="1F1F1F"/>
                </a:solidFill>
                <a:effectLst/>
                <a:latin typeface="Google Sans"/>
              </a:rPr>
              <a:t>docstockmedia</a:t>
            </a:r>
            <a:r>
              <a:rPr lang="en-CA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25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to consider: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is a code of conduct?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Why are they important? </a:t>
            </a:r>
            <a:endParaRPr lang="en-GB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What are ethics?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 typeface="Symbol" pitchFamily="2" charset="2"/>
              <a:buNone/>
              <a:tabLst>
                <a:tab pos="457200" algn="l"/>
              </a:tabLst>
              <a:defRPr/>
            </a:pPr>
            <a:r>
              <a:rPr lang="en-GB" dirty="0"/>
              <a:t>Introduction to codes of conduct and ethics – Professor Michael Reiss: https://vimeo.com/918331922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82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Websites linked in this slide:</a:t>
            </a:r>
          </a:p>
          <a:p>
            <a:r>
              <a:rPr lang="en-CA" sz="1800" dirty="0">
                <a:effectLst/>
                <a:latin typeface="Segoe UI" panose="020B0502040204020203" pitchFamily="34" charset="0"/>
                <a:hlinkClick r:id="rId3"/>
              </a:rPr>
              <a:t>https://www.infectionpreventioncontrol.co.uk/resources/hand-hygiene-compliance-monthly-audit-tool-for-care-homes/</a:t>
            </a:r>
            <a:r>
              <a:rPr lang="en-CA" sz="1800" dirty="0">
                <a:effectLst/>
                <a:latin typeface="Segoe UI" panose="020B0502040204020203" pitchFamily="34" charset="0"/>
              </a:rPr>
              <a:t> </a:t>
            </a:r>
            <a:r>
              <a:rPr lang="en-GB" sz="180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(with permission)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18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to consider:</a:t>
            </a: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Noto Sans Symbols"/>
                <a:cs typeface="Noto Sans Symbols"/>
              </a:rPr>
              <a:t>Define autonomy, beneficence, nonmaleficence, justice, informed consent, truthfulness, confidentiality</a:t>
            </a:r>
            <a:endParaRPr lang="en-GB" sz="12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Noto Sans Symbols"/>
                <a:cs typeface="Noto Sans Symbols"/>
              </a:rPr>
              <a:t>Provide an example in the health/ science sector for each term.</a:t>
            </a:r>
            <a:endParaRPr lang="en-GB" sz="1200" dirty="0">
              <a:effectLst/>
              <a:latin typeface="Noto Sans Symbols"/>
              <a:ea typeface="Noto Sans Symbols"/>
              <a:cs typeface="Noto Sans Symbols"/>
            </a:endParaRPr>
          </a:p>
          <a:p>
            <a:endParaRPr lang="en-US" dirty="0"/>
          </a:p>
          <a:p>
            <a:r>
              <a:rPr lang="en-US" dirty="0"/>
              <a:t>Key terminology in ethical practice – Professor Michael Reiss: https://vimeo.com/918332187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Websites linked in this slide:</a:t>
            </a:r>
          </a:p>
          <a:p>
            <a:r>
              <a:rPr lang="en-US" dirty="0">
                <a:hlinkClick r:id="rId3"/>
              </a:rPr>
              <a:t>https://elearning.hqip.org.uk/introduction-to-qi/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3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6E5EB6-EF23-9191-1C19-791D0A3DF8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1771"/>
            <a:ext cx="12192000" cy="3461657"/>
          </a:xfrm>
          <a:prstGeom prst="rect">
            <a:avLst/>
          </a:prstGeom>
        </p:spPr>
      </p:pic>
      <p:pic>
        <p:nvPicPr>
          <p:cNvPr id="6" name="Picture 5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CF0436F5-4759-CE02-9A1C-07D30041419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08266"/>
            <a:ext cx="12192000" cy="5247132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33622E4-CEE5-F34B-4F3F-C30CEBF6A7A0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1A01DBF-6845-8111-1CE3-3D349B59292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0283" y="1283344"/>
            <a:ext cx="1811434" cy="1800000"/>
          </a:xfrm>
          <a:prstGeom prst="rect">
            <a:avLst/>
          </a:prstGeom>
        </p:spPr>
      </p:pic>
      <p:pic>
        <p:nvPicPr>
          <p:cNvPr id="17" name="Picture 16" descr="A heart with a pulse line&#10;&#10;Description automatically generated with low confidence">
            <a:extLst>
              <a:ext uri="{FF2B5EF4-FFF2-40B4-BE49-F238E27FC236}">
                <a16:creationId xmlns:a16="http://schemas.microsoft.com/office/drawing/2014/main" id="{CBFB300C-2BB8-401C-5DD0-A1E1AA7DCF3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7945" y="1806627"/>
            <a:ext cx="1134190" cy="8793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C3DBCA-7C4D-8464-41A1-E5A6B97E9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1979FD-01AA-1067-1460-57F7EF5F9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921591CF-EA9C-66D4-29AD-8DBF21EEA2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724"/>
            <a:ext cx="5623668" cy="534189"/>
          </a:xfrm>
        </p:spPr>
        <p:txBody>
          <a:bodyPr>
            <a:noAutofit/>
          </a:bodyPr>
          <a:lstStyle>
            <a:lvl1pPr marL="0" indent="0" algn="r">
              <a:buNone/>
              <a:defRPr sz="2000" b="1" i="0" u="none">
                <a:solidFill>
                  <a:srgbClr val="46631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9CA186E-4A24-6614-1555-2BC031D1DF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5863"/>
            <a:ext cx="9144000" cy="45800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A9378456-E134-818B-E1E2-317DDED15FA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163" y="1861525"/>
            <a:ext cx="2049637" cy="86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073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F0C2EF-6E16-9B82-6B63-442BD0C248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9635E-39ED-F784-26B0-6A6520D6A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5008" y="2892829"/>
            <a:ext cx="3507474" cy="328413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10283A"/>
                </a:solidFill>
              </a:defRPr>
            </a:lvl2pPr>
            <a:lvl3pPr marL="914400" indent="0">
              <a:buNone/>
              <a:defRPr sz="2000">
                <a:solidFill>
                  <a:srgbClr val="10283A"/>
                </a:solidFill>
              </a:defRPr>
            </a:lvl3pPr>
            <a:lvl4pPr marL="1371600" indent="0">
              <a:buNone/>
              <a:defRPr sz="2000">
                <a:solidFill>
                  <a:srgbClr val="10283A"/>
                </a:solidFill>
              </a:defRPr>
            </a:lvl4pPr>
            <a:lvl5pPr marL="1828800" indent="0">
              <a:buNone/>
              <a:defRPr sz="2000">
                <a:solidFill>
                  <a:srgbClr val="10283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EAC885B-A4A4-DCB2-7EAC-A1F1A996CE75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14E3177-C0BC-55FC-4E39-B45CD33145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5008" y="2055812"/>
            <a:ext cx="2689727" cy="620511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FF0000"/>
                </a:solidFill>
              </a:defRPr>
            </a:lvl2pPr>
            <a:lvl3pPr marL="914400" indent="0">
              <a:buNone/>
              <a:defRPr sz="2000">
                <a:solidFill>
                  <a:srgbClr val="FF0000"/>
                </a:solidFill>
              </a:defRPr>
            </a:lvl3pPr>
            <a:lvl4pPr marL="1371600" indent="0">
              <a:buNone/>
              <a:defRPr sz="2000">
                <a:solidFill>
                  <a:srgbClr val="FF0000"/>
                </a:solidFill>
              </a:defRPr>
            </a:lvl4pPr>
            <a:lvl5pPr marL="1828800" indent="0">
              <a:buNone/>
              <a:defRPr sz="20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5E4C997-4AE7-5413-8EBD-5D3A204E83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38E42E70-E1D6-307E-10B0-2F5B24698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640080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458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1CF4477-6D3D-2D7E-2E3D-CAC0483B27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9788" y="1872343"/>
            <a:ext cx="3932238" cy="39887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E2D6-6541-EB56-B25E-8362BF15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01A65-36E9-75E7-2C99-A3E543024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4514"/>
            <a:ext cx="5762398" cy="4576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2425175-C340-950A-69CF-C6171BA23D5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B12EA37-2B28-33A5-1D17-A7374800F6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5823857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B62C6E0-46EF-437B-CFEB-4B65E34ADC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9483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D15544B-F175-9EAE-3425-9D9811AB2A7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1978025"/>
            <a:ext cx="5196840" cy="4226832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1330FB-8399-C74E-BF60-F600FDC5CC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68046" y="1978025"/>
            <a:ext cx="5196840" cy="4226832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5148E20-5D43-7AC1-2CBA-646804B0C4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199" y="6356349"/>
            <a:ext cx="6607629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DE05CFA6-FB5A-1E49-1F0A-E11C421F4B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71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360CA8-9563-DFF9-85DA-504D2363294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539593 w 3174076"/>
              <a:gd name="connsiteY1" fmla="*/ 0 h 4351338"/>
              <a:gd name="connsiteX2" fmla="*/ 1079186 w 3174076"/>
              <a:gd name="connsiteY2" fmla="*/ 0 h 4351338"/>
              <a:gd name="connsiteX3" fmla="*/ 1650520 w 3174076"/>
              <a:gd name="connsiteY3" fmla="*/ 0 h 4351338"/>
              <a:gd name="connsiteX4" fmla="*/ 2253594 w 3174076"/>
              <a:gd name="connsiteY4" fmla="*/ 0 h 4351338"/>
              <a:gd name="connsiteX5" fmla="*/ 3174076 w 3174076"/>
              <a:gd name="connsiteY5" fmla="*/ 0 h 4351338"/>
              <a:gd name="connsiteX6" fmla="*/ 3174076 w 3174076"/>
              <a:gd name="connsiteY6" fmla="*/ 708646 h 4351338"/>
              <a:gd name="connsiteX7" fmla="*/ 3174076 w 3174076"/>
              <a:gd name="connsiteY7" fmla="*/ 1199726 h 4351338"/>
              <a:gd name="connsiteX8" fmla="*/ 3174076 w 3174076"/>
              <a:gd name="connsiteY8" fmla="*/ 1734319 h 4351338"/>
              <a:gd name="connsiteX9" fmla="*/ 3174076 w 3174076"/>
              <a:gd name="connsiteY9" fmla="*/ 2312425 h 4351338"/>
              <a:gd name="connsiteX10" fmla="*/ 3174076 w 3174076"/>
              <a:gd name="connsiteY10" fmla="*/ 2890532 h 4351338"/>
              <a:gd name="connsiteX11" fmla="*/ 3174076 w 3174076"/>
              <a:gd name="connsiteY11" fmla="*/ 3425125 h 4351338"/>
              <a:gd name="connsiteX12" fmla="*/ 3174076 w 3174076"/>
              <a:gd name="connsiteY12" fmla="*/ 4351338 h 4351338"/>
              <a:gd name="connsiteX13" fmla="*/ 2475779 w 3174076"/>
              <a:gd name="connsiteY13" fmla="*/ 4351338 h 4351338"/>
              <a:gd name="connsiteX14" fmla="*/ 1809223 w 3174076"/>
              <a:gd name="connsiteY14" fmla="*/ 4351338 h 4351338"/>
              <a:gd name="connsiteX15" fmla="*/ 1206149 w 3174076"/>
              <a:gd name="connsiteY15" fmla="*/ 4351338 h 4351338"/>
              <a:gd name="connsiteX16" fmla="*/ 0 w 3174076"/>
              <a:gd name="connsiteY16" fmla="*/ 4351338 h 4351338"/>
              <a:gd name="connsiteX17" fmla="*/ 0 w 3174076"/>
              <a:gd name="connsiteY17" fmla="*/ 3642692 h 4351338"/>
              <a:gd name="connsiteX18" fmla="*/ 0 w 3174076"/>
              <a:gd name="connsiteY18" fmla="*/ 3151612 h 4351338"/>
              <a:gd name="connsiteX19" fmla="*/ 0 w 3174076"/>
              <a:gd name="connsiteY19" fmla="*/ 2486479 h 4351338"/>
              <a:gd name="connsiteX20" fmla="*/ 0 w 3174076"/>
              <a:gd name="connsiteY20" fmla="*/ 1995399 h 4351338"/>
              <a:gd name="connsiteX21" fmla="*/ 0 w 3174076"/>
              <a:gd name="connsiteY21" fmla="*/ 1286753 h 4351338"/>
              <a:gd name="connsiteX22" fmla="*/ 0 w 3174076"/>
              <a:gd name="connsiteY22" fmla="*/ 665133 h 4351338"/>
              <a:gd name="connsiteX23" fmla="*/ 0 w 3174076"/>
              <a:gd name="connsiteY23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268416" y="-23827"/>
                  <a:pt x="352197" y="24648"/>
                  <a:pt x="539593" y="0"/>
                </a:cubicBezTo>
                <a:cubicBezTo>
                  <a:pt x="726989" y="-24648"/>
                  <a:pt x="971240" y="-20080"/>
                  <a:pt x="1079186" y="0"/>
                </a:cubicBezTo>
                <a:cubicBezTo>
                  <a:pt x="1187132" y="20080"/>
                  <a:pt x="1440798" y="-18762"/>
                  <a:pt x="1650520" y="0"/>
                </a:cubicBezTo>
                <a:cubicBezTo>
                  <a:pt x="1860242" y="18762"/>
                  <a:pt x="2083458" y="-8389"/>
                  <a:pt x="2253594" y="0"/>
                </a:cubicBezTo>
                <a:cubicBezTo>
                  <a:pt x="2423730" y="8389"/>
                  <a:pt x="2941083" y="-37671"/>
                  <a:pt x="3174076" y="0"/>
                </a:cubicBezTo>
                <a:cubicBezTo>
                  <a:pt x="3171503" y="328352"/>
                  <a:pt x="3162404" y="507417"/>
                  <a:pt x="3174076" y="708646"/>
                </a:cubicBezTo>
                <a:cubicBezTo>
                  <a:pt x="3185748" y="909875"/>
                  <a:pt x="3188485" y="1079887"/>
                  <a:pt x="3174076" y="1199726"/>
                </a:cubicBezTo>
                <a:cubicBezTo>
                  <a:pt x="3159667" y="1319565"/>
                  <a:pt x="3151895" y="1579508"/>
                  <a:pt x="3174076" y="1734319"/>
                </a:cubicBezTo>
                <a:cubicBezTo>
                  <a:pt x="3196257" y="1889130"/>
                  <a:pt x="3195829" y="2045705"/>
                  <a:pt x="3174076" y="2312425"/>
                </a:cubicBezTo>
                <a:cubicBezTo>
                  <a:pt x="3152323" y="2579145"/>
                  <a:pt x="3169865" y="2685824"/>
                  <a:pt x="3174076" y="2890532"/>
                </a:cubicBezTo>
                <a:cubicBezTo>
                  <a:pt x="3178287" y="3095240"/>
                  <a:pt x="3171104" y="3213803"/>
                  <a:pt x="3174076" y="3425125"/>
                </a:cubicBezTo>
                <a:cubicBezTo>
                  <a:pt x="3177048" y="3636447"/>
                  <a:pt x="3154403" y="4108609"/>
                  <a:pt x="3174076" y="4351338"/>
                </a:cubicBezTo>
                <a:cubicBezTo>
                  <a:pt x="3031832" y="4321705"/>
                  <a:pt x="2622579" y="4372546"/>
                  <a:pt x="2475779" y="4351338"/>
                </a:cubicBezTo>
                <a:cubicBezTo>
                  <a:pt x="2328979" y="4330130"/>
                  <a:pt x="2072231" y="4349691"/>
                  <a:pt x="1809223" y="4351338"/>
                </a:cubicBezTo>
                <a:cubicBezTo>
                  <a:pt x="1546215" y="4352985"/>
                  <a:pt x="1343102" y="4378518"/>
                  <a:pt x="1206149" y="4351338"/>
                </a:cubicBezTo>
                <a:cubicBezTo>
                  <a:pt x="1069196" y="4324158"/>
                  <a:pt x="376438" y="4330080"/>
                  <a:pt x="0" y="4351338"/>
                </a:cubicBezTo>
                <a:cubicBezTo>
                  <a:pt x="32564" y="4157387"/>
                  <a:pt x="11478" y="3815685"/>
                  <a:pt x="0" y="3642692"/>
                </a:cubicBezTo>
                <a:cubicBezTo>
                  <a:pt x="-11478" y="3469699"/>
                  <a:pt x="-17769" y="3356878"/>
                  <a:pt x="0" y="3151612"/>
                </a:cubicBezTo>
                <a:cubicBezTo>
                  <a:pt x="17769" y="2946346"/>
                  <a:pt x="12578" y="2797666"/>
                  <a:pt x="0" y="2486479"/>
                </a:cubicBezTo>
                <a:cubicBezTo>
                  <a:pt x="-12578" y="2175292"/>
                  <a:pt x="-9907" y="2104087"/>
                  <a:pt x="0" y="1995399"/>
                </a:cubicBezTo>
                <a:cubicBezTo>
                  <a:pt x="9907" y="1886711"/>
                  <a:pt x="11327" y="1512831"/>
                  <a:pt x="0" y="1286753"/>
                </a:cubicBezTo>
                <a:cubicBezTo>
                  <a:pt x="-11327" y="1060675"/>
                  <a:pt x="5859" y="832266"/>
                  <a:pt x="0" y="665133"/>
                </a:cubicBezTo>
                <a:cubicBezTo>
                  <a:pt x="-5859" y="498000"/>
                  <a:pt x="75" y="259686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238831" y="14723"/>
                  <a:pt x="480051" y="-10538"/>
                  <a:pt x="698297" y="0"/>
                </a:cubicBezTo>
                <a:cubicBezTo>
                  <a:pt x="916543" y="10538"/>
                  <a:pt x="1154726" y="13383"/>
                  <a:pt x="1301371" y="0"/>
                </a:cubicBezTo>
                <a:cubicBezTo>
                  <a:pt x="1448016" y="-13383"/>
                  <a:pt x="1807132" y="-30"/>
                  <a:pt x="1999668" y="0"/>
                </a:cubicBezTo>
                <a:cubicBezTo>
                  <a:pt x="2192204" y="30"/>
                  <a:pt x="2655866" y="13746"/>
                  <a:pt x="3174076" y="0"/>
                </a:cubicBezTo>
                <a:cubicBezTo>
                  <a:pt x="3154416" y="328479"/>
                  <a:pt x="3156727" y="507405"/>
                  <a:pt x="3174076" y="665133"/>
                </a:cubicBezTo>
                <a:cubicBezTo>
                  <a:pt x="3191425" y="822861"/>
                  <a:pt x="3193977" y="1042506"/>
                  <a:pt x="3174076" y="1199726"/>
                </a:cubicBezTo>
                <a:cubicBezTo>
                  <a:pt x="3154175" y="1356946"/>
                  <a:pt x="3183847" y="1517591"/>
                  <a:pt x="3174076" y="1821346"/>
                </a:cubicBezTo>
                <a:cubicBezTo>
                  <a:pt x="3164305" y="2125101"/>
                  <a:pt x="3194528" y="2073601"/>
                  <a:pt x="3174076" y="2312425"/>
                </a:cubicBezTo>
                <a:cubicBezTo>
                  <a:pt x="3153624" y="2551249"/>
                  <a:pt x="3185805" y="2772558"/>
                  <a:pt x="3174076" y="2934045"/>
                </a:cubicBezTo>
                <a:cubicBezTo>
                  <a:pt x="3162347" y="3095532"/>
                  <a:pt x="3155247" y="3369274"/>
                  <a:pt x="3174076" y="3599178"/>
                </a:cubicBezTo>
                <a:cubicBezTo>
                  <a:pt x="3192905" y="3829082"/>
                  <a:pt x="3154199" y="4122520"/>
                  <a:pt x="3174076" y="4351338"/>
                </a:cubicBezTo>
                <a:cubicBezTo>
                  <a:pt x="2875561" y="4332635"/>
                  <a:pt x="2778934" y="4334576"/>
                  <a:pt x="2571002" y="4351338"/>
                </a:cubicBezTo>
                <a:cubicBezTo>
                  <a:pt x="2363070" y="4368100"/>
                  <a:pt x="2267472" y="4359571"/>
                  <a:pt x="2031409" y="4351338"/>
                </a:cubicBezTo>
                <a:cubicBezTo>
                  <a:pt x="1795346" y="4343105"/>
                  <a:pt x="1673628" y="4348935"/>
                  <a:pt x="1396593" y="4351338"/>
                </a:cubicBezTo>
                <a:cubicBezTo>
                  <a:pt x="1119558" y="4353741"/>
                  <a:pt x="1036303" y="4351322"/>
                  <a:pt x="793519" y="4351338"/>
                </a:cubicBezTo>
                <a:cubicBezTo>
                  <a:pt x="550735" y="4351354"/>
                  <a:pt x="330547" y="4384738"/>
                  <a:pt x="0" y="4351338"/>
                </a:cubicBezTo>
                <a:cubicBezTo>
                  <a:pt x="12507" y="4129693"/>
                  <a:pt x="4998" y="4047075"/>
                  <a:pt x="0" y="3860258"/>
                </a:cubicBezTo>
                <a:cubicBezTo>
                  <a:pt x="-4998" y="3673441"/>
                  <a:pt x="3114" y="3407381"/>
                  <a:pt x="0" y="3151612"/>
                </a:cubicBezTo>
                <a:cubicBezTo>
                  <a:pt x="-3114" y="2895843"/>
                  <a:pt x="16768" y="2799560"/>
                  <a:pt x="0" y="2617019"/>
                </a:cubicBezTo>
                <a:cubicBezTo>
                  <a:pt x="-16768" y="2434478"/>
                  <a:pt x="-28652" y="2250010"/>
                  <a:pt x="0" y="1908373"/>
                </a:cubicBezTo>
                <a:cubicBezTo>
                  <a:pt x="28652" y="1566736"/>
                  <a:pt x="-2930" y="1442324"/>
                  <a:pt x="0" y="1199726"/>
                </a:cubicBezTo>
                <a:cubicBezTo>
                  <a:pt x="2930" y="957128"/>
                  <a:pt x="8576" y="401800"/>
                  <a:pt x="0" y="0"/>
                </a:cubicBezTo>
                <a:close/>
              </a:path>
            </a:pathLst>
          </a:custGeom>
          <a:solidFill>
            <a:srgbClr val="E2EEBE"/>
          </a:solidFill>
          <a:ln w="19050" cap="sq">
            <a:solidFill>
              <a:srgbClr val="466318"/>
            </a:solidFill>
            <a:extLst>
              <a:ext uri="{C807C97D-BFC1-408E-A445-0C87EB9F89A2}">
                <ask:lineSketchStyleProps xmlns:ask="http://schemas.microsoft.com/office/drawing/2018/sketchyshapes" sd="809461488">
                  <ask:type>
                    <ask:lineSketchFreehand/>
                  </ask:type>
                </ask:lineSketchStyleProps>
              </a:ext>
            </a:extLst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EB070F2-6F26-BF10-67CE-69E180ABB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7043057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F13B2F-E75D-A0E3-4CBA-ECA797356F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15807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id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33131622-DDC2-ED14-86B4-2BF01D3540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67007" y="714375"/>
            <a:ext cx="8745021" cy="86873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BB2B898-75E4-BA92-0EDE-F8F75E140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6275614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0476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0E12BB-9714-8016-5459-5843FDB8A2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FE61FDA-5E2B-208F-5A20-01FC775E7B9F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E32168-1B12-F447-BA77-F4CBD96EA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54409B6-E451-15C3-FEE3-B443953C5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1C4DCCD-22C1-0BB1-9541-2BCEE8392769}"/>
              </a:ext>
            </a:extLst>
          </p:cNvPr>
          <p:cNvGrpSpPr/>
          <p:nvPr userDrawn="1"/>
        </p:nvGrpSpPr>
        <p:grpSpPr>
          <a:xfrm>
            <a:off x="7053943" y="457724"/>
            <a:ext cx="4607815" cy="981687"/>
            <a:chOff x="5473511" y="457724"/>
            <a:chExt cx="6024961" cy="1283607"/>
          </a:xfrm>
        </p:grpSpPr>
        <p:pic>
          <p:nvPicPr>
            <p:cNvPr id="10" name="Picture 9" descr="A picture containing screenshot, graphics, pattern, circle&#10;&#10;Description automatically generated">
              <a:extLst>
                <a:ext uri="{FF2B5EF4-FFF2-40B4-BE49-F238E27FC236}">
                  <a16:creationId xmlns:a16="http://schemas.microsoft.com/office/drawing/2014/main" id="{D7C10F6B-EE9A-7316-3756-6CF40BACB9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50224" y="501650"/>
              <a:ext cx="2848248" cy="1195756"/>
            </a:xfrm>
            <a:prstGeom prst="rect">
              <a:avLst/>
            </a:prstGeom>
          </p:spPr>
        </p:pic>
        <p:pic>
          <p:nvPicPr>
            <p:cNvPr id="11" name="Picture 10" descr="A picture containing dance&#10;&#10;Description automatically generated">
              <a:extLst>
                <a:ext uri="{FF2B5EF4-FFF2-40B4-BE49-F238E27FC236}">
                  <a16:creationId xmlns:a16="http://schemas.microsoft.com/office/drawing/2014/main" id="{53030C76-BE1C-E67E-DF54-B0AFEF56A95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473511" y="457724"/>
              <a:ext cx="2766975" cy="12836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3470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33131622-DDC2-ED14-86B4-2BF01D3540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490" y="898525"/>
            <a:ext cx="8745021" cy="86873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DD11EB-73B6-9FA1-9358-3BB8241E05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lIns="180000" tIns="144000" rIns="180000" bIns="144000"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35391365-8BD4-3948-009B-4610525006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6400799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6103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927FA953-FAA1-35E6-D6EB-E529BDA03F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6645729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44703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77770-603A-956D-71F8-59FAB1C359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89083" y="1825625"/>
            <a:ext cx="4364717" cy="4351338"/>
          </a:xfrm>
        </p:spPr>
        <p:txBody>
          <a:bodyPr/>
          <a:lstStyle/>
          <a:p>
            <a:endParaRPr lang="en-GB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5581552-1077-6B8E-2257-50FA83522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5921828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18740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56402D-9FD0-4E90-15E7-18D5BE6986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EB95CEFE-2254-582E-AA71-BEC4140C9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640080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2100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640080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Media Placeholder 9">
            <a:extLst>
              <a:ext uri="{FF2B5EF4-FFF2-40B4-BE49-F238E27FC236}">
                <a16:creationId xmlns:a16="http://schemas.microsoft.com/office/drawing/2014/main" id="{1EDB8D67-0F9B-0964-2D1D-261F76159667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1345277" y="1825625"/>
            <a:ext cx="2863468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Media Placeholder 9">
            <a:extLst>
              <a:ext uri="{FF2B5EF4-FFF2-40B4-BE49-F238E27FC236}">
                <a16:creationId xmlns:a16="http://schemas.microsoft.com/office/drawing/2014/main" id="{EC2DE007-82A2-DA39-A035-AA97EA23E679}"/>
              </a:ext>
            </a:extLst>
          </p:cNvPr>
          <p:cNvSpPr>
            <a:spLocks noGrp="1"/>
          </p:cNvSpPr>
          <p:nvPr>
            <p:ph type="media" sz="quarter" idx="16"/>
          </p:nvPr>
        </p:nvSpPr>
        <p:spPr>
          <a:xfrm>
            <a:off x="4913252" y="1825625"/>
            <a:ext cx="2868020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8" name="Media Placeholder 9">
            <a:extLst>
              <a:ext uri="{FF2B5EF4-FFF2-40B4-BE49-F238E27FC236}">
                <a16:creationId xmlns:a16="http://schemas.microsoft.com/office/drawing/2014/main" id="{E49DBEDE-2DF1-5383-A289-6C26D144A1D4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8485779" y="1825625"/>
            <a:ext cx="2868020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9" name="Media Placeholder 9">
            <a:extLst>
              <a:ext uri="{FF2B5EF4-FFF2-40B4-BE49-F238E27FC236}">
                <a16:creationId xmlns:a16="http://schemas.microsoft.com/office/drawing/2014/main" id="{3338D577-3641-2B4B-D703-E641B92AFFB0}"/>
              </a:ext>
            </a:extLst>
          </p:cNvPr>
          <p:cNvSpPr>
            <a:spLocks noGrp="1"/>
          </p:cNvSpPr>
          <p:nvPr>
            <p:ph type="media" sz="quarter" idx="18"/>
          </p:nvPr>
        </p:nvSpPr>
        <p:spPr>
          <a:xfrm>
            <a:off x="3128522" y="4046026"/>
            <a:ext cx="2869506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0" name="Media Placeholder 9">
            <a:extLst>
              <a:ext uri="{FF2B5EF4-FFF2-40B4-BE49-F238E27FC236}">
                <a16:creationId xmlns:a16="http://schemas.microsoft.com/office/drawing/2014/main" id="{CE5BEEFA-5D3C-7478-7775-5D006CB5E12C}"/>
              </a:ext>
            </a:extLst>
          </p:cNvPr>
          <p:cNvSpPr>
            <a:spLocks noGrp="1"/>
          </p:cNvSpPr>
          <p:nvPr>
            <p:ph type="media" sz="quarter" idx="19"/>
          </p:nvPr>
        </p:nvSpPr>
        <p:spPr>
          <a:xfrm>
            <a:off x="6701049" y="4046026"/>
            <a:ext cx="2869506" cy="2014538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256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vity_video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378" b="34333"/>
          <a:stretch/>
        </p:blipFill>
        <p:spPr>
          <a:xfrm>
            <a:off x="1797985" y="-232757"/>
            <a:ext cx="10394015" cy="7090757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199" y="6356349"/>
            <a:ext cx="6281057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092FE5E2-F98A-01C3-3E69-D46BAE20DA3D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838200" y="1825625"/>
            <a:ext cx="10515600" cy="371414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0E205A-90C6-9B1A-EE2A-91B43E15A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744095"/>
            <a:ext cx="10515599" cy="43286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17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D8E80ED-875C-C9DC-352C-5F92FA6F5D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A4879B2-B6EE-DE7B-2C83-25EEB102F0B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6F986DF-3D2A-678C-B7BA-42B8340E3D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1F936F32-0F00-143C-23D0-72E9A6BD48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640080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574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72BFA8-2D39-244F-4F2A-031D91E2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84677-D669-F58E-69CC-70B9AE12C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29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50" r:id="rId3"/>
    <p:sldLayoutId id="2147483661" r:id="rId4"/>
    <p:sldLayoutId id="2147483670" r:id="rId5"/>
    <p:sldLayoutId id="2147483665" r:id="rId6"/>
    <p:sldLayoutId id="2147483662" r:id="rId7"/>
    <p:sldLayoutId id="2147483671" r:id="rId8"/>
    <p:sldLayoutId id="2147483652" r:id="rId9"/>
    <p:sldLayoutId id="2147483664" r:id="rId10"/>
    <p:sldLayoutId id="2147483657" r:id="rId11"/>
    <p:sldLayoutId id="2147483667" r:id="rId12"/>
    <p:sldLayoutId id="2147483668" r:id="rId13"/>
    <p:sldLayoutId id="214748366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Clr>
          <a:srgbClr val="466318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8.xml"/><Relationship Id="rId1" Type="http://schemas.openxmlformats.org/officeDocument/2006/relationships/video" Target="https://player.vimeo.com/video/918331922?app_id=122963" TargetMode="Externa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ectionpreventioncontrol.co.uk/resources/hand-hygiene-compliance-monthly-audit-tool-for-care-home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8.xml"/><Relationship Id="rId1" Type="http://schemas.openxmlformats.org/officeDocument/2006/relationships/video" Target="https://player.vimeo.com/video/918332187?app_id=122963" TargetMode="Externa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hqip.org.uk/introduction-to-q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CE04C9-F46F-4224-A880-738B1633B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81101"/>
            <a:ext cx="9144000" cy="875845"/>
          </a:xfrm>
        </p:spPr>
        <p:txBody>
          <a:bodyPr>
            <a:normAutofit/>
          </a:bodyPr>
          <a:lstStyle/>
          <a:p>
            <a:r>
              <a:rPr lang="en-GB" dirty="0"/>
              <a:t>Health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F5EADF3-A590-4AFE-1185-A6960C9D1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0388"/>
            <a:ext cx="9144000" cy="582612"/>
          </a:xfrm>
        </p:spPr>
        <p:txBody>
          <a:bodyPr>
            <a:normAutofit/>
          </a:bodyPr>
          <a:lstStyle/>
          <a:p>
            <a:r>
              <a:rPr lang="en-US" dirty="0"/>
              <a:t>Topic: Working within the health and science sectors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67F5A-5A0F-C526-6E2A-AC6C470A9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500"/>
            <a:ext cx="5622925" cy="534988"/>
          </a:xfrm>
        </p:spPr>
        <p:txBody>
          <a:bodyPr/>
          <a:lstStyle/>
          <a:p>
            <a:r>
              <a:rPr lang="en-GB" dirty="0"/>
              <a:t>Route: Health &amp; Science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51806-CAEB-6B9E-B21F-4278168228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49980" y="5399815"/>
            <a:ext cx="9692039" cy="457200"/>
          </a:xfrm>
        </p:spPr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07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B8E7089-3432-B36D-5901-A1A4891E42E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D743534-CA7B-4684-D162-1D6D0139D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811"/>
            <a:ext cx="10515600" cy="1458007"/>
          </a:xfrm>
        </p:spPr>
        <p:txBody>
          <a:bodyPr>
            <a:normAutofit/>
          </a:bodyPr>
          <a:lstStyle/>
          <a:p>
            <a:r>
              <a:rPr lang="en-US" dirty="0"/>
              <a:t>Quality standards and professional codes of conduct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86E9993-C6D2-DFD2-3FA1-20A7BCC1E3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kern="1200" dirty="0">
                <a:solidFill>
                  <a:srgbClr val="89898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Lesson 2: </a:t>
            </a:r>
            <a:r>
              <a:rPr lang="en-US" kern="1200" dirty="0">
                <a:solidFill>
                  <a:srgbClr val="89898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Audits, ethical practices and professional codes of conduct</a:t>
            </a:r>
            <a:endParaRPr lang="en-GB" dirty="0"/>
          </a:p>
        </p:txBody>
      </p:sp>
      <p:pic>
        <p:nvPicPr>
          <p:cNvPr id="12" name="Online Media 11" title="Professor Michael Reiss: Introduction to codes of conduct and ethics">
            <a:hlinkClick r:id="" action="ppaction://media"/>
            <a:extLst>
              <a:ext uri="{FF2B5EF4-FFF2-40B4-BE49-F238E27FC236}">
                <a16:creationId xmlns:a16="http://schemas.microsoft.com/office/drawing/2014/main" id="{4908C7C6-B5F4-36E1-8526-367F02EBC074}"/>
              </a:ext>
            </a:extLst>
          </p:cNvPr>
          <p:cNvPicPr>
            <a:picLocks noGrp="1" noRot="1" noChangeAspect="1"/>
          </p:cNvPicPr>
          <p:nvPr>
            <p:ph type="media" sz="quarter" idx="12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291320" y="2798763"/>
            <a:ext cx="5609359" cy="316064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44A74F-400A-AF30-6EDD-EBABCBE94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85818"/>
            <a:ext cx="10515599" cy="744362"/>
          </a:xfrm>
        </p:spPr>
        <p:txBody>
          <a:bodyPr>
            <a:normAutofit/>
          </a:bodyPr>
          <a:lstStyle/>
          <a:p>
            <a:r>
              <a:rPr lang="en-US" dirty="0"/>
              <a:t>Watch this video, in which Professor Michael J. Reiss from the Nuffield Council on Bioethics discusses Codes of Conduct and introduces ethics.</a:t>
            </a:r>
          </a:p>
        </p:txBody>
      </p:sp>
    </p:spTree>
    <p:extLst>
      <p:ext uri="{BB962C8B-B14F-4D97-AF65-F5344CB8AC3E}">
        <p14:creationId xmlns:p14="http://schemas.microsoft.com/office/powerpoint/2010/main" val="313948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58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Quality standards and professional codes of conduct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0035"/>
            <a:ext cx="7083829" cy="4351338"/>
          </a:xfrm>
        </p:spPr>
        <p:txBody>
          <a:bodyPr>
            <a:normAutofit/>
          </a:bodyPr>
          <a:lstStyle/>
          <a:p>
            <a:r>
              <a:rPr lang="en-US" sz="2400" dirty="0"/>
              <a:t>Complete a role-play activity, such as assisting a patient with personal care, preparing a meal (with a cut on a finger) or changing a bed. </a:t>
            </a:r>
          </a:p>
          <a:p>
            <a:r>
              <a:rPr lang="en-US" sz="2400" dirty="0"/>
              <a:t>One student from each group will complete the </a:t>
            </a:r>
            <a:r>
              <a:rPr lang="en-US" sz="2400" dirty="0">
                <a:hlinkClick r:id="rId3"/>
              </a:rPr>
              <a:t>hand hygiene audit </a:t>
            </a:r>
            <a:r>
              <a:rPr lang="en-US" sz="2400" dirty="0"/>
              <a:t>whilst watching the actions of other members of their group, and then feed back their findings.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50"/>
            <a:ext cx="5339443" cy="365125"/>
          </a:xfrm>
        </p:spPr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 </a:t>
            </a:r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915E128-A8AB-65CB-96AF-164C7FCE2F3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Resources needed</a:t>
            </a:r>
          </a:p>
          <a:p>
            <a:r>
              <a:rPr lang="en-CA" dirty="0">
                <a:solidFill>
                  <a:srgbClr val="0D0D0D"/>
                </a:solidFill>
                <a:hlinkClick r:id="rId3"/>
              </a:rPr>
              <a:t>Hand hygiene compliance audit</a:t>
            </a:r>
            <a:endParaRPr lang="en-CA" dirty="0">
              <a:solidFill>
                <a:srgbClr val="0D0D0D"/>
              </a:solidFill>
            </a:endParaRPr>
          </a:p>
          <a:p>
            <a:r>
              <a:rPr lang="en-GB" dirty="0">
                <a:solidFill>
                  <a:srgbClr val="0D0D0D"/>
                </a:solidFill>
                <a:effectLst/>
                <a:ea typeface="Noto Sans Symbols"/>
              </a:rPr>
              <a:t>Sticky tape/plasters</a:t>
            </a:r>
            <a:endParaRPr lang="en-US" dirty="0">
              <a:solidFill>
                <a:srgbClr val="0D0D0D"/>
              </a:solidFill>
              <a:ea typeface="Noto Sans Symbols"/>
            </a:endParaRPr>
          </a:p>
          <a:p>
            <a:r>
              <a:rPr lang="en-GB" dirty="0">
                <a:solidFill>
                  <a:srgbClr val="0D0D0D"/>
                </a:solidFill>
                <a:effectLst/>
                <a:ea typeface="Noto Sans Symbols"/>
              </a:rPr>
              <a:t>Handwashing equipment</a:t>
            </a:r>
            <a:endParaRPr lang="en-US" dirty="0">
              <a:solidFill>
                <a:srgbClr val="0D0D0D"/>
              </a:solidFill>
              <a:effectLst/>
              <a:ea typeface="Noto Sans Symbols"/>
            </a:endParaRPr>
          </a:p>
          <a:p>
            <a:r>
              <a:rPr lang="en-GB" dirty="0">
                <a:effectLst/>
                <a:ea typeface="Arial" panose="020B0604020202020204" pitchFamily="34" charset="0"/>
              </a:rPr>
              <a:t>Access to sink</a:t>
            </a:r>
            <a:endParaRPr lang="en-US" dirty="0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 txBox="1">
            <a:spLocks/>
          </p:cNvSpPr>
          <p:nvPr/>
        </p:nvSpPr>
        <p:spPr>
          <a:xfrm>
            <a:off x="838200" y="1727223"/>
            <a:ext cx="10529047" cy="827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Audits</a:t>
            </a:r>
          </a:p>
        </p:txBody>
      </p:sp>
    </p:spTree>
    <p:extLst>
      <p:ext uri="{BB962C8B-B14F-4D97-AF65-F5344CB8AC3E}">
        <p14:creationId xmlns:p14="http://schemas.microsoft.com/office/powerpoint/2010/main" val="4037425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0486713-3C95-E76E-2821-99F2B1E4B1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C7A2E66-C29C-7999-3F04-083D23496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Ethics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0F6BBB1-9937-4B20-913D-4A3FC20D7D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kern="1200" dirty="0">
                <a:solidFill>
                  <a:srgbClr val="89898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Lesson 2: </a:t>
            </a:r>
            <a:r>
              <a:rPr lang="en-US" kern="1200" dirty="0">
                <a:solidFill>
                  <a:srgbClr val="89898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Audits, ethical practices and professional codes of conduct</a:t>
            </a:r>
            <a:endParaRPr lang="en-GB" dirty="0">
              <a:effectLst/>
            </a:endParaRPr>
          </a:p>
        </p:txBody>
      </p:sp>
      <p:pic>
        <p:nvPicPr>
          <p:cNvPr id="13" name="Online Media 12" title="Professor Michael Reiss: Key terminology in ethical practice">
            <a:hlinkClick r:id="" action="ppaction://media"/>
            <a:extLst>
              <a:ext uri="{FF2B5EF4-FFF2-40B4-BE49-F238E27FC236}">
                <a16:creationId xmlns:a16="http://schemas.microsoft.com/office/drawing/2014/main" id="{B046943D-D3E4-B36A-E4E0-794819521415}"/>
              </a:ext>
            </a:extLst>
          </p:cNvPr>
          <p:cNvPicPr>
            <a:picLocks noGrp="1" noRot="1" noChangeAspect="1"/>
          </p:cNvPicPr>
          <p:nvPr>
            <p:ph type="media" sz="quarter" idx="12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65840" y="2367815"/>
            <a:ext cx="5460320" cy="3076308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76212D2-9795-A263-2CC5-478645D0A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06564"/>
            <a:ext cx="10515599" cy="716872"/>
          </a:xfrm>
        </p:spPr>
        <p:txBody>
          <a:bodyPr>
            <a:normAutofit/>
          </a:bodyPr>
          <a:lstStyle/>
          <a:p>
            <a:r>
              <a:rPr lang="en-US" dirty="0"/>
              <a:t>Watch this video, in which Professor Michael J. Reiss from the Nuffield Council on Bioethics explains key terminology in ethics.</a:t>
            </a:r>
          </a:p>
        </p:txBody>
      </p:sp>
    </p:spTree>
    <p:extLst>
      <p:ext uri="{BB962C8B-B14F-4D97-AF65-F5344CB8AC3E}">
        <p14:creationId xmlns:p14="http://schemas.microsoft.com/office/powerpoint/2010/main" val="5133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Ethics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50"/>
            <a:ext cx="5334000" cy="365125"/>
          </a:xfrm>
        </p:spPr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 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0D58A71-5186-ECB1-2F13-FB84D41AD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 vert="horz" lIns="180000" tIns="180000" rIns="180000" bIns="180000" rtlCol="0" anchor="t">
            <a:normAutofit/>
          </a:bodyPr>
          <a:lstStyle/>
          <a:p>
            <a:r>
              <a:rPr lang="en-US" dirty="0"/>
              <a:t>Review a number of sources that describe ethical practice in science and health contexts.</a:t>
            </a:r>
          </a:p>
          <a:p>
            <a:r>
              <a:rPr lang="en-US" dirty="0"/>
              <a:t>Using this information, try to define the following seven key terms: </a:t>
            </a: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Beneficence		Nonmaleficence	Autonomy	Informed consent 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Confidentiality	Truthfulness		Justice</a:t>
            </a:r>
          </a:p>
        </p:txBody>
      </p:sp>
    </p:spTree>
    <p:extLst>
      <p:ext uri="{BB962C8B-B14F-4D97-AF65-F5344CB8AC3E}">
        <p14:creationId xmlns:p14="http://schemas.microsoft.com/office/powerpoint/2010/main" val="2941948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Key terms in ethics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/>
          <a:lstStyle/>
          <a:p>
            <a:r>
              <a:rPr lang="en-US" dirty="0"/>
              <a:t>Match the key term to a definition, and an example of its use in ethical practice.</a:t>
            </a:r>
            <a:endParaRPr lang="en-US" sz="1800" b="0" i="0" u="none" strike="noStrike" dirty="0">
              <a:solidFill>
                <a:srgbClr val="0D0D0D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dirty="0"/>
              <a:t>Resources needed</a:t>
            </a:r>
            <a:endParaRPr lang="en-GB" dirty="0"/>
          </a:p>
          <a:p>
            <a:r>
              <a:rPr lang="en-GB" dirty="0"/>
              <a:t>L2 Plenary Worksheet 1</a:t>
            </a:r>
          </a:p>
          <a:p>
            <a:r>
              <a:rPr lang="en-GB" dirty="0"/>
              <a:t>L2 Plenary Worksheet 2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50"/>
            <a:ext cx="5671457" cy="365125"/>
          </a:xfrm>
        </p:spPr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 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1C6D382-C36A-E2B3-447A-A69354020E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82562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335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2C4D470B-BCBB-F609-A7BC-53BC006B8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Continuous quality improvement cycles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C10F3F5-5F24-7D3F-B8EE-DFA61C4BD4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/>
              <a:t>Consolidation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AE74AB44-543F-7C7D-453C-666F3333D6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50"/>
            <a:ext cx="5382986" cy="365125"/>
          </a:xfrm>
        </p:spPr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9E753-FD55-A0EA-6E94-7D093127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Complete the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short module </a:t>
            </a:r>
            <a:r>
              <a:rPr lang="en-US" dirty="0">
                <a:solidFill>
                  <a:schemeClr val="tx1"/>
                </a:solidFill>
              </a:rPr>
              <a:t>to learn about the use of data in the </a:t>
            </a:r>
            <a:r>
              <a:rPr lang="en-GB" b="0" i="0" dirty="0">
                <a:solidFill>
                  <a:srgbClr val="000000"/>
                </a:solidFill>
                <a:effectLst/>
              </a:rPr>
              <a:t>continuous quality improvement cycle and the role of patient and public involvement.</a:t>
            </a:r>
            <a:r>
              <a:rPr lang="en-US" dirty="0">
                <a:solidFill>
                  <a:schemeClr val="tx1"/>
                </a:solidFill>
              </a:rPr>
              <a:t> A certificate is achieved on completion to show your continuing professional development.</a:t>
            </a:r>
          </a:p>
        </p:txBody>
      </p:sp>
    </p:spTree>
    <p:extLst>
      <p:ext uri="{BB962C8B-B14F-4D97-AF65-F5344CB8AC3E}">
        <p14:creationId xmlns:p14="http://schemas.microsoft.com/office/powerpoint/2010/main" val="1118553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have: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latin typeface="Arial"/>
                <a:cs typeface="Arial"/>
              </a:rPr>
              <a:t>described what is meant by an audit and why they are important</a:t>
            </a:r>
          </a:p>
          <a:p>
            <a:r>
              <a:rPr lang="en-US" sz="2000" dirty="0">
                <a:latin typeface="Arial"/>
                <a:cs typeface="Arial"/>
              </a:rPr>
              <a:t>stated what is meant by a professional code of conduct</a:t>
            </a:r>
          </a:p>
          <a:p>
            <a:r>
              <a:rPr lang="en-US" sz="2000" dirty="0">
                <a:latin typeface="Arial"/>
                <a:cs typeface="Arial"/>
              </a:rPr>
              <a:t>described some of the key factors in ethical practice</a:t>
            </a:r>
          </a:p>
          <a:p>
            <a:r>
              <a:rPr lang="en-US" sz="2000" dirty="0">
                <a:latin typeface="Arial"/>
                <a:cs typeface="Arial"/>
              </a:rPr>
              <a:t>defined the key terms: autonomy, informed consent, truthfulness, confidentiality, beneficence, nonmaleficence and justice.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 </a:t>
            </a:r>
            <a:endParaRPr lang="en-GB" dirty="0"/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772C6D85-E2AE-3BDC-2357-AE2E2CBB9B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E53EF"/>
          </a:solidFill>
        </p:spPr>
        <p:txBody>
          <a:bodyPr/>
          <a:lstStyle/>
          <a:p>
            <a:r>
              <a:rPr lang="en-GB" dirty="0"/>
              <a:t>Consolidation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911BCCA-12FB-53D7-0BE8-BC60445EEFC2}"/>
              </a:ext>
            </a:extLst>
          </p:cNvPr>
          <p:cNvSpPr txBox="1">
            <a:spLocks/>
          </p:cNvSpPr>
          <p:nvPr/>
        </p:nvSpPr>
        <p:spPr>
          <a:xfrm>
            <a:off x="6198669" y="1825625"/>
            <a:ext cx="5155131" cy="3902513"/>
          </a:xfrm>
          <a:prstGeom prst="rect">
            <a:avLst/>
          </a:prstGeo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vert="horz" lIns="180000" tIns="144000" rIns="180000" bIns="144000" rtlCol="0" anchor="t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Skills:</a:t>
            </a:r>
          </a:p>
          <a:p>
            <a:r>
              <a:rPr lang="en-US" dirty="0"/>
              <a:t>CS1.1 Plan and develop person-</a:t>
            </a:r>
            <a:r>
              <a:rPr lang="en-US" dirty="0" err="1"/>
              <a:t>centred</a:t>
            </a:r>
            <a:r>
              <a:rPr lang="en-US" dirty="0"/>
              <a:t> care</a:t>
            </a:r>
          </a:p>
          <a:p>
            <a:r>
              <a:rPr lang="en-US" dirty="0"/>
              <a:t>CS3.1 Identify the functions of different teams/team members as well as their own role within the wider team.</a:t>
            </a:r>
          </a:p>
          <a:p>
            <a:r>
              <a:rPr lang="en-US" b="1" dirty="0"/>
              <a:t>General competencies:</a:t>
            </a:r>
          </a:p>
          <a:p>
            <a:r>
              <a:rPr lang="en-US" dirty="0">
                <a:latin typeface="Arial"/>
                <a:cs typeface="Arial"/>
              </a:rPr>
              <a:t>English: GEC4 </a:t>
            </a:r>
            <a:r>
              <a:rPr lang="en-US" dirty="0" err="1">
                <a:latin typeface="Arial"/>
                <a:cs typeface="Arial"/>
              </a:rPr>
              <a:t>Summarise</a:t>
            </a:r>
            <a:r>
              <a:rPr lang="en-US" dirty="0">
                <a:latin typeface="Arial"/>
                <a:cs typeface="Arial"/>
              </a:rPr>
              <a:t> information/ideas </a:t>
            </a:r>
          </a:p>
          <a:p>
            <a:r>
              <a:rPr lang="en-US" dirty="0">
                <a:latin typeface="Arial"/>
                <a:cs typeface="Arial"/>
              </a:rPr>
              <a:t>GEC5 </a:t>
            </a:r>
            <a:r>
              <a:rPr lang="en-US" dirty="0" err="1">
                <a:latin typeface="Arial"/>
                <a:cs typeface="Arial"/>
              </a:rPr>
              <a:t>Synthesise</a:t>
            </a:r>
            <a:r>
              <a:rPr lang="en-US" dirty="0">
                <a:latin typeface="Arial"/>
                <a:cs typeface="Arial"/>
              </a:rPr>
              <a:t> information </a:t>
            </a:r>
          </a:p>
          <a:p>
            <a:r>
              <a:rPr lang="en-US" dirty="0">
                <a:latin typeface="Arial"/>
                <a:cs typeface="Arial"/>
              </a:rPr>
              <a:t>GEC6 Take part in/lead discussions.</a:t>
            </a:r>
          </a:p>
          <a:p>
            <a:r>
              <a:rPr lang="en-US" dirty="0"/>
              <a:t>Digital: GDC1 Use digital technology and media effectively</a:t>
            </a:r>
          </a:p>
          <a:p>
            <a:r>
              <a:rPr lang="en-US" dirty="0"/>
              <a:t>GDC3 Communicate and collaborate.</a:t>
            </a:r>
          </a:p>
        </p:txBody>
      </p:sp>
    </p:spTree>
    <p:extLst>
      <p:ext uri="{BB962C8B-B14F-4D97-AF65-F5344CB8AC3E}">
        <p14:creationId xmlns:p14="http://schemas.microsoft.com/office/powerpoint/2010/main" val="20921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will: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2145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latin typeface="Arial"/>
                <a:cs typeface="Arial"/>
              </a:rPr>
              <a:t>describe what is meant by an audit and why they are important</a:t>
            </a:r>
          </a:p>
          <a:p>
            <a:r>
              <a:rPr lang="en-US" sz="2000" dirty="0">
                <a:latin typeface="Arial"/>
                <a:cs typeface="Arial"/>
              </a:rPr>
              <a:t>state what is meant by a professional code of conduct</a:t>
            </a:r>
          </a:p>
          <a:p>
            <a:r>
              <a:rPr lang="en-US" sz="2000" dirty="0">
                <a:latin typeface="Arial"/>
                <a:cs typeface="Arial"/>
              </a:rPr>
              <a:t>describe some of the key factors in ethical practice</a:t>
            </a:r>
          </a:p>
          <a:p>
            <a:r>
              <a:rPr lang="en-US" sz="2000" dirty="0">
                <a:latin typeface="Arial"/>
                <a:cs typeface="Arial"/>
              </a:rPr>
              <a:t>define the terms: autonomy, informed consent, truthfulness, confidentiality, beneficence, nonmaleficence and justice.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98669" y="1825625"/>
            <a:ext cx="5155131" cy="3902513"/>
          </a:xfrm>
        </p:spPr>
        <p:txBody>
          <a:bodyPr vert="horz" lIns="180000" tIns="144000" rIns="180000" bIns="144000" rtlCol="0" anchor="t">
            <a:normAutofit fontScale="85000" lnSpcReduction="10000"/>
          </a:bodyPr>
          <a:lstStyle/>
          <a:p>
            <a:r>
              <a:rPr lang="en-US" b="1" dirty="0"/>
              <a:t>Skills:</a:t>
            </a:r>
          </a:p>
          <a:p>
            <a:r>
              <a:rPr lang="en-US" dirty="0"/>
              <a:t>CS1.1 Plan and develop person-</a:t>
            </a:r>
            <a:r>
              <a:rPr lang="en-US" dirty="0" err="1"/>
              <a:t>centred</a:t>
            </a:r>
            <a:r>
              <a:rPr lang="en-US" dirty="0"/>
              <a:t> care</a:t>
            </a:r>
          </a:p>
          <a:p>
            <a:r>
              <a:rPr lang="en-US" dirty="0"/>
              <a:t>CS3.1 Identify the functions of different teams/team members as well as their own role within the wider team.</a:t>
            </a:r>
          </a:p>
          <a:p>
            <a:r>
              <a:rPr lang="en-US" b="1" dirty="0"/>
              <a:t>General competencies:</a:t>
            </a:r>
          </a:p>
          <a:p>
            <a:r>
              <a:rPr lang="en-US" dirty="0">
                <a:latin typeface="Arial"/>
                <a:cs typeface="Arial"/>
              </a:rPr>
              <a:t>English: GEC4 </a:t>
            </a:r>
            <a:r>
              <a:rPr lang="en-US" dirty="0" err="1">
                <a:latin typeface="Arial"/>
                <a:cs typeface="Arial"/>
              </a:rPr>
              <a:t>Summarise</a:t>
            </a:r>
            <a:r>
              <a:rPr lang="en-US" dirty="0">
                <a:latin typeface="Arial"/>
                <a:cs typeface="Arial"/>
              </a:rPr>
              <a:t> information/ideas </a:t>
            </a:r>
          </a:p>
          <a:p>
            <a:r>
              <a:rPr lang="en-US" dirty="0">
                <a:latin typeface="Arial"/>
                <a:cs typeface="Arial"/>
              </a:rPr>
              <a:t>GEC5 </a:t>
            </a:r>
            <a:r>
              <a:rPr lang="en-US" dirty="0" err="1">
                <a:latin typeface="Arial"/>
                <a:cs typeface="Arial"/>
              </a:rPr>
              <a:t>Synthesise</a:t>
            </a:r>
            <a:r>
              <a:rPr lang="en-US" dirty="0">
                <a:latin typeface="Arial"/>
                <a:cs typeface="Arial"/>
              </a:rPr>
              <a:t> information </a:t>
            </a:r>
          </a:p>
          <a:p>
            <a:r>
              <a:rPr lang="en-US" dirty="0">
                <a:latin typeface="Arial"/>
                <a:cs typeface="Arial"/>
              </a:rPr>
              <a:t>GEC6 Take part in/lead discussions.</a:t>
            </a:r>
          </a:p>
          <a:p>
            <a:r>
              <a:rPr lang="en-US" dirty="0"/>
              <a:t>Digital: GDC1 Use digital technology and media effectively</a:t>
            </a:r>
          </a:p>
          <a:p>
            <a:r>
              <a:rPr lang="en-US" dirty="0"/>
              <a:t>GDC3 Communicate and collaborate.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20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What are the six key organisational policies/procedures?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AB0B37-6ED4-E961-0E13-1DB461DB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pt-BR" dirty="0"/>
              <a:t>EDI</a:t>
            </a:r>
          </a:p>
          <a:p>
            <a:r>
              <a:rPr lang="pt-BR" dirty="0"/>
              <a:t>S</a:t>
            </a:r>
          </a:p>
          <a:p>
            <a:r>
              <a:rPr lang="pt-BR" dirty="0"/>
              <a:t>E</a:t>
            </a:r>
          </a:p>
          <a:p>
            <a:r>
              <a:rPr lang="pt-BR" dirty="0"/>
              <a:t>PR</a:t>
            </a:r>
          </a:p>
          <a:p>
            <a:r>
              <a:rPr lang="pt-BR" dirty="0"/>
              <a:t>D</a:t>
            </a:r>
          </a:p>
          <a:p>
            <a:r>
              <a:rPr lang="pt-BR" dirty="0"/>
              <a:t>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3AB8EEF-F1A1-3E00-00F2-C2E333E607E2}"/>
              </a:ext>
            </a:extLst>
          </p:cNvPr>
          <p:cNvGrpSpPr/>
          <p:nvPr/>
        </p:nvGrpSpPr>
        <p:grpSpPr>
          <a:xfrm>
            <a:off x="7647709" y="2425735"/>
            <a:ext cx="3151118" cy="3151118"/>
            <a:chOff x="7647709" y="2425735"/>
            <a:chExt cx="3151118" cy="3151118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417F0D06-6872-3142-BD7C-BEC832CD8535}"/>
                </a:ext>
              </a:extLst>
            </p:cNvPr>
            <p:cNvSpPr/>
            <p:nvPr/>
          </p:nvSpPr>
          <p:spPr>
            <a:xfrm>
              <a:off x="7647709" y="2425735"/>
              <a:ext cx="3151118" cy="31511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E2EEB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A heart with a pulse line&#10;&#10;Description automatically generated with low confidence">
              <a:extLst>
                <a:ext uri="{FF2B5EF4-FFF2-40B4-BE49-F238E27FC236}">
                  <a16:creationId xmlns:a16="http://schemas.microsoft.com/office/drawing/2014/main" id="{58F7B8B7-F92F-E99B-4331-86FAD2E5D7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19754" y="3268024"/>
              <a:ext cx="2141011" cy="1659977"/>
            </a:xfrm>
            <a:prstGeom prst="rect">
              <a:avLst/>
            </a:prstGeom>
          </p:spPr>
        </p:pic>
      </p:grp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0AD92FA8-4E46-D482-C204-F9050AED57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5660571" cy="365125"/>
          </a:xfrm>
        </p:spPr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30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What are the six key organisational policies/procedures?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AB0B37-6ED4-E961-0E13-1DB461DB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EDI (Equality, diversity and inclusion policy)</a:t>
            </a:r>
          </a:p>
          <a:p>
            <a:r>
              <a:rPr lang="en-US" dirty="0"/>
              <a:t>S (Safeguarding policy)</a:t>
            </a:r>
          </a:p>
          <a:p>
            <a:r>
              <a:rPr lang="en-US" dirty="0"/>
              <a:t>E (Employment contracts)</a:t>
            </a:r>
          </a:p>
          <a:p>
            <a:r>
              <a:rPr lang="en-US" dirty="0"/>
              <a:t>PR (Performance reviews)</a:t>
            </a:r>
          </a:p>
          <a:p>
            <a:r>
              <a:rPr lang="en-US" dirty="0"/>
              <a:t>D (Disciplinary policy) </a:t>
            </a:r>
          </a:p>
          <a:p>
            <a:r>
              <a:rPr lang="en-US" dirty="0"/>
              <a:t>G (Grievance policy)</a:t>
            </a:r>
            <a:endParaRPr lang="pt-BR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 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3AB8EEF-F1A1-3E00-00F2-C2E333E607E2}"/>
              </a:ext>
            </a:extLst>
          </p:cNvPr>
          <p:cNvGrpSpPr/>
          <p:nvPr/>
        </p:nvGrpSpPr>
        <p:grpSpPr>
          <a:xfrm>
            <a:off x="7647709" y="2425735"/>
            <a:ext cx="3151118" cy="3151118"/>
            <a:chOff x="7647709" y="2425735"/>
            <a:chExt cx="3151118" cy="3151118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417F0D06-6872-3142-BD7C-BEC832CD8535}"/>
                </a:ext>
              </a:extLst>
            </p:cNvPr>
            <p:cNvSpPr/>
            <p:nvPr/>
          </p:nvSpPr>
          <p:spPr>
            <a:xfrm>
              <a:off x="7647709" y="2425735"/>
              <a:ext cx="3151118" cy="31511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E2EEB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A heart with a pulse line&#10;&#10;Description automatically generated with low confidence">
              <a:extLst>
                <a:ext uri="{FF2B5EF4-FFF2-40B4-BE49-F238E27FC236}">
                  <a16:creationId xmlns:a16="http://schemas.microsoft.com/office/drawing/2014/main" id="{58F7B8B7-F92F-E99B-4331-86FAD2E5D7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19754" y="3268024"/>
              <a:ext cx="2141011" cy="16599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4137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0603"/>
            <a:ext cx="10515600" cy="1325563"/>
          </a:xfrm>
        </p:spPr>
        <p:txBody>
          <a:bodyPr/>
          <a:lstStyle/>
          <a:p>
            <a:r>
              <a:rPr lang="en-US" dirty="0"/>
              <a:t>Quality standards and professional codes of conduct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991"/>
            <a:ext cx="7083829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Adhering to quality standards helps improve the quality of care or service provided. </a:t>
            </a:r>
            <a:endParaRPr lang="en-US" dirty="0"/>
          </a:p>
          <a:p>
            <a:r>
              <a:rPr lang="en-US" sz="2400" dirty="0"/>
              <a:t>Standards that can be followed include:</a:t>
            </a:r>
            <a:endParaRPr lang="en-US" sz="1300" dirty="0"/>
          </a:p>
          <a:p>
            <a:pPr marL="627063" indent="-342900">
              <a:buSzPts val="2000"/>
              <a:buFont typeface="Courier New" pitchFamily="49" charset="0"/>
              <a:buChar char="o"/>
            </a:pPr>
            <a:r>
              <a:rPr lang="en-US" sz="2400" dirty="0"/>
              <a:t>National </a:t>
            </a:r>
            <a:r>
              <a:rPr lang="en-US" dirty="0"/>
              <a:t>–</a:t>
            </a:r>
            <a:r>
              <a:rPr lang="en-US" sz="2400" dirty="0"/>
              <a:t> such as those provided by the British Standards Institution (BS standards);</a:t>
            </a:r>
            <a:endParaRPr lang="en-US" dirty="0"/>
          </a:p>
          <a:p>
            <a:pPr marL="627063" indent="-342900">
              <a:buSzPts val="2000"/>
              <a:buFont typeface="Courier New" pitchFamily="49" charset="0"/>
              <a:buChar char="o"/>
            </a:pPr>
            <a:r>
              <a:rPr lang="en-US" sz="2400" dirty="0"/>
              <a:t>International </a:t>
            </a:r>
            <a:r>
              <a:rPr lang="en-US" dirty="0"/>
              <a:t>–</a:t>
            </a:r>
            <a:r>
              <a:rPr lang="en-US" sz="2400" dirty="0"/>
              <a:t> for example, from the International </a:t>
            </a:r>
            <a:r>
              <a:rPr lang="en-US" sz="2400" dirty="0" err="1"/>
              <a:t>Organisation</a:t>
            </a:r>
            <a:r>
              <a:rPr lang="en-US" sz="2400" dirty="0"/>
              <a:t> for </a:t>
            </a:r>
            <a:r>
              <a:rPr lang="en-US" sz="2400" dirty="0" err="1"/>
              <a:t>Standardisation</a:t>
            </a:r>
            <a:r>
              <a:rPr lang="en-US" sz="2400" dirty="0"/>
              <a:t> (ISO standards);</a:t>
            </a:r>
            <a:endParaRPr lang="en-US" dirty="0"/>
          </a:p>
          <a:p>
            <a:pPr marL="627063" indent="-342900">
              <a:buSzPts val="2000"/>
              <a:buFont typeface="Courier New" pitchFamily="49" charset="0"/>
              <a:buChar char="o"/>
            </a:pPr>
            <a:r>
              <a:rPr lang="en-US" sz="2400" dirty="0"/>
              <a:t>Internal quality standards (as defined by an </a:t>
            </a:r>
            <a:r>
              <a:rPr lang="en-US" sz="2400" dirty="0" err="1"/>
              <a:t>organisation</a:t>
            </a:r>
            <a:r>
              <a:rPr lang="en-US" sz="2400" dirty="0"/>
              <a:t>).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endParaRPr lang="en-GB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24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24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24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17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17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en-US" sz="1700" b="0" dirty="0">
                <a:solidFill>
                  <a:schemeClr val="dk1"/>
                </a:solidFill>
              </a:rPr>
              <a:t>This is the BSI Kitemark, signifying quality, safety and trust. Products and services marked with the BSI Kitemark have achieved Kitemark certification, confirming that a product or service has been independently and repeatedly tested by experts.</a:t>
            </a:r>
            <a:endParaRPr lang="en-US" sz="17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50"/>
            <a:ext cx="5197929" cy="365125"/>
          </a:xfrm>
        </p:spPr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 </a:t>
            </a:r>
            <a:endParaRPr lang="en-GB" dirty="0"/>
          </a:p>
        </p:txBody>
      </p:sp>
      <p:pic>
        <p:nvPicPr>
          <p:cNvPr id="2" name="Google Shape;146;p18">
            <a:extLst>
              <a:ext uri="{FF2B5EF4-FFF2-40B4-BE49-F238E27FC236}">
                <a16:creationId xmlns:a16="http://schemas.microsoft.com/office/drawing/2014/main" id="{126C5C7F-F111-800E-8562-782B17FD1FF6}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88355" y="2106707"/>
            <a:ext cx="1356813" cy="16503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4832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134"/>
            <a:ext cx="10515600" cy="1325563"/>
          </a:xfrm>
        </p:spPr>
        <p:txBody>
          <a:bodyPr/>
          <a:lstStyle/>
          <a:p>
            <a:r>
              <a:rPr lang="en-US" dirty="0"/>
              <a:t>Quality standards and professional codes of conduct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50"/>
            <a:ext cx="5306786" cy="365125"/>
          </a:xfrm>
        </p:spPr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 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0D58A71-5186-ECB1-2F13-FB84D41AD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6020"/>
            <a:ext cx="9901518" cy="4351338"/>
          </a:xfrm>
        </p:spPr>
        <p:txBody>
          <a:bodyPr vert="horz" lIns="180000" tIns="180000" rIns="180000" bIns="18000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Reasons to adhere to quality standards:</a:t>
            </a:r>
          </a:p>
          <a:p>
            <a:r>
              <a:rPr lang="en-US" dirty="0">
                <a:latin typeface="Arial"/>
                <a:cs typeface="Arial"/>
              </a:rPr>
              <a:t>ensuring consistency – always obtain the same, high-quality outcome;</a:t>
            </a:r>
          </a:p>
          <a:p>
            <a:r>
              <a:rPr lang="en-US" dirty="0">
                <a:latin typeface="Arial"/>
                <a:cs typeface="Arial"/>
              </a:rPr>
              <a:t>maintaining health and safety – reduce accidents/harm to employees, service/care receivers or the general public;</a:t>
            </a:r>
          </a:p>
          <a:p>
            <a:r>
              <a:rPr lang="en-US" dirty="0">
                <a:latin typeface="Arial"/>
                <a:cs typeface="Arial"/>
              </a:rPr>
              <a:t>monitoring processes and procedures – checking that a process or procedure has been followed correctly to ensure optimum results;</a:t>
            </a:r>
          </a:p>
          <a:p>
            <a:r>
              <a:rPr lang="en-US" dirty="0">
                <a:latin typeface="Arial"/>
                <a:cs typeface="Arial"/>
              </a:rPr>
              <a:t>facilitating continuous improvement – enabling many (often small) improvements over time;</a:t>
            </a:r>
          </a:p>
          <a:p>
            <a:r>
              <a:rPr lang="en-US" dirty="0">
                <a:latin typeface="Arial"/>
                <a:cs typeface="Arial"/>
              </a:rPr>
              <a:t>facilitating objective, independent review – enabling someone not involved in the process to check that this is followed correctly, and the outcomes are to the correct standard.</a:t>
            </a:r>
          </a:p>
        </p:txBody>
      </p:sp>
    </p:spTree>
    <p:extLst>
      <p:ext uri="{BB962C8B-B14F-4D97-AF65-F5344CB8AC3E}">
        <p14:creationId xmlns:p14="http://schemas.microsoft.com/office/powerpoint/2010/main" val="2689930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811"/>
            <a:ext cx="10515600" cy="1325563"/>
          </a:xfrm>
        </p:spPr>
        <p:txBody>
          <a:bodyPr/>
          <a:lstStyle/>
          <a:p>
            <a:r>
              <a:rPr lang="en-US" dirty="0"/>
              <a:t>Quality standards and professional codes of conduct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50"/>
            <a:ext cx="5257800" cy="365125"/>
          </a:xfrm>
        </p:spPr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 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0D58A71-5186-ECB1-2F13-FB84D41AD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193"/>
            <a:ext cx="10071847" cy="4351338"/>
          </a:xfrm>
        </p:spPr>
        <p:txBody>
          <a:bodyPr vert="horz" lIns="180000" tIns="180000" rIns="180000" bIns="180000" rtlCol="0" anchor="t"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Maintaining quality over time:</a:t>
            </a:r>
            <a:endParaRPr lang="en-US" dirty="0"/>
          </a:p>
          <a:p>
            <a:r>
              <a:rPr lang="en-US" dirty="0">
                <a:latin typeface="Arial"/>
                <a:cs typeface="Arial"/>
              </a:rPr>
              <a:t>Quality control (QC) means testing a product to ensure that it meets required standards.</a:t>
            </a:r>
          </a:p>
          <a:p>
            <a:r>
              <a:rPr lang="en-US" dirty="0">
                <a:latin typeface="Arial"/>
                <a:cs typeface="Arial"/>
              </a:rPr>
              <a:t>Quality assurance (QA) means having procedures in place that ensure that a product or service meets the required standards.</a:t>
            </a:r>
            <a:endParaRPr lang="en-US" dirty="0"/>
          </a:p>
          <a:p>
            <a:r>
              <a:rPr lang="en-US" dirty="0">
                <a:latin typeface="Arial"/>
                <a:cs typeface="Arial"/>
              </a:rPr>
              <a:t>Quality control and assurance are often achieved via completing an audit.</a:t>
            </a:r>
            <a:endParaRPr lang="en-US" dirty="0"/>
          </a:p>
          <a:p>
            <a:r>
              <a:rPr lang="en-US" dirty="0">
                <a:latin typeface="Arial"/>
                <a:cs typeface="Arial"/>
              </a:rPr>
              <a:t>Audits give an objective and independent review of standards, and so allow </a:t>
            </a:r>
            <a:r>
              <a:rPr lang="en-US" dirty="0" err="1">
                <a:latin typeface="Arial"/>
                <a:cs typeface="Arial"/>
              </a:rPr>
              <a:t>organisations</a:t>
            </a:r>
            <a:r>
              <a:rPr lang="en-US" dirty="0">
                <a:latin typeface="Arial"/>
                <a:cs typeface="Arial"/>
              </a:rPr>
              <a:t> to self-evaluate the quality of their performance over time.</a:t>
            </a:r>
          </a:p>
        </p:txBody>
      </p:sp>
    </p:spTree>
    <p:extLst>
      <p:ext uri="{BB962C8B-B14F-4D97-AF65-F5344CB8AC3E}">
        <p14:creationId xmlns:p14="http://schemas.microsoft.com/office/powerpoint/2010/main" val="1463627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7764"/>
            <a:ext cx="10515600" cy="1325563"/>
          </a:xfrm>
        </p:spPr>
        <p:txBody>
          <a:bodyPr/>
          <a:lstStyle/>
          <a:p>
            <a:r>
              <a:rPr lang="en-US" dirty="0"/>
              <a:t>Quality standards and professional codes of conduct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50"/>
            <a:ext cx="5306786" cy="365125"/>
          </a:xfrm>
        </p:spPr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 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0D58A71-5186-ECB1-2F13-FB84D41AD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2138"/>
            <a:ext cx="643677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Professional codes of conduct are another way of ensuring good outcomes. They clarify the missions (aims), values, principles and standards of </a:t>
            </a:r>
            <a:r>
              <a:rPr lang="en-US" dirty="0" err="1"/>
              <a:t>organisations</a:t>
            </a:r>
            <a:r>
              <a:rPr lang="en-US" dirty="0"/>
              <a:t> that everyone must adhere to by:  </a:t>
            </a:r>
          </a:p>
          <a:p>
            <a:r>
              <a:rPr lang="en-US" dirty="0"/>
              <a:t>outlining expected professional </a:t>
            </a:r>
            <a:r>
              <a:rPr lang="en-US" dirty="0" err="1"/>
              <a:t>behaviours</a:t>
            </a:r>
            <a:r>
              <a:rPr lang="en-US" dirty="0"/>
              <a:t> and attitudes;</a:t>
            </a:r>
          </a:p>
          <a:p>
            <a:r>
              <a:rPr lang="en-US" dirty="0"/>
              <a:t>outlining rules and responsibilities within an </a:t>
            </a:r>
            <a:r>
              <a:rPr lang="en-US" dirty="0" err="1"/>
              <a:t>organisation</a:t>
            </a:r>
            <a:r>
              <a:rPr lang="en-US" dirty="0"/>
              <a:t>;</a:t>
            </a:r>
          </a:p>
          <a:p>
            <a:r>
              <a:rPr lang="en-US" dirty="0"/>
              <a:t>promoting confidence in the </a:t>
            </a:r>
            <a:r>
              <a:rPr lang="en-US" dirty="0" err="1"/>
              <a:t>organisation</a:t>
            </a:r>
            <a:r>
              <a:rPr lang="en-US" dirty="0"/>
              <a:t>.</a:t>
            </a:r>
          </a:p>
        </p:txBody>
      </p:sp>
      <p:pic>
        <p:nvPicPr>
          <p:cNvPr id="8" name="Picture 7" descr="Close-up of a doctor writing on a clipboard">
            <a:extLst>
              <a:ext uri="{FF2B5EF4-FFF2-40B4-BE49-F238E27FC236}">
                <a16:creationId xmlns:a16="http://schemas.microsoft.com/office/drawing/2014/main" id="{A553B88E-3F74-BED2-18AF-59B78BEFEA0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4974" y="2236144"/>
            <a:ext cx="4659588" cy="293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391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684"/>
            <a:ext cx="10515600" cy="1325563"/>
          </a:xfrm>
        </p:spPr>
        <p:txBody>
          <a:bodyPr/>
          <a:lstStyle/>
          <a:p>
            <a:r>
              <a:rPr lang="en-US" dirty="0"/>
              <a:t>Quality standards and professional codes of conduct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50"/>
            <a:ext cx="5121729" cy="365125"/>
          </a:xfrm>
        </p:spPr>
        <p:txBody>
          <a:bodyPr/>
          <a:lstStyle/>
          <a:p>
            <a:r>
              <a:rPr lang="en-GB" dirty="0"/>
              <a:t>Lesson 2: Audits, </a:t>
            </a:r>
            <a:r>
              <a:rPr lang="en-US" dirty="0"/>
              <a:t>ethical practices, and professional codes of conduct 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0D58A71-5186-ECB1-2F13-FB84D41AD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120"/>
            <a:ext cx="57956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Codes of conduct are written by:</a:t>
            </a:r>
          </a:p>
          <a:p>
            <a:r>
              <a:rPr lang="en-US" dirty="0"/>
              <a:t>professional bodies – such as the Royal College of Nursing (RCN); </a:t>
            </a:r>
          </a:p>
          <a:p>
            <a:r>
              <a:rPr lang="en-US" dirty="0"/>
              <a:t>government agencies – such as the UK Health Security Agency; </a:t>
            </a:r>
          </a:p>
          <a:p>
            <a:r>
              <a:rPr lang="en-US" dirty="0"/>
              <a:t>employers themselves.</a:t>
            </a:r>
          </a:p>
        </p:txBody>
      </p:sp>
      <p:pic>
        <p:nvPicPr>
          <p:cNvPr id="6" name="Picture 5" descr="A blue binder with a label on it">
            <a:extLst>
              <a:ext uri="{FF2B5EF4-FFF2-40B4-BE49-F238E27FC236}">
                <a16:creationId xmlns:a16="http://schemas.microsoft.com/office/drawing/2014/main" id="{08ADA94D-7C5F-4387-0CFD-CABE987F09C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5865" y="2133634"/>
            <a:ext cx="4955205" cy="309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85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D4E344E-C731-4EA2-B737-FD242A4A2023}"/>
</file>

<file path=customXml/itemProps2.xml><?xml version="1.0" encoding="utf-8"?>
<ds:datastoreItem xmlns:ds="http://schemas.openxmlformats.org/officeDocument/2006/customXml" ds:itemID="{6CD5DD9C-98F7-42ED-9C84-646F64C7571A}"/>
</file>

<file path=customXml/itemProps3.xml><?xml version="1.0" encoding="utf-8"?>
<ds:datastoreItem xmlns:ds="http://schemas.openxmlformats.org/officeDocument/2006/customXml" ds:itemID="{CEED093E-B7E8-4639-8A85-4E2A0657F2A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1371</Words>
  <Application>Microsoft Office PowerPoint</Application>
  <PresentationFormat>Widescreen</PresentationFormat>
  <Paragraphs>166</Paragraphs>
  <Slides>16</Slides>
  <Notes>8</Notes>
  <HiddenSlides>0</HiddenSlides>
  <MMClips>2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Arial Narrow</vt:lpstr>
      <vt:lpstr>Calibri</vt:lpstr>
      <vt:lpstr>Courier New</vt:lpstr>
      <vt:lpstr>docs-Calibri</vt:lpstr>
      <vt:lpstr>docs-Google Sans</vt:lpstr>
      <vt:lpstr>Google Sans</vt:lpstr>
      <vt:lpstr>Noto Sans Symbols</vt:lpstr>
      <vt:lpstr>Segoe UI</vt:lpstr>
      <vt:lpstr>Symbol</vt:lpstr>
      <vt:lpstr>Times New Roman</vt:lpstr>
      <vt:lpstr>Office Theme</vt:lpstr>
      <vt:lpstr>Health</vt:lpstr>
      <vt:lpstr>In this lesson, we will:</vt:lpstr>
      <vt:lpstr>What are the six key organisational policies/procedures?</vt:lpstr>
      <vt:lpstr>What are the six key organisational policies/procedures?</vt:lpstr>
      <vt:lpstr>Quality standards and professional codes of conduct</vt:lpstr>
      <vt:lpstr>Quality standards and professional codes of conduct</vt:lpstr>
      <vt:lpstr>Quality standards and professional codes of conduct</vt:lpstr>
      <vt:lpstr>Quality standards and professional codes of conduct</vt:lpstr>
      <vt:lpstr>Quality standards and professional codes of conduct</vt:lpstr>
      <vt:lpstr>Quality standards and professional codes of conduct</vt:lpstr>
      <vt:lpstr>Quality standards and professional codes of conduct</vt:lpstr>
      <vt:lpstr>Ethics</vt:lpstr>
      <vt:lpstr>Ethics</vt:lpstr>
      <vt:lpstr>Key terms in ethics</vt:lpstr>
      <vt:lpstr>Continuous quality improvement cycles </vt:lpstr>
      <vt:lpstr>In this lesson, we have: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2024-03-01T12:31:22Z</dcterms:created>
  <dcterms:modified xsi:type="dcterms:W3CDTF">2024-06-18T14:54:36Z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