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0" r:id="rId4"/>
    <p:sldMasterId id="2147483671"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embeddedFontLst>
    <p:embeddedFont>
      <p:font typeface="Handlee" panose="020B0604020202020204" charset="0"/>
      <p:regular r:id="rId29"/>
    </p:embeddedFont>
    <p:embeddedFont>
      <p:font typeface="Quicksand" charset="0"/>
      <p:regular r:id="rId30"/>
      <p:bold r:id="rId31"/>
    </p:embeddedFont>
    <p:embeddedFont>
      <p:font typeface="Quicksand Medium" charset="0"/>
      <p:regular r:id="rId32"/>
      <p:bold r:id="rId33"/>
    </p:embeddedFont>
    <p:embeddedFont>
      <p:font typeface="Quicksand SemiBold" charset="0"/>
      <p:regular r:id="rId34"/>
      <p:bold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95">
          <p15:clr>
            <a:srgbClr val="EA9999"/>
          </p15:clr>
        </p15:guide>
        <p15:guide id="2" pos="1034">
          <p15:clr>
            <a:srgbClr val="EA9999"/>
          </p15:clr>
        </p15:guide>
        <p15:guide id="3" pos="1102">
          <p15:clr>
            <a:srgbClr val="EA9999"/>
          </p15:clr>
        </p15:guide>
        <p15:guide id="4" pos="1940">
          <p15:clr>
            <a:srgbClr val="EA9999"/>
          </p15:clr>
        </p15:guide>
        <p15:guide id="5" pos="2007">
          <p15:clr>
            <a:srgbClr val="EA9999"/>
          </p15:clr>
        </p15:guide>
        <p15:guide id="6" pos="2846">
          <p15:clr>
            <a:srgbClr val="EA9999"/>
          </p15:clr>
        </p15:guide>
        <p15:guide id="7" pos="2914">
          <p15:clr>
            <a:srgbClr val="EA9999"/>
          </p15:clr>
        </p15:guide>
        <p15:guide id="8" pos="3753">
          <p15:clr>
            <a:srgbClr val="EA9999"/>
          </p15:clr>
        </p15:guide>
        <p15:guide id="9" pos="3821">
          <p15:clr>
            <a:srgbClr val="EA9999"/>
          </p15:clr>
        </p15:guide>
        <p15:guide id="10" pos="4660">
          <p15:clr>
            <a:srgbClr val="EA9999"/>
          </p15:clr>
        </p15:guide>
        <p15:guide id="11" pos="4728">
          <p15:clr>
            <a:srgbClr val="EA9999"/>
          </p15:clr>
        </p15:guide>
        <p15:guide id="12" pos="5567">
          <p15:clr>
            <a:srgbClr val="EA9999"/>
          </p15:clr>
        </p15:guide>
        <p15:guide id="13" orient="horz" pos="195">
          <p15:clr>
            <a:srgbClr val="EA9999"/>
          </p15:clr>
        </p15:guide>
        <p15:guide id="14" orient="horz" pos="1145">
          <p15:clr>
            <a:srgbClr val="EA9999"/>
          </p15:clr>
        </p15:guide>
        <p15:guide id="15" orient="horz" pos="1423">
          <p15:clr>
            <a:srgbClr val="EA9999"/>
          </p15:clr>
        </p15:guide>
        <p15:guide id="16" orient="horz" pos="2093">
          <p15:clr>
            <a:srgbClr val="EA9999"/>
          </p15:clr>
        </p15:guide>
        <p15:guide id="17" orient="horz" pos="3041">
          <p15:clr>
            <a:srgbClr val="EA9999"/>
          </p15:clr>
        </p15:guide>
        <p15:guide id="18" orient="horz">
          <p15:clr>
            <a:srgbClr val="747775"/>
          </p15:clr>
        </p15:guide>
        <p15:guide id="19" orient="horz" pos="96">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5B198-117A-ED0A-59B8-29CDC785FE01}" v="45" dt="2024-05-30T13:44:53.215"/>
  </p1510:revLst>
</p1510:revInfo>
</file>

<file path=ppt/tableStyles.xml><?xml version="1.0" encoding="utf-8"?>
<a:tblStyleLst xmlns:a="http://schemas.openxmlformats.org/drawingml/2006/main" def="{CA5F5C74-1ABB-40C2-B340-58720DA3E1C7}">
  <a:tblStyle styleId="{CA5F5C74-1ABB-40C2-B340-58720DA3E1C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p:restoredTop sz="94744"/>
  </p:normalViewPr>
  <p:slideViewPr>
    <p:cSldViewPr snapToGrid="0">
      <p:cViewPr varScale="1">
        <p:scale>
          <a:sx n="87" d="100"/>
          <a:sy n="87" d="100"/>
        </p:scale>
        <p:origin x="640" y="56"/>
      </p:cViewPr>
      <p:guideLst>
        <p:guide pos="195"/>
        <p:guide pos="1034"/>
        <p:guide pos="1102"/>
        <p:guide pos="1940"/>
        <p:guide pos="2007"/>
        <p:guide pos="2846"/>
        <p:guide pos="2914"/>
        <p:guide pos="3753"/>
        <p:guide pos="3821"/>
        <p:guide pos="4660"/>
        <p:guide pos="4728"/>
        <p:guide pos="5567"/>
        <p:guide orient="horz" pos="195"/>
        <p:guide orient="horz" pos="1145"/>
        <p:guide orient="horz" pos="1423"/>
        <p:guide orient="horz" pos="2093"/>
        <p:guide orient="horz" pos="3041"/>
        <p:guide orient="horz"/>
        <p:guide orient="horz" pos="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vmware.com/uk/company/customer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photos/technology-servers-server-158767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exels.com/photo/man-in-orange-shirt-holding-black-and-orange-plastic-box-with-fresh-vegetables-686879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imac-pc-personal-computer-computer-249328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irtualbox.org/wiki/End-user_document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exels.com/photo/a-group-of-friends-gaming-together-786265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ea948baa0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ea948baa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dirty="0"/>
              <a:t>Version 1, </a:t>
            </a:r>
            <a:r>
              <a:rPr lang="en-GB" dirty="0"/>
              <a:t>June</a:t>
            </a:r>
            <a:r>
              <a:rPr dirty="0"/>
              <a:t> 2024	</a:t>
            </a:r>
            <a:endParaRPr sz="1000" dirty="0">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a50358b6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a50358b6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4464f4099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4464f4099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chemeClr val="dk1"/>
              </a:solidFill>
              <a:latin typeface="Roboto"/>
              <a:ea typeface="Roboto"/>
              <a:cs typeface="Roboto"/>
              <a:sym typeface="Roboto"/>
            </a:endParaRPr>
          </a:p>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4a50358b6e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4a50358b6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5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chemeClr val="dk1"/>
              </a:solidFill>
              <a:latin typeface="Roboto"/>
              <a:ea typeface="Roboto"/>
              <a:cs typeface="Roboto"/>
              <a:sym typeface="Roboto"/>
            </a:endParaRPr>
          </a:p>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4a50358b6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4a50358b6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u="sng" dirty="0">
                <a:solidFill>
                  <a:srgbClr val="0000FF"/>
                </a:solidFill>
                <a:effectLst/>
                <a:latin typeface="Arial" panose="020B0604020202020204" pitchFamily="34" charset="0"/>
                <a:ea typeface="Quicksand" charset="0"/>
                <a:cs typeface="Quicksand" charset="0"/>
                <a:hlinkClick r:id="rId3"/>
              </a:rPr>
              <a:t>https://www.vmware.com/uk/company/customers.html#</a:t>
            </a:r>
            <a:endParaRPr lang="en-GB" sz="1800" dirty="0">
              <a:effectLst/>
              <a:latin typeface="Quicksand" charset="0"/>
              <a:ea typeface="Quicksand" charset="0"/>
              <a:cs typeface="Quicksand" charset="0"/>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4464f40998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4464f4099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Photo by heladodementa from Pixabay: </a:t>
            </a:r>
            <a:r>
              <a:rPr lang="en-GB" sz="1050" u="sng">
                <a:solidFill>
                  <a:schemeClr val="hlink"/>
                </a:solidFill>
                <a:latin typeface="Roboto"/>
                <a:ea typeface="Roboto"/>
                <a:cs typeface="Roboto"/>
                <a:sym typeface="Roboto"/>
                <a:hlinkClick r:id="rId3"/>
              </a:rPr>
              <a:t>https://pixabay.com/photos/technology-servers-server-1587673/</a:t>
            </a:r>
            <a:endParaRPr sz="1050">
              <a:solidFill>
                <a:schemeClr val="dk1"/>
              </a:solidFill>
              <a:latin typeface="Roboto"/>
              <a:ea typeface="Roboto"/>
              <a:cs typeface="Roboto"/>
              <a:sym typeface="Roboto"/>
            </a:endParaRPr>
          </a:p>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4464f40998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4464f4099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chemeClr val="dk1"/>
              </a:solidFill>
              <a:latin typeface="Roboto"/>
              <a:ea typeface="Roboto"/>
              <a:cs typeface="Roboto"/>
              <a:sym typeface="Roboto"/>
            </a:endParaRPr>
          </a:p>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5286aeb9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5286aeb9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A3 Software engineer film: https://vimeo.com/883953763</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44e4414fb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44e4414f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4a5035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4a50358b6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3f3b03e96c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3f3b03e96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50">
                <a:solidFill>
                  <a:schemeClr val="dk1"/>
                </a:solidFill>
                <a:latin typeface="Roboto"/>
                <a:ea typeface="Roboto"/>
                <a:cs typeface="Roboto"/>
                <a:sym typeface="Roboto"/>
              </a:rPr>
              <a:t>Photo by Kindel Media from Pexels: </a:t>
            </a:r>
            <a:r>
              <a:rPr lang="en-GB" sz="1050" u="sng">
                <a:solidFill>
                  <a:schemeClr val="hlink"/>
                </a:solidFill>
                <a:latin typeface="Roboto"/>
                <a:ea typeface="Roboto"/>
                <a:cs typeface="Roboto"/>
                <a:sym typeface="Roboto"/>
                <a:hlinkClick r:id="rId3"/>
              </a:rPr>
              <a:t>https://www.pexels.com/photo/man-in-orange-shirt-holding-black-and-orange-plastic-box-with-fresh-vegetables-6868797/</a:t>
            </a:r>
            <a:endParaRPr>
              <a:solidFill>
                <a:schemeClr val="dk1"/>
              </a:solidFill>
            </a:endParaRPr>
          </a:p>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84fbe5eb0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2484fbe5eb0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469230c61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469230c6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54176feb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54176fe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3f3b03e96c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23f3b03e96c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4ca52bc9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4ca52bc9c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Answers: IP protocol – C; Ethernet protocol – D; UDP protocol – B; FTP protocol - A</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a22e51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2a22e51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494a1d34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494a1d34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Personal computer image by SharaniRamli from Pixabay: </a:t>
            </a:r>
            <a:r>
              <a:rPr lang="en-GB" u="sng">
                <a:solidFill>
                  <a:schemeClr val="hlink"/>
                </a:solidFill>
                <a:hlinkClick r:id="rId3"/>
              </a:rPr>
              <a:t>https://pixabay.com/photos/imac-pc-personal-computer-computer-2493287/</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494a1d34c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494a1d34c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4a50358b6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4a50358b6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4a50358b6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4a50358b6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u="sng" dirty="0">
                <a:solidFill>
                  <a:srgbClr val="0000FF"/>
                </a:solidFill>
                <a:effectLst/>
                <a:latin typeface="Arial" panose="020B0604020202020204" pitchFamily="34" charset="0"/>
                <a:ea typeface="Quicksand" charset="0"/>
                <a:cs typeface="Quicksand" charset="0"/>
                <a:hlinkClick r:id="rId3"/>
              </a:rPr>
              <a:t>https://www.virtualbox.org/wiki/End-user_documentation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4464f40998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4464f4099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Alena Darmel from Pexels: </a:t>
            </a:r>
            <a:r>
              <a:rPr lang="en-GB" sz="1050" u="sng">
                <a:solidFill>
                  <a:schemeClr val="hlink"/>
                </a:solidFill>
                <a:latin typeface="Roboto"/>
                <a:ea typeface="Roboto"/>
                <a:cs typeface="Roboto"/>
                <a:sym typeface="Roboto"/>
                <a:hlinkClick r:id="rId3"/>
              </a:rPr>
              <a:t>https://www.pexels.com/photo/a-group-of-friends-gaming-together-7862657/</a:t>
            </a:r>
            <a:endParaRPr sz="1050">
              <a:solidFill>
                <a:schemeClr val="dk1"/>
              </a:solidFill>
              <a:latin typeface="Roboto"/>
              <a:ea typeface="Roboto"/>
              <a:cs typeface="Roboto"/>
              <a:sym typeface="Roboto"/>
            </a:endParaRPr>
          </a:p>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11" name="Google Shape;11;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3" name="Google Shape;13;p2"/>
          <p:cNvPicPr preferRelativeResize="0"/>
          <p:nvPr/>
        </p:nvPicPr>
        <p:blipFill>
          <a:blip r:embed="rId2">
            <a:alphaModFix/>
          </a:blip>
          <a:stretch>
            <a:fillRect/>
          </a:stretch>
        </p:blipFill>
        <p:spPr>
          <a:xfrm>
            <a:off x="7455500" y="4491500"/>
            <a:ext cx="1407075" cy="425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 name="Google Shape;62;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63" name="Google Shape;63;p11"/>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64"/>
        <p:cNvGrpSpPr/>
        <p:nvPr/>
      </p:nvGrpSpPr>
      <p:grpSpPr>
        <a:xfrm>
          <a:off x="0" y="0"/>
          <a:ext cx="0" cy="0"/>
          <a:chOff x="0" y="0"/>
          <a:chExt cx="0" cy="0"/>
        </a:xfrm>
      </p:grpSpPr>
      <p:sp>
        <p:nvSpPr>
          <p:cNvPr id="65" name="Google Shape;6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6" name="Google Shape;6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72"/>
        <p:cNvGrpSpPr/>
        <p:nvPr/>
      </p:nvGrpSpPr>
      <p:grpSpPr>
        <a:xfrm>
          <a:off x="0" y="0"/>
          <a:ext cx="0" cy="0"/>
          <a:chOff x="0" y="0"/>
          <a:chExt cx="0" cy="0"/>
        </a:xfrm>
      </p:grpSpPr>
      <p:sp>
        <p:nvSpPr>
          <p:cNvPr id="73" name="Google Shape;73;p14"/>
          <p:cNvSpPr txBox="1">
            <a:spLocks noGrp="1"/>
          </p:cNvSpPr>
          <p:nvPr>
            <p:ph type="subTitle" idx="1"/>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74" name="Google Shape;74;p14"/>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 name="Google Shape;75;p14"/>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76" name="Google Shape;76;p14"/>
          <p:cNvPicPr preferRelativeResize="0"/>
          <p:nvPr/>
        </p:nvPicPr>
        <p:blipFill>
          <a:blip r:embed="rId2">
            <a:alphaModFix/>
          </a:blip>
          <a:stretch>
            <a:fillRect/>
          </a:stretch>
        </p:blipFill>
        <p:spPr>
          <a:xfrm>
            <a:off x="7455500" y="4491500"/>
            <a:ext cx="1407075" cy="4252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77"/>
        <p:cNvGrpSpPr/>
        <p:nvPr/>
      </p:nvGrpSpPr>
      <p:grpSpPr>
        <a:xfrm>
          <a:off x="0" y="0"/>
          <a:ext cx="0" cy="0"/>
          <a:chOff x="0" y="0"/>
          <a:chExt cx="0" cy="0"/>
        </a:xfrm>
      </p:grpSpPr>
      <p:sp>
        <p:nvSpPr>
          <p:cNvPr id="78" name="Google Shape;78;p15"/>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Char char="●"/>
              <a:defRPr>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79" name="Google Shape;79;p15"/>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 name="Google Shape;80;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81" name="Google Shape;81;p15"/>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84" name="Google Shape;84;p16"/>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85" name="Google Shape;85;p16"/>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87" name="Google Shape;87;p16"/>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90" name="Google Shape;90;p17"/>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1600"/>
              </a:spcBef>
              <a:spcAft>
                <a:spcPts val="0"/>
              </a:spcAft>
              <a:buClr>
                <a:schemeClr val="dk1"/>
              </a:buClr>
              <a:buSzPts val="1400"/>
              <a:buChar char="○"/>
              <a:defRPr>
                <a:solidFill>
                  <a:schemeClr val="dk1"/>
                </a:solidFill>
              </a:defRPr>
            </a:lvl2pPr>
            <a:lvl3pPr marL="1371600" lvl="2" indent="-317500" algn="ctr" rtl="0">
              <a:spcBef>
                <a:spcPts val="1600"/>
              </a:spcBef>
              <a:spcAft>
                <a:spcPts val="0"/>
              </a:spcAft>
              <a:buClr>
                <a:schemeClr val="dk1"/>
              </a:buClr>
              <a:buSzPts val="1400"/>
              <a:buChar char="■"/>
              <a:defRPr>
                <a:solidFill>
                  <a:schemeClr val="dk1"/>
                </a:solidFill>
              </a:defRPr>
            </a:lvl3pPr>
            <a:lvl4pPr marL="1828800" lvl="3" indent="-317500" algn="ctr" rtl="0">
              <a:spcBef>
                <a:spcPts val="1600"/>
              </a:spcBef>
              <a:spcAft>
                <a:spcPts val="0"/>
              </a:spcAft>
              <a:buClr>
                <a:schemeClr val="dk1"/>
              </a:buClr>
              <a:buSzPts val="1400"/>
              <a:buChar char="●"/>
              <a:defRPr>
                <a:solidFill>
                  <a:schemeClr val="dk1"/>
                </a:solidFill>
              </a:defRPr>
            </a:lvl4pPr>
            <a:lvl5pPr marL="2286000" lvl="4" indent="-317500" algn="ctr" rtl="0">
              <a:spcBef>
                <a:spcPts val="1600"/>
              </a:spcBef>
              <a:spcAft>
                <a:spcPts val="0"/>
              </a:spcAft>
              <a:buClr>
                <a:schemeClr val="dk1"/>
              </a:buClr>
              <a:buSzPts val="1400"/>
              <a:buChar char="○"/>
              <a:defRPr>
                <a:solidFill>
                  <a:schemeClr val="dk1"/>
                </a:solidFill>
              </a:defRPr>
            </a:lvl5pPr>
            <a:lvl6pPr marL="2743200" lvl="5" indent="-317500" algn="ctr" rtl="0">
              <a:spcBef>
                <a:spcPts val="1600"/>
              </a:spcBef>
              <a:spcAft>
                <a:spcPts val="0"/>
              </a:spcAft>
              <a:buClr>
                <a:schemeClr val="dk1"/>
              </a:buClr>
              <a:buSzPts val="1400"/>
              <a:buChar char="■"/>
              <a:defRPr>
                <a:solidFill>
                  <a:schemeClr val="dk1"/>
                </a:solidFill>
              </a:defRPr>
            </a:lvl6pPr>
            <a:lvl7pPr marL="3200400" lvl="6" indent="-317500" algn="ctr" rtl="0">
              <a:spcBef>
                <a:spcPts val="1600"/>
              </a:spcBef>
              <a:spcAft>
                <a:spcPts val="0"/>
              </a:spcAft>
              <a:buClr>
                <a:schemeClr val="dk1"/>
              </a:buClr>
              <a:buSzPts val="1400"/>
              <a:buChar char="●"/>
              <a:defRPr>
                <a:solidFill>
                  <a:schemeClr val="dk1"/>
                </a:solidFill>
              </a:defRPr>
            </a:lvl7pPr>
            <a:lvl8pPr marL="3657600" lvl="7" indent="-317500" algn="ctr" rtl="0">
              <a:spcBef>
                <a:spcPts val="1600"/>
              </a:spcBef>
              <a:spcAft>
                <a:spcPts val="0"/>
              </a:spcAft>
              <a:buClr>
                <a:schemeClr val="dk1"/>
              </a:buClr>
              <a:buSzPts val="1400"/>
              <a:buChar char="○"/>
              <a:defRPr>
                <a:solidFill>
                  <a:schemeClr val="dk1"/>
                </a:solidFill>
              </a:defRPr>
            </a:lvl8pPr>
            <a:lvl9pPr marL="4114800" lvl="8" indent="-317500" algn="ctr" rtl="0">
              <a:spcBef>
                <a:spcPts val="1600"/>
              </a:spcBef>
              <a:spcAft>
                <a:spcPts val="1600"/>
              </a:spcAft>
              <a:buClr>
                <a:schemeClr val="dk1"/>
              </a:buClr>
              <a:buSzPts val="1400"/>
              <a:buChar char="■"/>
              <a:defRPr>
                <a:solidFill>
                  <a:schemeClr val="dk1"/>
                </a:solidFill>
              </a:defRPr>
            </a:lvl9pPr>
          </a:lstStyle>
          <a:p>
            <a:endParaRPr/>
          </a:p>
        </p:txBody>
      </p:sp>
      <p:sp>
        <p:nvSpPr>
          <p:cNvPr id="91" name="Google Shape;91;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92" name="Google Shape;92;p17"/>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95" name="Google Shape;95;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96" name="Google Shape;96;p18"/>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 name="Google Shape;97;p18"/>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310900" y="10177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0" name="Google Shape;100;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01" name="Google Shape;101;p19"/>
          <p:cNvSpPr txBox="1">
            <a:spLocks noGrp="1"/>
          </p:cNvSpPr>
          <p:nvPr>
            <p:ph type="body" idx="2"/>
          </p:nvPr>
        </p:nvSpPr>
        <p:spPr>
          <a:xfrm>
            <a:off x="4736600" y="10177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2" name="Google Shape;102;p1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3" name="Google Shape;103;p1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or Images 2:1">
  <p:cSld name="TITLE_4_1_1_1_3_1_1_1_1">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10900" y="1017724"/>
            <a:ext cx="558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6" name="Google Shape;106;p2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08" name="Google Shape;108;p20"/>
          <p:cNvSpPr txBox="1">
            <a:spLocks noGrp="1"/>
          </p:cNvSpPr>
          <p:nvPr>
            <p:ph type="body" idx="2"/>
          </p:nvPr>
        </p:nvSpPr>
        <p:spPr>
          <a:xfrm>
            <a:off x="6041575" y="1017700"/>
            <a:ext cx="27918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9" name="Google Shape;109;p2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or Images 1:2">
  <p:cSld name="TITLE_4_1_1_1_3_1_1_1_1_1">
    <p:spTree>
      <p:nvGrpSpPr>
        <p:cNvPr id="1" name="Shape 110"/>
        <p:cNvGrpSpPr/>
        <p:nvPr/>
      </p:nvGrpSpPr>
      <p:grpSpPr>
        <a:xfrm>
          <a:off x="0" y="0"/>
          <a:ext cx="0" cy="0"/>
          <a:chOff x="0" y="0"/>
          <a:chExt cx="0" cy="0"/>
        </a:xfrm>
      </p:grpSpPr>
      <p:sp>
        <p:nvSpPr>
          <p:cNvPr id="111" name="Google Shape;111;p21"/>
          <p:cNvSpPr txBox="1">
            <a:spLocks noGrp="1"/>
          </p:cNvSpPr>
          <p:nvPr>
            <p:ph type="body" idx="1"/>
          </p:nvPr>
        </p:nvSpPr>
        <p:spPr>
          <a:xfrm>
            <a:off x="310900" y="1017724"/>
            <a:ext cx="279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2" name="Google Shape;112;p21"/>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14" name="Google Shape;114;p21"/>
          <p:cNvSpPr txBox="1">
            <a:spLocks noGrp="1"/>
          </p:cNvSpPr>
          <p:nvPr>
            <p:ph type="body" idx="2"/>
          </p:nvPr>
        </p:nvSpPr>
        <p:spPr>
          <a:xfrm>
            <a:off x="3253475" y="1017700"/>
            <a:ext cx="55794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5" name="Google Shape;115;p21"/>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Char char="●"/>
              <a:defRPr>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6" name="Google Shape;16;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8" name="Google Shape;18;p3"/>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or Images 1:1:1">
  <p:cSld name="TITLE_4_1_1_1_3_1_1_1_1_1_1">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310900" y="1017724"/>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8" name="Google Shape;118;p22"/>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20" name="Google Shape;120;p22"/>
          <p:cNvSpPr txBox="1">
            <a:spLocks noGrp="1"/>
          </p:cNvSpPr>
          <p:nvPr>
            <p:ph type="body" idx="2"/>
          </p:nvPr>
        </p:nvSpPr>
        <p:spPr>
          <a:xfrm>
            <a:off x="32534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21" name="Google Shape;121;p2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22" name="Google Shape;122;p22"/>
          <p:cNvSpPr txBox="1">
            <a:spLocks noGrp="1"/>
          </p:cNvSpPr>
          <p:nvPr>
            <p:ph type="body" idx="4"/>
          </p:nvPr>
        </p:nvSpPr>
        <p:spPr>
          <a:xfrm>
            <a:off x="61490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5" name="Google Shape;125;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26" name="Google Shape;126;p23"/>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127"/>
        <p:cNvGrpSpPr/>
        <p:nvPr/>
      </p:nvGrpSpPr>
      <p:grpSpPr>
        <a:xfrm>
          <a:off x="0" y="0"/>
          <a:ext cx="0" cy="0"/>
          <a:chOff x="0" y="0"/>
          <a:chExt cx="0" cy="0"/>
        </a:xfrm>
      </p:grpSpPr>
      <p:sp>
        <p:nvSpPr>
          <p:cNvPr id="128" name="Google Shape;128;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9" name="Google Shape;129;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0" name="Google Shape;13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1" name="Google Shape;21;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2" name="Google Shape;22;p4"/>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 name="Google Shape;23;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4" name="Google Shape;24;p4"/>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7" name="Google Shape;27;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1600"/>
              </a:spcBef>
              <a:spcAft>
                <a:spcPts val="0"/>
              </a:spcAft>
              <a:buClr>
                <a:schemeClr val="dk1"/>
              </a:buClr>
              <a:buSzPts val="1400"/>
              <a:buChar char="○"/>
              <a:defRPr>
                <a:solidFill>
                  <a:schemeClr val="dk1"/>
                </a:solidFill>
              </a:defRPr>
            </a:lvl2pPr>
            <a:lvl3pPr marL="1371600" lvl="2" indent="-317500" algn="ctr" rtl="0">
              <a:spcBef>
                <a:spcPts val="1600"/>
              </a:spcBef>
              <a:spcAft>
                <a:spcPts val="0"/>
              </a:spcAft>
              <a:buClr>
                <a:schemeClr val="dk1"/>
              </a:buClr>
              <a:buSzPts val="1400"/>
              <a:buChar char="■"/>
              <a:defRPr>
                <a:solidFill>
                  <a:schemeClr val="dk1"/>
                </a:solidFill>
              </a:defRPr>
            </a:lvl3pPr>
            <a:lvl4pPr marL="1828800" lvl="3" indent="-317500" algn="ctr" rtl="0">
              <a:spcBef>
                <a:spcPts val="1600"/>
              </a:spcBef>
              <a:spcAft>
                <a:spcPts val="0"/>
              </a:spcAft>
              <a:buClr>
                <a:schemeClr val="dk1"/>
              </a:buClr>
              <a:buSzPts val="1400"/>
              <a:buChar char="●"/>
              <a:defRPr>
                <a:solidFill>
                  <a:schemeClr val="dk1"/>
                </a:solidFill>
              </a:defRPr>
            </a:lvl4pPr>
            <a:lvl5pPr marL="2286000" lvl="4" indent="-317500" algn="ctr" rtl="0">
              <a:spcBef>
                <a:spcPts val="1600"/>
              </a:spcBef>
              <a:spcAft>
                <a:spcPts val="0"/>
              </a:spcAft>
              <a:buClr>
                <a:schemeClr val="dk1"/>
              </a:buClr>
              <a:buSzPts val="1400"/>
              <a:buChar char="○"/>
              <a:defRPr>
                <a:solidFill>
                  <a:schemeClr val="dk1"/>
                </a:solidFill>
              </a:defRPr>
            </a:lvl5pPr>
            <a:lvl6pPr marL="2743200" lvl="5" indent="-317500" algn="ctr" rtl="0">
              <a:spcBef>
                <a:spcPts val="1600"/>
              </a:spcBef>
              <a:spcAft>
                <a:spcPts val="0"/>
              </a:spcAft>
              <a:buClr>
                <a:schemeClr val="dk1"/>
              </a:buClr>
              <a:buSzPts val="1400"/>
              <a:buChar char="■"/>
              <a:defRPr>
                <a:solidFill>
                  <a:schemeClr val="dk1"/>
                </a:solidFill>
              </a:defRPr>
            </a:lvl6pPr>
            <a:lvl7pPr marL="3200400" lvl="6" indent="-317500" algn="ctr" rtl="0">
              <a:spcBef>
                <a:spcPts val="1600"/>
              </a:spcBef>
              <a:spcAft>
                <a:spcPts val="0"/>
              </a:spcAft>
              <a:buClr>
                <a:schemeClr val="dk1"/>
              </a:buClr>
              <a:buSzPts val="1400"/>
              <a:buChar char="●"/>
              <a:defRPr>
                <a:solidFill>
                  <a:schemeClr val="dk1"/>
                </a:solidFill>
              </a:defRPr>
            </a:lvl7pPr>
            <a:lvl8pPr marL="3657600" lvl="7" indent="-317500" algn="ctr" rtl="0">
              <a:spcBef>
                <a:spcPts val="1600"/>
              </a:spcBef>
              <a:spcAft>
                <a:spcPts val="0"/>
              </a:spcAft>
              <a:buClr>
                <a:schemeClr val="dk1"/>
              </a:buClr>
              <a:buSzPts val="1400"/>
              <a:buChar char="○"/>
              <a:defRPr>
                <a:solidFill>
                  <a:schemeClr val="dk1"/>
                </a:solidFill>
              </a:defRPr>
            </a:lvl8pPr>
            <a:lvl9pPr marL="4114800" lvl="8" indent="-317500" algn="ctr" rtl="0">
              <a:spcBef>
                <a:spcPts val="1600"/>
              </a:spcBef>
              <a:spcAft>
                <a:spcPts val="1600"/>
              </a:spcAft>
              <a:buClr>
                <a:schemeClr val="dk1"/>
              </a:buClr>
              <a:buSzPts val="1400"/>
              <a:buChar char="■"/>
              <a:defRPr>
                <a:solidFill>
                  <a:schemeClr val="dk1"/>
                </a:solidFill>
              </a:defRPr>
            </a:lvl9pPr>
          </a:lstStyle>
          <a:p>
            <a:endParaRPr/>
          </a:p>
        </p:txBody>
      </p:sp>
      <p:sp>
        <p:nvSpPr>
          <p:cNvPr id="28" name="Google Shape;28;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9" name="Google Shape;29;p5"/>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2" name="Google Shape;32;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3" name="Google Shape;33;p6"/>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310900" y="10177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7" name="Google Shape;37;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8" name="Google Shape;38;p7"/>
          <p:cNvSpPr txBox="1">
            <a:spLocks noGrp="1"/>
          </p:cNvSpPr>
          <p:nvPr>
            <p:ph type="body" idx="2"/>
          </p:nvPr>
        </p:nvSpPr>
        <p:spPr>
          <a:xfrm>
            <a:off x="4736600" y="10177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9" name="Google Shape;39;p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0" name="Google Shape;40;p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r Images 2:1">
  <p:cSld name="TITLE_4_1_1_1_3_1_1_1_1">
    <p:spTree>
      <p:nvGrpSpPr>
        <p:cNvPr id="1" name="Shape 41"/>
        <p:cNvGrpSpPr/>
        <p:nvPr/>
      </p:nvGrpSpPr>
      <p:grpSpPr>
        <a:xfrm>
          <a:off x="0" y="0"/>
          <a:ext cx="0" cy="0"/>
          <a:chOff x="0" y="0"/>
          <a:chExt cx="0" cy="0"/>
        </a:xfrm>
      </p:grpSpPr>
      <p:sp>
        <p:nvSpPr>
          <p:cNvPr id="42" name="Google Shape;42;p8"/>
          <p:cNvSpPr txBox="1">
            <a:spLocks noGrp="1"/>
          </p:cNvSpPr>
          <p:nvPr>
            <p:ph type="body" idx="1"/>
          </p:nvPr>
        </p:nvSpPr>
        <p:spPr>
          <a:xfrm>
            <a:off x="310900" y="1017724"/>
            <a:ext cx="558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3" name="Google Shape;43;p8"/>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8"/>
          <p:cNvSpPr txBox="1">
            <a:spLocks noGrp="1"/>
          </p:cNvSpPr>
          <p:nvPr>
            <p:ph type="body" idx="2"/>
          </p:nvPr>
        </p:nvSpPr>
        <p:spPr>
          <a:xfrm>
            <a:off x="6041575" y="1017700"/>
            <a:ext cx="27918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6" name="Google Shape;46;p8"/>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r Images 1:2">
  <p:cSld name="TITLE_4_1_1_1_3_1_1_1_1_1">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310900" y="1017724"/>
            <a:ext cx="279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9" name="Google Shape;49;p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 name="Google Shape;50;p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1" name="Google Shape;51;p9"/>
          <p:cNvSpPr txBox="1">
            <a:spLocks noGrp="1"/>
          </p:cNvSpPr>
          <p:nvPr>
            <p:ph type="body" idx="2"/>
          </p:nvPr>
        </p:nvSpPr>
        <p:spPr>
          <a:xfrm>
            <a:off x="3253475" y="1017700"/>
            <a:ext cx="55794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2" name="Google Shape;52;p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or Images 1:1:1">
  <p:cSld name="TITLE_4_1_1_1_3_1_1_1_1_1_1">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0900" y="1017724"/>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5" name="Google Shape;55;p1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 name="Google Shape;56;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7" name="Google Shape;57;p10"/>
          <p:cNvSpPr txBox="1">
            <a:spLocks noGrp="1"/>
          </p:cNvSpPr>
          <p:nvPr>
            <p:ph type="body" idx="2"/>
          </p:nvPr>
        </p:nvSpPr>
        <p:spPr>
          <a:xfrm>
            <a:off x="32534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8" name="Google Shape;58;p1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9" name="Google Shape;59;p10"/>
          <p:cNvSpPr txBox="1">
            <a:spLocks noGrp="1"/>
          </p:cNvSpPr>
          <p:nvPr>
            <p:ph type="body" idx="4"/>
          </p:nvPr>
        </p:nvSpPr>
        <p:spPr>
          <a:xfrm>
            <a:off x="61490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2800"/>
              <a:buFont typeface="Quicksand"/>
              <a:buNone/>
              <a:defRPr sz="2800" b="1">
                <a:solidFill>
                  <a:schemeClr val="accent6"/>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2800"/>
              <a:buFont typeface="Quicksand"/>
              <a:buNone/>
              <a:defRPr sz="2800" b="1">
                <a:solidFill>
                  <a:schemeClr val="accent6"/>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0" name="Google Shape;70;p13"/>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71" name="Google Shape;71;p13"/>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vmware.com/uk/company/customers.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ideo" Target="https://player.vimeo.com/video/883953763?app_id=122963" TargetMode="External"/><Relationship Id="rId5" Type="http://schemas.openxmlformats.org/officeDocument/2006/relationships/image" Target="../media/image7.jpe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virtualbox.org/wiki/End-user_documentatio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Lesson 7: Virtual environments</a:t>
            </a:r>
            <a:endParaRPr/>
          </a:p>
        </p:txBody>
      </p:sp>
      <p:sp>
        <p:nvSpPr>
          <p:cNvPr id="136" name="Google Shape;136;p25"/>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Digital environments</a:t>
            </a:r>
            <a:endParaRPr/>
          </a:p>
          <a:p>
            <a:pPr marL="0" lvl="0" indent="0" algn="l" rtl="0">
              <a:spcBef>
                <a:spcPts val="1600"/>
              </a:spcBef>
              <a:spcAft>
                <a:spcPts val="1600"/>
              </a:spcAft>
              <a:buNone/>
            </a:pPr>
            <a:endParaRPr/>
          </a:p>
        </p:txBody>
      </p:sp>
      <p:pic>
        <p:nvPicPr>
          <p:cNvPr id="137" name="Google Shape;137;p25"/>
          <p:cNvPicPr preferRelativeResize="0"/>
          <p:nvPr/>
        </p:nvPicPr>
        <p:blipFill>
          <a:blip r:embed="rId3">
            <a:alphaModFix/>
          </a:blip>
          <a:stretch>
            <a:fillRect/>
          </a:stretch>
        </p:blipFill>
        <p:spPr>
          <a:xfrm>
            <a:off x="104488" y="4408551"/>
            <a:ext cx="1355401" cy="540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30"/>
        <p:cNvGrpSpPr/>
        <p:nvPr/>
      </p:nvGrpSpPr>
      <p:grpSpPr>
        <a:xfrm>
          <a:off x="0" y="0"/>
          <a:ext cx="0" cy="0"/>
          <a:chOff x="0" y="0"/>
          <a:chExt cx="0" cy="0"/>
        </a:xfrm>
      </p:grpSpPr>
      <p:sp>
        <p:nvSpPr>
          <p:cNvPr id="231" name="Google Shape;231;p34"/>
          <p:cNvSpPr txBox="1">
            <a:spLocks noGrp="1"/>
          </p:cNvSpPr>
          <p:nvPr>
            <p:ph type="body" idx="2"/>
          </p:nvPr>
        </p:nvSpPr>
        <p:spPr>
          <a:xfrm>
            <a:off x="4736600" y="1017700"/>
            <a:ext cx="4096500" cy="3659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GB" sz="1900" dirty="0">
                <a:solidFill>
                  <a:schemeClr val="accent6"/>
                </a:solidFill>
                <a:latin typeface="Quicksand SemiBold"/>
                <a:ea typeface="Quicksand SemiBold"/>
                <a:cs typeface="Quicksand SemiBold"/>
                <a:sym typeface="Quicksand SemiBold"/>
              </a:rPr>
              <a:t>Activity 1 - Virtual machines</a:t>
            </a:r>
            <a:endParaRPr sz="1900" dirty="0">
              <a:solidFill>
                <a:schemeClr val="accent6"/>
              </a:solidFill>
              <a:latin typeface="Quicksand SemiBold"/>
              <a:ea typeface="Quicksand SemiBold"/>
              <a:cs typeface="Quicksand SemiBold"/>
              <a:sym typeface="Quicksand SemiBold"/>
            </a:endParaRPr>
          </a:p>
          <a:p>
            <a:pPr marL="0" indent="0">
              <a:lnSpc>
                <a:spcPct val="100000"/>
              </a:lnSpc>
              <a:spcBef>
                <a:spcPts val="600"/>
              </a:spcBef>
              <a:buSzPts val="1100"/>
              <a:buNone/>
            </a:pPr>
            <a:r>
              <a:rPr lang="en-GB" sz="1100" dirty="0">
                <a:solidFill>
                  <a:schemeClr val="lt1"/>
                </a:solidFill>
                <a:highlight>
                  <a:schemeClr val="accent6"/>
                </a:highlight>
              </a:rPr>
              <a:t>Part  C</a:t>
            </a:r>
            <a:endParaRPr sz="1100" dirty="0">
              <a:solidFill>
                <a:schemeClr val="lt1"/>
              </a:solidFill>
              <a:highlight>
                <a:schemeClr val="accent6"/>
              </a:highlight>
            </a:endParaRPr>
          </a:p>
          <a:p>
            <a:pPr marL="0" lvl="0" indent="0" algn="l" rtl="0">
              <a:lnSpc>
                <a:spcPct val="100000"/>
              </a:lnSpc>
              <a:spcBef>
                <a:spcPts val="0"/>
              </a:spcBef>
              <a:spcAft>
                <a:spcPts val="0"/>
              </a:spcAft>
              <a:buClr>
                <a:schemeClr val="dk1"/>
              </a:buClr>
              <a:buSzPts val="1100"/>
              <a:buFont typeface="Arial"/>
              <a:buNone/>
            </a:pPr>
            <a:endParaRPr sz="1100">
              <a:solidFill>
                <a:schemeClr val="lt1"/>
              </a:solidFill>
              <a:highlight>
                <a:schemeClr val="accent6"/>
              </a:highlight>
            </a:endParaRPr>
          </a:p>
          <a:p>
            <a:pPr marL="0" indent="0">
              <a:buSzPts val="1100"/>
              <a:buFont typeface="Arial"/>
              <a:buNone/>
            </a:pPr>
            <a:r>
              <a:rPr lang="en-GB" sz="900" dirty="0"/>
              <a:t>Use the internet to research </a:t>
            </a:r>
            <a:r>
              <a:rPr lang="en-GB" sz="900" b="1" dirty="0"/>
              <a:t>emulators </a:t>
            </a:r>
            <a:r>
              <a:rPr lang="en-GB" sz="900" dirty="0"/>
              <a:t>for several games consoles: </a:t>
            </a:r>
            <a:endParaRPr sz="900" dirty="0"/>
          </a:p>
          <a:p>
            <a:pPr marL="0" lvl="0" indent="0" algn="l" rtl="0">
              <a:spcBef>
                <a:spcPts val="0"/>
              </a:spcBef>
              <a:spcAft>
                <a:spcPts val="0"/>
              </a:spcAft>
              <a:buClr>
                <a:schemeClr val="dk1"/>
              </a:buClr>
              <a:buSzPts val="1100"/>
              <a:buFont typeface="Arial"/>
              <a:buNone/>
            </a:pPr>
            <a:endParaRPr sz="900"/>
          </a:p>
          <a:p>
            <a:pPr marL="0" lvl="0" indent="0" algn="l" rtl="0">
              <a:spcBef>
                <a:spcPts val="0"/>
              </a:spcBef>
              <a:spcAft>
                <a:spcPts val="0"/>
              </a:spcAft>
              <a:buClr>
                <a:schemeClr val="dk1"/>
              </a:buClr>
              <a:buSzPts val="1100"/>
              <a:buFont typeface="Arial"/>
              <a:buNone/>
            </a:pPr>
            <a:r>
              <a:rPr lang="en-GB" sz="900" dirty="0"/>
              <a:t>Make a bullet point list in the table below of any notable issues (with an emulator) that have been reported by users.</a:t>
            </a:r>
            <a:endParaRPr sz="900" dirty="0"/>
          </a:p>
          <a:p>
            <a:pPr marL="0" lvl="0" indent="0" algn="l" rtl="0">
              <a:lnSpc>
                <a:spcPct val="100000"/>
              </a:lnSpc>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1600"/>
              </a:spcAft>
              <a:buNone/>
            </a:pPr>
            <a:endParaRPr sz="1900">
              <a:solidFill>
                <a:srgbClr val="CD2355"/>
              </a:solidFill>
              <a:latin typeface="Quicksand SemiBold"/>
              <a:ea typeface="Quicksand SemiBold"/>
              <a:cs typeface="Quicksand SemiBold"/>
              <a:sym typeface="Quicksand SemiBold"/>
            </a:endParaRPr>
          </a:p>
        </p:txBody>
      </p:sp>
      <p:sp>
        <p:nvSpPr>
          <p:cNvPr id="232" name="Google Shape;232;p3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sp>
        <p:nvSpPr>
          <p:cNvPr id="233" name="Google Shape;233;p34"/>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34" name="Google Shape;234;p34"/>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Emulators</a:t>
            </a:r>
            <a:endParaRPr/>
          </a:p>
        </p:txBody>
      </p:sp>
      <p:graphicFrame>
        <p:nvGraphicFramePr>
          <p:cNvPr id="235" name="Google Shape;235;p34"/>
          <p:cNvGraphicFramePr/>
          <p:nvPr>
            <p:extLst>
              <p:ext uri="{D42A27DB-BD31-4B8C-83A1-F6EECF244321}">
                <p14:modId xmlns:p14="http://schemas.microsoft.com/office/powerpoint/2010/main" val="846162533"/>
              </p:ext>
            </p:extLst>
          </p:nvPr>
        </p:nvGraphicFramePr>
        <p:xfrm>
          <a:off x="4822713" y="2844600"/>
          <a:ext cx="3924275" cy="1612674"/>
        </p:xfrm>
        <a:graphic>
          <a:graphicData uri="http://schemas.openxmlformats.org/drawingml/2006/table">
            <a:tbl>
              <a:tblPr>
                <a:noFill/>
                <a:tableStyleId>{CA5F5C74-1ABB-40C2-B340-58720DA3E1C7}</a:tableStyleId>
              </a:tblPr>
              <a:tblGrid>
                <a:gridCol w="1202675">
                  <a:extLst>
                    <a:ext uri="{9D8B030D-6E8A-4147-A177-3AD203B41FA5}">
                      <a16:colId xmlns:a16="http://schemas.microsoft.com/office/drawing/2014/main" val="20000"/>
                    </a:ext>
                  </a:extLst>
                </a:gridCol>
                <a:gridCol w="1397700">
                  <a:extLst>
                    <a:ext uri="{9D8B030D-6E8A-4147-A177-3AD203B41FA5}">
                      <a16:colId xmlns:a16="http://schemas.microsoft.com/office/drawing/2014/main" val="20001"/>
                    </a:ext>
                  </a:extLst>
                </a:gridCol>
                <a:gridCol w="1323900">
                  <a:extLst>
                    <a:ext uri="{9D8B030D-6E8A-4147-A177-3AD203B41FA5}">
                      <a16:colId xmlns:a16="http://schemas.microsoft.com/office/drawing/2014/main" val="20002"/>
                    </a:ext>
                  </a:extLst>
                </a:gridCol>
              </a:tblGrid>
              <a:tr h="253175">
                <a:tc>
                  <a:txBody>
                    <a:bodyPr/>
                    <a:lstStyle/>
                    <a:p>
                      <a:pPr marL="0" lvl="0" indent="0" algn="l" rtl="0">
                        <a:spcBef>
                          <a:spcPts val="0"/>
                        </a:spcBef>
                        <a:spcAft>
                          <a:spcPts val="0"/>
                        </a:spcAft>
                        <a:buNone/>
                      </a:pPr>
                      <a:r>
                        <a:rPr lang="en-GB" sz="700" b="1" dirty="0">
                          <a:latin typeface="Quicksand"/>
                          <a:ea typeface="Quicksand"/>
                          <a:cs typeface="Quicksand"/>
                          <a:sym typeface="Quicksand"/>
                        </a:rPr>
                        <a:t>Console</a:t>
                      </a:r>
                      <a:endParaRPr sz="700" b="1" dirty="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r>
                        <a:rPr lang="en-GB" sz="700" b="1" dirty="0">
                          <a:latin typeface="Quicksand"/>
                          <a:ea typeface="Quicksand"/>
                          <a:cs typeface="Quicksand"/>
                          <a:sym typeface="Quicksand"/>
                        </a:rPr>
                        <a:t>Emulator(s)</a:t>
                      </a:r>
                      <a:endParaRPr sz="700" b="1" dirty="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r>
                        <a:rPr lang="en-GB" sz="700" b="1" dirty="0">
                          <a:latin typeface="Quicksand"/>
                          <a:ea typeface="Quicksand"/>
                          <a:cs typeface="Quicksand"/>
                          <a:sym typeface="Quicksand"/>
                        </a:rPr>
                        <a:t>Issues</a:t>
                      </a:r>
                      <a:endParaRPr sz="700" b="1" dirty="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0"/>
                  </a:ext>
                </a:extLst>
              </a:tr>
              <a:tr h="679750">
                <a:tc>
                  <a:txBody>
                    <a:bodyPr/>
                    <a:lstStyle/>
                    <a:p>
                      <a:pPr marL="0" lvl="0" indent="0" algn="l" rtl="0">
                        <a:lnSpc>
                          <a:spcPct val="115000"/>
                        </a:lnSpc>
                        <a:spcBef>
                          <a:spcPts val="0"/>
                        </a:spcBef>
                        <a:spcAft>
                          <a:spcPts val="0"/>
                        </a:spcAft>
                        <a:buNone/>
                      </a:pPr>
                      <a:endParaRPr lang="en-GB" sz="700" dirty="0">
                        <a:latin typeface="Quicksand"/>
                        <a:ea typeface="Quicksand"/>
                        <a:cs typeface="Quicksand"/>
                        <a:sym typeface="Quicksand"/>
                      </a:endParaRPr>
                    </a:p>
                    <a:p>
                      <a:pPr marL="0" lvl="0" indent="0" algn="l" rtl="0">
                        <a:lnSpc>
                          <a:spcPct val="115000"/>
                        </a:lnSpc>
                        <a:spcBef>
                          <a:spcPts val="0"/>
                        </a:spcBef>
                        <a:spcAft>
                          <a:spcPts val="0"/>
                        </a:spcAft>
                        <a:buNone/>
                      </a:pPr>
                      <a:endParaRPr sz="700">
                        <a:latin typeface="Quicksand"/>
                        <a:ea typeface="Quicksand"/>
                        <a:cs typeface="Quicksand"/>
                        <a:sym typeface="Quicksand"/>
                      </a:endParaRPr>
                    </a:p>
                    <a:p>
                      <a:pPr marL="0" lvl="0" indent="0" algn="l" rtl="0">
                        <a:lnSpc>
                          <a:spcPct val="115000"/>
                        </a:lnSpc>
                        <a:spcBef>
                          <a:spcPts val="0"/>
                        </a:spcBef>
                        <a:spcAft>
                          <a:spcPts val="0"/>
                        </a:spcAft>
                        <a:buNone/>
                      </a:pPr>
                      <a:endParaRPr sz="700">
                        <a:latin typeface="Quicksand"/>
                        <a:ea typeface="Quicksand"/>
                        <a:cs typeface="Quicksand"/>
                        <a:sym typeface="Quicksand"/>
                      </a:endParaRPr>
                    </a:p>
                    <a:p>
                      <a:pPr marL="0" lvl="0" indent="0" algn="l" rtl="0">
                        <a:lnSpc>
                          <a:spcPct val="115000"/>
                        </a:lnSpc>
                        <a:spcBef>
                          <a:spcPts val="0"/>
                        </a:spcBef>
                        <a:spcAft>
                          <a:spcPts val="0"/>
                        </a:spcAft>
                        <a:buNone/>
                      </a:pPr>
                      <a:endParaRPr sz="7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7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700" dirty="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1"/>
                  </a:ext>
                </a:extLst>
              </a:tr>
              <a:tr h="679749">
                <a:tc>
                  <a:txBody>
                    <a:bodyPr/>
                    <a:lstStyle/>
                    <a:p>
                      <a:pPr marL="0" lvl="0" indent="0" algn="l">
                        <a:lnSpc>
                          <a:spcPct val="114999"/>
                        </a:lnSpc>
                        <a:spcBef>
                          <a:spcPts val="0"/>
                        </a:spcBef>
                        <a:spcAft>
                          <a:spcPts val="0"/>
                        </a:spcAft>
                        <a:buNone/>
                      </a:pPr>
                      <a:endParaRPr sz="700" dirty="0">
                        <a:latin typeface="Quicksand"/>
                        <a:ea typeface="Quicksand"/>
                        <a:cs typeface="Quicksand"/>
                        <a:sym typeface="Quicksand"/>
                      </a:endParaRPr>
                    </a:p>
                  </a:txBody>
                  <a:tcPr marL="63500" marR="63500" marT="63500" marB="63500">
                    <a:solidFill>
                      <a:schemeClr val="lt1"/>
                    </a:solidFill>
                  </a:tcPr>
                </a:tc>
                <a:tc>
                  <a:txBody>
                    <a:bodyPr/>
                    <a:lstStyle/>
                    <a:p>
                      <a:pPr marL="0" lvl="0" indent="0" algn="l">
                        <a:spcBef>
                          <a:spcPts val="0"/>
                        </a:spcBef>
                        <a:spcAft>
                          <a:spcPts val="0"/>
                        </a:spcAft>
                        <a:buNone/>
                      </a:pPr>
                      <a:endParaRPr sz="700" dirty="0">
                        <a:latin typeface="Quicksand"/>
                        <a:ea typeface="Quicksand"/>
                        <a:cs typeface="Quicksand"/>
                        <a:sym typeface="Quicksand"/>
                      </a:endParaRPr>
                    </a:p>
                  </a:txBody>
                  <a:tcPr marL="63500" marR="63500" marT="63500" marB="63500">
                    <a:solidFill>
                      <a:schemeClr val="lt1"/>
                    </a:solidFill>
                  </a:tcPr>
                </a:tc>
                <a:tc>
                  <a:txBody>
                    <a:bodyPr/>
                    <a:lstStyle/>
                    <a:p>
                      <a:pPr marL="0" lvl="0" indent="0" algn="l">
                        <a:spcBef>
                          <a:spcPts val="0"/>
                        </a:spcBef>
                        <a:spcAft>
                          <a:spcPts val="0"/>
                        </a:spcAft>
                        <a:buNone/>
                      </a:pPr>
                      <a:endParaRPr sz="700" dirty="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3450270688"/>
                  </a:ext>
                </a:extLst>
              </a:tr>
            </a:tbl>
          </a:graphicData>
        </a:graphic>
      </p:graphicFrame>
      <p:sp>
        <p:nvSpPr>
          <p:cNvPr id="236" name="Google Shape;236;p34"/>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359410" indent="-255270">
              <a:buClr>
                <a:schemeClr val="accent6"/>
              </a:buClr>
              <a:buSzPts val="1900"/>
            </a:pPr>
            <a:r>
              <a:rPr lang="en-GB" sz="1900" dirty="0"/>
              <a:t>Use the internet to research emulators for several games consoles: </a:t>
            </a:r>
            <a:endParaRPr lang="en-US" sz="1900" dirty="0"/>
          </a:p>
          <a:p>
            <a:pPr marL="359410" indent="-134620">
              <a:buClr>
                <a:srgbClr val="000000"/>
              </a:buClr>
              <a:buSzPts val="1100"/>
              <a:buFont typeface="Arial"/>
              <a:buNone/>
            </a:pPr>
            <a:endParaRPr lang="en-GB" sz="1500"/>
          </a:p>
          <a:p>
            <a:pPr marL="359410" indent="-255270">
              <a:lnSpc>
                <a:spcPct val="100000"/>
              </a:lnSpc>
              <a:buClr>
                <a:schemeClr val="accent6"/>
              </a:buClr>
              <a:buSzPts val="1900"/>
            </a:pPr>
            <a:r>
              <a:rPr lang="en-GB" sz="1900" dirty="0"/>
              <a:t>Open and complete </a:t>
            </a:r>
            <a:r>
              <a:rPr lang="en-GB" sz="1900" b="1" dirty="0">
                <a:solidFill>
                  <a:schemeClr val="lt1"/>
                </a:solidFill>
                <a:highlight>
                  <a:schemeClr val="accent6"/>
                </a:highlight>
              </a:rPr>
              <a:t>Part C</a:t>
            </a:r>
            <a:r>
              <a:rPr lang="en-GB" sz="1900" b="1" dirty="0"/>
              <a:t> </a:t>
            </a:r>
            <a:r>
              <a:rPr lang="en-GB" dirty="0"/>
              <a:t>of ‘</a:t>
            </a:r>
            <a:r>
              <a:rPr lang="en-GB" b="1" dirty="0"/>
              <a:t>A1 Activity sheet</a:t>
            </a:r>
            <a:r>
              <a:rPr lang="en-GB" dirty="0"/>
              <a:t> – Virtual machines’</a:t>
            </a:r>
            <a:r>
              <a:rPr lang="en-GB" sz="1900" dirty="0"/>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0"/>
        <p:cNvGrpSpPr/>
        <p:nvPr/>
      </p:nvGrpSpPr>
      <p:grpSpPr>
        <a:xfrm>
          <a:off x="0" y="0"/>
          <a:ext cx="0" cy="0"/>
          <a:chOff x="0" y="0"/>
          <a:chExt cx="0" cy="0"/>
        </a:xfrm>
      </p:grpSpPr>
      <p:sp>
        <p:nvSpPr>
          <p:cNvPr id="241" name="Google Shape;241;p3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
        <p:nvSpPr>
          <p:cNvPr id="242" name="Google Shape;242;p35"/>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43" name="Google Shape;243;p35"/>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Server virtualisation</a:t>
            </a:r>
            <a:endParaRPr/>
          </a:p>
        </p:txBody>
      </p:sp>
      <p:sp>
        <p:nvSpPr>
          <p:cNvPr id="244" name="Google Shape;244;p35"/>
          <p:cNvSpPr/>
          <p:nvPr/>
        </p:nvSpPr>
        <p:spPr>
          <a:xfrm>
            <a:off x="5464500" y="1017722"/>
            <a:ext cx="3373500" cy="1439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txBox="1"/>
          <p:nvPr/>
        </p:nvSpPr>
        <p:spPr>
          <a:xfrm>
            <a:off x="5598698" y="1123069"/>
            <a:ext cx="1452300" cy="2937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54000" tIns="54000" rIns="54000" bIns="54000" anchor="t" anchorCtr="0">
            <a:spAutoFit/>
          </a:bodyPr>
          <a:lstStyle/>
          <a:p>
            <a:pPr marL="0" lvl="0" indent="0" algn="ctr" rtl="0">
              <a:spcBef>
                <a:spcPts val="0"/>
              </a:spcBef>
              <a:spcAft>
                <a:spcPts val="0"/>
              </a:spcAft>
              <a:buNone/>
            </a:pPr>
            <a:r>
              <a:rPr lang="en-GB" sz="1200" b="1">
                <a:solidFill>
                  <a:schemeClr val="lt1"/>
                </a:solidFill>
                <a:latin typeface="Quicksand"/>
                <a:ea typeface="Quicksand"/>
                <a:cs typeface="Quicksand"/>
                <a:sym typeface="Quicksand"/>
              </a:rPr>
              <a:t>Virtual server</a:t>
            </a:r>
            <a:endParaRPr sz="1200" b="1">
              <a:solidFill>
                <a:schemeClr val="lt1"/>
              </a:solidFill>
              <a:latin typeface="Quicksand"/>
              <a:ea typeface="Quicksand"/>
              <a:cs typeface="Quicksand"/>
              <a:sym typeface="Quicksand"/>
            </a:endParaRPr>
          </a:p>
        </p:txBody>
      </p:sp>
      <p:sp>
        <p:nvSpPr>
          <p:cNvPr id="246" name="Google Shape;246;p35"/>
          <p:cNvSpPr txBox="1"/>
          <p:nvPr/>
        </p:nvSpPr>
        <p:spPr>
          <a:xfrm>
            <a:off x="7265724" y="1123069"/>
            <a:ext cx="1452300" cy="2937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54000" tIns="54000" rIns="54000" bIns="54000" anchor="t" anchorCtr="0">
            <a:spAutoFit/>
          </a:bodyPr>
          <a:lstStyle/>
          <a:p>
            <a:pPr marL="0" lvl="0" indent="0" algn="ctr" rtl="0">
              <a:spcBef>
                <a:spcPts val="0"/>
              </a:spcBef>
              <a:spcAft>
                <a:spcPts val="0"/>
              </a:spcAft>
              <a:buNone/>
            </a:pPr>
            <a:r>
              <a:rPr lang="en-GB" sz="1200" b="1">
                <a:solidFill>
                  <a:schemeClr val="lt1"/>
                </a:solidFill>
                <a:latin typeface="Quicksand"/>
                <a:ea typeface="Quicksand"/>
                <a:cs typeface="Quicksand"/>
                <a:sym typeface="Quicksand"/>
              </a:rPr>
              <a:t>Virtual server</a:t>
            </a:r>
            <a:endParaRPr sz="1200" b="1">
              <a:solidFill>
                <a:schemeClr val="lt1"/>
              </a:solidFill>
              <a:latin typeface="Quicksand"/>
              <a:ea typeface="Quicksand"/>
              <a:cs typeface="Quicksand"/>
              <a:sym typeface="Quicksand"/>
            </a:endParaRPr>
          </a:p>
        </p:txBody>
      </p:sp>
      <p:sp>
        <p:nvSpPr>
          <p:cNvPr id="247" name="Google Shape;247;p35"/>
          <p:cNvSpPr txBox="1"/>
          <p:nvPr/>
        </p:nvSpPr>
        <p:spPr>
          <a:xfrm>
            <a:off x="5602272" y="1580405"/>
            <a:ext cx="3097800" cy="293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54000" tIns="54000" rIns="54000" bIns="54000" anchor="t" anchorCtr="0">
            <a:spAutoFit/>
          </a:bodyPr>
          <a:lstStyle/>
          <a:p>
            <a:pPr marL="0" lvl="0" indent="0" algn="ctr" rtl="0">
              <a:spcBef>
                <a:spcPts val="0"/>
              </a:spcBef>
              <a:spcAft>
                <a:spcPts val="0"/>
              </a:spcAft>
              <a:buNone/>
            </a:pPr>
            <a:r>
              <a:rPr lang="en-GB" sz="1200" b="1">
                <a:solidFill>
                  <a:schemeClr val="dk1"/>
                </a:solidFill>
                <a:latin typeface="Quicksand"/>
                <a:ea typeface="Quicksand"/>
                <a:cs typeface="Quicksand"/>
                <a:sym typeface="Quicksand"/>
              </a:rPr>
              <a:t>Hypervisor (type-1)</a:t>
            </a:r>
            <a:endParaRPr sz="1200" b="1">
              <a:solidFill>
                <a:schemeClr val="dk1"/>
              </a:solidFill>
              <a:latin typeface="Quicksand"/>
              <a:ea typeface="Quicksand"/>
              <a:cs typeface="Quicksand"/>
              <a:sym typeface="Quicksand"/>
            </a:endParaRPr>
          </a:p>
        </p:txBody>
      </p:sp>
      <p:sp>
        <p:nvSpPr>
          <p:cNvPr id="248" name="Google Shape;248;p35"/>
          <p:cNvSpPr txBox="1"/>
          <p:nvPr/>
        </p:nvSpPr>
        <p:spPr>
          <a:xfrm>
            <a:off x="5602272" y="2037730"/>
            <a:ext cx="3097800" cy="2937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54000" tIns="54000" rIns="54000" bIns="54000" anchor="t" anchorCtr="0">
            <a:spAutoFit/>
          </a:bodyPr>
          <a:lstStyle/>
          <a:p>
            <a:pPr marL="0" lvl="0" indent="0" algn="ctr" rtl="0">
              <a:spcBef>
                <a:spcPts val="0"/>
              </a:spcBef>
              <a:spcAft>
                <a:spcPts val="0"/>
              </a:spcAft>
              <a:buNone/>
            </a:pPr>
            <a:r>
              <a:rPr lang="en-GB" sz="1200" b="1">
                <a:solidFill>
                  <a:schemeClr val="dk1"/>
                </a:solidFill>
                <a:latin typeface="Quicksand"/>
                <a:ea typeface="Quicksand"/>
                <a:cs typeface="Quicksand"/>
                <a:sym typeface="Quicksand"/>
              </a:rPr>
              <a:t>Computer hardware</a:t>
            </a:r>
            <a:endParaRPr sz="1200" b="1">
              <a:solidFill>
                <a:schemeClr val="dk1"/>
              </a:solidFill>
              <a:latin typeface="Quicksand"/>
              <a:ea typeface="Quicksand"/>
              <a:cs typeface="Quicksand"/>
              <a:sym typeface="Quicksand"/>
            </a:endParaRPr>
          </a:p>
        </p:txBody>
      </p:sp>
      <p:sp>
        <p:nvSpPr>
          <p:cNvPr id="249" name="Google Shape;249;p35"/>
          <p:cNvSpPr txBox="1">
            <a:spLocks noGrp="1"/>
          </p:cNvSpPr>
          <p:nvPr>
            <p:ph type="body" idx="1"/>
          </p:nvPr>
        </p:nvSpPr>
        <p:spPr>
          <a:xfrm>
            <a:off x="310900" y="1017725"/>
            <a:ext cx="4769100" cy="32052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accent6"/>
              </a:buClr>
              <a:buSzPts val="1600"/>
              <a:buFont typeface="Quicksand"/>
              <a:buChar char="●"/>
            </a:pPr>
            <a:r>
              <a:rPr lang="en-GB" sz="1600"/>
              <a:t>The techniques used to create virtual machines on a personal computer can also be deployed on large powerful servers.</a:t>
            </a:r>
            <a:endParaRPr sz="1600"/>
          </a:p>
          <a:p>
            <a:pPr marL="457200" lvl="0" indent="0" algn="l" rtl="0">
              <a:lnSpc>
                <a:spcPct val="100000"/>
              </a:lnSpc>
              <a:spcBef>
                <a:spcPts val="0"/>
              </a:spcBef>
              <a:spcAft>
                <a:spcPts val="0"/>
              </a:spcAft>
              <a:buClr>
                <a:schemeClr val="dk1"/>
              </a:buClr>
              <a:buSzPts val="1100"/>
              <a:buFont typeface="Arial"/>
              <a:buNone/>
            </a:pPr>
            <a:endParaRPr sz="1600"/>
          </a:p>
          <a:p>
            <a:pPr marL="457200" lvl="0" indent="-330200" algn="l" rtl="0">
              <a:lnSpc>
                <a:spcPct val="100000"/>
              </a:lnSpc>
              <a:spcBef>
                <a:spcPts val="0"/>
              </a:spcBef>
              <a:spcAft>
                <a:spcPts val="0"/>
              </a:spcAft>
              <a:buClr>
                <a:schemeClr val="accent6"/>
              </a:buClr>
              <a:buSzPts val="1600"/>
              <a:buFont typeface="Quicksand"/>
              <a:buChar char="●"/>
            </a:pPr>
            <a:r>
              <a:rPr lang="en-GB" sz="1600"/>
              <a:t>These physical servers can be split up to create </a:t>
            </a:r>
            <a:r>
              <a:rPr lang="en-GB" sz="1600" b="1"/>
              <a:t>multiple virtual servers</a:t>
            </a:r>
            <a:r>
              <a:rPr lang="en-GB" sz="1600"/>
              <a:t> using a “type-1” hypervisor, such as VMWare.</a:t>
            </a:r>
            <a:endParaRPr sz="1600"/>
          </a:p>
          <a:p>
            <a:pPr marL="457200" lvl="0" indent="0" algn="l" rtl="0">
              <a:lnSpc>
                <a:spcPct val="100000"/>
              </a:lnSpc>
              <a:spcBef>
                <a:spcPts val="0"/>
              </a:spcBef>
              <a:spcAft>
                <a:spcPts val="0"/>
              </a:spcAft>
              <a:buClr>
                <a:schemeClr val="dk1"/>
              </a:buClr>
              <a:buSzPts val="1100"/>
              <a:buFont typeface="Arial"/>
              <a:buNone/>
            </a:pPr>
            <a:endParaRPr sz="1600"/>
          </a:p>
          <a:p>
            <a:pPr marL="457200" lvl="0" indent="-330200" algn="l" rtl="0">
              <a:lnSpc>
                <a:spcPct val="100000"/>
              </a:lnSpc>
              <a:spcBef>
                <a:spcPts val="0"/>
              </a:spcBef>
              <a:spcAft>
                <a:spcPts val="0"/>
              </a:spcAft>
              <a:buClr>
                <a:schemeClr val="accent6"/>
              </a:buClr>
              <a:buSzPts val="1600"/>
              <a:buFont typeface="Quicksand"/>
              <a:buChar char="●"/>
            </a:pPr>
            <a:r>
              <a:rPr lang="en-GB" sz="1600"/>
              <a:t>A type-1 hypervisor does not require a host operating system to be installed. The hypervisor manages the hardware resources directly. </a:t>
            </a:r>
            <a:endParaRPr/>
          </a:p>
        </p:txBody>
      </p:sp>
      <p:sp>
        <p:nvSpPr>
          <p:cNvPr id="250" name="Google Shape;250;p35"/>
          <p:cNvSpPr txBox="1"/>
          <p:nvPr/>
        </p:nvSpPr>
        <p:spPr>
          <a:xfrm>
            <a:off x="311625" y="4231950"/>
            <a:ext cx="4946100" cy="677100"/>
          </a:xfrm>
          <a:prstGeom prst="rect">
            <a:avLst/>
          </a:prstGeom>
          <a:noFill/>
          <a:ln>
            <a:noFill/>
          </a:ln>
        </p:spPr>
        <p:txBody>
          <a:bodyPr spcFirstLastPara="1" wrap="square" lIns="91425" tIns="91425" rIns="91425" bIns="91425" anchor="ctr" anchorCtr="0">
            <a:spAutoFit/>
          </a:bodyPr>
          <a:lstStyle/>
          <a:p>
            <a:pPr marL="457200" marR="0" lvl="0" indent="-330200" algn="l" rtl="0">
              <a:lnSpc>
                <a:spcPct val="100000"/>
              </a:lnSpc>
              <a:spcBef>
                <a:spcPts val="0"/>
              </a:spcBef>
              <a:spcAft>
                <a:spcPts val="0"/>
              </a:spcAft>
              <a:buClr>
                <a:schemeClr val="accent6"/>
              </a:buClr>
              <a:buSzPts val="1600"/>
              <a:buFont typeface="Quicksand"/>
              <a:buChar char="●"/>
            </a:pPr>
            <a:r>
              <a:rPr lang="en-GB" sz="1600">
                <a:latin typeface="Quicksand"/>
                <a:ea typeface="Quicksand"/>
                <a:cs typeface="Quicksand"/>
                <a:sym typeface="Quicksand"/>
              </a:rPr>
              <a:t>The </a:t>
            </a:r>
            <a:r>
              <a:rPr lang="en-GB" sz="1600">
                <a:solidFill>
                  <a:schemeClr val="dk1"/>
                </a:solidFill>
                <a:latin typeface="Quicksand"/>
                <a:ea typeface="Quicksand"/>
                <a:cs typeface="Quicksand"/>
                <a:sym typeface="Quicksand"/>
              </a:rPr>
              <a:t>resources</a:t>
            </a:r>
            <a:r>
              <a:rPr lang="en-GB" sz="1600">
                <a:latin typeface="Quicksand"/>
                <a:ea typeface="Quicksand"/>
                <a:cs typeface="Quicksand"/>
                <a:sym typeface="Quicksand"/>
              </a:rPr>
              <a:t> of the physical server are </a:t>
            </a:r>
            <a:r>
              <a:rPr lang="en-GB" sz="1600" b="1">
                <a:latin typeface="Quicksand"/>
                <a:ea typeface="Quicksand"/>
                <a:cs typeface="Quicksand"/>
                <a:sym typeface="Quicksand"/>
              </a:rPr>
              <a:t>shared </a:t>
            </a:r>
            <a:r>
              <a:rPr lang="en-GB" sz="1600">
                <a:latin typeface="Quicksand"/>
                <a:ea typeface="Quicksand"/>
                <a:cs typeface="Quicksand"/>
                <a:sym typeface="Quicksand"/>
              </a:rPr>
              <a:t>between all of the virtual servers. </a:t>
            </a:r>
            <a:endParaRPr sz="1600">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4"/>
        <p:cNvGrpSpPr/>
        <p:nvPr/>
      </p:nvGrpSpPr>
      <p:grpSpPr>
        <a:xfrm>
          <a:off x="0" y="0"/>
          <a:ext cx="0" cy="0"/>
          <a:chOff x="0" y="0"/>
          <a:chExt cx="0" cy="0"/>
        </a:xfrm>
      </p:grpSpPr>
      <p:sp>
        <p:nvSpPr>
          <p:cNvPr id="255" name="Google Shape;255;p3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
        <p:nvSpPr>
          <p:cNvPr id="256" name="Google Shape;256;p36"/>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57" name="Google Shape;257;p36"/>
          <p:cNvSpPr txBox="1"/>
          <p:nvPr/>
        </p:nvSpPr>
        <p:spPr>
          <a:xfrm>
            <a:off x="341950" y="988900"/>
            <a:ext cx="8458500" cy="43713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accent6"/>
              </a:buClr>
              <a:buSzPts val="1600"/>
              <a:buFont typeface="Quicksand"/>
              <a:buChar char="●"/>
            </a:pPr>
            <a:r>
              <a:rPr lang="en-GB" sz="1600">
                <a:solidFill>
                  <a:schemeClr val="dk1"/>
                </a:solidFill>
                <a:latin typeface="Quicksand"/>
                <a:ea typeface="Quicksand"/>
                <a:cs typeface="Quicksand"/>
                <a:sym typeface="Quicksand"/>
              </a:rPr>
              <a:t>The virtual server is created as a “VM image” which includes the operating system, configuration settings, and files. </a:t>
            </a:r>
            <a:endParaRPr sz="1600">
              <a:solidFill>
                <a:schemeClr val="dk1"/>
              </a:solidFill>
              <a:latin typeface="Quicksand"/>
              <a:ea typeface="Quicksand"/>
              <a:cs typeface="Quicksand"/>
              <a:sym typeface="Quicksand"/>
            </a:endParaRPr>
          </a:p>
          <a:p>
            <a:pPr marL="457200" lvl="0" indent="0" algn="l" rtl="0">
              <a:spcBef>
                <a:spcPts val="0"/>
              </a:spcBef>
              <a:spcAft>
                <a:spcPts val="0"/>
              </a:spcAft>
              <a:buNone/>
            </a:pPr>
            <a:endParaRPr sz="1600">
              <a:solidFill>
                <a:schemeClr val="dk1"/>
              </a:solidFill>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solidFill>
                  <a:schemeClr val="dk1"/>
                </a:solidFill>
                <a:latin typeface="Quicksand"/>
                <a:ea typeface="Quicksand"/>
                <a:cs typeface="Quicksand"/>
                <a:sym typeface="Quicksand"/>
              </a:rPr>
              <a:t>It is straightforward to backup the server by taking an </a:t>
            </a:r>
            <a:r>
              <a:rPr lang="en-GB" sz="1600" b="1">
                <a:solidFill>
                  <a:schemeClr val="dk1"/>
                </a:solidFill>
                <a:latin typeface="Quicksand"/>
                <a:ea typeface="Quicksand"/>
                <a:cs typeface="Quicksand"/>
                <a:sym typeface="Quicksand"/>
              </a:rPr>
              <a:t>image copy</a:t>
            </a:r>
            <a:r>
              <a:rPr lang="en-GB" sz="1600">
                <a:solidFill>
                  <a:schemeClr val="dk1"/>
                </a:solidFill>
                <a:latin typeface="Quicksand"/>
                <a:ea typeface="Quicksand"/>
                <a:cs typeface="Quicksand"/>
                <a:sym typeface="Quicksand"/>
              </a:rPr>
              <a:t> (because the image is treated as a single file) and straightforward to redeploy if the server fails. </a:t>
            </a:r>
            <a:endParaRPr sz="1600">
              <a:solidFill>
                <a:schemeClr val="dk1"/>
              </a:solidFill>
              <a:latin typeface="Quicksand"/>
              <a:ea typeface="Quicksand"/>
              <a:cs typeface="Quicksand"/>
              <a:sym typeface="Quicksand"/>
            </a:endParaRPr>
          </a:p>
          <a:p>
            <a:pPr marL="457200" lvl="0" indent="0" algn="l" rtl="0">
              <a:spcBef>
                <a:spcPts val="0"/>
              </a:spcBef>
              <a:spcAft>
                <a:spcPts val="0"/>
              </a:spcAft>
              <a:buNone/>
            </a:pPr>
            <a:endParaRPr sz="1600">
              <a:solidFill>
                <a:schemeClr val="dk1"/>
              </a:solidFill>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solidFill>
                  <a:schemeClr val="dk1"/>
                </a:solidFill>
                <a:latin typeface="Quicksand"/>
                <a:ea typeface="Quicksand"/>
                <a:cs typeface="Quicksand"/>
                <a:sym typeface="Quicksand"/>
              </a:rPr>
              <a:t>All of the servers can be managed from a central point of control, and this does not have to be in the same location as the servers. This allows multiple servers to be </a:t>
            </a:r>
            <a:r>
              <a:rPr lang="en-GB" sz="1600" b="1">
                <a:solidFill>
                  <a:schemeClr val="dk1"/>
                </a:solidFill>
                <a:latin typeface="Quicksand"/>
                <a:ea typeface="Quicksand"/>
                <a:cs typeface="Quicksand"/>
                <a:sym typeface="Quicksand"/>
              </a:rPr>
              <a:t>managed remotely</a:t>
            </a:r>
            <a:r>
              <a:rPr lang="en-GB" sz="1600">
                <a:solidFill>
                  <a:schemeClr val="dk1"/>
                </a:solidFill>
                <a:latin typeface="Quicksand"/>
                <a:ea typeface="Quicksand"/>
                <a:cs typeface="Quicksand"/>
                <a:sym typeface="Quicksand"/>
              </a:rPr>
              <a:t> from a single point of expertise. </a:t>
            </a:r>
            <a:endParaRPr sz="1600">
              <a:solidFill>
                <a:schemeClr val="dk1"/>
              </a:solidFill>
              <a:latin typeface="Quicksand"/>
              <a:ea typeface="Quicksand"/>
              <a:cs typeface="Quicksand"/>
              <a:sym typeface="Quicksand"/>
            </a:endParaRPr>
          </a:p>
          <a:p>
            <a:pPr marL="457200" lvl="0" indent="0" algn="l" rtl="0">
              <a:spcBef>
                <a:spcPts val="0"/>
              </a:spcBef>
              <a:spcAft>
                <a:spcPts val="0"/>
              </a:spcAft>
              <a:buNone/>
            </a:pPr>
            <a:endParaRPr sz="1600">
              <a:solidFill>
                <a:schemeClr val="dk1"/>
              </a:solidFill>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solidFill>
                  <a:schemeClr val="dk1"/>
                </a:solidFill>
                <a:latin typeface="Quicksand"/>
                <a:ea typeface="Quicksand"/>
                <a:cs typeface="Quicksand"/>
                <a:sym typeface="Quicksand"/>
              </a:rPr>
              <a:t>The virtual server is </a:t>
            </a:r>
            <a:r>
              <a:rPr lang="en-GB" sz="1600" b="1">
                <a:solidFill>
                  <a:schemeClr val="dk1"/>
                </a:solidFill>
                <a:latin typeface="Quicksand"/>
                <a:ea typeface="Quicksand"/>
                <a:cs typeface="Quicksand"/>
                <a:sym typeface="Quicksand"/>
              </a:rPr>
              <a:t>portable </a:t>
            </a:r>
            <a:r>
              <a:rPr lang="en-GB" sz="1600">
                <a:solidFill>
                  <a:schemeClr val="dk1"/>
                </a:solidFill>
                <a:latin typeface="Quicksand"/>
                <a:ea typeface="Quicksand"/>
                <a:cs typeface="Quicksand"/>
                <a:sym typeface="Quicksand"/>
              </a:rPr>
              <a:t>— it could easily be redeployed to a different physical server. This means that if more capacity is needed, it is relatively straightforward to bring the server up on a new, larger platform. If the physical server space is leased or rented, an alternative provider could be used with little disruption or risk to service. </a:t>
            </a:r>
            <a:endParaRPr sz="1600">
              <a:solidFill>
                <a:schemeClr val="dk1"/>
              </a:solidFill>
              <a:latin typeface="Quicksand"/>
              <a:ea typeface="Quicksand"/>
              <a:cs typeface="Quicksand"/>
              <a:sym typeface="Quicksand"/>
            </a:endParaRPr>
          </a:p>
          <a:p>
            <a:pPr marL="0" lvl="0" indent="0" algn="l" rtl="0">
              <a:spcBef>
                <a:spcPts val="0"/>
              </a:spcBef>
              <a:spcAft>
                <a:spcPts val="0"/>
              </a:spcAft>
              <a:buNone/>
            </a:pPr>
            <a:endParaRPr sz="1600">
              <a:solidFill>
                <a:schemeClr val="dk1"/>
              </a:solidFill>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p:txBody>
      </p:sp>
      <p:sp>
        <p:nvSpPr>
          <p:cNvPr id="258" name="Google Shape;258;p36"/>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Server virtualisation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2"/>
        <p:cNvGrpSpPr/>
        <p:nvPr/>
      </p:nvGrpSpPr>
      <p:grpSpPr>
        <a:xfrm>
          <a:off x="0" y="0"/>
          <a:ext cx="0" cy="0"/>
          <a:chOff x="0" y="0"/>
          <a:chExt cx="0" cy="0"/>
        </a:xfrm>
      </p:grpSpPr>
      <p:sp>
        <p:nvSpPr>
          <p:cNvPr id="263" name="Google Shape;263;p37"/>
          <p:cNvSpPr txBox="1">
            <a:spLocks noGrp="1"/>
          </p:cNvSpPr>
          <p:nvPr>
            <p:ph type="body" idx="2"/>
          </p:nvPr>
        </p:nvSpPr>
        <p:spPr>
          <a:xfrm>
            <a:off x="4736600" y="1017700"/>
            <a:ext cx="4096500" cy="3659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GB" sz="1900">
                <a:solidFill>
                  <a:schemeClr val="accent6"/>
                </a:solidFill>
                <a:latin typeface="Quicksand SemiBold"/>
                <a:ea typeface="Quicksand SemiBold"/>
                <a:cs typeface="Quicksand SemiBold"/>
                <a:sym typeface="Quicksand SemiBold"/>
              </a:rPr>
              <a:t>Activity 2 - Server virtualisation</a:t>
            </a:r>
            <a:endParaRPr sz="1900">
              <a:solidFill>
                <a:schemeClr val="accent6"/>
              </a:solidFill>
              <a:latin typeface="Quicksand SemiBold"/>
              <a:ea typeface="Quicksand SemiBold"/>
              <a:cs typeface="Quicksand SemiBold"/>
              <a:sym typeface="Quicksand SemiBold"/>
            </a:endParaRPr>
          </a:p>
          <a:p>
            <a:pPr marL="0" lvl="0" indent="0" algn="l" rtl="0">
              <a:lnSpc>
                <a:spcPct val="100000"/>
              </a:lnSpc>
              <a:spcBef>
                <a:spcPts val="600"/>
              </a:spcBef>
              <a:spcAft>
                <a:spcPts val="0"/>
              </a:spcAft>
              <a:buClr>
                <a:schemeClr val="dk1"/>
              </a:buClr>
              <a:buSzPts val="1100"/>
              <a:buFont typeface="Arial"/>
              <a:buNone/>
            </a:pPr>
            <a:r>
              <a:rPr lang="en-GB" sz="900"/>
              <a:t>Access the customer stories on the VMware website: </a:t>
            </a:r>
            <a:endParaRPr sz="900"/>
          </a:p>
          <a:p>
            <a:pPr marL="0" lvl="0" indent="0" algn="l" rtl="0">
              <a:lnSpc>
                <a:spcPct val="100000"/>
              </a:lnSpc>
              <a:spcBef>
                <a:spcPts val="0"/>
              </a:spcBef>
              <a:spcAft>
                <a:spcPts val="0"/>
              </a:spcAft>
              <a:buClr>
                <a:schemeClr val="dk1"/>
              </a:buClr>
              <a:buSzPts val="1100"/>
              <a:buFont typeface="Arial"/>
              <a:buNone/>
            </a:pPr>
            <a:endParaRPr sz="900"/>
          </a:p>
          <a:p>
            <a:pPr marL="0" lvl="0" indent="0" algn="l" rtl="0">
              <a:lnSpc>
                <a:spcPct val="100000"/>
              </a:lnSpc>
              <a:spcBef>
                <a:spcPts val="0"/>
              </a:spcBef>
              <a:spcAft>
                <a:spcPts val="0"/>
              </a:spcAft>
              <a:buClr>
                <a:schemeClr val="dk1"/>
              </a:buClr>
              <a:buSzPts val="1100"/>
              <a:buFont typeface="Arial"/>
              <a:buNone/>
            </a:pPr>
            <a:r>
              <a:rPr lang="en-GB" sz="900" u="sng">
                <a:solidFill>
                  <a:schemeClr val="hlink"/>
                </a:solidFill>
                <a:hlinkClick r:id="rId3"/>
              </a:rPr>
              <a:t>https://www.vmware.com/uk/company/customers.html#</a:t>
            </a:r>
            <a:endParaRPr sz="900"/>
          </a:p>
          <a:p>
            <a:pPr marL="0" lvl="0" indent="0" algn="l" rtl="0">
              <a:lnSpc>
                <a:spcPct val="100000"/>
              </a:lnSpc>
              <a:spcBef>
                <a:spcPts val="0"/>
              </a:spcBef>
              <a:spcAft>
                <a:spcPts val="0"/>
              </a:spcAft>
              <a:buClr>
                <a:schemeClr val="dk1"/>
              </a:buClr>
              <a:buSzPts val="1100"/>
              <a:buFont typeface="Arial"/>
              <a:buNone/>
            </a:pPr>
            <a:endParaRPr sz="900"/>
          </a:p>
          <a:p>
            <a:pPr marL="0" lvl="0" indent="0" algn="l" rtl="0">
              <a:lnSpc>
                <a:spcPct val="100000"/>
              </a:lnSpc>
              <a:spcBef>
                <a:spcPts val="0"/>
              </a:spcBef>
              <a:spcAft>
                <a:spcPts val="0"/>
              </a:spcAft>
              <a:buClr>
                <a:schemeClr val="dk1"/>
              </a:buClr>
              <a:buSzPts val="1100"/>
              <a:buFont typeface="Arial"/>
              <a:buNone/>
            </a:pPr>
            <a:endParaRPr sz="900"/>
          </a:p>
          <a:p>
            <a:pPr marL="0" lvl="0" indent="0" algn="l" rtl="0">
              <a:lnSpc>
                <a:spcPct val="100000"/>
              </a:lnSpc>
              <a:spcBef>
                <a:spcPts val="0"/>
              </a:spcBef>
              <a:spcAft>
                <a:spcPts val="0"/>
              </a:spcAft>
              <a:buClr>
                <a:schemeClr val="dk1"/>
              </a:buClr>
              <a:buSzPts val="1100"/>
              <a:buFont typeface="Arial"/>
              <a:buNone/>
            </a:pPr>
            <a:r>
              <a:rPr lang="en-GB" sz="900"/>
              <a:t>Select </a:t>
            </a:r>
            <a:r>
              <a:rPr lang="en-GB" sz="900" b="1"/>
              <a:t>one </a:t>
            </a:r>
            <a:r>
              <a:rPr lang="en-GB" sz="900"/>
              <a:t>story to read. Use this activity sheet to summarise:</a:t>
            </a:r>
            <a:endParaRPr sz="900"/>
          </a:p>
          <a:p>
            <a:pPr marL="0" lvl="0" indent="0" algn="l" rtl="0">
              <a:lnSpc>
                <a:spcPct val="100000"/>
              </a:lnSpc>
              <a:spcBef>
                <a:spcPts val="0"/>
              </a:spcBef>
              <a:spcAft>
                <a:spcPts val="0"/>
              </a:spcAft>
              <a:buClr>
                <a:schemeClr val="dk1"/>
              </a:buClr>
              <a:buSzPts val="1100"/>
              <a:buFont typeface="Arial"/>
              <a:buNone/>
            </a:pPr>
            <a:endParaRPr sz="900"/>
          </a:p>
          <a:p>
            <a:pPr marL="457200" lvl="0" indent="-285750" algn="l" rtl="0">
              <a:lnSpc>
                <a:spcPct val="100000"/>
              </a:lnSpc>
              <a:spcBef>
                <a:spcPts val="0"/>
              </a:spcBef>
              <a:spcAft>
                <a:spcPts val="0"/>
              </a:spcAft>
              <a:buClr>
                <a:schemeClr val="accent6"/>
              </a:buClr>
              <a:buSzPts val="900"/>
              <a:buFont typeface="Quicksand"/>
              <a:buChar char="●"/>
            </a:pPr>
            <a:r>
              <a:rPr lang="en-GB" sz="900"/>
              <a:t>The name of the organisation</a:t>
            </a:r>
            <a:endParaRPr sz="900"/>
          </a:p>
          <a:p>
            <a:pPr marL="457200" lvl="0" indent="-285750" algn="l" rtl="0">
              <a:lnSpc>
                <a:spcPct val="100000"/>
              </a:lnSpc>
              <a:spcBef>
                <a:spcPts val="0"/>
              </a:spcBef>
              <a:spcAft>
                <a:spcPts val="0"/>
              </a:spcAft>
              <a:buClr>
                <a:schemeClr val="accent6"/>
              </a:buClr>
              <a:buSzPts val="900"/>
              <a:buFont typeface="Quicksand"/>
              <a:buChar char="●"/>
            </a:pPr>
            <a:r>
              <a:rPr lang="en-GB" sz="900"/>
              <a:t>The nature of the organisation (i.e. what they do)</a:t>
            </a:r>
            <a:endParaRPr sz="900"/>
          </a:p>
          <a:p>
            <a:pPr marL="457200" lvl="0" indent="-285750" algn="l" rtl="0">
              <a:lnSpc>
                <a:spcPct val="100000"/>
              </a:lnSpc>
              <a:spcBef>
                <a:spcPts val="0"/>
              </a:spcBef>
              <a:spcAft>
                <a:spcPts val="0"/>
              </a:spcAft>
              <a:buClr>
                <a:schemeClr val="accent6"/>
              </a:buClr>
              <a:buSzPts val="900"/>
              <a:buFont typeface="Quicksand"/>
              <a:buChar char="●"/>
            </a:pPr>
            <a:r>
              <a:rPr lang="en-GB" sz="900"/>
              <a:t>What they hoped to achieve by virtualisation</a:t>
            </a:r>
            <a:endParaRPr sz="900"/>
          </a:p>
          <a:p>
            <a:pPr marL="457200" lvl="0" indent="-285750" algn="l" rtl="0">
              <a:lnSpc>
                <a:spcPct val="100000"/>
              </a:lnSpc>
              <a:spcBef>
                <a:spcPts val="0"/>
              </a:spcBef>
              <a:spcAft>
                <a:spcPts val="0"/>
              </a:spcAft>
              <a:buClr>
                <a:schemeClr val="accent6"/>
              </a:buClr>
              <a:buSzPts val="900"/>
              <a:buFont typeface="Quicksand"/>
              <a:buChar char="●"/>
            </a:pPr>
            <a:r>
              <a:rPr lang="en-GB" sz="900"/>
              <a:t>The benefits of the solution</a:t>
            </a:r>
            <a:endParaRPr sz="900"/>
          </a:p>
          <a:p>
            <a:pPr marL="0" lvl="0" indent="0" algn="l" rtl="0">
              <a:lnSpc>
                <a:spcPct val="100000"/>
              </a:lnSpc>
              <a:spcBef>
                <a:spcPts val="0"/>
              </a:spcBef>
              <a:spcAft>
                <a:spcPts val="0"/>
              </a:spcAft>
              <a:buClr>
                <a:schemeClr val="dk1"/>
              </a:buClr>
              <a:buSzPts val="1100"/>
              <a:buFont typeface="Arial"/>
              <a:buNone/>
            </a:pPr>
            <a:endParaRPr sz="900"/>
          </a:p>
          <a:p>
            <a:pPr marL="0" lvl="0" indent="0" algn="l" rtl="0">
              <a:lnSpc>
                <a:spcPct val="100000"/>
              </a:lnSpc>
              <a:spcBef>
                <a:spcPts val="0"/>
              </a:spcBef>
              <a:spcAft>
                <a:spcPts val="0"/>
              </a:spcAft>
              <a:buNone/>
            </a:pPr>
            <a:r>
              <a:rPr lang="en-GB" sz="900"/>
              <a:t>At the end of the activity, share your findings with your fellow classmates.</a:t>
            </a:r>
            <a:endParaRPr sz="1900">
              <a:solidFill>
                <a:srgbClr val="CD2355"/>
              </a:solidFill>
              <a:latin typeface="Quicksand SemiBold"/>
              <a:ea typeface="Quicksand SemiBold"/>
              <a:cs typeface="Quicksand SemiBold"/>
              <a:sym typeface="Quicksand SemiBold"/>
            </a:endParaRPr>
          </a:p>
        </p:txBody>
      </p:sp>
      <p:sp>
        <p:nvSpPr>
          <p:cNvPr id="264" name="Google Shape;264;p3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265" name="Google Shape;265;p3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66" name="Google Shape;266;p3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Server virtualisation</a:t>
            </a:r>
            <a:endParaRPr/>
          </a:p>
        </p:txBody>
      </p:sp>
      <p:graphicFrame>
        <p:nvGraphicFramePr>
          <p:cNvPr id="267" name="Google Shape;267;p37"/>
          <p:cNvGraphicFramePr/>
          <p:nvPr/>
        </p:nvGraphicFramePr>
        <p:xfrm>
          <a:off x="4917950" y="3485750"/>
          <a:ext cx="3733800" cy="1041400"/>
        </p:xfrm>
        <a:graphic>
          <a:graphicData uri="http://schemas.openxmlformats.org/drawingml/2006/table">
            <a:tbl>
              <a:tblPr>
                <a:noFill/>
                <a:tableStyleId>{CA5F5C74-1ABB-40C2-B340-58720DA3E1C7}</a:tableStyleId>
              </a:tblPr>
              <a:tblGrid>
                <a:gridCol w="37338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GB" sz="800" b="1">
                          <a:solidFill>
                            <a:srgbClr val="FFFFFF"/>
                          </a:solidFill>
                          <a:latin typeface="Quicksand"/>
                          <a:ea typeface="Quicksand"/>
                          <a:cs typeface="Quicksand"/>
                          <a:sym typeface="Quicksand"/>
                        </a:rPr>
                        <a:t>Name of the organisation</a:t>
                      </a:r>
                      <a:endParaRPr sz="800" b="1">
                        <a:solidFill>
                          <a:srgbClr val="FFFFFF"/>
                        </a:solidFill>
                        <a:latin typeface="Quicksand"/>
                        <a:ea typeface="Quicksand"/>
                        <a:cs typeface="Quicksand"/>
                        <a:sym typeface="Quicksand"/>
                      </a:endParaRPr>
                    </a:p>
                  </a:txBody>
                  <a:tcPr marL="63500" marR="63500" marT="63500" marB="63500">
                    <a:solidFill>
                      <a:srgbClr val="CD2355"/>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sz="800">
                        <a:latin typeface="Quicksand"/>
                        <a:ea typeface="Quicksand"/>
                        <a:cs typeface="Quicksand"/>
                        <a:sym typeface="Quicksand"/>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800" b="1">
                          <a:solidFill>
                            <a:srgbClr val="FFFFFF"/>
                          </a:solidFill>
                          <a:latin typeface="Quicksand"/>
                          <a:ea typeface="Quicksand"/>
                          <a:cs typeface="Quicksand"/>
                          <a:sym typeface="Quicksand"/>
                        </a:rPr>
                        <a:t>Nature of the organisation (i.e. what they do)</a:t>
                      </a:r>
                      <a:endParaRPr sz="800" b="1">
                        <a:latin typeface="Quicksand"/>
                        <a:ea typeface="Quicksand"/>
                        <a:cs typeface="Quicksand"/>
                        <a:sym typeface="Quicksand"/>
                      </a:endParaRPr>
                    </a:p>
                  </a:txBody>
                  <a:tcPr marL="63500" marR="63500" marT="63500" marB="63500">
                    <a:solidFill>
                      <a:srgbClr val="CD2355"/>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endParaRPr sz="1100" dirty="0">
                        <a:latin typeface="Quicksand"/>
                        <a:ea typeface="Quicksand"/>
                        <a:cs typeface="Quicksand"/>
                        <a:sym typeface="Quicksand"/>
                      </a:endParaRPr>
                    </a:p>
                  </a:txBody>
                  <a:tcPr marL="63500" marR="63500" marT="63500" marB="63500"/>
                </a:tc>
                <a:extLst>
                  <a:ext uri="{0D108BD9-81ED-4DB2-BD59-A6C34878D82A}">
                    <a16:rowId xmlns:a16="http://schemas.microsoft.com/office/drawing/2014/main" val="10003"/>
                  </a:ext>
                </a:extLst>
              </a:tr>
            </a:tbl>
          </a:graphicData>
        </a:graphic>
      </p:graphicFrame>
      <p:sp>
        <p:nvSpPr>
          <p:cNvPr id="268" name="Google Shape;268;p37"/>
          <p:cNvSpPr txBox="1">
            <a:spLocks noGrp="1"/>
          </p:cNvSpPr>
          <p:nvPr>
            <p:ph type="body" idx="1"/>
          </p:nvPr>
        </p:nvSpPr>
        <p:spPr>
          <a:xfrm>
            <a:off x="309600" y="1054850"/>
            <a:ext cx="4359600" cy="3659100"/>
          </a:xfrm>
          <a:prstGeom prst="rect">
            <a:avLst/>
          </a:prstGeom>
        </p:spPr>
        <p:txBody>
          <a:bodyPr spcFirstLastPara="1" wrap="square" lIns="91425" tIns="91425" rIns="91425" bIns="91425" anchor="t" anchorCtr="0">
            <a:noAutofit/>
          </a:bodyPr>
          <a:lstStyle/>
          <a:p>
            <a:pPr marL="314999" lvl="0" indent="-231775" algn="l" rtl="0">
              <a:lnSpc>
                <a:spcPct val="100000"/>
              </a:lnSpc>
              <a:spcBef>
                <a:spcPts val="0"/>
              </a:spcBef>
              <a:spcAft>
                <a:spcPts val="0"/>
              </a:spcAft>
              <a:buClr>
                <a:schemeClr val="accent6"/>
              </a:buClr>
              <a:buSzPts val="1400"/>
              <a:buFont typeface="Quicksand"/>
              <a:buChar char="●"/>
            </a:pPr>
            <a:r>
              <a:rPr lang="en-GB" sz="1400"/>
              <a:t>Access the customer stories on the VMware website and select </a:t>
            </a:r>
            <a:r>
              <a:rPr lang="en-GB" sz="1400" b="1"/>
              <a:t>one </a:t>
            </a:r>
            <a:r>
              <a:rPr lang="en-GB" sz="1400"/>
              <a:t>story to read</a:t>
            </a:r>
            <a:endParaRPr sz="1300"/>
          </a:p>
          <a:p>
            <a:pPr marL="314999" lvl="0" indent="-142875" algn="l" rtl="0">
              <a:lnSpc>
                <a:spcPct val="100000"/>
              </a:lnSpc>
              <a:spcBef>
                <a:spcPts val="0"/>
              </a:spcBef>
              <a:spcAft>
                <a:spcPts val="0"/>
              </a:spcAft>
              <a:buClr>
                <a:schemeClr val="dk1"/>
              </a:buClr>
              <a:buSzPts val="1100"/>
              <a:buFont typeface="Arial"/>
              <a:buNone/>
            </a:pPr>
            <a:endParaRPr sz="1400"/>
          </a:p>
          <a:p>
            <a:pPr marL="314999" lvl="0" indent="-231775" algn="l" rtl="0">
              <a:lnSpc>
                <a:spcPct val="100000"/>
              </a:lnSpc>
              <a:spcBef>
                <a:spcPts val="0"/>
              </a:spcBef>
              <a:spcAft>
                <a:spcPts val="0"/>
              </a:spcAft>
              <a:buClr>
                <a:schemeClr val="accent6"/>
              </a:buClr>
              <a:buSzPts val="1400"/>
              <a:buFont typeface="Quicksand"/>
              <a:buChar char="●"/>
            </a:pPr>
            <a:r>
              <a:rPr lang="en-GB" sz="1400"/>
              <a:t>Open and complete ‘</a:t>
            </a:r>
            <a:r>
              <a:rPr lang="en-GB" sz="1400" b="1"/>
              <a:t>A2 Activity sheet</a:t>
            </a:r>
            <a:r>
              <a:rPr lang="en-GB" sz="1400"/>
              <a:t> – Server virtualisation’ by summarising:</a:t>
            </a:r>
            <a:endParaRPr sz="1400"/>
          </a:p>
          <a:p>
            <a:pPr marL="314999" lvl="0" indent="-142875" algn="l" rtl="0">
              <a:lnSpc>
                <a:spcPct val="100000"/>
              </a:lnSpc>
              <a:spcBef>
                <a:spcPts val="0"/>
              </a:spcBef>
              <a:spcAft>
                <a:spcPts val="0"/>
              </a:spcAft>
              <a:buClr>
                <a:schemeClr val="dk1"/>
              </a:buClr>
              <a:buSzPts val="1100"/>
              <a:buFont typeface="Arial"/>
              <a:buNone/>
            </a:pPr>
            <a:endParaRPr sz="1400"/>
          </a:p>
          <a:p>
            <a:pPr marL="914400" lvl="1" indent="-317500" algn="l" rtl="0">
              <a:lnSpc>
                <a:spcPct val="100000"/>
              </a:lnSpc>
              <a:spcBef>
                <a:spcPts val="0"/>
              </a:spcBef>
              <a:spcAft>
                <a:spcPts val="0"/>
              </a:spcAft>
              <a:buSzPts val="1400"/>
              <a:buFont typeface="Quicksand"/>
              <a:buChar char="○"/>
            </a:pPr>
            <a:r>
              <a:rPr lang="en-GB"/>
              <a:t>The name of the organisation</a:t>
            </a:r>
            <a:endParaRPr/>
          </a:p>
          <a:p>
            <a:pPr marL="914400" lvl="1" indent="-317500" algn="l" rtl="0">
              <a:lnSpc>
                <a:spcPct val="100000"/>
              </a:lnSpc>
              <a:spcBef>
                <a:spcPts val="0"/>
              </a:spcBef>
              <a:spcAft>
                <a:spcPts val="0"/>
              </a:spcAft>
              <a:buSzPts val="1400"/>
              <a:buFont typeface="Quicksand"/>
              <a:buChar char="○"/>
            </a:pPr>
            <a:r>
              <a:rPr lang="en-GB"/>
              <a:t>The nature of the organisation (i.e. what they do)</a:t>
            </a:r>
            <a:endParaRPr/>
          </a:p>
          <a:p>
            <a:pPr marL="914400" lvl="1" indent="-317500" algn="l" rtl="0">
              <a:lnSpc>
                <a:spcPct val="100000"/>
              </a:lnSpc>
              <a:spcBef>
                <a:spcPts val="0"/>
              </a:spcBef>
              <a:spcAft>
                <a:spcPts val="0"/>
              </a:spcAft>
              <a:buSzPts val="1400"/>
              <a:buFont typeface="Quicksand"/>
              <a:buChar char="○"/>
            </a:pPr>
            <a:r>
              <a:rPr lang="en-GB"/>
              <a:t>What they hoped to achieve by virtualisation</a:t>
            </a:r>
            <a:endParaRPr/>
          </a:p>
          <a:p>
            <a:pPr marL="914400" lvl="1" indent="-317500" algn="l" rtl="0">
              <a:lnSpc>
                <a:spcPct val="100000"/>
              </a:lnSpc>
              <a:spcBef>
                <a:spcPts val="0"/>
              </a:spcBef>
              <a:spcAft>
                <a:spcPts val="0"/>
              </a:spcAft>
              <a:buSzPts val="1400"/>
              <a:buFont typeface="Quicksand"/>
              <a:buChar char="○"/>
            </a:pPr>
            <a:r>
              <a:rPr lang="en-GB"/>
              <a:t>The benefits of the solution</a:t>
            </a:r>
            <a:endParaRPr/>
          </a:p>
          <a:p>
            <a:pPr marL="314999" lvl="0" indent="-142875" algn="l" rtl="0">
              <a:lnSpc>
                <a:spcPct val="100000"/>
              </a:lnSpc>
              <a:spcBef>
                <a:spcPts val="0"/>
              </a:spcBef>
              <a:spcAft>
                <a:spcPts val="0"/>
              </a:spcAft>
              <a:buClr>
                <a:schemeClr val="dk1"/>
              </a:buClr>
              <a:buSzPts val="1100"/>
              <a:buFont typeface="Arial"/>
              <a:buNone/>
            </a:pPr>
            <a:endParaRPr sz="1400"/>
          </a:p>
          <a:p>
            <a:pPr marL="314999" lvl="0" indent="-250825" algn="l" rtl="0">
              <a:lnSpc>
                <a:spcPct val="100000"/>
              </a:lnSpc>
              <a:spcBef>
                <a:spcPts val="0"/>
              </a:spcBef>
              <a:spcAft>
                <a:spcPts val="0"/>
              </a:spcAft>
              <a:buClr>
                <a:schemeClr val="accent6"/>
              </a:buClr>
              <a:buSzPts val="1700"/>
              <a:buFont typeface="Quicksand"/>
              <a:buChar char="●"/>
            </a:pPr>
            <a:r>
              <a:rPr lang="en-GB" sz="1400"/>
              <a:t>At the end of the activity, share your findings with your fellow classmates</a:t>
            </a:r>
            <a:endParaRPr sz="1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2"/>
        <p:cNvGrpSpPr/>
        <p:nvPr/>
      </p:nvGrpSpPr>
      <p:grpSpPr>
        <a:xfrm>
          <a:off x="0" y="0"/>
          <a:ext cx="0" cy="0"/>
          <a:chOff x="0" y="0"/>
          <a:chExt cx="0" cy="0"/>
        </a:xfrm>
      </p:grpSpPr>
      <p:sp>
        <p:nvSpPr>
          <p:cNvPr id="273" name="Google Shape;273;p3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
        <p:nvSpPr>
          <p:cNvPr id="274" name="Google Shape;274;p38"/>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pic>
        <p:nvPicPr>
          <p:cNvPr id="275" name="Google Shape;275;p38"/>
          <p:cNvPicPr preferRelativeResize="0"/>
          <p:nvPr/>
        </p:nvPicPr>
        <p:blipFill>
          <a:blip r:embed="rId3">
            <a:alphaModFix/>
          </a:blip>
          <a:stretch>
            <a:fillRect/>
          </a:stretch>
        </p:blipFill>
        <p:spPr>
          <a:xfrm>
            <a:off x="6046197" y="1017725"/>
            <a:ext cx="2791800" cy="2093880"/>
          </a:xfrm>
          <a:prstGeom prst="rect">
            <a:avLst/>
          </a:prstGeom>
          <a:noFill/>
          <a:ln>
            <a:noFill/>
          </a:ln>
        </p:spPr>
      </p:pic>
      <p:sp>
        <p:nvSpPr>
          <p:cNvPr id="276" name="Google Shape;276;p38"/>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Server virtualisation</a:t>
            </a:r>
            <a:endParaRPr/>
          </a:p>
        </p:txBody>
      </p:sp>
      <p:sp>
        <p:nvSpPr>
          <p:cNvPr id="277" name="Google Shape;277;p38"/>
          <p:cNvSpPr txBox="1">
            <a:spLocks noGrp="1"/>
          </p:cNvSpPr>
          <p:nvPr>
            <p:ph type="body" idx="1"/>
          </p:nvPr>
        </p:nvSpPr>
        <p:spPr>
          <a:xfrm>
            <a:off x="310900" y="1017724"/>
            <a:ext cx="5580000" cy="36591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accent6"/>
              </a:buClr>
              <a:buSzPts val="1600"/>
              <a:buFont typeface="Quicksand"/>
              <a:buChar char="●"/>
            </a:pPr>
            <a:r>
              <a:rPr lang="en-GB" sz="1600"/>
              <a:t>As well as partitioning a single physical server to support one or more virtual servers, computing resources can be </a:t>
            </a:r>
            <a:r>
              <a:rPr lang="en-GB" sz="1600" b="1"/>
              <a:t>aggregated.</a:t>
            </a:r>
            <a:endParaRPr sz="1600"/>
          </a:p>
          <a:p>
            <a:pPr marL="457200" lvl="0" indent="0" algn="l" rtl="0">
              <a:lnSpc>
                <a:spcPct val="100000"/>
              </a:lnSpc>
              <a:spcBef>
                <a:spcPts val="0"/>
              </a:spcBef>
              <a:spcAft>
                <a:spcPts val="0"/>
              </a:spcAft>
              <a:buClr>
                <a:schemeClr val="dk1"/>
              </a:buClr>
              <a:buSzPts val="1100"/>
              <a:buFont typeface="Arial"/>
              <a:buNone/>
            </a:pPr>
            <a:r>
              <a:rPr lang="en-GB" sz="1600"/>
              <a:t> </a:t>
            </a:r>
            <a:endParaRPr sz="1600"/>
          </a:p>
          <a:p>
            <a:pPr marL="457200" lvl="0" indent="-330200" algn="l" rtl="0">
              <a:lnSpc>
                <a:spcPct val="100000"/>
              </a:lnSpc>
              <a:spcBef>
                <a:spcPts val="0"/>
              </a:spcBef>
              <a:spcAft>
                <a:spcPts val="0"/>
              </a:spcAft>
              <a:buClr>
                <a:schemeClr val="accent6"/>
              </a:buClr>
              <a:buSzPts val="1600"/>
              <a:buFont typeface="Quicksand"/>
              <a:buChar char="●"/>
            </a:pPr>
            <a:r>
              <a:rPr lang="en-GB" sz="1600"/>
              <a:t>This is very useful for systems to support areas such as research departments, where a huge amount of processing power may be needed for specific projects. </a:t>
            </a:r>
            <a:endParaRPr sz="1600"/>
          </a:p>
          <a:p>
            <a:pPr marL="0" lvl="0" indent="0" algn="l" rtl="0">
              <a:lnSpc>
                <a:spcPct val="100000"/>
              </a:lnSpc>
              <a:spcBef>
                <a:spcPts val="0"/>
              </a:spcBef>
              <a:spcAft>
                <a:spcPts val="0"/>
              </a:spcAft>
              <a:buClr>
                <a:schemeClr val="dk1"/>
              </a:buClr>
              <a:buSzPts val="1100"/>
              <a:buFont typeface="Arial"/>
              <a:buNone/>
            </a:pPr>
            <a:endParaRPr sz="1600"/>
          </a:p>
          <a:p>
            <a:pPr marL="457200" lvl="0" indent="-330200" algn="l" rtl="0">
              <a:lnSpc>
                <a:spcPct val="100000"/>
              </a:lnSpc>
              <a:spcBef>
                <a:spcPts val="0"/>
              </a:spcBef>
              <a:spcAft>
                <a:spcPts val="0"/>
              </a:spcAft>
              <a:buClr>
                <a:schemeClr val="accent6"/>
              </a:buClr>
              <a:buSzPts val="1600"/>
              <a:buFont typeface="Quicksand"/>
              <a:buChar char="●"/>
            </a:pPr>
            <a:r>
              <a:rPr lang="en-GB" sz="1600" b="1"/>
              <a:t>Big Data</a:t>
            </a:r>
            <a:r>
              <a:rPr lang="en-GB" sz="1600"/>
              <a:t> projects are very often too large for a single server. Tools such as Hadoop make it possible to process massive volumes of data on clusters of computer systems.  </a:t>
            </a:r>
            <a:endParaRPr/>
          </a:p>
        </p:txBody>
      </p:sp>
      <p:sp>
        <p:nvSpPr>
          <p:cNvPr id="278" name="Google Shape;278;p38"/>
          <p:cNvSpPr/>
          <p:nvPr/>
        </p:nvSpPr>
        <p:spPr>
          <a:xfrm>
            <a:off x="6066000" y="3322800"/>
            <a:ext cx="2832900" cy="11547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b="1">
                <a:solidFill>
                  <a:schemeClr val="lt1"/>
                </a:solidFill>
                <a:latin typeface="Quicksand"/>
                <a:ea typeface="Quicksand"/>
                <a:cs typeface="Quicksand"/>
                <a:sym typeface="Quicksand"/>
              </a:rPr>
              <a:t>Aggregation is c</a:t>
            </a:r>
            <a:r>
              <a:rPr lang="en-GB" sz="1100">
                <a:solidFill>
                  <a:schemeClr val="lt1"/>
                </a:solidFill>
                <a:latin typeface="Quicksand Medium"/>
                <a:ea typeface="Quicksand Medium"/>
                <a:cs typeface="Quicksand Medium"/>
                <a:sym typeface="Quicksand Medium"/>
              </a:rPr>
              <a:t>ombining physical servers and their memory and CPU power to create a single, large virtual machine</a:t>
            </a:r>
            <a:endParaRPr sz="1100">
              <a:solidFill>
                <a:schemeClr val="lt1"/>
              </a:solidFill>
              <a:latin typeface="Quicksand Medium"/>
              <a:ea typeface="Quicksand Medium"/>
              <a:cs typeface="Quicksand Medium"/>
              <a:sym typeface="Quicksand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82"/>
        <p:cNvGrpSpPr/>
        <p:nvPr/>
      </p:nvGrpSpPr>
      <p:grpSpPr>
        <a:xfrm>
          <a:off x="0" y="0"/>
          <a:ext cx="0" cy="0"/>
          <a:chOff x="0" y="0"/>
          <a:chExt cx="0" cy="0"/>
        </a:xfrm>
      </p:grpSpPr>
      <p:sp>
        <p:nvSpPr>
          <p:cNvPr id="283" name="Google Shape;283;p3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284" name="Google Shape;284;p39"/>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285" name="Google Shape;285;p39"/>
          <p:cNvSpPr txBox="1"/>
          <p:nvPr/>
        </p:nvSpPr>
        <p:spPr>
          <a:xfrm>
            <a:off x="341950" y="988900"/>
            <a:ext cx="8154600" cy="3632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As a </a:t>
            </a:r>
            <a:r>
              <a:rPr lang="en-GB" sz="1600" b="1">
                <a:solidFill>
                  <a:schemeClr val="dk1"/>
                </a:solidFill>
                <a:latin typeface="Quicksand"/>
                <a:ea typeface="Quicksand"/>
                <a:cs typeface="Quicksand"/>
                <a:sym typeface="Quicksand"/>
              </a:rPr>
              <a:t>software developer,</a:t>
            </a:r>
            <a:r>
              <a:rPr lang="en-GB" sz="1600">
                <a:latin typeface="Quicksand"/>
                <a:ea typeface="Quicksand"/>
                <a:cs typeface="Quicksand"/>
                <a:sym typeface="Quicksand"/>
              </a:rPr>
              <a:t> you can set up a </a:t>
            </a:r>
            <a:r>
              <a:rPr lang="en-GB" sz="1600" b="1">
                <a:latin typeface="Quicksand"/>
                <a:ea typeface="Quicksand"/>
                <a:cs typeface="Quicksand"/>
                <a:sym typeface="Quicksand"/>
              </a:rPr>
              <a:t>virtual environment </a:t>
            </a:r>
            <a:r>
              <a:rPr lang="en-GB" sz="1600">
                <a:latin typeface="Quicksand"/>
                <a:ea typeface="Quicksand"/>
                <a:cs typeface="Quicksand"/>
                <a:sym typeface="Quicksand"/>
              </a:rPr>
              <a:t>in which to develop and test your computer programs.</a:t>
            </a:r>
            <a:endParaRPr sz="1600">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Whenever you are working on a project that has </a:t>
            </a:r>
            <a:r>
              <a:rPr lang="en-GB" sz="1600" b="1">
                <a:latin typeface="Quicksand"/>
                <a:ea typeface="Quicksand"/>
                <a:cs typeface="Quicksand"/>
                <a:sym typeface="Quicksand"/>
              </a:rPr>
              <a:t>external dependencies</a:t>
            </a:r>
            <a:r>
              <a:rPr lang="en-GB" sz="1600">
                <a:latin typeface="Quicksand"/>
                <a:ea typeface="Quicksand"/>
                <a:cs typeface="Quicksand"/>
                <a:sym typeface="Quicksand"/>
              </a:rPr>
              <a:t> (such as modules written by another person or company), it is good practice to create a virtual environment. </a:t>
            </a:r>
            <a:endParaRPr sz="1600">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This means that any modules you install and use for the project are isolated within the environment and will not affect other programs that might have different dependencies.</a:t>
            </a:r>
            <a:endParaRPr sz="1600">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solidFill>
                  <a:schemeClr val="dk1"/>
                </a:solidFill>
                <a:latin typeface="Quicksand"/>
                <a:ea typeface="Quicksand"/>
                <a:cs typeface="Quicksand"/>
                <a:sym typeface="Quicksand"/>
              </a:rPr>
              <a:t>The way you do this will depend on the programming language. For example, if you use Python, you can use the </a:t>
            </a:r>
            <a:r>
              <a:rPr lang="en-GB" sz="1600" b="1">
                <a:solidFill>
                  <a:schemeClr val="dk1"/>
                </a:solidFill>
                <a:latin typeface="Quicksand"/>
                <a:ea typeface="Quicksand"/>
                <a:cs typeface="Quicksand"/>
                <a:sym typeface="Quicksand"/>
              </a:rPr>
              <a:t>Python venv module</a:t>
            </a:r>
            <a:r>
              <a:rPr lang="en-GB" sz="1600">
                <a:solidFill>
                  <a:schemeClr val="dk1"/>
                </a:solidFill>
                <a:latin typeface="Quicksand"/>
                <a:ea typeface="Quicksand"/>
                <a:cs typeface="Quicksand"/>
                <a:sym typeface="Quicksand"/>
              </a:rPr>
              <a:t> (built into the core library).</a:t>
            </a:r>
            <a:endParaRPr sz="1600">
              <a:latin typeface="Quicksand"/>
              <a:ea typeface="Quicksand"/>
              <a:cs typeface="Quicksand"/>
              <a:sym typeface="Quicksand"/>
            </a:endParaRPr>
          </a:p>
        </p:txBody>
      </p:sp>
      <p:sp>
        <p:nvSpPr>
          <p:cNvPr id="286" name="Google Shape;286;p39"/>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Virtual development environments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90"/>
        <p:cNvGrpSpPr/>
        <p:nvPr/>
      </p:nvGrpSpPr>
      <p:grpSpPr>
        <a:xfrm>
          <a:off x="0" y="0"/>
          <a:ext cx="0" cy="0"/>
          <a:chOff x="0" y="0"/>
          <a:chExt cx="0" cy="0"/>
        </a:xfrm>
      </p:grpSpPr>
      <p:sp>
        <p:nvSpPr>
          <p:cNvPr id="291" name="Google Shape;291;p40"/>
          <p:cNvSpPr txBox="1">
            <a:spLocks noGrp="1"/>
          </p:cNvSpPr>
          <p:nvPr>
            <p:ph type="body" idx="1"/>
          </p:nvPr>
        </p:nvSpPr>
        <p:spPr>
          <a:xfrm>
            <a:off x="258113" y="4534300"/>
            <a:ext cx="8521200" cy="39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300" b="1" i="1"/>
              <a:t>What encouraged Cian to become a software engineer? What skills do you think he has had to develop?</a:t>
            </a:r>
            <a:endParaRPr sz="1300" b="1" i="1"/>
          </a:p>
        </p:txBody>
      </p:sp>
      <p:sp>
        <p:nvSpPr>
          <p:cNvPr id="292" name="Google Shape;292;p4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a:p>
        </p:txBody>
      </p:sp>
      <p:sp>
        <p:nvSpPr>
          <p:cNvPr id="293" name="Google Shape;293;p40"/>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294" name="Google Shape;294;p40" title="A3 Software engineer.mp4"/>
          <p:cNvPicPr preferRelativeResize="0"/>
          <p:nvPr/>
        </p:nvPicPr>
        <p:blipFill>
          <a:blip r:embed="rId4">
            <a:alphaModFix/>
          </a:blip>
          <a:stretch>
            <a:fillRect/>
          </a:stretch>
        </p:blipFill>
        <p:spPr>
          <a:xfrm>
            <a:off x="1091645" y="466500"/>
            <a:ext cx="6960710" cy="3915400"/>
          </a:xfrm>
          <a:prstGeom prst="rect">
            <a:avLst/>
          </a:prstGeom>
          <a:noFill/>
          <a:ln w="19050" cap="flat" cmpd="sng">
            <a:solidFill>
              <a:schemeClr val="dk1"/>
            </a:solidFill>
            <a:prstDash val="solid"/>
            <a:round/>
            <a:headEnd type="none" w="sm" len="sm"/>
            <a:tailEnd type="none" w="sm" len="sm"/>
          </a:ln>
        </p:spPr>
      </p:pic>
      <p:pic>
        <p:nvPicPr>
          <p:cNvPr id="2" name="Online Media 1" title="A3 Software Engineer">
            <a:hlinkClick r:id="" action="ppaction://media"/>
            <a:extLst>
              <a:ext uri="{FF2B5EF4-FFF2-40B4-BE49-F238E27FC236}">
                <a16:creationId xmlns:a16="http://schemas.microsoft.com/office/drawing/2014/main" id="{0D0229EB-D6D3-ED89-F2ED-D4EA65312692}"/>
              </a:ext>
            </a:extLst>
          </p:cNvPr>
          <p:cNvPicPr>
            <a:picLocks noRot="1" noChangeAspect="1"/>
          </p:cNvPicPr>
          <p:nvPr>
            <a:videoFile r:link="rId1"/>
          </p:nvPr>
        </p:nvPicPr>
        <p:blipFill>
          <a:blip r:embed="rId5"/>
          <a:stretch>
            <a:fillRect/>
          </a:stretch>
        </p:blipFill>
        <p:spPr>
          <a:xfrm>
            <a:off x="1097545" y="475787"/>
            <a:ext cx="6960710" cy="3921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1000"/>
                                        <p:tgtEl>
                                          <p:spTgt spid="2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98"/>
        <p:cNvGrpSpPr/>
        <p:nvPr/>
      </p:nvGrpSpPr>
      <p:grpSpPr>
        <a:xfrm>
          <a:off x="0" y="0"/>
          <a:ext cx="0" cy="0"/>
          <a:chOff x="0" y="0"/>
          <a:chExt cx="0" cy="0"/>
        </a:xfrm>
      </p:grpSpPr>
      <p:sp>
        <p:nvSpPr>
          <p:cNvPr id="299" name="Google Shape;299;p4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sp>
        <p:nvSpPr>
          <p:cNvPr id="300" name="Google Shape;300;p41"/>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301" name="Google Shape;301;p41"/>
          <p:cNvSpPr txBox="1"/>
          <p:nvPr/>
        </p:nvSpPr>
        <p:spPr>
          <a:xfrm>
            <a:off x="265750" y="1065100"/>
            <a:ext cx="8258700" cy="3140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When someone wants to run a program, their machine must have a suitable interpreter or the program code must have been compiled to run on their machine</a:t>
            </a:r>
            <a:endParaRPr sz="1600">
              <a:latin typeface="Quicksand"/>
              <a:ea typeface="Quicksand"/>
              <a:cs typeface="Quicksand"/>
              <a:sym typeface="Quicksand"/>
            </a:endParaRPr>
          </a:p>
          <a:p>
            <a:pPr marL="9144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The Java programming language uses a different approach:</a:t>
            </a:r>
            <a:endParaRPr sz="1600">
              <a:latin typeface="Quicksand"/>
              <a:ea typeface="Quicksand"/>
              <a:cs typeface="Quicksand"/>
              <a:sym typeface="Quicksand"/>
            </a:endParaRPr>
          </a:p>
          <a:p>
            <a:pPr marL="914400" lvl="1" indent="-330200" algn="l" rtl="0">
              <a:spcBef>
                <a:spcPts val="0"/>
              </a:spcBef>
              <a:spcAft>
                <a:spcPts val="0"/>
              </a:spcAft>
              <a:buSzPts val="1600"/>
              <a:buFont typeface="Quicksand"/>
              <a:buChar char="○"/>
            </a:pPr>
            <a:r>
              <a:rPr lang="en-GB" sz="1600">
                <a:latin typeface="Quicksand"/>
                <a:ea typeface="Quicksand"/>
                <a:cs typeface="Quicksand"/>
                <a:sym typeface="Quicksand"/>
              </a:rPr>
              <a:t>A </a:t>
            </a:r>
            <a:r>
              <a:rPr lang="en-GB" sz="1600" b="1">
                <a:latin typeface="Quicksand"/>
                <a:ea typeface="Quicksand"/>
                <a:cs typeface="Quicksand"/>
                <a:sym typeface="Quicksand"/>
              </a:rPr>
              <a:t>Java Virtual Machine</a:t>
            </a:r>
            <a:r>
              <a:rPr lang="en-GB" sz="1600">
                <a:latin typeface="Quicksand"/>
                <a:ea typeface="Quicksand"/>
                <a:cs typeface="Quicksand"/>
                <a:sym typeface="Quicksand"/>
              </a:rPr>
              <a:t> must be set up on the machine that will run the Java program</a:t>
            </a:r>
            <a:endParaRPr sz="1600">
              <a:latin typeface="Quicksand"/>
              <a:ea typeface="Quicksand"/>
              <a:cs typeface="Quicksand"/>
              <a:sym typeface="Quicksand"/>
            </a:endParaRPr>
          </a:p>
          <a:p>
            <a:pPr marL="914400" lvl="1" indent="-330200" algn="l" rtl="0">
              <a:spcBef>
                <a:spcPts val="0"/>
              </a:spcBef>
              <a:spcAft>
                <a:spcPts val="0"/>
              </a:spcAft>
              <a:buSzPts val="1600"/>
              <a:buFont typeface="Quicksand"/>
              <a:buChar char="○"/>
            </a:pPr>
            <a:r>
              <a:rPr lang="en-GB" sz="1600">
                <a:latin typeface="Quicksand"/>
                <a:ea typeface="Quicksand"/>
                <a:cs typeface="Quicksand"/>
                <a:sym typeface="Quicksand"/>
              </a:rPr>
              <a:t>The program must be translated into intermediate or </a:t>
            </a:r>
            <a:r>
              <a:rPr lang="en-GB" sz="1600" b="1">
                <a:latin typeface="Quicksand"/>
                <a:ea typeface="Quicksand"/>
                <a:cs typeface="Quicksand"/>
                <a:sym typeface="Quicksand"/>
              </a:rPr>
              <a:t>byte code </a:t>
            </a:r>
            <a:endParaRPr sz="1600" b="1">
              <a:latin typeface="Quicksand"/>
              <a:ea typeface="Quicksand"/>
              <a:cs typeface="Quicksand"/>
              <a:sym typeface="Quicksand"/>
            </a:endParaRPr>
          </a:p>
          <a:p>
            <a:pPr marL="914400" lvl="1" indent="-330200" algn="l" rtl="0">
              <a:spcBef>
                <a:spcPts val="0"/>
              </a:spcBef>
              <a:spcAft>
                <a:spcPts val="0"/>
              </a:spcAft>
              <a:buSzPts val="1600"/>
              <a:buFont typeface="Quicksand"/>
              <a:buChar char="○"/>
            </a:pPr>
            <a:r>
              <a:rPr lang="en-GB" sz="1600">
                <a:latin typeface="Quicksand"/>
                <a:ea typeface="Quicksand"/>
                <a:cs typeface="Quicksand"/>
                <a:sym typeface="Quicksand"/>
              </a:rPr>
              <a:t>This code will run on the Java VM. The Java VM will communicate with the physical computer system</a:t>
            </a:r>
            <a:endParaRPr sz="1600">
              <a:latin typeface="Quicksand"/>
              <a:ea typeface="Quicksand"/>
              <a:cs typeface="Quicksand"/>
              <a:sym typeface="Quicksand"/>
            </a:endParaRPr>
          </a:p>
          <a:p>
            <a:pPr marL="914400" lvl="1" indent="-330200" algn="l" rtl="0">
              <a:spcBef>
                <a:spcPts val="0"/>
              </a:spcBef>
              <a:spcAft>
                <a:spcPts val="0"/>
              </a:spcAft>
              <a:buSzPts val="1600"/>
              <a:buFont typeface="Quicksand"/>
              <a:buChar char="○"/>
            </a:pPr>
            <a:r>
              <a:rPr lang="en-GB" sz="1600">
                <a:latin typeface="Quicksand"/>
                <a:ea typeface="Quicksand"/>
                <a:cs typeface="Quicksand"/>
                <a:sym typeface="Quicksand"/>
              </a:rPr>
              <a:t>This approach means that Java applications (and others that take a similar approach) are more portable than other applications</a:t>
            </a:r>
            <a:endParaRPr sz="1600">
              <a:latin typeface="Quicksand"/>
              <a:ea typeface="Quicksand"/>
              <a:cs typeface="Quicksand"/>
              <a:sym typeface="Quicksand"/>
            </a:endParaRPr>
          </a:p>
        </p:txBody>
      </p:sp>
      <p:sp>
        <p:nvSpPr>
          <p:cNvPr id="302" name="Google Shape;302;p41"/>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Virtual development environments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6"/>
        <p:cNvGrpSpPr/>
        <p:nvPr/>
      </p:nvGrpSpPr>
      <p:grpSpPr>
        <a:xfrm>
          <a:off x="0" y="0"/>
          <a:ext cx="0" cy="0"/>
          <a:chOff x="0" y="0"/>
          <a:chExt cx="0" cy="0"/>
        </a:xfrm>
      </p:grpSpPr>
      <p:sp>
        <p:nvSpPr>
          <p:cNvPr id="307" name="Google Shape;307;p42"/>
          <p:cNvSpPr txBox="1">
            <a:spLocks noGrp="1"/>
          </p:cNvSpPr>
          <p:nvPr>
            <p:ph type="body" idx="2"/>
          </p:nvPr>
        </p:nvSpPr>
        <p:spPr>
          <a:xfrm>
            <a:off x="4931200" y="1017700"/>
            <a:ext cx="3901800" cy="3659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GB" sz="1900">
                <a:solidFill>
                  <a:schemeClr val="accent6"/>
                </a:solidFill>
                <a:latin typeface="Quicksand SemiBold"/>
                <a:ea typeface="Quicksand SemiBold"/>
                <a:cs typeface="Quicksand SemiBold"/>
                <a:sym typeface="Quicksand SemiBold"/>
              </a:rPr>
              <a:t>Activity 3 – Virtual development environments</a:t>
            </a:r>
            <a:endParaRPr sz="1900">
              <a:solidFill>
                <a:schemeClr val="accent6"/>
              </a:solidFill>
              <a:latin typeface="Quicksand SemiBold"/>
              <a:ea typeface="Quicksand SemiBold"/>
              <a:cs typeface="Quicksand SemiBold"/>
              <a:sym typeface="Quicksand SemiBold"/>
            </a:endParaRPr>
          </a:p>
          <a:p>
            <a:pPr marL="0" lvl="0" indent="0" algn="l" rtl="0">
              <a:lnSpc>
                <a:spcPct val="100000"/>
              </a:lnSpc>
              <a:spcBef>
                <a:spcPts val="600"/>
              </a:spcBef>
              <a:spcAft>
                <a:spcPts val="0"/>
              </a:spcAft>
              <a:buClr>
                <a:schemeClr val="dk1"/>
              </a:buClr>
              <a:buSzPts val="1100"/>
              <a:buFont typeface="Arial"/>
              <a:buNone/>
            </a:pPr>
            <a:r>
              <a:rPr lang="en-GB" sz="800"/>
              <a:t>Using a programming language of your choice, identify a software module/package that you might use in a development project. </a:t>
            </a:r>
            <a:endParaRPr sz="800"/>
          </a:p>
          <a:p>
            <a:pPr marL="0" lvl="0" indent="0" algn="l" rtl="0">
              <a:lnSpc>
                <a:spcPct val="100000"/>
              </a:lnSpc>
              <a:spcBef>
                <a:spcPts val="0"/>
              </a:spcBef>
              <a:spcAft>
                <a:spcPts val="0"/>
              </a:spcAft>
              <a:buClr>
                <a:schemeClr val="dk1"/>
              </a:buClr>
              <a:buSzPts val="1100"/>
              <a:buFont typeface="Arial"/>
              <a:buNone/>
            </a:pPr>
            <a:endParaRPr sz="800"/>
          </a:p>
          <a:p>
            <a:pPr marL="0" lvl="0" indent="0" algn="l" rtl="0">
              <a:lnSpc>
                <a:spcPct val="100000"/>
              </a:lnSpc>
              <a:spcBef>
                <a:spcPts val="0"/>
              </a:spcBef>
              <a:spcAft>
                <a:spcPts val="0"/>
              </a:spcAft>
              <a:buClr>
                <a:schemeClr val="dk1"/>
              </a:buClr>
              <a:buSzPts val="1100"/>
              <a:buFont typeface="Arial"/>
              <a:buNone/>
            </a:pPr>
            <a:r>
              <a:rPr lang="en-GB" sz="800"/>
              <a:t>For example, if you use Python, you might use Pillow which is a Python Imaging Library that provides powerful image processing capabilities.</a:t>
            </a:r>
            <a:endParaRPr sz="800"/>
          </a:p>
          <a:p>
            <a:pPr marL="0" lvl="0" indent="0" algn="l" rtl="0">
              <a:lnSpc>
                <a:spcPct val="100000"/>
              </a:lnSpc>
              <a:spcBef>
                <a:spcPts val="0"/>
              </a:spcBef>
              <a:spcAft>
                <a:spcPts val="0"/>
              </a:spcAft>
              <a:buClr>
                <a:schemeClr val="dk1"/>
              </a:buClr>
              <a:buSzPts val="1100"/>
              <a:buFont typeface="Arial"/>
              <a:buNone/>
            </a:pPr>
            <a:endParaRPr sz="800"/>
          </a:p>
          <a:p>
            <a:pPr marL="0" lvl="0" indent="0" algn="l" rtl="0">
              <a:lnSpc>
                <a:spcPct val="100000"/>
              </a:lnSpc>
              <a:spcBef>
                <a:spcPts val="0"/>
              </a:spcBef>
              <a:spcAft>
                <a:spcPts val="0"/>
              </a:spcAft>
              <a:buClr>
                <a:schemeClr val="dk1"/>
              </a:buClr>
              <a:buSzPts val="1100"/>
              <a:buFont typeface="Arial"/>
              <a:buNone/>
            </a:pPr>
            <a:r>
              <a:rPr lang="en-GB" sz="800"/>
              <a:t>For your chosen module/package, investigate to determine:</a:t>
            </a:r>
            <a:endParaRPr sz="800"/>
          </a:p>
          <a:p>
            <a:pPr marL="0" lvl="0" indent="0" algn="l" rtl="0">
              <a:lnSpc>
                <a:spcPct val="100000"/>
              </a:lnSpc>
              <a:spcBef>
                <a:spcPts val="0"/>
              </a:spcBef>
              <a:spcAft>
                <a:spcPts val="0"/>
              </a:spcAft>
              <a:buClr>
                <a:schemeClr val="dk1"/>
              </a:buClr>
              <a:buSzPts val="1100"/>
              <a:buFont typeface="Arial"/>
              <a:buNone/>
            </a:pPr>
            <a:endParaRPr sz="800"/>
          </a:p>
          <a:p>
            <a:pPr marL="457200" lvl="0" indent="-279400" algn="l" rtl="0">
              <a:lnSpc>
                <a:spcPct val="100000"/>
              </a:lnSpc>
              <a:spcBef>
                <a:spcPts val="0"/>
              </a:spcBef>
              <a:spcAft>
                <a:spcPts val="0"/>
              </a:spcAft>
              <a:buClr>
                <a:schemeClr val="accent6"/>
              </a:buClr>
              <a:buSzPts val="800"/>
              <a:buFont typeface="Quicksand"/>
              <a:buChar char="●"/>
            </a:pPr>
            <a:r>
              <a:rPr lang="en-GB" sz="800"/>
              <a:t>Will the module/package work with all versions of your chosen programming language?</a:t>
            </a:r>
            <a:endParaRPr sz="800"/>
          </a:p>
          <a:p>
            <a:pPr marL="457200" lvl="0" indent="-279400" algn="l" rtl="0">
              <a:lnSpc>
                <a:spcPct val="100000"/>
              </a:lnSpc>
              <a:spcBef>
                <a:spcPts val="0"/>
              </a:spcBef>
              <a:spcAft>
                <a:spcPts val="0"/>
              </a:spcAft>
              <a:buClr>
                <a:schemeClr val="accent6"/>
              </a:buClr>
              <a:buSzPts val="800"/>
              <a:buFont typeface="Quicksand"/>
              <a:buChar char="●"/>
            </a:pPr>
            <a:r>
              <a:rPr lang="en-GB" sz="800"/>
              <a:t>Are there any other software dependencies? </a:t>
            </a:r>
            <a:endParaRPr sz="800"/>
          </a:p>
          <a:p>
            <a:pPr marL="457200" lvl="0" indent="-279400" algn="l" rtl="0">
              <a:lnSpc>
                <a:spcPct val="100000"/>
              </a:lnSpc>
              <a:spcBef>
                <a:spcPts val="0"/>
              </a:spcBef>
              <a:spcAft>
                <a:spcPts val="0"/>
              </a:spcAft>
              <a:buClr>
                <a:schemeClr val="accent6"/>
              </a:buClr>
              <a:buSzPts val="800"/>
              <a:buFont typeface="Quicksand"/>
              <a:buChar char="●"/>
            </a:pPr>
            <a:r>
              <a:rPr lang="en-GB" sz="800"/>
              <a:t>Is there anything else you would need to consider before you decide whether you should use it?</a:t>
            </a:r>
            <a:endParaRPr sz="800"/>
          </a:p>
          <a:p>
            <a:pPr marL="0" lvl="0" indent="0" algn="l" rtl="0">
              <a:lnSpc>
                <a:spcPct val="100000"/>
              </a:lnSpc>
              <a:spcBef>
                <a:spcPts val="0"/>
              </a:spcBef>
              <a:spcAft>
                <a:spcPts val="0"/>
              </a:spcAft>
              <a:buClr>
                <a:schemeClr val="dk1"/>
              </a:buClr>
              <a:buSzPts val="1100"/>
              <a:buFont typeface="Arial"/>
              <a:buNone/>
            </a:pPr>
            <a:endParaRPr sz="800"/>
          </a:p>
          <a:p>
            <a:pPr marL="0" lvl="0" indent="0" algn="l" rtl="0">
              <a:lnSpc>
                <a:spcPct val="100000"/>
              </a:lnSpc>
              <a:spcBef>
                <a:spcPts val="0"/>
              </a:spcBef>
              <a:spcAft>
                <a:spcPts val="0"/>
              </a:spcAft>
              <a:buNone/>
            </a:pPr>
            <a:r>
              <a:rPr lang="en-GB" sz="800"/>
              <a:t>Document your findings in the table provided below. </a:t>
            </a:r>
            <a:endParaRPr sz="1900">
              <a:solidFill>
                <a:srgbClr val="CD2355"/>
              </a:solidFill>
              <a:latin typeface="Quicksand SemiBold"/>
              <a:ea typeface="Quicksand SemiBold"/>
              <a:cs typeface="Quicksand SemiBold"/>
              <a:sym typeface="Quicksand SemiBold"/>
            </a:endParaRPr>
          </a:p>
        </p:txBody>
      </p:sp>
      <p:sp>
        <p:nvSpPr>
          <p:cNvPr id="308" name="Google Shape;308;p4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18</a:t>
            </a:fld>
            <a:endParaRPr/>
          </a:p>
        </p:txBody>
      </p:sp>
      <p:sp>
        <p:nvSpPr>
          <p:cNvPr id="309" name="Google Shape;309;p4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310" name="Google Shape;310;p42"/>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Virtual development environments</a:t>
            </a:r>
            <a:endParaRPr/>
          </a:p>
        </p:txBody>
      </p:sp>
      <p:graphicFrame>
        <p:nvGraphicFramePr>
          <p:cNvPr id="311" name="Google Shape;311;p42"/>
          <p:cNvGraphicFramePr/>
          <p:nvPr/>
        </p:nvGraphicFramePr>
        <p:xfrm>
          <a:off x="5034000" y="4010050"/>
          <a:ext cx="3665650" cy="497840"/>
        </p:xfrm>
        <a:graphic>
          <a:graphicData uri="http://schemas.openxmlformats.org/drawingml/2006/table">
            <a:tbl>
              <a:tblPr>
                <a:noFill/>
                <a:tableStyleId>{CA5F5C74-1ABB-40C2-B340-58720DA3E1C7}</a:tableStyleId>
              </a:tblPr>
              <a:tblGrid>
                <a:gridCol w="366565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GB" sz="800" b="1">
                          <a:solidFill>
                            <a:srgbClr val="FFFFFF"/>
                          </a:solidFill>
                          <a:latin typeface="Quicksand"/>
                          <a:ea typeface="Quicksand"/>
                          <a:cs typeface="Quicksand"/>
                          <a:sym typeface="Quicksand"/>
                        </a:rPr>
                        <a:t>Name of the module/package</a:t>
                      </a:r>
                      <a:endParaRPr sz="800" b="1">
                        <a:solidFill>
                          <a:srgbClr val="FFFFFF"/>
                        </a:solidFill>
                        <a:latin typeface="Quicksand"/>
                        <a:ea typeface="Quicksand"/>
                        <a:cs typeface="Quicksand"/>
                        <a:sym typeface="Quicksand"/>
                      </a:endParaRPr>
                    </a:p>
                  </a:txBody>
                  <a:tcPr marL="63500" marR="63500" marT="63500" marB="63500">
                    <a:solidFill>
                      <a:srgbClr val="CD2355"/>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sz="800" dirty="0">
                        <a:latin typeface="Quicksand"/>
                        <a:ea typeface="Quicksand"/>
                        <a:cs typeface="Quicksand"/>
                        <a:sym typeface="Quicksand"/>
                      </a:endParaRPr>
                    </a:p>
                  </a:txBody>
                  <a:tcPr marL="63500" marR="63500" marT="63500" marB="63500"/>
                </a:tc>
                <a:extLst>
                  <a:ext uri="{0D108BD9-81ED-4DB2-BD59-A6C34878D82A}">
                    <a16:rowId xmlns:a16="http://schemas.microsoft.com/office/drawing/2014/main" val="10001"/>
                  </a:ext>
                </a:extLst>
              </a:tr>
            </a:tbl>
          </a:graphicData>
        </a:graphic>
      </p:graphicFrame>
      <p:sp>
        <p:nvSpPr>
          <p:cNvPr id="312" name="Google Shape;312;p42"/>
          <p:cNvSpPr txBox="1">
            <a:spLocks noGrp="1"/>
          </p:cNvSpPr>
          <p:nvPr>
            <p:ph type="body" idx="1"/>
          </p:nvPr>
        </p:nvSpPr>
        <p:spPr>
          <a:xfrm>
            <a:off x="310900" y="1017725"/>
            <a:ext cx="4314300" cy="3659100"/>
          </a:xfrm>
          <a:prstGeom prst="rect">
            <a:avLst/>
          </a:prstGeom>
        </p:spPr>
        <p:txBody>
          <a:bodyPr spcFirstLastPara="1" wrap="square" lIns="91425" tIns="91425" rIns="91425" bIns="91425" anchor="t" anchorCtr="0">
            <a:noAutofit/>
          </a:bodyPr>
          <a:lstStyle/>
          <a:p>
            <a:pPr marL="224999" lvl="0" indent="-196849" algn="l" rtl="0">
              <a:lnSpc>
                <a:spcPct val="100000"/>
              </a:lnSpc>
              <a:spcBef>
                <a:spcPts val="0"/>
              </a:spcBef>
              <a:spcAft>
                <a:spcPts val="0"/>
              </a:spcAft>
              <a:buClr>
                <a:schemeClr val="accent6"/>
              </a:buClr>
              <a:buSzPts val="1600"/>
              <a:buChar char="●"/>
            </a:pPr>
            <a:r>
              <a:rPr lang="en-GB" sz="1600"/>
              <a:t>Using a programming language of your choice, identify a </a:t>
            </a:r>
            <a:r>
              <a:rPr lang="en-GB" sz="1600" b="1"/>
              <a:t>software module</a:t>
            </a:r>
            <a:r>
              <a:rPr lang="en-GB" sz="1600"/>
              <a:t> that you might use in a development project </a:t>
            </a:r>
            <a:endParaRPr sz="1600"/>
          </a:p>
          <a:p>
            <a:pPr marL="224999" lvl="0" indent="-95249" algn="l" rtl="0">
              <a:lnSpc>
                <a:spcPct val="100000"/>
              </a:lnSpc>
              <a:spcBef>
                <a:spcPts val="0"/>
              </a:spcBef>
              <a:spcAft>
                <a:spcPts val="0"/>
              </a:spcAft>
              <a:buNone/>
            </a:pPr>
            <a:endParaRPr sz="1600"/>
          </a:p>
          <a:p>
            <a:pPr marL="224999" lvl="0" indent="-196849" algn="l" rtl="0">
              <a:lnSpc>
                <a:spcPct val="100000"/>
              </a:lnSpc>
              <a:spcBef>
                <a:spcPts val="0"/>
              </a:spcBef>
              <a:spcAft>
                <a:spcPts val="0"/>
              </a:spcAft>
              <a:buClr>
                <a:schemeClr val="accent6"/>
              </a:buClr>
              <a:buSzPts val="1600"/>
              <a:buChar char="●"/>
            </a:pPr>
            <a:r>
              <a:rPr lang="en-GB" sz="1600"/>
              <a:t>For your chosen module, investigate to determine:</a:t>
            </a:r>
            <a:endParaRPr sz="1600"/>
          </a:p>
          <a:p>
            <a:pPr marL="224999" lvl="0" indent="-95249" algn="l" rtl="0">
              <a:lnSpc>
                <a:spcPct val="100000"/>
              </a:lnSpc>
              <a:spcBef>
                <a:spcPts val="0"/>
              </a:spcBef>
              <a:spcAft>
                <a:spcPts val="0"/>
              </a:spcAft>
              <a:buNone/>
            </a:pPr>
            <a:endParaRPr sz="1600"/>
          </a:p>
          <a:p>
            <a:pPr marL="405000" lvl="1" indent="-230250" algn="l" rtl="0">
              <a:lnSpc>
                <a:spcPct val="100000"/>
              </a:lnSpc>
              <a:spcBef>
                <a:spcPts val="0"/>
              </a:spcBef>
              <a:spcAft>
                <a:spcPts val="0"/>
              </a:spcAft>
              <a:buSzPts val="1500"/>
              <a:buChar char="○"/>
            </a:pPr>
            <a:r>
              <a:rPr lang="en-GB" sz="1500"/>
              <a:t>Will the module work with all </a:t>
            </a:r>
            <a:r>
              <a:rPr lang="en-GB" sz="1500" b="1"/>
              <a:t>versions</a:t>
            </a:r>
            <a:r>
              <a:rPr lang="en-GB" sz="1500"/>
              <a:t> of your chosen programming language?</a:t>
            </a:r>
            <a:endParaRPr sz="1500"/>
          </a:p>
          <a:p>
            <a:pPr marL="405000" lvl="1" indent="-230250" algn="l" rtl="0">
              <a:lnSpc>
                <a:spcPct val="100000"/>
              </a:lnSpc>
              <a:spcBef>
                <a:spcPts val="0"/>
              </a:spcBef>
              <a:spcAft>
                <a:spcPts val="0"/>
              </a:spcAft>
              <a:buSzPts val="1500"/>
              <a:buChar char="○"/>
            </a:pPr>
            <a:r>
              <a:rPr lang="en-GB" sz="1500"/>
              <a:t>Are there any other </a:t>
            </a:r>
            <a:r>
              <a:rPr lang="en-GB" sz="1500" b="1"/>
              <a:t>software dependencies</a:t>
            </a:r>
            <a:r>
              <a:rPr lang="en-GB" sz="1500"/>
              <a:t>? </a:t>
            </a:r>
            <a:endParaRPr sz="1500"/>
          </a:p>
          <a:p>
            <a:pPr marL="405000" lvl="1" indent="-230250" algn="l" rtl="0">
              <a:lnSpc>
                <a:spcPct val="100000"/>
              </a:lnSpc>
              <a:spcBef>
                <a:spcPts val="0"/>
              </a:spcBef>
              <a:spcAft>
                <a:spcPts val="0"/>
              </a:spcAft>
              <a:buSzPts val="1500"/>
              <a:buChar char="○"/>
            </a:pPr>
            <a:r>
              <a:rPr lang="en-GB" sz="1500"/>
              <a:t>Is there anything else you would need to </a:t>
            </a:r>
            <a:r>
              <a:rPr lang="en-GB" sz="1500" b="1"/>
              <a:t>consider</a:t>
            </a:r>
            <a:r>
              <a:rPr lang="en-GB" sz="1500"/>
              <a:t> before you decide whether you should use it?</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6"/>
        <p:cNvGrpSpPr/>
        <p:nvPr/>
      </p:nvGrpSpPr>
      <p:grpSpPr>
        <a:xfrm>
          <a:off x="0" y="0"/>
          <a:ext cx="0" cy="0"/>
          <a:chOff x="0" y="0"/>
          <a:chExt cx="0" cy="0"/>
        </a:xfrm>
      </p:grpSpPr>
      <p:sp>
        <p:nvSpPr>
          <p:cNvPr id="317" name="Google Shape;317;p43"/>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Apply it – activity</a:t>
            </a:r>
            <a:endParaRPr>
              <a:solidFill>
                <a:schemeClr val="lt1"/>
              </a:solidFill>
            </a:endParaRPr>
          </a:p>
        </p:txBody>
      </p:sp>
      <p:sp>
        <p:nvSpPr>
          <p:cNvPr id="318" name="Google Shape;318;p43"/>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solidFill>
                  <a:schemeClr val="lt1"/>
                </a:solidFill>
              </a:rPr>
              <a:t>Apply it</a:t>
            </a:r>
            <a:endParaRPr>
              <a:solidFill>
                <a:schemeClr val="lt1"/>
              </a:solidFill>
            </a:endParaRPr>
          </a:p>
        </p:txBody>
      </p:sp>
      <p:sp>
        <p:nvSpPr>
          <p:cNvPr id="319" name="Google Shape;319;p43"/>
          <p:cNvSpPr txBox="1">
            <a:spLocks noGrp="1"/>
          </p:cNvSpPr>
          <p:nvPr>
            <p:ph type="body" idx="1"/>
          </p:nvPr>
        </p:nvSpPr>
        <p:spPr>
          <a:xfrm>
            <a:off x="310900" y="1017724"/>
            <a:ext cx="5580000" cy="3659100"/>
          </a:xfrm>
          <a:prstGeom prst="rect">
            <a:avLst/>
          </a:prstGeom>
        </p:spPr>
        <p:txBody>
          <a:bodyPr spcFirstLastPara="1" wrap="square" lIns="91425" tIns="91425" rIns="91425" bIns="91425" anchor="t" anchorCtr="0">
            <a:noAutofit/>
          </a:bodyPr>
          <a:lstStyle/>
          <a:p>
            <a:pPr marL="269999" lvl="0" indent="-222250" algn="l" rtl="0">
              <a:spcBef>
                <a:spcPts val="0"/>
              </a:spcBef>
              <a:spcAft>
                <a:spcPts val="0"/>
              </a:spcAft>
              <a:buClr>
                <a:schemeClr val="lt1"/>
              </a:buClr>
              <a:buSzPts val="1400"/>
              <a:buChar char="●"/>
            </a:pPr>
            <a:r>
              <a:rPr lang="en-GB" sz="1400">
                <a:solidFill>
                  <a:schemeClr val="lt1"/>
                </a:solidFill>
              </a:rPr>
              <a:t>Delivereaze is a grocery delivery business. It has a fleet of vehicles that operate across the country making deliveries of groceries that have been ordered online. </a:t>
            </a:r>
            <a:endParaRPr sz="1400">
              <a:solidFill>
                <a:schemeClr val="lt1"/>
              </a:solidFill>
            </a:endParaRPr>
          </a:p>
          <a:p>
            <a:pPr marL="269999" lvl="0" indent="-222250" algn="l" rtl="0">
              <a:spcBef>
                <a:spcPts val="1000"/>
              </a:spcBef>
              <a:spcAft>
                <a:spcPts val="0"/>
              </a:spcAft>
              <a:buClr>
                <a:schemeClr val="lt1"/>
              </a:buClr>
              <a:buSzPts val="1400"/>
              <a:buChar char="●"/>
            </a:pPr>
            <a:r>
              <a:rPr lang="en-GB" sz="1400">
                <a:solidFill>
                  <a:schemeClr val="lt1"/>
                </a:solidFill>
              </a:rPr>
              <a:t>The company currently has a number of standalone servers that support business operations. For example, they have a web server, a mail server, a database server and a print server.</a:t>
            </a:r>
            <a:endParaRPr sz="1400">
              <a:solidFill>
                <a:schemeClr val="lt1"/>
              </a:solidFill>
            </a:endParaRPr>
          </a:p>
          <a:p>
            <a:pPr marL="269999" lvl="0" indent="-222250" algn="l" rtl="0">
              <a:spcBef>
                <a:spcPts val="1000"/>
              </a:spcBef>
              <a:spcAft>
                <a:spcPts val="0"/>
              </a:spcAft>
              <a:buClr>
                <a:schemeClr val="lt1"/>
              </a:buClr>
              <a:buSzPts val="1400"/>
              <a:buChar char="●"/>
            </a:pPr>
            <a:r>
              <a:rPr lang="en-GB" sz="1400">
                <a:solidFill>
                  <a:schemeClr val="lt1"/>
                </a:solidFill>
              </a:rPr>
              <a:t>They have been advised that they could make better use of their hardware by virtualising their servers. </a:t>
            </a:r>
            <a:endParaRPr sz="1400">
              <a:solidFill>
                <a:schemeClr val="lt1"/>
              </a:solidFill>
            </a:endParaRPr>
          </a:p>
          <a:p>
            <a:pPr marL="269999" lvl="0" indent="-222250" algn="l" rtl="0">
              <a:spcBef>
                <a:spcPts val="1000"/>
              </a:spcBef>
              <a:spcAft>
                <a:spcPts val="0"/>
              </a:spcAft>
              <a:buClr>
                <a:schemeClr val="lt1"/>
              </a:buClr>
              <a:buSzPts val="1400"/>
              <a:buChar char="●"/>
            </a:pPr>
            <a:r>
              <a:rPr lang="en-GB" sz="1400">
                <a:solidFill>
                  <a:schemeClr val="lt1"/>
                </a:solidFill>
              </a:rPr>
              <a:t>Create a short presentation for the company covering the following points: </a:t>
            </a:r>
            <a:endParaRPr sz="1400">
              <a:solidFill>
                <a:schemeClr val="lt1"/>
              </a:solidFill>
            </a:endParaRPr>
          </a:p>
          <a:p>
            <a:pPr marL="540000" lvl="1" indent="-231775" algn="l" rtl="0">
              <a:spcBef>
                <a:spcPts val="0"/>
              </a:spcBef>
              <a:spcAft>
                <a:spcPts val="0"/>
              </a:spcAft>
              <a:buClr>
                <a:schemeClr val="lt1"/>
              </a:buClr>
              <a:buSzPts val="1400"/>
              <a:buChar char="○"/>
            </a:pPr>
            <a:r>
              <a:rPr lang="en-GB">
                <a:solidFill>
                  <a:schemeClr val="lt1"/>
                </a:solidFill>
              </a:rPr>
              <a:t>What is meant by server virtualisation</a:t>
            </a:r>
            <a:endParaRPr>
              <a:solidFill>
                <a:schemeClr val="lt1"/>
              </a:solidFill>
            </a:endParaRPr>
          </a:p>
          <a:p>
            <a:pPr marL="540000" lvl="1" indent="-231775" algn="l" rtl="0">
              <a:spcBef>
                <a:spcPts val="0"/>
              </a:spcBef>
              <a:spcAft>
                <a:spcPts val="0"/>
              </a:spcAft>
              <a:buClr>
                <a:schemeClr val="lt1"/>
              </a:buClr>
              <a:buSzPts val="1400"/>
              <a:buChar char="○"/>
            </a:pPr>
            <a:r>
              <a:rPr lang="en-GB">
                <a:solidFill>
                  <a:schemeClr val="lt1"/>
                </a:solidFill>
              </a:rPr>
              <a:t>The benefits of server virtualisation to the business</a:t>
            </a:r>
            <a:endParaRPr/>
          </a:p>
        </p:txBody>
      </p:sp>
      <p:sp>
        <p:nvSpPr>
          <p:cNvPr id="320" name="Google Shape;320;p4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19</a:t>
            </a:fld>
            <a:endParaRPr/>
          </a:p>
        </p:txBody>
      </p:sp>
      <p:pic>
        <p:nvPicPr>
          <p:cNvPr id="321" name="Google Shape;321;p43"/>
          <p:cNvPicPr preferRelativeResize="0"/>
          <p:nvPr/>
        </p:nvPicPr>
        <p:blipFill>
          <a:blip r:embed="rId3">
            <a:alphaModFix/>
          </a:blip>
          <a:stretch>
            <a:fillRect/>
          </a:stretch>
        </p:blipFill>
        <p:spPr>
          <a:xfrm>
            <a:off x="6321313" y="806562"/>
            <a:ext cx="2153375" cy="38270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subTitle" idx="3"/>
          </p:nvPr>
        </p:nvSpPr>
        <p:spPr>
          <a:xfrm>
            <a:off x="6840000" y="0"/>
            <a:ext cx="19608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Retrieval activity</a:t>
            </a:r>
            <a:endParaRPr/>
          </a:p>
        </p:txBody>
      </p:sp>
      <p:sp>
        <p:nvSpPr>
          <p:cNvPr id="143" name="Google Shape;143;p26"/>
          <p:cNvSpPr txBox="1">
            <a:spLocks noGrp="1"/>
          </p:cNvSpPr>
          <p:nvPr>
            <p:ph type="title"/>
          </p:nvPr>
        </p:nvSpPr>
        <p:spPr>
          <a:xfrm>
            <a:off x="311400" y="-16538"/>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Communication over networks</a:t>
            </a:r>
            <a:endParaRPr/>
          </a:p>
        </p:txBody>
      </p:sp>
      <p:sp>
        <p:nvSpPr>
          <p:cNvPr id="144" name="Google Shape;144;p26"/>
          <p:cNvSpPr txBox="1"/>
          <p:nvPr/>
        </p:nvSpPr>
        <p:spPr>
          <a:xfrm>
            <a:off x="535100" y="596600"/>
            <a:ext cx="3811800" cy="21378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At which layer of the TCP/IP model would you expect to see the </a:t>
            </a:r>
            <a:r>
              <a:rPr lang="en-GB" b="1">
                <a:latin typeface="Quicksand"/>
                <a:ea typeface="Quicksand"/>
                <a:cs typeface="Quicksand"/>
                <a:sym typeface="Quicksand"/>
              </a:rPr>
              <a:t>IP </a:t>
            </a:r>
            <a:r>
              <a:rPr lang="en-GB">
                <a:latin typeface="Quicksand"/>
                <a:ea typeface="Quicksand"/>
                <a:cs typeface="Quicksand"/>
                <a:sym typeface="Quicksand"/>
              </a:rPr>
              <a:t>protocol?</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solidFill>
                  <a:schemeClr val="dk1"/>
                </a:solidFill>
                <a:latin typeface="Quicksand"/>
                <a:ea typeface="Quicksand"/>
                <a:cs typeface="Quicksand"/>
                <a:sym typeface="Quicksand"/>
              </a:rPr>
              <a:t>Application layer</a:t>
            </a:r>
            <a:endParaRPr>
              <a:solidFill>
                <a:srgbClr val="000000"/>
              </a:solidFill>
              <a:latin typeface="Quicksand"/>
              <a:ea typeface="Quicksand"/>
              <a:cs typeface="Quicksand"/>
              <a:sym typeface="Quicksand"/>
            </a:endParaRPr>
          </a:p>
          <a:p>
            <a:pPr marL="457200" lvl="0" indent="-317500" algn="l" rtl="0">
              <a:lnSpc>
                <a:spcPct val="112000"/>
              </a:lnSpc>
              <a:spcBef>
                <a:spcPts val="0"/>
              </a:spcBef>
              <a:spcAft>
                <a:spcPts val="0"/>
              </a:spcAft>
              <a:buClr>
                <a:srgbClr val="CD2355"/>
              </a:buClr>
              <a:buSzPts val="1400"/>
              <a:buFont typeface="Quicksand"/>
              <a:buAutoNum type="alphaUcPeriod"/>
            </a:pPr>
            <a:r>
              <a:rPr lang="en-GB">
                <a:solidFill>
                  <a:schemeClr val="dk1"/>
                </a:solidFill>
                <a:latin typeface="Quicksand"/>
                <a:ea typeface="Quicksand"/>
                <a:cs typeface="Quicksand"/>
                <a:sym typeface="Quicksand"/>
              </a:rPr>
              <a:t>Transport layer</a:t>
            </a:r>
            <a:endParaRPr>
              <a:latin typeface="Quicksand"/>
              <a:ea typeface="Quicksand"/>
              <a:cs typeface="Quicksand"/>
              <a:sym typeface="Quicksand"/>
            </a:endParaRPr>
          </a:p>
          <a:p>
            <a:pPr marL="457200" lvl="0" indent="-317500" algn="l" rtl="0">
              <a:lnSpc>
                <a:spcPct val="112000"/>
              </a:lnSpc>
              <a:spcBef>
                <a:spcPts val="0"/>
              </a:spcBef>
              <a:spcAft>
                <a:spcPts val="0"/>
              </a:spcAft>
              <a:buClr>
                <a:srgbClr val="CD2355"/>
              </a:buClr>
              <a:buSzPts val="1400"/>
              <a:buFont typeface="Quicksand"/>
              <a:buAutoNum type="alphaUcPeriod"/>
            </a:pPr>
            <a:r>
              <a:rPr lang="en-GB">
                <a:solidFill>
                  <a:schemeClr val="dk1"/>
                </a:solidFill>
                <a:latin typeface="Quicksand"/>
                <a:ea typeface="Quicksand"/>
                <a:cs typeface="Quicksand"/>
                <a:sym typeface="Quicksand"/>
              </a:rPr>
              <a:t>Network or internet layer</a:t>
            </a:r>
            <a:endParaRPr>
              <a:latin typeface="Quicksand"/>
              <a:ea typeface="Quicksand"/>
              <a:cs typeface="Quicksand"/>
              <a:sym typeface="Quicksand"/>
            </a:endParaRPr>
          </a:p>
          <a:p>
            <a:pPr marL="457200" lvl="0" indent="-317500" algn="l" rtl="0">
              <a:lnSpc>
                <a:spcPct val="112000"/>
              </a:lnSpc>
              <a:spcBef>
                <a:spcPts val="0"/>
              </a:spcBef>
              <a:spcAft>
                <a:spcPts val="0"/>
              </a:spcAft>
              <a:buClr>
                <a:srgbClr val="CD2355"/>
              </a:buClr>
              <a:buSzPts val="1400"/>
              <a:buFont typeface="Quicksand"/>
              <a:buAutoNum type="alphaUcPeriod"/>
            </a:pPr>
            <a:r>
              <a:rPr lang="en-GB">
                <a:solidFill>
                  <a:schemeClr val="dk1"/>
                </a:solidFill>
                <a:latin typeface="Quicksand"/>
                <a:ea typeface="Quicksand"/>
                <a:cs typeface="Quicksand"/>
                <a:sym typeface="Quicksand"/>
              </a:rPr>
              <a:t>Link or data link layer</a:t>
            </a:r>
            <a:endParaRPr>
              <a:solidFill>
                <a:srgbClr val="000000"/>
              </a:solidFill>
              <a:latin typeface="Quicksand"/>
              <a:ea typeface="Quicksand"/>
              <a:cs typeface="Quicksand"/>
              <a:sym typeface="Quicksand"/>
            </a:endParaRPr>
          </a:p>
        </p:txBody>
      </p:sp>
      <p:sp>
        <p:nvSpPr>
          <p:cNvPr id="145" name="Google Shape;145;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146" name="Google Shape;146;p26"/>
          <p:cNvSpPr txBox="1"/>
          <p:nvPr/>
        </p:nvSpPr>
        <p:spPr>
          <a:xfrm>
            <a:off x="4929908" y="2935045"/>
            <a:ext cx="3870900" cy="17685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At which layer of the TCP/IP model would you expect to see the </a:t>
            </a:r>
            <a:r>
              <a:rPr lang="en-GB" b="1">
                <a:latin typeface="Quicksand"/>
                <a:ea typeface="Quicksand"/>
                <a:cs typeface="Quicksand"/>
                <a:sym typeface="Quicksand"/>
              </a:rPr>
              <a:t>FTP </a:t>
            </a:r>
            <a:r>
              <a:rPr lang="en-GB">
                <a:latin typeface="Quicksand"/>
                <a:ea typeface="Quicksand"/>
                <a:cs typeface="Quicksand"/>
                <a:sym typeface="Quicksand"/>
              </a:rPr>
              <a:t>protocol?</a:t>
            </a:r>
            <a:endParaRPr>
              <a:latin typeface="Quicksand"/>
              <a:ea typeface="Quicksand"/>
              <a:cs typeface="Quicksand"/>
              <a:sym typeface="Quicksand"/>
            </a:endParaRPr>
          </a:p>
          <a:p>
            <a:pPr marL="457200" lvl="0" indent="-317500" algn="l" rtl="0">
              <a:lnSpc>
                <a:spcPct val="112000"/>
              </a:lnSpc>
              <a:spcBef>
                <a:spcPts val="60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Application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Transport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Network or internet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Link or data link layer</a:t>
            </a:r>
            <a:endParaRPr>
              <a:latin typeface="Quicksand"/>
              <a:ea typeface="Quicksand"/>
              <a:cs typeface="Quicksand"/>
              <a:sym typeface="Quicksand"/>
            </a:endParaRPr>
          </a:p>
        </p:txBody>
      </p:sp>
      <p:sp>
        <p:nvSpPr>
          <p:cNvPr id="147" name="Google Shape;147;p26"/>
          <p:cNvSpPr txBox="1"/>
          <p:nvPr/>
        </p:nvSpPr>
        <p:spPr>
          <a:xfrm>
            <a:off x="535100" y="2845275"/>
            <a:ext cx="3870900" cy="20274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At which layer of the TCP/IP model would you expect to see the </a:t>
            </a:r>
            <a:r>
              <a:rPr lang="en-GB" b="1">
                <a:latin typeface="Quicksand"/>
                <a:ea typeface="Quicksand"/>
                <a:cs typeface="Quicksand"/>
                <a:sym typeface="Quicksand"/>
              </a:rPr>
              <a:t>Ethernet </a:t>
            </a:r>
            <a:r>
              <a:rPr lang="en-GB">
                <a:latin typeface="Quicksand"/>
                <a:ea typeface="Quicksand"/>
                <a:cs typeface="Quicksand"/>
                <a:sym typeface="Quicksand"/>
              </a:rPr>
              <a:t>protocol?</a:t>
            </a:r>
            <a:endParaRPr>
              <a:latin typeface="Quicksand"/>
              <a:ea typeface="Quicksand"/>
              <a:cs typeface="Quicksand"/>
              <a:sym typeface="Quicksand"/>
            </a:endParaRPr>
          </a:p>
          <a:p>
            <a:pPr marL="457200" lvl="0" indent="-317500" algn="l" rtl="0">
              <a:lnSpc>
                <a:spcPct val="112000"/>
              </a:lnSpc>
              <a:spcBef>
                <a:spcPts val="60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Application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Transport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Network or internet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Link or data link layer</a:t>
            </a:r>
            <a:endParaRPr>
              <a:latin typeface="Quicksand"/>
              <a:ea typeface="Quicksand"/>
              <a:cs typeface="Quicksand"/>
              <a:sym typeface="Quicksand"/>
            </a:endParaRPr>
          </a:p>
        </p:txBody>
      </p:sp>
      <p:sp>
        <p:nvSpPr>
          <p:cNvPr id="148" name="Google Shape;148;p26"/>
          <p:cNvSpPr txBox="1"/>
          <p:nvPr/>
        </p:nvSpPr>
        <p:spPr>
          <a:xfrm>
            <a:off x="4855950" y="651788"/>
            <a:ext cx="4179900" cy="20274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At which layer of the TCP/IP model would you expect to see the </a:t>
            </a:r>
            <a:r>
              <a:rPr lang="en-GB" b="1">
                <a:latin typeface="Quicksand"/>
                <a:ea typeface="Quicksand"/>
                <a:cs typeface="Quicksand"/>
                <a:sym typeface="Quicksand"/>
              </a:rPr>
              <a:t>UDP </a:t>
            </a:r>
            <a:r>
              <a:rPr lang="en-GB">
                <a:latin typeface="Quicksand"/>
                <a:ea typeface="Quicksand"/>
                <a:cs typeface="Quicksand"/>
                <a:sym typeface="Quicksand"/>
              </a:rPr>
              <a:t>protocol?</a:t>
            </a:r>
            <a:endParaRPr>
              <a:latin typeface="Quicksand"/>
              <a:ea typeface="Quicksand"/>
              <a:cs typeface="Quicksand"/>
              <a:sym typeface="Quicksand"/>
            </a:endParaRPr>
          </a:p>
          <a:p>
            <a:pPr marL="457200" lvl="0" indent="-317500" algn="l" rtl="0">
              <a:lnSpc>
                <a:spcPct val="112000"/>
              </a:lnSpc>
              <a:spcBef>
                <a:spcPts val="60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Application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Transport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Network or internet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Link or data link layer</a:t>
            </a:r>
            <a:endParaRPr>
              <a:solidFill>
                <a:schemeClr val="dk1"/>
              </a:solidFill>
              <a:latin typeface="Quicksand"/>
              <a:ea typeface="Quicksand"/>
              <a:cs typeface="Quicksand"/>
              <a:sym typeface="Quicksand"/>
            </a:endParaRPr>
          </a:p>
          <a:p>
            <a:pPr marL="0" lvl="0" indent="0" algn="l" rtl="0">
              <a:lnSpc>
                <a:spcPct val="112000"/>
              </a:lnSpc>
              <a:spcBef>
                <a:spcPts val="600"/>
              </a:spcBef>
              <a:spcAft>
                <a:spcPts val="0"/>
              </a:spcAft>
              <a:buNone/>
            </a:pPr>
            <a:endParaRPr>
              <a:solidFill>
                <a:srgbClr val="000000"/>
              </a:solidFill>
              <a:latin typeface="Quicksand"/>
              <a:ea typeface="Quicksand"/>
              <a:cs typeface="Quicksand"/>
              <a:sym typeface="Quicksa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25"/>
        <p:cNvGrpSpPr/>
        <p:nvPr/>
      </p:nvGrpSpPr>
      <p:grpSpPr>
        <a:xfrm>
          <a:off x="0" y="0"/>
          <a:ext cx="0" cy="0"/>
          <a:chOff x="0" y="0"/>
          <a:chExt cx="0" cy="0"/>
        </a:xfrm>
      </p:grpSpPr>
      <p:sp>
        <p:nvSpPr>
          <p:cNvPr id="326" name="Google Shape;326;p44"/>
          <p:cNvSpPr txBox="1">
            <a:spLocks noGrp="1"/>
          </p:cNvSpPr>
          <p:nvPr>
            <p:ph type="title"/>
          </p:nvPr>
        </p:nvSpPr>
        <p:spPr>
          <a:xfrm>
            <a:off x="234700" y="26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Apply it – activity answers</a:t>
            </a:r>
            <a:endParaRPr>
              <a:solidFill>
                <a:schemeClr val="lt1"/>
              </a:solidFill>
            </a:endParaRPr>
          </a:p>
        </p:txBody>
      </p:sp>
      <p:sp>
        <p:nvSpPr>
          <p:cNvPr id="327" name="Google Shape;327;p44"/>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solidFill>
                  <a:schemeClr val="lt1"/>
                </a:solidFill>
              </a:rPr>
              <a:t>Apply it</a:t>
            </a:r>
            <a:endParaRPr>
              <a:solidFill>
                <a:schemeClr val="lt1"/>
              </a:solidFill>
            </a:endParaRPr>
          </a:p>
        </p:txBody>
      </p:sp>
      <p:sp>
        <p:nvSpPr>
          <p:cNvPr id="328" name="Google Shape;328;p44"/>
          <p:cNvSpPr txBox="1"/>
          <p:nvPr/>
        </p:nvSpPr>
        <p:spPr>
          <a:xfrm>
            <a:off x="247900" y="661400"/>
            <a:ext cx="8319000" cy="448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900">
                <a:solidFill>
                  <a:schemeClr val="lt1"/>
                </a:solidFill>
                <a:latin typeface="Quicksand"/>
                <a:ea typeface="Quicksand"/>
                <a:cs typeface="Quicksand"/>
                <a:sym typeface="Quicksand"/>
              </a:rPr>
              <a:t>What is meant by server virtualisation:</a:t>
            </a:r>
            <a:endParaRPr sz="1900">
              <a:solidFill>
                <a:schemeClr val="lt1"/>
              </a:solidFill>
              <a:latin typeface="Quicksand"/>
              <a:ea typeface="Quicksand"/>
              <a:cs typeface="Quicksand"/>
              <a:sym typeface="Quicksand"/>
            </a:endParaRPr>
          </a:p>
          <a:p>
            <a:pPr marL="0" lvl="0" indent="0" algn="l" rtl="0">
              <a:lnSpc>
                <a:spcPct val="115000"/>
              </a:lnSpc>
              <a:spcBef>
                <a:spcPts val="1600"/>
              </a:spcBef>
              <a:spcAft>
                <a:spcPts val="0"/>
              </a:spcAft>
              <a:buNone/>
            </a:pPr>
            <a:r>
              <a:rPr lang="en-GB" sz="2000">
                <a:solidFill>
                  <a:schemeClr val="lt1"/>
                </a:solidFill>
                <a:latin typeface="Handlee"/>
                <a:ea typeface="Handlee"/>
                <a:cs typeface="Handlee"/>
                <a:sym typeface="Handlee"/>
              </a:rPr>
              <a:t>Server virtualisation means splitting a physical server up into two or more virtual servers. For Delivereaze, one physical server could be configured to provide the web server, the mail server, the database server and the print server.</a:t>
            </a:r>
            <a:endParaRPr sz="2000">
              <a:solidFill>
                <a:schemeClr val="lt1"/>
              </a:solidFill>
              <a:latin typeface="Handlee"/>
              <a:ea typeface="Handlee"/>
              <a:cs typeface="Handlee"/>
              <a:sym typeface="Handlee"/>
            </a:endParaRPr>
          </a:p>
          <a:p>
            <a:pPr marL="0" lvl="0" indent="0" algn="l" rtl="0">
              <a:lnSpc>
                <a:spcPct val="115000"/>
              </a:lnSpc>
              <a:spcBef>
                <a:spcPts val="1600"/>
              </a:spcBef>
              <a:spcAft>
                <a:spcPts val="0"/>
              </a:spcAft>
              <a:buNone/>
            </a:pPr>
            <a:r>
              <a:rPr lang="en-GB" sz="2000">
                <a:solidFill>
                  <a:schemeClr val="lt1"/>
                </a:solidFill>
                <a:latin typeface="Handlee"/>
                <a:ea typeface="Handlee"/>
                <a:cs typeface="Handlee"/>
                <a:sym typeface="Handlee"/>
              </a:rPr>
              <a:t>A type-1 hypervisor would be used to configure the physical server. This would allow each virtual server to directly access the hardware resources of the physical server.</a:t>
            </a:r>
            <a:endParaRPr sz="2000">
              <a:solidFill>
                <a:schemeClr val="lt1"/>
              </a:solidFill>
              <a:latin typeface="Handlee"/>
              <a:ea typeface="Handlee"/>
              <a:cs typeface="Handlee"/>
              <a:sym typeface="Handlee"/>
            </a:endParaRPr>
          </a:p>
          <a:p>
            <a:pPr marL="0" lvl="0" indent="0" algn="l" rtl="0">
              <a:lnSpc>
                <a:spcPct val="115000"/>
              </a:lnSpc>
              <a:spcBef>
                <a:spcPts val="1600"/>
              </a:spcBef>
              <a:spcAft>
                <a:spcPts val="0"/>
              </a:spcAft>
              <a:buNone/>
            </a:pPr>
            <a:r>
              <a:rPr lang="en-GB" sz="2000">
                <a:solidFill>
                  <a:schemeClr val="lt1"/>
                </a:solidFill>
                <a:latin typeface="Handlee"/>
                <a:ea typeface="Handlee"/>
                <a:cs typeface="Handlee"/>
                <a:sym typeface="Handlee"/>
              </a:rPr>
              <a:t>Each virtual server would be self-contained and would operate independently of the others.</a:t>
            </a:r>
            <a:endParaRPr sz="2000">
              <a:solidFill>
                <a:schemeClr val="lt1"/>
              </a:solidFill>
              <a:latin typeface="Handlee"/>
              <a:ea typeface="Handlee"/>
              <a:cs typeface="Handlee"/>
              <a:sym typeface="Handlee"/>
            </a:endParaRPr>
          </a:p>
          <a:p>
            <a:pPr marL="0" lvl="0" indent="0" algn="l" rtl="0">
              <a:lnSpc>
                <a:spcPct val="115000"/>
              </a:lnSpc>
              <a:spcBef>
                <a:spcPts val="1600"/>
              </a:spcBef>
              <a:spcAft>
                <a:spcPts val="1600"/>
              </a:spcAft>
              <a:buNone/>
            </a:pPr>
            <a:endParaRPr sz="2000">
              <a:solidFill>
                <a:schemeClr val="lt1"/>
              </a:solidFill>
              <a:latin typeface="Handlee"/>
              <a:ea typeface="Handlee"/>
              <a:cs typeface="Handlee"/>
              <a:sym typeface="Handlee"/>
            </a:endParaRPr>
          </a:p>
        </p:txBody>
      </p:sp>
      <p:sp>
        <p:nvSpPr>
          <p:cNvPr id="329" name="Google Shape;329;p4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33"/>
        <p:cNvGrpSpPr/>
        <p:nvPr/>
      </p:nvGrpSpPr>
      <p:grpSpPr>
        <a:xfrm>
          <a:off x="0" y="0"/>
          <a:ext cx="0" cy="0"/>
          <a:chOff x="0" y="0"/>
          <a:chExt cx="0" cy="0"/>
        </a:xfrm>
      </p:grpSpPr>
      <p:sp>
        <p:nvSpPr>
          <p:cNvPr id="334" name="Google Shape;334;p45"/>
          <p:cNvSpPr txBox="1">
            <a:spLocks noGrp="1"/>
          </p:cNvSpPr>
          <p:nvPr>
            <p:ph type="title"/>
          </p:nvPr>
        </p:nvSpPr>
        <p:spPr>
          <a:xfrm>
            <a:off x="234700" y="26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Apply it – activity answers</a:t>
            </a:r>
            <a:endParaRPr>
              <a:solidFill>
                <a:schemeClr val="lt1"/>
              </a:solidFill>
            </a:endParaRPr>
          </a:p>
        </p:txBody>
      </p:sp>
      <p:sp>
        <p:nvSpPr>
          <p:cNvPr id="335" name="Google Shape;335;p45"/>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solidFill>
                  <a:schemeClr val="lt1"/>
                </a:solidFill>
              </a:rPr>
              <a:t>Apply it</a:t>
            </a:r>
            <a:endParaRPr>
              <a:solidFill>
                <a:schemeClr val="lt1"/>
              </a:solidFill>
            </a:endParaRPr>
          </a:p>
        </p:txBody>
      </p:sp>
      <p:sp>
        <p:nvSpPr>
          <p:cNvPr id="336" name="Google Shape;336;p45"/>
          <p:cNvSpPr txBox="1"/>
          <p:nvPr/>
        </p:nvSpPr>
        <p:spPr>
          <a:xfrm>
            <a:off x="329900" y="799975"/>
            <a:ext cx="8319000" cy="4124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GB" sz="2000">
                <a:solidFill>
                  <a:schemeClr val="lt1"/>
                </a:solidFill>
                <a:latin typeface="Quicksand"/>
                <a:ea typeface="Quicksand"/>
                <a:cs typeface="Quicksand"/>
                <a:sym typeface="Quicksand"/>
              </a:rPr>
              <a:t>The benefits of server virtualisation for Deliverease:</a:t>
            </a:r>
            <a:endParaRPr sz="2000">
              <a:solidFill>
                <a:schemeClr val="lt1"/>
              </a:solidFill>
              <a:latin typeface="Quicksand"/>
              <a:ea typeface="Quicksand"/>
              <a:cs typeface="Quicksand"/>
              <a:sym typeface="Quicksand"/>
            </a:endParaRPr>
          </a:p>
          <a:p>
            <a:pPr marL="0" lvl="0" indent="0" algn="l" rtl="0">
              <a:lnSpc>
                <a:spcPct val="115000"/>
              </a:lnSpc>
              <a:spcBef>
                <a:spcPts val="1600"/>
              </a:spcBef>
              <a:spcAft>
                <a:spcPts val="0"/>
              </a:spcAft>
              <a:buNone/>
            </a:pPr>
            <a:r>
              <a:rPr lang="en-GB" sz="1800">
                <a:solidFill>
                  <a:schemeClr val="lt1"/>
                </a:solidFill>
                <a:latin typeface="Handlee"/>
                <a:ea typeface="Handlee"/>
                <a:cs typeface="Handlee"/>
                <a:sym typeface="Handlee"/>
              </a:rPr>
              <a:t>Deliverease would be able to invest in a single high-performance server and its resources would be shared between the virtual servers.</a:t>
            </a:r>
            <a:endParaRPr sz="1800">
              <a:solidFill>
                <a:schemeClr val="lt1"/>
              </a:solidFill>
              <a:latin typeface="Handlee"/>
              <a:ea typeface="Handlee"/>
              <a:cs typeface="Handlee"/>
              <a:sym typeface="Handlee"/>
            </a:endParaRPr>
          </a:p>
          <a:p>
            <a:pPr marL="0" lvl="0" indent="0" algn="l" rtl="0">
              <a:lnSpc>
                <a:spcPct val="115000"/>
              </a:lnSpc>
              <a:spcBef>
                <a:spcPts val="1600"/>
              </a:spcBef>
              <a:spcAft>
                <a:spcPts val="0"/>
              </a:spcAft>
              <a:buNone/>
            </a:pPr>
            <a:r>
              <a:rPr lang="en-GB" sz="1800">
                <a:solidFill>
                  <a:schemeClr val="lt1"/>
                </a:solidFill>
                <a:latin typeface="Handlee"/>
                <a:ea typeface="Handlee"/>
                <a:cs typeface="Handlee"/>
                <a:sym typeface="Handlee"/>
              </a:rPr>
              <a:t>A single physical machine would be easier to backup because each virtual server is a file “image” which can be handled as a single file. </a:t>
            </a:r>
            <a:endParaRPr sz="1800">
              <a:solidFill>
                <a:schemeClr val="lt1"/>
              </a:solidFill>
              <a:latin typeface="Handlee"/>
              <a:ea typeface="Handlee"/>
              <a:cs typeface="Handlee"/>
              <a:sym typeface="Handlee"/>
            </a:endParaRPr>
          </a:p>
          <a:p>
            <a:pPr marL="0" lvl="0" indent="0" algn="l" rtl="0">
              <a:lnSpc>
                <a:spcPct val="115000"/>
              </a:lnSpc>
              <a:spcBef>
                <a:spcPts val="1600"/>
              </a:spcBef>
              <a:spcAft>
                <a:spcPts val="0"/>
              </a:spcAft>
              <a:buNone/>
            </a:pPr>
            <a:r>
              <a:rPr lang="en-GB" sz="1800">
                <a:solidFill>
                  <a:schemeClr val="lt1"/>
                </a:solidFill>
                <a:latin typeface="Handlee"/>
                <a:ea typeface="Handlee"/>
                <a:cs typeface="Handlee"/>
                <a:sym typeface="Handlee"/>
              </a:rPr>
              <a:t>If Deliverease wanted to move their operations to a new physical server or to  a cloud service provider, the image copies could be easily deployed to the new server. This means it is relatively easy for the business to upscale when they need more capacity or to achieve better performance. </a:t>
            </a:r>
            <a:endParaRPr sz="1800">
              <a:solidFill>
                <a:schemeClr val="lt1"/>
              </a:solidFill>
              <a:latin typeface="Handlee"/>
              <a:ea typeface="Handlee"/>
              <a:cs typeface="Handlee"/>
              <a:sym typeface="Handlee"/>
            </a:endParaRPr>
          </a:p>
          <a:p>
            <a:pPr marL="914400" marR="0" lvl="0" indent="0" algn="l" rtl="0">
              <a:lnSpc>
                <a:spcPct val="115000"/>
              </a:lnSpc>
              <a:spcBef>
                <a:spcPts val="1600"/>
              </a:spcBef>
              <a:spcAft>
                <a:spcPts val="1600"/>
              </a:spcAft>
              <a:buNone/>
            </a:pPr>
            <a:endParaRPr>
              <a:solidFill>
                <a:schemeClr val="lt1"/>
              </a:solidFill>
              <a:latin typeface="Quicksand"/>
              <a:ea typeface="Quicksand"/>
              <a:cs typeface="Quicksand"/>
              <a:sym typeface="Quicksand"/>
            </a:endParaRPr>
          </a:p>
        </p:txBody>
      </p:sp>
      <p:sp>
        <p:nvSpPr>
          <p:cNvPr id="337" name="Google Shape;337;p4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1"/>
        <p:cNvGrpSpPr/>
        <p:nvPr/>
      </p:nvGrpSpPr>
      <p:grpSpPr>
        <a:xfrm>
          <a:off x="0" y="0"/>
          <a:ext cx="0" cy="0"/>
          <a:chOff x="0" y="0"/>
          <a:chExt cx="0" cy="0"/>
        </a:xfrm>
      </p:grpSpPr>
      <p:sp>
        <p:nvSpPr>
          <p:cNvPr id="342" name="Google Shape;342;p46"/>
          <p:cNvSpPr txBox="1">
            <a:spLocks noGrp="1"/>
          </p:cNvSpPr>
          <p:nvPr>
            <p:ph type="body" idx="2"/>
          </p:nvPr>
        </p:nvSpPr>
        <p:spPr>
          <a:xfrm>
            <a:off x="301050" y="895689"/>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In this lesson, you…</a:t>
            </a:r>
            <a:endParaRPr/>
          </a:p>
          <a:p>
            <a:pPr marL="457200" lvl="0" indent="-323850" algn="l" rtl="0">
              <a:lnSpc>
                <a:spcPct val="150000"/>
              </a:lnSpc>
              <a:spcBef>
                <a:spcPts val="1600"/>
              </a:spcBef>
              <a:spcAft>
                <a:spcPts val="0"/>
              </a:spcAft>
              <a:buClr>
                <a:schemeClr val="accent6"/>
              </a:buClr>
              <a:buSzPts val="1500"/>
              <a:buChar char="●"/>
            </a:pPr>
            <a:r>
              <a:rPr lang="en-GB" sz="1500" b="1"/>
              <a:t>Examined </a:t>
            </a:r>
            <a:r>
              <a:rPr lang="en-GB" sz="1500"/>
              <a:t>key features of virtual environments</a:t>
            </a:r>
            <a:endParaRPr sz="1500"/>
          </a:p>
          <a:p>
            <a:pPr marL="457200" lvl="0" indent="-323850" algn="l" rtl="0">
              <a:lnSpc>
                <a:spcPct val="150000"/>
              </a:lnSpc>
              <a:spcBef>
                <a:spcPts val="0"/>
              </a:spcBef>
              <a:spcAft>
                <a:spcPts val="0"/>
              </a:spcAft>
              <a:buClr>
                <a:schemeClr val="accent6"/>
              </a:buClr>
              <a:buSzPts val="1500"/>
              <a:buChar char="●"/>
            </a:pPr>
            <a:r>
              <a:rPr lang="en-GB" sz="1500" b="1"/>
              <a:t>Analysed</a:t>
            </a:r>
            <a:r>
              <a:rPr lang="en-GB" sz="1500"/>
              <a:t> the benefits and drawbacks of the use of virtual environments in a range of contexts</a:t>
            </a:r>
            <a:endParaRPr sz="1500"/>
          </a:p>
          <a:p>
            <a:pPr marL="457200" lvl="0" indent="0" algn="l" rtl="0">
              <a:lnSpc>
                <a:spcPct val="150000"/>
              </a:lnSpc>
              <a:spcBef>
                <a:spcPts val="1600"/>
              </a:spcBef>
              <a:spcAft>
                <a:spcPts val="1600"/>
              </a:spcAft>
              <a:buNone/>
            </a:pPr>
            <a:endParaRPr sz="1400"/>
          </a:p>
        </p:txBody>
      </p:sp>
      <p:sp>
        <p:nvSpPr>
          <p:cNvPr id="343" name="Google Shape;343;p46"/>
          <p:cNvSpPr txBox="1">
            <a:spLocks noGrp="1"/>
          </p:cNvSpPr>
          <p:nvPr>
            <p:ph type="title"/>
          </p:nvPr>
        </p:nvSpPr>
        <p:spPr>
          <a:xfrm>
            <a:off x="311400" y="1524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Next lesson</a:t>
            </a:r>
            <a:endParaRPr/>
          </a:p>
        </p:txBody>
      </p:sp>
      <p:sp>
        <p:nvSpPr>
          <p:cNvPr id="344" name="Google Shape;344;p46"/>
          <p:cNvSpPr txBox="1">
            <a:spLocks noGrp="1"/>
          </p:cNvSpPr>
          <p:nvPr>
            <p:ph type="body" idx="1"/>
          </p:nvPr>
        </p:nvSpPr>
        <p:spPr>
          <a:xfrm>
            <a:off x="4625275" y="913125"/>
            <a:ext cx="43629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Next lesson, you will…</a:t>
            </a:r>
            <a:endParaRPr b="1"/>
          </a:p>
          <a:p>
            <a:pPr marL="457200" lvl="0" indent="-323850" algn="l" rtl="0">
              <a:lnSpc>
                <a:spcPct val="150000"/>
              </a:lnSpc>
              <a:spcBef>
                <a:spcPts val="1600"/>
              </a:spcBef>
              <a:spcAft>
                <a:spcPts val="0"/>
              </a:spcAft>
              <a:buClr>
                <a:schemeClr val="accent6"/>
              </a:buClr>
              <a:buSzPts val="1500"/>
              <a:buChar char="●"/>
            </a:pPr>
            <a:r>
              <a:rPr lang="en-GB" sz="1500" b="1"/>
              <a:t>Define</a:t>
            </a:r>
            <a:r>
              <a:rPr lang="en-GB" sz="1500"/>
              <a:t> what cloud storage is</a:t>
            </a:r>
            <a:endParaRPr sz="1500"/>
          </a:p>
          <a:p>
            <a:pPr marL="457200" lvl="0" indent="-323850" algn="l" rtl="0">
              <a:lnSpc>
                <a:spcPct val="150000"/>
              </a:lnSpc>
              <a:spcBef>
                <a:spcPts val="0"/>
              </a:spcBef>
              <a:spcAft>
                <a:spcPts val="0"/>
              </a:spcAft>
              <a:buClr>
                <a:schemeClr val="accent6"/>
              </a:buClr>
              <a:buSzPts val="1500"/>
              <a:buChar char="●"/>
            </a:pPr>
            <a:r>
              <a:rPr lang="en-GB" sz="1500" b="1"/>
              <a:t>Describe </a:t>
            </a:r>
            <a:r>
              <a:rPr lang="en-GB" sz="1500"/>
              <a:t>how organisations use cloud environments </a:t>
            </a:r>
            <a:endParaRPr sz="1500"/>
          </a:p>
          <a:p>
            <a:pPr marL="457200" lvl="0" indent="-323850" algn="l" rtl="0">
              <a:lnSpc>
                <a:spcPct val="150000"/>
              </a:lnSpc>
              <a:spcBef>
                <a:spcPts val="0"/>
              </a:spcBef>
              <a:spcAft>
                <a:spcPts val="0"/>
              </a:spcAft>
              <a:buClr>
                <a:schemeClr val="accent6"/>
              </a:buClr>
              <a:buSzPts val="1500"/>
              <a:buChar char="●"/>
            </a:pPr>
            <a:r>
              <a:rPr lang="en-GB" sz="1500" b="1"/>
              <a:t>Examine </a:t>
            </a:r>
            <a:r>
              <a:rPr lang="en-GB" sz="1500"/>
              <a:t>the different models of cloud deployment</a:t>
            </a:r>
            <a:endParaRPr sz="1500"/>
          </a:p>
          <a:p>
            <a:pPr marL="457200" lvl="0" indent="-323850" algn="l" rtl="0">
              <a:lnSpc>
                <a:spcPct val="150000"/>
              </a:lnSpc>
              <a:spcBef>
                <a:spcPts val="0"/>
              </a:spcBef>
              <a:spcAft>
                <a:spcPts val="0"/>
              </a:spcAft>
              <a:buClr>
                <a:schemeClr val="accent6"/>
              </a:buClr>
              <a:buSzPts val="1500"/>
              <a:buChar char="●"/>
            </a:pPr>
            <a:r>
              <a:rPr lang="en-GB" sz="1500" b="1"/>
              <a:t>Explore</a:t>
            </a:r>
            <a:r>
              <a:rPr lang="en-GB" sz="1500"/>
              <a:t> how the responsibility of ownership is distributed between subscriber and service provider</a:t>
            </a:r>
            <a:endParaRPr sz="1500"/>
          </a:p>
          <a:p>
            <a:pPr marL="457200" lvl="0" indent="-323850" algn="l" rtl="0">
              <a:lnSpc>
                <a:spcPct val="150000"/>
              </a:lnSpc>
              <a:spcBef>
                <a:spcPts val="0"/>
              </a:spcBef>
              <a:spcAft>
                <a:spcPts val="0"/>
              </a:spcAft>
              <a:buClr>
                <a:schemeClr val="accent6"/>
              </a:buClr>
              <a:buSzPts val="1500"/>
              <a:buChar char="●"/>
            </a:pPr>
            <a:r>
              <a:rPr lang="en-GB" sz="1500" b="1"/>
              <a:t>Distinguish</a:t>
            </a:r>
            <a:r>
              <a:rPr lang="en-GB" sz="1500"/>
              <a:t> between cloud service models </a:t>
            </a:r>
            <a:endParaRPr sz="1500"/>
          </a:p>
        </p:txBody>
      </p:sp>
      <p:sp>
        <p:nvSpPr>
          <p:cNvPr id="345" name="Google Shape;345;p46"/>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subTitle" idx="3"/>
          </p:nvPr>
        </p:nvSpPr>
        <p:spPr>
          <a:xfrm>
            <a:off x="6840000" y="0"/>
            <a:ext cx="19608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Retrieval activity</a:t>
            </a:r>
            <a:endParaRPr/>
          </a:p>
        </p:txBody>
      </p:sp>
      <p:sp>
        <p:nvSpPr>
          <p:cNvPr id="154" name="Google Shape;154;p27"/>
          <p:cNvSpPr txBox="1">
            <a:spLocks noGrp="1"/>
          </p:cNvSpPr>
          <p:nvPr>
            <p:ph type="title"/>
          </p:nvPr>
        </p:nvSpPr>
        <p:spPr>
          <a:xfrm>
            <a:off x="311400" y="-16538"/>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Communication over networks</a:t>
            </a:r>
            <a:endParaRPr/>
          </a:p>
        </p:txBody>
      </p:sp>
      <p:sp>
        <p:nvSpPr>
          <p:cNvPr id="155" name="Google Shape;155;p27"/>
          <p:cNvSpPr txBox="1"/>
          <p:nvPr/>
        </p:nvSpPr>
        <p:spPr>
          <a:xfrm>
            <a:off x="365850" y="681550"/>
            <a:ext cx="3811800" cy="21378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At which layer of the TCP/IP model would you expect to see the </a:t>
            </a:r>
            <a:r>
              <a:rPr lang="en-GB" b="1">
                <a:latin typeface="Quicksand"/>
                <a:ea typeface="Quicksand"/>
                <a:cs typeface="Quicksand"/>
                <a:sym typeface="Quicksand"/>
              </a:rPr>
              <a:t>IP </a:t>
            </a:r>
            <a:r>
              <a:rPr lang="en-GB">
                <a:latin typeface="Quicksand"/>
                <a:ea typeface="Quicksand"/>
                <a:cs typeface="Quicksand"/>
                <a:sym typeface="Quicksand"/>
              </a:rPr>
              <a:t>protocol?</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solidFill>
                  <a:schemeClr val="dk1"/>
                </a:solidFill>
                <a:latin typeface="Quicksand"/>
                <a:ea typeface="Quicksand"/>
                <a:cs typeface="Quicksand"/>
                <a:sym typeface="Quicksand"/>
              </a:rPr>
              <a:t>Application layer</a:t>
            </a:r>
            <a:endParaRPr>
              <a:solidFill>
                <a:srgbClr val="000000"/>
              </a:solidFill>
              <a:latin typeface="Quicksand"/>
              <a:ea typeface="Quicksand"/>
              <a:cs typeface="Quicksand"/>
              <a:sym typeface="Quicksand"/>
            </a:endParaRPr>
          </a:p>
          <a:p>
            <a:pPr marL="457200" lvl="0" indent="-317500" algn="l" rtl="0">
              <a:lnSpc>
                <a:spcPct val="112000"/>
              </a:lnSpc>
              <a:spcBef>
                <a:spcPts val="0"/>
              </a:spcBef>
              <a:spcAft>
                <a:spcPts val="0"/>
              </a:spcAft>
              <a:buClr>
                <a:srgbClr val="CD2355"/>
              </a:buClr>
              <a:buSzPts val="1400"/>
              <a:buFont typeface="Quicksand"/>
              <a:buAutoNum type="alphaUcPeriod"/>
            </a:pPr>
            <a:r>
              <a:rPr lang="en-GB">
                <a:solidFill>
                  <a:schemeClr val="dk1"/>
                </a:solidFill>
                <a:latin typeface="Quicksand"/>
                <a:ea typeface="Quicksand"/>
                <a:cs typeface="Quicksand"/>
                <a:sym typeface="Quicksand"/>
              </a:rPr>
              <a:t>Transport layer</a:t>
            </a:r>
            <a:endParaRPr>
              <a:latin typeface="Quicksand"/>
              <a:ea typeface="Quicksand"/>
              <a:cs typeface="Quicksand"/>
              <a:sym typeface="Quicksand"/>
            </a:endParaRPr>
          </a:p>
          <a:p>
            <a:pPr marL="457200" lvl="0" indent="-317500" algn="l" rtl="0">
              <a:lnSpc>
                <a:spcPct val="112000"/>
              </a:lnSpc>
              <a:spcBef>
                <a:spcPts val="0"/>
              </a:spcBef>
              <a:spcAft>
                <a:spcPts val="0"/>
              </a:spcAft>
              <a:buClr>
                <a:srgbClr val="CD2355"/>
              </a:buClr>
              <a:buSzPts val="1400"/>
              <a:buFont typeface="Quicksand"/>
              <a:buAutoNum type="alphaUcPeriod"/>
            </a:pPr>
            <a:r>
              <a:rPr lang="en-GB" b="1">
                <a:solidFill>
                  <a:schemeClr val="dk1"/>
                </a:solidFill>
                <a:latin typeface="Quicksand"/>
                <a:ea typeface="Quicksand"/>
                <a:cs typeface="Quicksand"/>
                <a:sym typeface="Quicksand"/>
              </a:rPr>
              <a:t>Network or internet layer</a:t>
            </a:r>
            <a:endParaRPr b="1">
              <a:latin typeface="Quicksand"/>
              <a:ea typeface="Quicksand"/>
              <a:cs typeface="Quicksand"/>
              <a:sym typeface="Quicksand"/>
            </a:endParaRPr>
          </a:p>
          <a:p>
            <a:pPr marL="457200" lvl="0" indent="-317500" algn="l" rtl="0">
              <a:lnSpc>
                <a:spcPct val="112000"/>
              </a:lnSpc>
              <a:spcBef>
                <a:spcPts val="0"/>
              </a:spcBef>
              <a:spcAft>
                <a:spcPts val="0"/>
              </a:spcAft>
              <a:buClr>
                <a:srgbClr val="CD2355"/>
              </a:buClr>
              <a:buSzPts val="1400"/>
              <a:buFont typeface="Quicksand"/>
              <a:buAutoNum type="alphaUcPeriod"/>
            </a:pPr>
            <a:r>
              <a:rPr lang="en-GB">
                <a:solidFill>
                  <a:schemeClr val="dk1"/>
                </a:solidFill>
                <a:latin typeface="Quicksand"/>
                <a:ea typeface="Quicksand"/>
                <a:cs typeface="Quicksand"/>
                <a:sym typeface="Quicksand"/>
              </a:rPr>
              <a:t>Link or data link layer</a:t>
            </a:r>
            <a:endParaRPr>
              <a:solidFill>
                <a:srgbClr val="000000"/>
              </a:solidFill>
              <a:latin typeface="Quicksand"/>
              <a:ea typeface="Quicksand"/>
              <a:cs typeface="Quicksand"/>
              <a:sym typeface="Quicksand"/>
            </a:endParaRPr>
          </a:p>
        </p:txBody>
      </p:sp>
      <p:sp>
        <p:nvSpPr>
          <p:cNvPr id="156" name="Google Shape;156;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157" name="Google Shape;157;p27"/>
          <p:cNvSpPr txBox="1"/>
          <p:nvPr/>
        </p:nvSpPr>
        <p:spPr>
          <a:xfrm>
            <a:off x="4783983" y="2922495"/>
            <a:ext cx="3870900" cy="17685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At which layer of the TCP/IP model would you expect to see the </a:t>
            </a:r>
            <a:r>
              <a:rPr lang="en-GB" b="1">
                <a:latin typeface="Quicksand"/>
                <a:ea typeface="Quicksand"/>
                <a:cs typeface="Quicksand"/>
                <a:sym typeface="Quicksand"/>
              </a:rPr>
              <a:t>FTP </a:t>
            </a:r>
            <a:r>
              <a:rPr lang="en-GB">
                <a:latin typeface="Quicksand"/>
                <a:ea typeface="Quicksand"/>
                <a:cs typeface="Quicksand"/>
                <a:sym typeface="Quicksand"/>
              </a:rPr>
              <a:t>protocol?</a:t>
            </a:r>
            <a:endParaRPr>
              <a:latin typeface="Quicksand"/>
              <a:ea typeface="Quicksand"/>
              <a:cs typeface="Quicksand"/>
              <a:sym typeface="Quicksand"/>
            </a:endParaRPr>
          </a:p>
          <a:p>
            <a:pPr marL="457200" lvl="0" indent="-317500" algn="l" rtl="0">
              <a:lnSpc>
                <a:spcPct val="112000"/>
              </a:lnSpc>
              <a:spcBef>
                <a:spcPts val="600"/>
              </a:spcBef>
              <a:spcAft>
                <a:spcPts val="0"/>
              </a:spcAft>
              <a:buClr>
                <a:schemeClr val="accent6"/>
              </a:buClr>
              <a:buSzPts val="1400"/>
              <a:buFont typeface="Quicksand"/>
              <a:buAutoNum type="alphaUcPeriod"/>
            </a:pPr>
            <a:r>
              <a:rPr lang="en-GB" b="1">
                <a:solidFill>
                  <a:schemeClr val="dk1"/>
                </a:solidFill>
                <a:latin typeface="Quicksand"/>
                <a:ea typeface="Quicksand"/>
                <a:cs typeface="Quicksand"/>
                <a:sym typeface="Quicksand"/>
              </a:rPr>
              <a:t>Application layer</a:t>
            </a:r>
            <a:endParaRPr b="1">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Transport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Network or internet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Link or data link layer</a:t>
            </a:r>
            <a:endParaRPr>
              <a:latin typeface="Quicksand"/>
              <a:ea typeface="Quicksand"/>
              <a:cs typeface="Quicksand"/>
              <a:sym typeface="Quicksand"/>
            </a:endParaRPr>
          </a:p>
        </p:txBody>
      </p:sp>
      <p:sp>
        <p:nvSpPr>
          <p:cNvPr id="158" name="Google Shape;158;p27"/>
          <p:cNvSpPr txBox="1"/>
          <p:nvPr/>
        </p:nvSpPr>
        <p:spPr>
          <a:xfrm>
            <a:off x="365850" y="2866250"/>
            <a:ext cx="3870900" cy="20274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At which layer of the TCP/IP model would you expect to see the </a:t>
            </a:r>
            <a:r>
              <a:rPr lang="en-GB" b="1">
                <a:latin typeface="Quicksand"/>
                <a:ea typeface="Quicksand"/>
                <a:cs typeface="Quicksand"/>
                <a:sym typeface="Quicksand"/>
              </a:rPr>
              <a:t>Ethernet </a:t>
            </a:r>
            <a:r>
              <a:rPr lang="en-GB">
                <a:latin typeface="Quicksand"/>
                <a:ea typeface="Quicksand"/>
                <a:cs typeface="Quicksand"/>
                <a:sym typeface="Quicksand"/>
              </a:rPr>
              <a:t>protocol?</a:t>
            </a:r>
            <a:endParaRPr>
              <a:latin typeface="Quicksand"/>
              <a:ea typeface="Quicksand"/>
              <a:cs typeface="Quicksand"/>
              <a:sym typeface="Quicksand"/>
            </a:endParaRPr>
          </a:p>
          <a:p>
            <a:pPr marL="457200" lvl="0" indent="-317500" algn="l" rtl="0">
              <a:lnSpc>
                <a:spcPct val="112000"/>
              </a:lnSpc>
              <a:spcBef>
                <a:spcPts val="60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Application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Transport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Network or internet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b="1">
                <a:solidFill>
                  <a:schemeClr val="dk1"/>
                </a:solidFill>
                <a:latin typeface="Quicksand"/>
                <a:ea typeface="Quicksand"/>
                <a:cs typeface="Quicksand"/>
                <a:sym typeface="Quicksand"/>
              </a:rPr>
              <a:t>Link or data link layer</a:t>
            </a:r>
            <a:endParaRPr b="1">
              <a:latin typeface="Quicksand"/>
              <a:ea typeface="Quicksand"/>
              <a:cs typeface="Quicksand"/>
              <a:sym typeface="Quicksand"/>
            </a:endParaRPr>
          </a:p>
        </p:txBody>
      </p:sp>
      <p:sp>
        <p:nvSpPr>
          <p:cNvPr id="159" name="Google Shape;159;p27"/>
          <p:cNvSpPr txBox="1"/>
          <p:nvPr/>
        </p:nvSpPr>
        <p:spPr>
          <a:xfrm>
            <a:off x="4783975" y="681551"/>
            <a:ext cx="4179900" cy="20274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At which layer of the TCP/IP model would you expect to see the </a:t>
            </a:r>
            <a:r>
              <a:rPr lang="en-GB" b="1">
                <a:latin typeface="Quicksand"/>
                <a:ea typeface="Quicksand"/>
                <a:cs typeface="Quicksand"/>
                <a:sym typeface="Quicksand"/>
              </a:rPr>
              <a:t>UDP </a:t>
            </a:r>
            <a:r>
              <a:rPr lang="en-GB">
                <a:latin typeface="Quicksand"/>
                <a:ea typeface="Quicksand"/>
                <a:cs typeface="Quicksand"/>
                <a:sym typeface="Quicksand"/>
              </a:rPr>
              <a:t>protocol?</a:t>
            </a:r>
            <a:endParaRPr>
              <a:latin typeface="Quicksand"/>
              <a:ea typeface="Quicksand"/>
              <a:cs typeface="Quicksand"/>
              <a:sym typeface="Quicksand"/>
            </a:endParaRPr>
          </a:p>
          <a:p>
            <a:pPr marL="457200" lvl="0" indent="-317500" algn="l" rtl="0">
              <a:lnSpc>
                <a:spcPct val="112000"/>
              </a:lnSpc>
              <a:spcBef>
                <a:spcPts val="60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Application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b="1">
                <a:solidFill>
                  <a:schemeClr val="dk1"/>
                </a:solidFill>
                <a:latin typeface="Quicksand"/>
                <a:ea typeface="Quicksand"/>
                <a:cs typeface="Quicksand"/>
                <a:sym typeface="Quicksand"/>
              </a:rPr>
              <a:t>Transport layer</a:t>
            </a:r>
            <a:endParaRPr b="1">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Network or internet layer</a:t>
            </a:r>
            <a:endParaRPr>
              <a:solidFill>
                <a:schemeClr val="dk1"/>
              </a:solidFill>
              <a:latin typeface="Quicksand"/>
              <a:ea typeface="Quicksand"/>
              <a:cs typeface="Quicksand"/>
              <a:sym typeface="Quicksand"/>
            </a:endParaRPr>
          </a:p>
          <a:p>
            <a:pPr marL="457200" lvl="0" indent="-317500" algn="l" rtl="0">
              <a:lnSpc>
                <a:spcPct val="112000"/>
              </a:lnSpc>
              <a:spcBef>
                <a:spcPts val="0"/>
              </a:spcBef>
              <a:spcAft>
                <a:spcPts val="0"/>
              </a:spcAft>
              <a:buClr>
                <a:schemeClr val="accent6"/>
              </a:buClr>
              <a:buSzPts val="1400"/>
              <a:buFont typeface="Quicksand"/>
              <a:buAutoNum type="alphaUcPeriod"/>
            </a:pPr>
            <a:r>
              <a:rPr lang="en-GB">
                <a:solidFill>
                  <a:schemeClr val="dk1"/>
                </a:solidFill>
                <a:latin typeface="Quicksand"/>
                <a:ea typeface="Quicksand"/>
                <a:cs typeface="Quicksand"/>
                <a:sym typeface="Quicksand"/>
              </a:rPr>
              <a:t>Link or data link layer</a:t>
            </a:r>
            <a:endParaRPr>
              <a:solidFill>
                <a:schemeClr val="dk1"/>
              </a:solidFill>
              <a:latin typeface="Quicksand"/>
              <a:ea typeface="Quicksand"/>
              <a:cs typeface="Quicksand"/>
              <a:sym typeface="Quicksand"/>
            </a:endParaRPr>
          </a:p>
          <a:p>
            <a:pPr marL="0" lvl="0" indent="0" algn="l" rtl="0">
              <a:lnSpc>
                <a:spcPct val="112000"/>
              </a:lnSpc>
              <a:spcBef>
                <a:spcPts val="600"/>
              </a:spcBef>
              <a:spcAft>
                <a:spcPts val="0"/>
              </a:spcAft>
              <a:buNone/>
            </a:pPr>
            <a:endParaRPr>
              <a:solidFill>
                <a:srgbClr val="000000"/>
              </a:solidFill>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7"/>
        <p:cNvGrpSpPr/>
        <p:nvPr/>
      </p:nvGrpSpPr>
      <p:grpSpPr>
        <a:xfrm>
          <a:off x="0" y="0"/>
          <a:ext cx="0" cy="0"/>
          <a:chOff x="0" y="0"/>
          <a:chExt cx="0" cy="0"/>
        </a:xfrm>
      </p:grpSpPr>
      <p:sp>
        <p:nvSpPr>
          <p:cNvPr id="168" name="Google Shape;168;p28"/>
          <p:cNvSpPr txBox="1">
            <a:spLocks noGrp="1"/>
          </p:cNvSpPr>
          <p:nvPr>
            <p:ph type="body" idx="1"/>
          </p:nvPr>
        </p:nvSpPr>
        <p:spPr>
          <a:xfrm>
            <a:off x="364225" y="960400"/>
            <a:ext cx="5080200" cy="3811500"/>
          </a:xfrm>
          <a:prstGeom prst="rect">
            <a:avLst/>
          </a:prstGeom>
        </p:spPr>
        <p:txBody>
          <a:bodyPr spcFirstLastPara="1" wrap="square" lIns="91425" tIns="91425" rIns="91425" bIns="91425" anchor="t" anchorCtr="0">
            <a:noAutofit/>
          </a:bodyPr>
          <a:lstStyle/>
          <a:p>
            <a:pPr marL="0" marR="0" lvl="0" indent="0" algn="l" rtl="0">
              <a:lnSpc>
                <a:spcPct val="150000"/>
              </a:lnSpc>
              <a:spcBef>
                <a:spcPts val="1600"/>
              </a:spcBef>
              <a:spcAft>
                <a:spcPts val="0"/>
              </a:spcAft>
              <a:buNone/>
            </a:pPr>
            <a:r>
              <a:rPr lang="en-GB" sz="1400" b="1"/>
              <a:t>In this lesson you will:</a:t>
            </a:r>
            <a:endParaRPr sz="1400" b="1"/>
          </a:p>
          <a:p>
            <a:pPr marL="457200" marR="0" lvl="0" indent="-317500" algn="l" rtl="0">
              <a:lnSpc>
                <a:spcPct val="150000"/>
              </a:lnSpc>
              <a:spcBef>
                <a:spcPts val="1600"/>
              </a:spcBef>
              <a:spcAft>
                <a:spcPts val="0"/>
              </a:spcAft>
              <a:buClr>
                <a:schemeClr val="accent6"/>
              </a:buClr>
              <a:buSzPts val="1400"/>
              <a:buChar char="●"/>
            </a:pPr>
            <a:r>
              <a:rPr lang="en-GB" sz="1400" b="1"/>
              <a:t>Examine</a:t>
            </a:r>
            <a:r>
              <a:rPr lang="en-GB" sz="1400"/>
              <a:t> the key features of virtual environments:</a:t>
            </a:r>
            <a:endParaRPr sz="1400"/>
          </a:p>
          <a:p>
            <a:pPr marL="914400" marR="0" lvl="1" indent="-317500" algn="l" rtl="0">
              <a:lnSpc>
                <a:spcPct val="150000"/>
              </a:lnSpc>
              <a:spcBef>
                <a:spcPts val="0"/>
              </a:spcBef>
              <a:spcAft>
                <a:spcPts val="0"/>
              </a:spcAft>
              <a:buClr>
                <a:schemeClr val="accent6"/>
              </a:buClr>
              <a:buSzPts val="1400"/>
              <a:buChar char="○"/>
            </a:pPr>
            <a:r>
              <a:rPr lang="en-GB" sz="1400"/>
              <a:t>Increased security</a:t>
            </a:r>
            <a:endParaRPr/>
          </a:p>
          <a:p>
            <a:pPr marL="914400" marR="0" lvl="1" indent="-317500" algn="l" rtl="0">
              <a:lnSpc>
                <a:spcPct val="150000"/>
              </a:lnSpc>
              <a:spcBef>
                <a:spcPts val="0"/>
              </a:spcBef>
              <a:spcAft>
                <a:spcPts val="0"/>
              </a:spcAft>
              <a:buClr>
                <a:schemeClr val="accent6"/>
              </a:buClr>
              <a:buSzPts val="1400"/>
              <a:buChar char="○"/>
            </a:pPr>
            <a:r>
              <a:rPr lang="en-GB" sz="1400"/>
              <a:t>Sharing</a:t>
            </a:r>
            <a:endParaRPr/>
          </a:p>
          <a:p>
            <a:pPr marL="914400" marR="0" lvl="1" indent="-317500" algn="l" rtl="0">
              <a:lnSpc>
                <a:spcPct val="150000"/>
              </a:lnSpc>
              <a:spcBef>
                <a:spcPts val="0"/>
              </a:spcBef>
              <a:spcAft>
                <a:spcPts val="0"/>
              </a:spcAft>
              <a:buClr>
                <a:schemeClr val="accent6"/>
              </a:buClr>
              <a:buSzPts val="1400"/>
              <a:buChar char="○"/>
            </a:pPr>
            <a:r>
              <a:rPr lang="en-GB" sz="1400"/>
              <a:t>Aggregation</a:t>
            </a:r>
            <a:endParaRPr/>
          </a:p>
          <a:p>
            <a:pPr marL="914400" marR="0" lvl="1" indent="-317500" algn="l" rtl="0">
              <a:lnSpc>
                <a:spcPct val="150000"/>
              </a:lnSpc>
              <a:spcBef>
                <a:spcPts val="0"/>
              </a:spcBef>
              <a:spcAft>
                <a:spcPts val="0"/>
              </a:spcAft>
              <a:buClr>
                <a:schemeClr val="accent6"/>
              </a:buClr>
              <a:buSzPts val="1400"/>
              <a:buChar char="○"/>
            </a:pPr>
            <a:r>
              <a:rPr lang="en-GB" sz="1400"/>
              <a:t>Emulation</a:t>
            </a:r>
            <a:endParaRPr/>
          </a:p>
          <a:p>
            <a:pPr marL="914400" marR="0" lvl="1" indent="-317500" algn="l" rtl="0">
              <a:lnSpc>
                <a:spcPct val="150000"/>
              </a:lnSpc>
              <a:spcBef>
                <a:spcPts val="0"/>
              </a:spcBef>
              <a:spcAft>
                <a:spcPts val="0"/>
              </a:spcAft>
              <a:buClr>
                <a:schemeClr val="accent6"/>
              </a:buClr>
              <a:buSzPts val="1400"/>
              <a:buChar char="○"/>
            </a:pPr>
            <a:r>
              <a:rPr lang="en-GB" sz="1400"/>
              <a:t>Isolation</a:t>
            </a:r>
            <a:endParaRPr/>
          </a:p>
          <a:p>
            <a:pPr marL="914400" marR="0" lvl="1" indent="-317500" algn="l" rtl="0">
              <a:lnSpc>
                <a:spcPct val="150000"/>
              </a:lnSpc>
              <a:spcBef>
                <a:spcPts val="0"/>
              </a:spcBef>
              <a:spcAft>
                <a:spcPts val="0"/>
              </a:spcAft>
              <a:buClr>
                <a:schemeClr val="accent6"/>
              </a:buClr>
              <a:buSzPts val="1400"/>
              <a:buChar char="○"/>
            </a:pPr>
            <a:r>
              <a:rPr lang="en-GB" sz="1400"/>
              <a:t>Portability</a:t>
            </a:r>
            <a:endParaRPr sz="1400"/>
          </a:p>
          <a:p>
            <a:pPr marL="457200" marR="0" lvl="0" indent="-317500" algn="l" rtl="0">
              <a:lnSpc>
                <a:spcPct val="150000"/>
              </a:lnSpc>
              <a:spcBef>
                <a:spcPts val="0"/>
              </a:spcBef>
              <a:spcAft>
                <a:spcPts val="0"/>
              </a:spcAft>
              <a:buClr>
                <a:schemeClr val="accent6"/>
              </a:buClr>
              <a:buSzPts val="1400"/>
              <a:buChar char="●"/>
            </a:pPr>
            <a:r>
              <a:rPr lang="en-GB" sz="1400" b="1"/>
              <a:t>Analyse</a:t>
            </a:r>
            <a:r>
              <a:rPr lang="en-GB" sz="1400"/>
              <a:t> the benefits and drawbacks of the use of virtual environments in a range of contexts</a:t>
            </a:r>
            <a:endParaRPr sz="1400"/>
          </a:p>
        </p:txBody>
      </p:sp>
      <p:sp>
        <p:nvSpPr>
          <p:cNvPr id="169" name="Google Shape;169;p28"/>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Lesson 7: Virtual environments</a:t>
            </a:r>
            <a:endParaRPr/>
          </a:p>
        </p:txBody>
      </p:sp>
      <p:sp>
        <p:nvSpPr>
          <p:cNvPr id="170" name="Google Shape;170;p28"/>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sp>
        <p:nvSpPr>
          <p:cNvPr id="171" name="Google Shape;171;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172" name="Google Shape;172;p28"/>
          <p:cNvSpPr txBox="1"/>
          <p:nvPr/>
        </p:nvSpPr>
        <p:spPr>
          <a:xfrm>
            <a:off x="5971800" y="1678950"/>
            <a:ext cx="2852400" cy="1785600"/>
          </a:xfrm>
          <a:prstGeom prst="rect">
            <a:avLst/>
          </a:prstGeom>
          <a:noFill/>
          <a:ln w="9525" cap="flat" cmpd="sng">
            <a:solidFill>
              <a:srgbClr val="CD235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Quicksand"/>
                <a:ea typeface="Quicksand"/>
                <a:cs typeface="Quicksand"/>
                <a:sym typeface="Quicksand"/>
              </a:rPr>
              <a:t>General competencies:</a:t>
            </a:r>
            <a:endParaRPr b="1">
              <a:latin typeface="Quicksand"/>
              <a:ea typeface="Quicksand"/>
              <a:cs typeface="Quicksand"/>
              <a:sym typeface="Quicksand"/>
            </a:endParaRPr>
          </a:p>
          <a:p>
            <a:pPr marL="0" lvl="0" indent="0" algn="l" rtl="0">
              <a:spcBef>
                <a:spcPts val="0"/>
              </a:spcBef>
              <a:spcAft>
                <a:spcPts val="0"/>
              </a:spcAft>
              <a:buNone/>
            </a:pP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E1 - convey technical information</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E2 - present information and ideas</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E3 - create texts </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E4 - summarise information</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E5 - synthesise information</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D1 - use digital technology</a:t>
            </a:r>
            <a:endParaRPr sz="1100">
              <a:latin typeface="Quicksand"/>
              <a:ea typeface="Quicksand"/>
              <a:cs typeface="Quicksand"/>
              <a:sym typeface="Quicksand"/>
            </a:endParaRPr>
          </a:p>
          <a:p>
            <a:pPr marL="36000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D6 - code and program</a:t>
            </a: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6"/>
        <p:cNvGrpSpPr/>
        <p:nvPr/>
      </p:nvGrpSpPr>
      <p:grpSpPr>
        <a:xfrm>
          <a:off x="0" y="0"/>
          <a:ext cx="0" cy="0"/>
          <a:chOff x="0" y="0"/>
          <a:chExt cx="0" cy="0"/>
        </a:xfrm>
      </p:grpSpPr>
      <p:sp>
        <p:nvSpPr>
          <p:cNvPr id="177" name="Google Shape;177;p29"/>
          <p:cNvSpPr txBox="1">
            <a:spLocks noGrp="1"/>
          </p:cNvSpPr>
          <p:nvPr>
            <p:ph type="body" idx="1"/>
          </p:nvPr>
        </p:nvSpPr>
        <p:spPr>
          <a:xfrm>
            <a:off x="310900" y="1017724"/>
            <a:ext cx="5580000" cy="36591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accent6"/>
              </a:buClr>
              <a:buSzPts val="1900"/>
              <a:buFont typeface="Quicksand"/>
              <a:buChar char="●"/>
            </a:pPr>
            <a:r>
              <a:rPr lang="en-GB" sz="1900"/>
              <a:t>A computer system is usually configured to have a single environment in which you work. We can refer to this as a </a:t>
            </a:r>
            <a:r>
              <a:rPr lang="en-GB" sz="1900" b="1"/>
              <a:t>physical machine</a:t>
            </a:r>
            <a:r>
              <a:rPr lang="en-GB" sz="1900"/>
              <a:t>.</a:t>
            </a:r>
            <a:endParaRPr sz="1900"/>
          </a:p>
          <a:p>
            <a:pPr marL="457200" lvl="0" indent="0" algn="l" rtl="0">
              <a:lnSpc>
                <a:spcPct val="100000"/>
              </a:lnSpc>
              <a:spcBef>
                <a:spcPts val="0"/>
              </a:spcBef>
              <a:spcAft>
                <a:spcPts val="0"/>
              </a:spcAft>
              <a:buNone/>
            </a:pPr>
            <a:endParaRPr sz="1900"/>
          </a:p>
          <a:p>
            <a:pPr marL="457200" lvl="0" indent="-349250" algn="l" rtl="0">
              <a:lnSpc>
                <a:spcPct val="100000"/>
              </a:lnSpc>
              <a:spcBef>
                <a:spcPts val="0"/>
              </a:spcBef>
              <a:spcAft>
                <a:spcPts val="0"/>
              </a:spcAft>
              <a:buClr>
                <a:schemeClr val="accent6"/>
              </a:buClr>
              <a:buSzPts val="1900"/>
              <a:buFont typeface="Quicksand"/>
              <a:buChar char="●"/>
            </a:pPr>
            <a:r>
              <a:rPr lang="en-GB" sz="1900"/>
              <a:t>This physical machine will have an Operating System (OS), such as Windows 10, and an amount of main memory and secondary storage. </a:t>
            </a:r>
            <a:endParaRPr sz="1900"/>
          </a:p>
          <a:p>
            <a:pPr marL="0" lvl="0" indent="0" algn="l" rtl="0">
              <a:lnSpc>
                <a:spcPct val="100000"/>
              </a:lnSpc>
              <a:spcBef>
                <a:spcPts val="0"/>
              </a:spcBef>
              <a:spcAft>
                <a:spcPts val="0"/>
              </a:spcAft>
              <a:buClr>
                <a:schemeClr val="dk1"/>
              </a:buClr>
              <a:buSzPts val="1100"/>
              <a:buFont typeface="Arial"/>
              <a:buNone/>
            </a:pPr>
            <a:endParaRPr sz="1900"/>
          </a:p>
          <a:p>
            <a:pPr marL="0" lvl="0" indent="0" algn="l" rtl="0">
              <a:lnSpc>
                <a:spcPct val="100000"/>
              </a:lnSpc>
              <a:spcBef>
                <a:spcPts val="0"/>
              </a:spcBef>
              <a:spcAft>
                <a:spcPts val="0"/>
              </a:spcAft>
              <a:buClr>
                <a:schemeClr val="dk1"/>
              </a:buClr>
              <a:buSzPts val="1100"/>
              <a:buFont typeface="Arial"/>
              <a:buNone/>
            </a:pPr>
            <a:endParaRPr sz="1900"/>
          </a:p>
          <a:p>
            <a:pPr marL="0" lvl="0" indent="0" algn="l" rtl="0">
              <a:spcBef>
                <a:spcPts val="0"/>
              </a:spcBef>
              <a:spcAft>
                <a:spcPts val="1600"/>
              </a:spcAft>
              <a:buNone/>
            </a:pPr>
            <a:endParaRPr/>
          </a:p>
        </p:txBody>
      </p:sp>
      <p:sp>
        <p:nvSpPr>
          <p:cNvPr id="178" name="Google Shape;178;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sp>
        <p:nvSpPr>
          <p:cNvPr id="179" name="Google Shape;179;p2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80" name="Google Shape;180;p29"/>
          <p:cNvPicPr preferRelativeResize="0"/>
          <p:nvPr/>
        </p:nvPicPr>
        <p:blipFill>
          <a:blip r:embed="rId3">
            <a:alphaModFix/>
          </a:blip>
          <a:stretch>
            <a:fillRect/>
          </a:stretch>
        </p:blipFill>
        <p:spPr>
          <a:xfrm>
            <a:off x="5958000" y="1017725"/>
            <a:ext cx="2880000" cy="2160000"/>
          </a:xfrm>
          <a:prstGeom prst="rect">
            <a:avLst/>
          </a:prstGeom>
          <a:noFill/>
          <a:ln>
            <a:noFill/>
          </a:ln>
        </p:spPr>
      </p:pic>
      <p:sp>
        <p:nvSpPr>
          <p:cNvPr id="181" name="Google Shape;181;p2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Virtual machines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5"/>
        <p:cNvGrpSpPr/>
        <p:nvPr/>
      </p:nvGrpSpPr>
      <p:grpSpPr>
        <a:xfrm>
          <a:off x="0" y="0"/>
          <a:ext cx="0" cy="0"/>
          <a:chOff x="0" y="0"/>
          <a:chExt cx="0" cy="0"/>
        </a:xfrm>
      </p:grpSpPr>
      <p:sp>
        <p:nvSpPr>
          <p:cNvPr id="186" name="Google Shape;186;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187" name="Google Shape;187;p3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88" name="Google Shape;188;p3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Virtual machines</a:t>
            </a:r>
            <a:endParaRPr/>
          </a:p>
        </p:txBody>
      </p:sp>
      <p:sp>
        <p:nvSpPr>
          <p:cNvPr id="189" name="Google Shape;189;p30"/>
          <p:cNvSpPr txBox="1">
            <a:spLocks noGrp="1"/>
          </p:cNvSpPr>
          <p:nvPr>
            <p:ph type="body" idx="1"/>
          </p:nvPr>
        </p:nvSpPr>
        <p:spPr>
          <a:xfrm>
            <a:off x="310900" y="1017725"/>
            <a:ext cx="4359600" cy="365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900"/>
              <a:t>Open and complete </a:t>
            </a:r>
            <a:r>
              <a:rPr lang="en-GB" sz="1900" b="1">
                <a:solidFill>
                  <a:schemeClr val="lt1"/>
                </a:solidFill>
                <a:highlight>
                  <a:schemeClr val="accent6"/>
                </a:highlight>
              </a:rPr>
              <a:t>Part A</a:t>
            </a:r>
            <a:r>
              <a:rPr lang="en-GB" sz="1900" b="1"/>
              <a:t> </a:t>
            </a:r>
            <a:r>
              <a:rPr lang="en-GB"/>
              <a:t>of ‘</a:t>
            </a:r>
            <a:r>
              <a:rPr lang="en-GB" b="1"/>
              <a:t>A1 Activity sheet</a:t>
            </a:r>
            <a:r>
              <a:rPr lang="en-GB"/>
              <a:t> – Virtual machines’</a:t>
            </a:r>
            <a:r>
              <a:rPr lang="en-GB" sz="1900"/>
              <a:t>  </a:t>
            </a:r>
            <a:endParaRPr sz="1900"/>
          </a:p>
          <a:p>
            <a:pPr marL="457200" lvl="0" indent="0" algn="l" rtl="0">
              <a:lnSpc>
                <a:spcPct val="100000"/>
              </a:lnSpc>
              <a:spcBef>
                <a:spcPts val="0"/>
              </a:spcBef>
              <a:spcAft>
                <a:spcPts val="0"/>
              </a:spcAft>
              <a:buClr>
                <a:schemeClr val="dk1"/>
              </a:buClr>
              <a:buSzPts val="1100"/>
              <a:buFont typeface="Arial"/>
              <a:buNone/>
            </a:pPr>
            <a:endParaRPr sz="800"/>
          </a:p>
          <a:p>
            <a:pPr marL="457200" lvl="0" indent="-323850" algn="l" rtl="0">
              <a:lnSpc>
                <a:spcPct val="115000"/>
              </a:lnSpc>
              <a:spcBef>
                <a:spcPts val="0"/>
              </a:spcBef>
              <a:spcAft>
                <a:spcPts val="0"/>
              </a:spcAft>
              <a:buClr>
                <a:schemeClr val="accent6"/>
              </a:buClr>
              <a:buSzPts val="1500"/>
              <a:buFont typeface="Arial"/>
              <a:buChar char="●"/>
            </a:pPr>
            <a:r>
              <a:rPr lang="en-GB" sz="1500"/>
              <a:t>What operating system (and which version) is installed on the computer system you are using now?</a:t>
            </a:r>
            <a:endParaRPr sz="1500"/>
          </a:p>
          <a:p>
            <a:pPr marL="457200" lvl="0" indent="-323850" algn="l" rtl="0">
              <a:lnSpc>
                <a:spcPct val="115000"/>
              </a:lnSpc>
              <a:spcBef>
                <a:spcPts val="0"/>
              </a:spcBef>
              <a:spcAft>
                <a:spcPts val="0"/>
              </a:spcAft>
              <a:buClr>
                <a:schemeClr val="accent6"/>
              </a:buClr>
              <a:buSzPts val="1500"/>
              <a:buFont typeface="Arial"/>
              <a:buChar char="●"/>
            </a:pPr>
            <a:r>
              <a:rPr lang="en-GB" sz="1500"/>
              <a:t>How much main memory do you have? </a:t>
            </a:r>
            <a:endParaRPr sz="1500"/>
          </a:p>
          <a:p>
            <a:pPr marL="457200" lvl="0" indent="-323850" algn="l" rtl="0">
              <a:lnSpc>
                <a:spcPct val="115000"/>
              </a:lnSpc>
              <a:spcBef>
                <a:spcPts val="0"/>
              </a:spcBef>
              <a:spcAft>
                <a:spcPts val="0"/>
              </a:spcAft>
              <a:buClr>
                <a:schemeClr val="accent6"/>
              </a:buClr>
              <a:buSzPts val="1500"/>
              <a:buFont typeface="Arial"/>
              <a:buChar char="●"/>
            </a:pPr>
            <a:r>
              <a:rPr lang="en-GB" sz="1500"/>
              <a:t>How much disk storage do you have?</a:t>
            </a:r>
            <a:endParaRPr sz="1500"/>
          </a:p>
          <a:p>
            <a:pPr marL="457200" lvl="0" indent="-323850" algn="l" rtl="0">
              <a:lnSpc>
                <a:spcPct val="115000"/>
              </a:lnSpc>
              <a:spcBef>
                <a:spcPts val="0"/>
              </a:spcBef>
              <a:spcAft>
                <a:spcPts val="0"/>
              </a:spcAft>
              <a:buClr>
                <a:schemeClr val="accent6"/>
              </a:buClr>
              <a:buSzPts val="1500"/>
              <a:buFont typeface="Arial"/>
              <a:buChar char="●"/>
            </a:pPr>
            <a:r>
              <a:rPr lang="en-GB" sz="1500"/>
              <a:t>What other operating systems are you aware of? </a:t>
            </a:r>
            <a:endParaRPr sz="1500"/>
          </a:p>
          <a:p>
            <a:pPr marL="457200" lvl="0" indent="-323850" algn="l" rtl="0">
              <a:lnSpc>
                <a:spcPct val="115000"/>
              </a:lnSpc>
              <a:spcBef>
                <a:spcPts val="0"/>
              </a:spcBef>
              <a:spcAft>
                <a:spcPts val="0"/>
              </a:spcAft>
              <a:buClr>
                <a:schemeClr val="accent6"/>
              </a:buClr>
              <a:buSzPts val="1500"/>
              <a:buFont typeface="Arial"/>
              <a:buChar char="●"/>
            </a:pPr>
            <a:r>
              <a:rPr lang="en-GB" sz="1500"/>
              <a:t>Why might you want to use a different operating system?</a:t>
            </a:r>
            <a:endParaRPr/>
          </a:p>
        </p:txBody>
      </p:sp>
      <p:sp>
        <p:nvSpPr>
          <p:cNvPr id="190" name="Google Shape;190;p30"/>
          <p:cNvSpPr txBox="1">
            <a:spLocks noGrp="1"/>
          </p:cNvSpPr>
          <p:nvPr>
            <p:ph type="body" idx="2"/>
          </p:nvPr>
        </p:nvSpPr>
        <p:spPr>
          <a:xfrm>
            <a:off x="4736600" y="1017700"/>
            <a:ext cx="4096500" cy="3659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GB" sz="1900">
                <a:solidFill>
                  <a:schemeClr val="accent6"/>
                </a:solidFill>
                <a:latin typeface="Quicksand SemiBold"/>
                <a:ea typeface="Quicksand SemiBold"/>
                <a:cs typeface="Quicksand SemiBold"/>
                <a:sym typeface="Quicksand SemiBold"/>
              </a:rPr>
              <a:t>Activity 1 - Virtual machines</a:t>
            </a:r>
            <a:endParaRPr sz="1900">
              <a:solidFill>
                <a:schemeClr val="accent6"/>
              </a:solidFill>
              <a:latin typeface="Quicksand SemiBold"/>
              <a:ea typeface="Quicksand SemiBold"/>
              <a:cs typeface="Quicksand SemiBold"/>
              <a:sym typeface="Quicksand SemiBold"/>
            </a:endParaRPr>
          </a:p>
          <a:p>
            <a:pPr marL="0" lvl="0" indent="0" algn="l" rtl="0">
              <a:lnSpc>
                <a:spcPct val="100000"/>
              </a:lnSpc>
              <a:spcBef>
                <a:spcPts val="600"/>
              </a:spcBef>
              <a:spcAft>
                <a:spcPts val="0"/>
              </a:spcAft>
              <a:buClr>
                <a:schemeClr val="dk1"/>
              </a:buClr>
              <a:buSzPts val="1100"/>
              <a:buFont typeface="Arial"/>
              <a:buNone/>
            </a:pPr>
            <a:r>
              <a:rPr lang="en-GB" sz="1300">
                <a:solidFill>
                  <a:schemeClr val="lt1"/>
                </a:solidFill>
                <a:highlight>
                  <a:schemeClr val="accent6"/>
                </a:highlight>
              </a:rPr>
              <a:t>Part A  </a:t>
            </a:r>
            <a:endParaRPr sz="1000" b="1"/>
          </a:p>
          <a:p>
            <a:pPr marL="0" lvl="0" indent="0" algn="l" rtl="0">
              <a:lnSpc>
                <a:spcPct val="100000"/>
              </a:lnSpc>
              <a:spcBef>
                <a:spcPts val="0"/>
              </a:spcBef>
              <a:spcAft>
                <a:spcPts val="0"/>
              </a:spcAft>
              <a:buClr>
                <a:schemeClr val="dk1"/>
              </a:buClr>
              <a:buSzPts val="1100"/>
              <a:buFont typeface="Arial"/>
              <a:buNone/>
            </a:pPr>
            <a:endParaRPr sz="1000"/>
          </a:p>
          <a:p>
            <a:pPr marL="0" lvl="0" indent="0" algn="l" rtl="0">
              <a:lnSpc>
                <a:spcPct val="100000"/>
              </a:lnSpc>
              <a:spcBef>
                <a:spcPts val="0"/>
              </a:spcBef>
              <a:spcAft>
                <a:spcPts val="0"/>
              </a:spcAft>
              <a:buClr>
                <a:schemeClr val="dk1"/>
              </a:buClr>
              <a:buSzPts val="1100"/>
              <a:buFont typeface="Arial"/>
              <a:buNone/>
            </a:pPr>
            <a:r>
              <a:rPr lang="en-GB" sz="1000"/>
              <a:t>A computer system is usually configured to have a single environment in which you work. We can refer to this as a </a:t>
            </a:r>
            <a:r>
              <a:rPr lang="en-GB" sz="1000" b="1"/>
              <a:t>physical machine</a:t>
            </a:r>
            <a:r>
              <a:rPr lang="en-GB" sz="1000"/>
              <a:t>. This physical machine will have an operating system, such as Windows 10, and an amount of main memory and secondary storage.</a:t>
            </a:r>
            <a:endParaRPr sz="600"/>
          </a:p>
          <a:p>
            <a:pPr marL="0" lvl="0" indent="0" algn="ctr" rtl="0">
              <a:spcBef>
                <a:spcPts val="0"/>
              </a:spcBef>
              <a:spcAft>
                <a:spcPts val="0"/>
              </a:spcAft>
              <a:buClr>
                <a:schemeClr val="dk1"/>
              </a:buClr>
              <a:buSzPts val="1100"/>
              <a:buFont typeface="Arial"/>
              <a:buNone/>
            </a:pPr>
            <a:endParaRPr sz="600"/>
          </a:p>
          <a:p>
            <a:pPr marL="0" lvl="0" indent="0" algn="l" rtl="0">
              <a:spcBef>
                <a:spcPts val="0"/>
              </a:spcBef>
              <a:spcAft>
                <a:spcPts val="0"/>
              </a:spcAft>
              <a:buClr>
                <a:schemeClr val="dk1"/>
              </a:buClr>
              <a:buSzPts val="1100"/>
              <a:buFont typeface="Arial"/>
              <a:buNone/>
            </a:pPr>
            <a:r>
              <a:rPr lang="en-GB" sz="1000"/>
              <a:t>Investigate the attributes of the computer system you are currently using and complete the table below.</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1600"/>
              </a:spcAft>
              <a:buNone/>
            </a:pPr>
            <a:endParaRPr/>
          </a:p>
        </p:txBody>
      </p:sp>
      <p:sp>
        <p:nvSpPr>
          <p:cNvPr id="191" name="Google Shape;191;p30"/>
          <p:cNvSpPr txBox="1"/>
          <p:nvPr/>
        </p:nvSpPr>
        <p:spPr>
          <a:xfrm>
            <a:off x="4815300" y="3247750"/>
            <a:ext cx="3949500" cy="482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Quicksand"/>
                <a:ea typeface="Quicksand"/>
                <a:cs typeface="Quicksand"/>
                <a:sym typeface="Quicksand"/>
              </a:rPr>
              <a:t>If you are using a </a:t>
            </a:r>
            <a:r>
              <a:rPr lang="en-GB" sz="900" b="1">
                <a:solidFill>
                  <a:schemeClr val="dk1"/>
                </a:solidFill>
                <a:latin typeface="Quicksand"/>
                <a:ea typeface="Quicksand"/>
                <a:cs typeface="Quicksand"/>
                <a:sym typeface="Quicksand"/>
              </a:rPr>
              <a:t>Windows </a:t>
            </a:r>
            <a:r>
              <a:rPr lang="en-GB" sz="900">
                <a:solidFill>
                  <a:schemeClr val="dk1"/>
                </a:solidFill>
                <a:latin typeface="Quicksand"/>
                <a:ea typeface="Quicksand"/>
                <a:cs typeface="Quicksand"/>
                <a:sym typeface="Quicksand"/>
              </a:rPr>
              <a:t>computer you can use </a:t>
            </a:r>
            <a:r>
              <a:rPr lang="en-GB" sz="900" b="1">
                <a:solidFill>
                  <a:schemeClr val="dk1"/>
                </a:solidFill>
                <a:latin typeface="Quicksand"/>
                <a:ea typeface="Quicksand"/>
                <a:cs typeface="Quicksand"/>
                <a:sym typeface="Quicksand"/>
              </a:rPr>
              <a:t>Windows &gt; System Information</a:t>
            </a:r>
            <a:r>
              <a:rPr lang="en-GB" sz="900">
                <a:solidFill>
                  <a:schemeClr val="dk1"/>
                </a:solidFill>
                <a:latin typeface="Quicksand"/>
                <a:ea typeface="Quicksand"/>
                <a:cs typeface="Quicksand"/>
                <a:sym typeface="Quicksand"/>
              </a:rPr>
              <a:t>. </a:t>
            </a:r>
            <a:endParaRPr sz="1100">
              <a:latin typeface="Quicksand"/>
              <a:ea typeface="Quicksand"/>
              <a:cs typeface="Quicksand"/>
              <a:sym typeface="Quicksand"/>
            </a:endParaRPr>
          </a:p>
        </p:txBody>
      </p:sp>
      <p:sp>
        <p:nvSpPr>
          <p:cNvPr id="192" name="Google Shape;192;p30"/>
          <p:cNvSpPr txBox="1"/>
          <p:nvPr/>
        </p:nvSpPr>
        <p:spPr>
          <a:xfrm>
            <a:off x="4815300" y="3877050"/>
            <a:ext cx="3949500" cy="692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000">
                <a:solidFill>
                  <a:schemeClr val="dk1"/>
                </a:solidFill>
                <a:latin typeface="Quicksand"/>
                <a:ea typeface="Quicksand"/>
                <a:cs typeface="Quicksand"/>
                <a:sym typeface="Quicksand"/>
              </a:rPr>
              <a:t>If you are using </a:t>
            </a:r>
            <a:r>
              <a:rPr lang="en-GB" sz="1000" b="1">
                <a:solidFill>
                  <a:schemeClr val="dk1"/>
                </a:solidFill>
                <a:latin typeface="Quicksand"/>
                <a:ea typeface="Quicksand"/>
                <a:cs typeface="Quicksand"/>
                <a:sym typeface="Quicksand"/>
              </a:rPr>
              <a:t>MacOS</a:t>
            </a:r>
            <a:r>
              <a:rPr lang="en-GB" sz="1000">
                <a:solidFill>
                  <a:schemeClr val="dk1"/>
                </a:solidFill>
                <a:latin typeface="Quicksand"/>
                <a:ea typeface="Quicksand"/>
                <a:cs typeface="Quicksand"/>
                <a:sym typeface="Quicksand"/>
              </a:rPr>
              <a:t> you can specify </a:t>
            </a:r>
            <a:r>
              <a:rPr lang="en-GB" sz="1000" b="1">
                <a:solidFill>
                  <a:schemeClr val="dk1"/>
                </a:solidFill>
                <a:latin typeface="Quicksand"/>
                <a:ea typeface="Quicksand"/>
                <a:cs typeface="Quicksand"/>
                <a:sym typeface="Quicksand"/>
              </a:rPr>
              <a:t>Apple menu &gt; System Settings</a:t>
            </a:r>
            <a:r>
              <a:rPr lang="en-GB" sz="1000">
                <a:solidFill>
                  <a:schemeClr val="dk1"/>
                </a:solidFill>
                <a:latin typeface="Quicksand"/>
                <a:ea typeface="Quicksand"/>
                <a:cs typeface="Quicksand"/>
                <a:sym typeface="Quicksand"/>
              </a:rPr>
              <a:t>, then click </a:t>
            </a:r>
            <a:r>
              <a:rPr lang="en-GB" sz="1000" b="1">
                <a:solidFill>
                  <a:schemeClr val="dk1"/>
                </a:solidFill>
                <a:latin typeface="Quicksand"/>
                <a:ea typeface="Quicksand"/>
                <a:cs typeface="Quicksand"/>
                <a:sym typeface="Quicksand"/>
              </a:rPr>
              <a:t>General </a:t>
            </a:r>
            <a:r>
              <a:rPr lang="en-GB" sz="1000">
                <a:solidFill>
                  <a:schemeClr val="dk1"/>
                </a:solidFill>
                <a:latin typeface="Quicksand"/>
                <a:ea typeface="Quicksand"/>
                <a:cs typeface="Quicksand"/>
                <a:sym typeface="Quicksand"/>
              </a:rPr>
              <a:t>in the sidebar. Click </a:t>
            </a:r>
            <a:r>
              <a:rPr lang="en-GB" sz="1000" b="1">
                <a:solidFill>
                  <a:schemeClr val="dk1"/>
                </a:solidFill>
                <a:latin typeface="Quicksand"/>
                <a:ea typeface="Quicksand"/>
                <a:cs typeface="Quicksand"/>
                <a:sym typeface="Quicksand"/>
              </a:rPr>
              <a:t>About </a:t>
            </a:r>
            <a:r>
              <a:rPr lang="en-GB" sz="1000">
                <a:solidFill>
                  <a:schemeClr val="dk1"/>
                </a:solidFill>
                <a:latin typeface="Quicksand"/>
                <a:ea typeface="Quicksand"/>
                <a:cs typeface="Quicksand"/>
                <a:sym typeface="Quicksand"/>
              </a:rPr>
              <a:t>in the right-hand window, then click </a:t>
            </a:r>
            <a:r>
              <a:rPr lang="en-GB" sz="1000" b="1">
                <a:solidFill>
                  <a:schemeClr val="dk1"/>
                </a:solidFill>
                <a:latin typeface="Quicksand"/>
                <a:ea typeface="Quicksand"/>
                <a:cs typeface="Quicksand"/>
                <a:sym typeface="Quicksand"/>
              </a:rPr>
              <a:t>System Report</a:t>
            </a:r>
            <a:r>
              <a:rPr lang="en-GB" sz="1000">
                <a:solidFill>
                  <a:schemeClr val="dk1"/>
                </a:solidFill>
                <a:latin typeface="Quicksand"/>
                <a:ea typeface="Quicksand"/>
                <a:cs typeface="Quicksand"/>
                <a:sym typeface="Quicksand"/>
              </a:rPr>
              <a:t>.</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6"/>
        <p:cNvGrpSpPr/>
        <p:nvPr/>
      </p:nvGrpSpPr>
      <p:grpSpPr>
        <a:xfrm>
          <a:off x="0" y="0"/>
          <a:ext cx="0" cy="0"/>
          <a:chOff x="0" y="0"/>
          <a:chExt cx="0" cy="0"/>
        </a:xfrm>
      </p:grpSpPr>
      <p:sp>
        <p:nvSpPr>
          <p:cNvPr id="197" name="Google Shape;197;p31"/>
          <p:cNvSpPr/>
          <p:nvPr/>
        </p:nvSpPr>
        <p:spPr>
          <a:xfrm>
            <a:off x="5458839" y="1017713"/>
            <a:ext cx="3373373" cy="199354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txBox="1"/>
          <p:nvPr/>
        </p:nvSpPr>
        <p:spPr>
          <a:xfrm>
            <a:off x="5593035" y="1123069"/>
            <a:ext cx="1452300" cy="4785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54000" tIns="54000" rIns="54000" bIns="54000" anchor="t" anchorCtr="0">
            <a:spAutoFit/>
          </a:bodyPr>
          <a:lstStyle/>
          <a:p>
            <a:pPr marL="0" lvl="0" indent="0" algn="ctr" rtl="0">
              <a:spcBef>
                <a:spcPts val="0"/>
              </a:spcBef>
              <a:spcAft>
                <a:spcPts val="0"/>
              </a:spcAft>
              <a:buNone/>
            </a:pPr>
            <a:r>
              <a:rPr lang="en-GB" sz="1200" b="1">
                <a:solidFill>
                  <a:schemeClr val="lt1"/>
                </a:solidFill>
                <a:latin typeface="Quicksand"/>
                <a:ea typeface="Quicksand"/>
                <a:cs typeface="Quicksand"/>
                <a:sym typeface="Quicksand"/>
              </a:rPr>
              <a:t>Guest operating system</a:t>
            </a:r>
            <a:endParaRPr sz="1200" b="1">
              <a:solidFill>
                <a:schemeClr val="lt1"/>
              </a:solidFill>
              <a:latin typeface="Quicksand"/>
              <a:ea typeface="Quicksand"/>
              <a:cs typeface="Quicksand"/>
              <a:sym typeface="Quicksand"/>
            </a:endParaRPr>
          </a:p>
        </p:txBody>
      </p:sp>
      <p:sp>
        <p:nvSpPr>
          <p:cNvPr id="199" name="Google Shape;199;p31"/>
          <p:cNvSpPr txBox="1"/>
          <p:nvPr/>
        </p:nvSpPr>
        <p:spPr>
          <a:xfrm>
            <a:off x="7260062" y="1123069"/>
            <a:ext cx="1452300" cy="4785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54000" tIns="54000" rIns="54000" bIns="54000" anchor="t" anchorCtr="0">
            <a:spAutoFit/>
          </a:bodyPr>
          <a:lstStyle/>
          <a:p>
            <a:pPr marL="0" lvl="0" indent="0" algn="ctr" rtl="0">
              <a:spcBef>
                <a:spcPts val="0"/>
              </a:spcBef>
              <a:spcAft>
                <a:spcPts val="0"/>
              </a:spcAft>
              <a:buNone/>
            </a:pPr>
            <a:r>
              <a:rPr lang="en-GB" sz="1200" b="1">
                <a:solidFill>
                  <a:schemeClr val="lt1"/>
                </a:solidFill>
                <a:latin typeface="Quicksand"/>
                <a:ea typeface="Quicksand"/>
                <a:cs typeface="Quicksand"/>
                <a:sym typeface="Quicksand"/>
              </a:rPr>
              <a:t>Guest operating system</a:t>
            </a:r>
            <a:endParaRPr sz="1200" b="1">
              <a:solidFill>
                <a:schemeClr val="lt1"/>
              </a:solidFill>
              <a:latin typeface="Quicksand"/>
              <a:ea typeface="Quicksand"/>
              <a:cs typeface="Quicksand"/>
              <a:sym typeface="Quicksand"/>
            </a:endParaRPr>
          </a:p>
        </p:txBody>
      </p:sp>
      <p:sp>
        <p:nvSpPr>
          <p:cNvPr id="200" name="Google Shape;200;p31"/>
          <p:cNvSpPr txBox="1"/>
          <p:nvPr/>
        </p:nvSpPr>
        <p:spPr>
          <a:xfrm>
            <a:off x="5596610" y="1725155"/>
            <a:ext cx="3097800" cy="293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54000" tIns="54000" rIns="54000" bIns="54000" anchor="t" anchorCtr="0">
            <a:spAutoFit/>
          </a:bodyPr>
          <a:lstStyle/>
          <a:p>
            <a:pPr marL="0" lvl="0" indent="0" algn="ctr" rtl="0">
              <a:spcBef>
                <a:spcPts val="0"/>
              </a:spcBef>
              <a:spcAft>
                <a:spcPts val="0"/>
              </a:spcAft>
              <a:buNone/>
            </a:pPr>
            <a:r>
              <a:rPr lang="en-GB" sz="1200" b="1">
                <a:solidFill>
                  <a:schemeClr val="dk1"/>
                </a:solidFill>
                <a:latin typeface="Quicksand"/>
                <a:ea typeface="Quicksand"/>
                <a:cs typeface="Quicksand"/>
                <a:sym typeface="Quicksand"/>
              </a:rPr>
              <a:t>Hypervisor (type-2)</a:t>
            </a:r>
            <a:endParaRPr sz="1200" b="1">
              <a:solidFill>
                <a:schemeClr val="dk1"/>
              </a:solidFill>
              <a:latin typeface="Quicksand"/>
              <a:ea typeface="Quicksand"/>
              <a:cs typeface="Quicksand"/>
              <a:sym typeface="Quicksand"/>
            </a:endParaRPr>
          </a:p>
        </p:txBody>
      </p:sp>
      <p:sp>
        <p:nvSpPr>
          <p:cNvPr id="201" name="Google Shape;201;p31"/>
          <p:cNvSpPr txBox="1"/>
          <p:nvPr/>
        </p:nvSpPr>
        <p:spPr>
          <a:xfrm>
            <a:off x="5596610" y="2160118"/>
            <a:ext cx="3097800" cy="2937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54000" tIns="54000" rIns="54000" bIns="54000" anchor="t" anchorCtr="0">
            <a:spAutoFit/>
          </a:bodyPr>
          <a:lstStyle/>
          <a:p>
            <a:pPr marL="0" lvl="0" indent="0" algn="ctr" rtl="0">
              <a:spcBef>
                <a:spcPts val="0"/>
              </a:spcBef>
              <a:spcAft>
                <a:spcPts val="0"/>
              </a:spcAft>
              <a:buNone/>
            </a:pPr>
            <a:r>
              <a:rPr lang="en-GB" sz="1200" b="1">
                <a:solidFill>
                  <a:schemeClr val="dk1"/>
                </a:solidFill>
                <a:latin typeface="Quicksand"/>
                <a:ea typeface="Quicksand"/>
                <a:cs typeface="Quicksand"/>
                <a:sym typeface="Quicksand"/>
              </a:rPr>
              <a:t>Host operating system</a:t>
            </a:r>
            <a:endParaRPr sz="1200" b="1">
              <a:solidFill>
                <a:schemeClr val="dk1"/>
              </a:solidFill>
              <a:latin typeface="Quicksand"/>
              <a:ea typeface="Quicksand"/>
              <a:cs typeface="Quicksand"/>
              <a:sym typeface="Quicksand"/>
            </a:endParaRPr>
          </a:p>
        </p:txBody>
      </p:sp>
      <p:sp>
        <p:nvSpPr>
          <p:cNvPr id="202" name="Google Shape;202;p31"/>
          <p:cNvSpPr txBox="1"/>
          <p:nvPr/>
        </p:nvSpPr>
        <p:spPr>
          <a:xfrm>
            <a:off x="5596610" y="2595080"/>
            <a:ext cx="3097800" cy="2937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54000" tIns="54000" rIns="54000" bIns="54000" anchor="t" anchorCtr="0">
            <a:spAutoFit/>
          </a:bodyPr>
          <a:lstStyle/>
          <a:p>
            <a:pPr marL="0" lvl="0" indent="0" algn="ctr" rtl="0">
              <a:spcBef>
                <a:spcPts val="0"/>
              </a:spcBef>
              <a:spcAft>
                <a:spcPts val="0"/>
              </a:spcAft>
              <a:buNone/>
            </a:pPr>
            <a:r>
              <a:rPr lang="en-GB" sz="1200" b="1">
                <a:solidFill>
                  <a:schemeClr val="dk1"/>
                </a:solidFill>
                <a:latin typeface="Quicksand"/>
                <a:ea typeface="Quicksand"/>
                <a:cs typeface="Quicksand"/>
                <a:sym typeface="Quicksand"/>
              </a:rPr>
              <a:t>Computer hardware</a:t>
            </a:r>
            <a:endParaRPr sz="1200" b="1">
              <a:solidFill>
                <a:schemeClr val="dk1"/>
              </a:solidFill>
              <a:latin typeface="Quicksand"/>
              <a:ea typeface="Quicksand"/>
              <a:cs typeface="Quicksand"/>
              <a:sym typeface="Quicksand"/>
            </a:endParaRPr>
          </a:p>
        </p:txBody>
      </p:sp>
      <p:sp>
        <p:nvSpPr>
          <p:cNvPr id="203" name="Google Shape;203;p3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204" name="Google Shape;204;p31"/>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05" name="Google Shape;205;p31"/>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Virtual machines</a:t>
            </a:r>
            <a:endParaRPr/>
          </a:p>
        </p:txBody>
      </p:sp>
      <p:sp>
        <p:nvSpPr>
          <p:cNvPr id="206" name="Google Shape;206;p31"/>
          <p:cNvSpPr/>
          <p:nvPr/>
        </p:nvSpPr>
        <p:spPr>
          <a:xfrm>
            <a:off x="5317200" y="3931900"/>
            <a:ext cx="3520800" cy="7449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solidFill>
                  <a:schemeClr val="lt1"/>
                </a:solidFill>
                <a:latin typeface="Quicksand Medium"/>
                <a:ea typeface="Quicksand Medium"/>
                <a:cs typeface="Quicksand Medium"/>
                <a:sym typeface="Quicksand Medium"/>
              </a:rPr>
              <a:t>A </a:t>
            </a:r>
            <a:r>
              <a:rPr lang="en-GB" sz="1100" b="1">
                <a:solidFill>
                  <a:schemeClr val="lt1"/>
                </a:solidFill>
                <a:latin typeface="Quicksand"/>
                <a:ea typeface="Quicksand"/>
                <a:cs typeface="Quicksand"/>
                <a:sym typeface="Quicksand"/>
              </a:rPr>
              <a:t>hypervisor </a:t>
            </a:r>
            <a:r>
              <a:rPr lang="en-GB" sz="1100">
                <a:solidFill>
                  <a:schemeClr val="lt1"/>
                </a:solidFill>
                <a:latin typeface="Quicksand Medium"/>
                <a:ea typeface="Quicksand Medium"/>
                <a:cs typeface="Quicksand Medium"/>
                <a:sym typeface="Quicksand Medium"/>
              </a:rPr>
              <a:t>(sometimes also known as a Virtual Machine Monitor – VMM)</a:t>
            </a:r>
            <a:r>
              <a:rPr lang="en-GB" sz="1100" b="1">
                <a:solidFill>
                  <a:schemeClr val="lt1"/>
                </a:solidFill>
                <a:latin typeface="Quicksand"/>
                <a:ea typeface="Quicksand"/>
                <a:cs typeface="Quicksand"/>
                <a:sym typeface="Quicksand"/>
              </a:rPr>
              <a:t> </a:t>
            </a:r>
            <a:r>
              <a:rPr lang="en-GB" sz="1100">
                <a:solidFill>
                  <a:schemeClr val="lt1"/>
                </a:solidFill>
                <a:latin typeface="Quicksand Medium"/>
                <a:ea typeface="Quicksand Medium"/>
                <a:cs typeface="Quicksand Medium"/>
                <a:sym typeface="Quicksand Medium"/>
              </a:rPr>
              <a:t>is a piece of software which creates and runs virtual machines.</a:t>
            </a:r>
            <a:endParaRPr sz="1100">
              <a:solidFill>
                <a:schemeClr val="lt1"/>
              </a:solidFill>
              <a:latin typeface="Quicksand Medium"/>
              <a:ea typeface="Quicksand Medium"/>
              <a:cs typeface="Quicksand Medium"/>
              <a:sym typeface="Quicksand Medium"/>
            </a:endParaRPr>
          </a:p>
        </p:txBody>
      </p:sp>
      <p:sp>
        <p:nvSpPr>
          <p:cNvPr id="207" name="Google Shape;207;p31"/>
          <p:cNvSpPr txBox="1">
            <a:spLocks noGrp="1"/>
          </p:cNvSpPr>
          <p:nvPr>
            <p:ph type="body" idx="1"/>
          </p:nvPr>
        </p:nvSpPr>
        <p:spPr>
          <a:xfrm>
            <a:off x="310900" y="1017725"/>
            <a:ext cx="4914300" cy="36591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chemeClr val="accent6"/>
              </a:buClr>
              <a:buSzPts val="1700"/>
              <a:buFont typeface="Quicksand"/>
              <a:buChar char="●"/>
            </a:pPr>
            <a:r>
              <a:rPr lang="en-GB" sz="1600"/>
              <a:t>You don’t need a new physical machine in order to install and use a different operating system</a:t>
            </a:r>
            <a:endParaRPr sz="1600"/>
          </a:p>
          <a:p>
            <a:pPr marL="457200" lvl="0" indent="-336550" algn="l" rtl="0">
              <a:lnSpc>
                <a:spcPct val="100000"/>
              </a:lnSpc>
              <a:spcBef>
                <a:spcPts val="0"/>
              </a:spcBef>
              <a:spcAft>
                <a:spcPts val="0"/>
              </a:spcAft>
              <a:buClr>
                <a:schemeClr val="accent6"/>
              </a:buClr>
              <a:buSzPts val="1700"/>
              <a:buFont typeface="Quicksand"/>
              <a:buChar char="●"/>
            </a:pPr>
            <a:r>
              <a:rPr lang="en-GB" sz="1600"/>
              <a:t>You can set up one or more </a:t>
            </a:r>
            <a:r>
              <a:rPr lang="en-GB" sz="1600" b="1"/>
              <a:t>virtual machines (VMs)</a:t>
            </a:r>
            <a:r>
              <a:rPr lang="en-GB" sz="1600"/>
              <a:t> on a single physical computer system</a:t>
            </a:r>
            <a:endParaRPr sz="1600"/>
          </a:p>
          <a:p>
            <a:pPr marL="457200" lvl="0" indent="-336550" algn="l" rtl="0">
              <a:lnSpc>
                <a:spcPct val="100000"/>
              </a:lnSpc>
              <a:spcBef>
                <a:spcPts val="0"/>
              </a:spcBef>
              <a:spcAft>
                <a:spcPts val="0"/>
              </a:spcAft>
              <a:buClr>
                <a:schemeClr val="accent6"/>
              </a:buClr>
              <a:buSzPts val="1700"/>
              <a:buFont typeface="Quicksand"/>
              <a:buChar char="●"/>
            </a:pPr>
            <a:r>
              <a:rPr lang="en-GB" sz="1600"/>
              <a:t>Each virtual machine will have its own operating system and an allocation of the physical system resources</a:t>
            </a:r>
            <a:endParaRPr sz="1600"/>
          </a:p>
          <a:p>
            <a:pPr marL="457200" lvl="0" indent="-336550" algn="l" rtl="0">
              <a:lnSpc>
                <a:spcPct val="100000"/>
              </a:lnSpc>
              <a:spcBef>
                <a:spcPts val="0"/>
              </a:spcBef>
              <a:spcAft>
                <a:spcPts val="0"/>
              </a:spcAft>
              <a:buClr>
                <a:schemeClr val="accent6"/>
              </a:buClr>
              <a:buSzPts val="1700"/>
              <a:buFont typeface="Quicksand"/>
              <a:buChar char="●"/>
            </a:pPr>
            <a:r>
              <a:rPr lang="en-GB" sz="1600"/>
              <a:t>To create a VM you must install a ‘type-2’ </a:t>
            </a:r>
            <a:r>
              <a:rPr lang="en-GB" sz="1600" b="1"/>
              <a:t>hypervisor </a:t>
            </a:r>
            <a:r>
              <a:rPr lang="en-GB" sz="1600"/>
              <a:t>such as VirtualBox</a:t>
            </a:r>
            <a:endParaRPr sz="1600"/>
          </a:p>
          <a:p>
            <a:pPr marL="457200" lvl="0" indent="-336550" algn="l" rtl="0">
              <a:lnSpc>
                <a:spcPct val="100000"/>
              </a:lnSpc>
              <a:spcBef>
                <a:spcPts val="0"/>
              </a:spcBef>
              <a:spcAft>
                <a:spcPts val="0"/>
              </a:spcAft>
              <a:buClr>
                <a:schemeClr val="accent6"/>
              </a:buClr>
              <a:buSzPts val="1700"/>
              <a:buFont typeface="Quicksand"/>
              <a:buChar char="●"/>
            </a:pPr>
            <a:r>
              <a:rPr lang="en-GB" sz="1600"/>
              <a:t>This will allow you to </a:t>
            </a:r>
            <a:r>
              <a:rPr lang="en-GB" sz="1600" b="1"/>
              <a:t>share </a:t>
            </a:r>
            <a:r>
              <a:rPr lang="en-GB" sz="1600"/>
              <a:t>the resources of the physical machine between two or more virtual machines</a:t>
            </a:r>
            <a:endParaRPr sz="1600"/>
          </a:p>
          <a:p>
            <a:pPr marL="0" lvl="0" indent="0" algn="l" rtl="0">
              <a:spcBef>
                <a:spcPts val="0"/>
              </a:spcBef>
              <a:spcAft>
                <a:spcPts val="1600"/>
              </a:spcAft>
              <a:buNone/>
            </a:pPr>
            <a:endParaRPr sz="16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11"/>
        <p:cNvGrpSpPr/>
        <p:nvPr/>
      </p:nvGrpSpPr>
      <p:grpSpPr>
        <a:xfrm>
          <a:off x="0" y="0"/>
          <a:ext cx="0" cy="0"/>
          <a:chOff x="0" y="0"/>
          <a:chExt cx="0" cy="0"/>
        </a:xfrm>
      </p:grpSpPr>
      <p:sp>
        <p:nvSpPr>
          <p:cNvPr id="212" name="Google Shape;212;p32"/>
          <p:cNvSpPr txBox="1">
            <a:spLocks noGrp="1"/>
          </p:cNvSpPr>
          <p:nvPr>
            <p:ph type="body" idx="2"/>
          </p:nvPr>
        </p:nvSpPr>
        <p:spPr>
          <a:xfrm>
            <a:off x="4736600" y="1017700"/>
            <a:ext cx="4096500" cy="3659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GB" sz="1900">
                <a:solidFill>
                  <a:schemeClr val="accent6"/>
                </a:solidFill>
                <a:latin typeface="Quicksand SemiBold"/>
                <a:ea typeface="Quicksand SemiBold"/>
                <a:cs typeface="Quicksand SemiBold"/>
                <a:sym typeface="Quicksand SemiBold"/>
              </a:rPr>
              <a:t>Activity 1 - Virtual machines</a:t>
            </a:r>
            <a:endParaRPr sz="1900">
              <a:solidFill>
                <a:schemeClr val="accent6"/>
              </a:solidFill>
              <a:latin typeface="Quicksand SemiBold"/>
              <a:ea typeface="Quicksand SemiBold"/>
              <a:cs typeface="Quicksand SemiBold"/>
              <a:sym typeface="Quicksand SemiBold"/>
            </a:endParaRPr>
          </a:p>
          <a:p>
            <a:pPr marL="0" lvl="0" indent="0" algn="l" rtl="0">
              <a:lnSpc>
                <a:spcPct val="100000"/>
              </a:lnSpc>
              <a:spcBef>
                <a:spcPts val="600"/>
              </a:spcBef>
              <a:spcAft>
                <a:spcPts val="0"/>
              </a:spcAft>
              <a:buClr>
                <a:schemeClr val="dk1"/>
              </a:buClr>
              <a:buSzPts val="1100"/>
              <a:buFont typeface="Arial"/>
              <a:buNone/>
            </a:pPr>
            <a:r>
              <a:rPr lang="en-GB" sz="1300">
                <a:solidFill>
                  <a:schemeClr val="lt1"/>
                </a:solidFill>
                <a:highlight>
                  <a:schemeClr val="accent6"/>
                </a:highlight>
              </a:rPr>
              <a:t>Part B  </a:t>
            </a:r>
            <a:endParaRPr sz="1000" b="1"/>
          </a:p>
          <a:p>
            <a:pPr marL="0" lvl="0" indent="0" algn="l" rtl="0">
              <a:lnSpc>
                <a:spcPct val="100000"/>
              </a:lnSpc>
              <a:spcBef>
                <a:spcPts val="0"/>
              </a:spcBef>
              <a:spcAft>
                <a:spcPts val="0"/>
              </a:spcAft>
              <a:buClr>
                <a:schemeClr val="dk1"/>
              </a:buClr>
              <a:buSzPts val="1100"/>
              <a:buFont typeface="Arial"/>
              <a:buNone/>
            </a:pPr>
            <a:endParaRPr sz="1000"/>
          </a:p>
          <a:p>
            <a:pPr marL="0" lvl="0" indent="0" algn="l" rtl="0">
              <a:lnSpc>
                <a:spcPct val="100000"/>
              </a:lnSpc>
              <a:spcBef>
                <a:spcPts val="0"/>
              </a:spcBef>
              <a:spcAft>
                <a:spcPts val="0"/>
              </a:spcAft>
              <a:buClr>
                <a:schemeClr val="dk1"/>
              </a:buClr>
              <a:buSzPts val="1100"/>
              <a:buFont typeface="Arial"/>
              <a:buNone/>
            </a:pPr>
            <a:r>
              <a:rPr lang="en-GB" sz="1100"/>
              <a:t>For this activity, you are going to look at the documentation for VirtualBox (or an alternative type-2 hypervisor product if preferred):</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GB" sz="1100" u="sng">
                <a:solidFill>
                  <a:schemeClr val="hlink"/>
                </a:solidFill>
                <a:hlinkClick r:id="rId3"/>
              </a:rPr>
              <a:t>https://www.virtualbox.org/wiki/End-user_documentation</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GB" sz="1100"/>
              <a:t>Find out which </a:t>
            </a:r>
            <a:r>
              <a:rPr lang="en-GB" sz="1100" b="1"/>
              <a:t>guest </a:t>
            </a:r>
            <a:r>
              <a:rPr lang="en-GB" sz="1100"/>
              <a:t>operating systems can be installed on which </a:t>
            </a:r>
            <a:r>
              <a:rPr lang="en-GB" sz="1100" b="1"/>
              <a:t>host </a:t>
            </a:r>
            <a:r>
              <a:rPr lang="en-GB" sz="1100"/>
              <a:t>operating systems and complete the table below.</a:t>
            </a:r>
            <a:endParaRPr/>
          </a:p>
        </p:txBody>
      </p:sp>
      <p:sp>
        <p:nvSpPr>
          <p:cNvPr id="213" name="Google Shape;213;p32"/>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accent6"/>
              </a:buClr>
              <a:buSzPts val="1900"/>
              <a:buFont typeface="Quicksand"/>
              <a:buChar char="●"/>
            </a:pPr>
            <a:r>
              <a:rPr lang="en-GB" sz="1900"/>
              <a:t>Look at the VirtualBox documentation and find out which guest operating systems can be installed on which host operating systems</a:t>
            </a:r>
            <a:endParaRPr sz="1900"/>
          </a:p>
          <a:p>
            <a:pPr marL="457200" lvl="0" indent="0" algn="l" rtl="0">
              <a:lnSpc>
                <a:spcPct val="100000"/>
              </a:lnSpc>
              <a:spcBef>
                <a:spcPts val="0"/>
              </a:spcBef>
              <a:spcAft>
                <a:spcPts val="0"/>
              </a:spcAft>
              <a:buClr>
                <a:schemeClr val="dk1"/>
              </a:buClr>
              <a:buSzPts val="1100"/>
              <a:buFont typeface="Arial"/>
              <a:buNone/>
            </a:pPr>
            <a:endParaRPr sz="1900"/>
          </a:p>
          <a:p>
            <a:pPr marL="457200" lvl="0" indent="0" algn="l" rtl="0">
              <a:lnSpc>
                <a:spcPct val="100000"/>
              </a:lnSpc>
              <a:spcBef>
                <a:spcPts val="0"/>
              </a:spcBef>
              <a:spcAft>
                <a:spcPts val="0"/>
              </a:spcAft>
              <a:buClr>
                <a:schemeClr val="dk1"/>
              </a:buClr>
              <a:buSzPts val="1100"/>
              <a:buFont typeface="Arial"/>
              <a:buNone/>
            </a:pPr>
            <a:r>
              <a:rPr lang="en-GB" sz="1900" u="sng">
                <a:solidFill>
                  <a:schemeClr val="hlink"/>
                </a:solidFill>
                <a:hlinkClick r:id="rId3"/>
              </a:rPr>
              <a:t>https://www.virtualbox.org/wiki/End-user_documentation</a:t>
            </a:r>
            <a:r>
              <a:rPr lang="en-GB" sz="1900"/>
              <a:t> </a:t>
            </a:r>
            <a:endParaRPr sz="1900"/>
          </a:p>
          <a:p>
            <a:pPr marL="457200" lvl="0" indent="0" algn="l" rtl="0">
              <a:lnSpc>
                <a:spcPct val="100000"/>
              </a:lnSpc>
              <a:spcBef>
                <a:spcPts val="0"/>
              </a:spcBef>
              <a:spcAft>
                <a:spcPts val="0"/>
              </a:spcAft>
              <a:buClr>
                <a:schemeClr val="dk1"/>
              </a:buClr>
              <a:buSzPts val="1100"/>
              <a:buFont typeface="Arial"/>
              <a:buNone/>
            </a:pPr>
            <a:endParaRPr sz="1900"/>
          </a:p>
          <a:p>
            <a:pPr marL="457200" lvl="0" indent="-349250" algn="l" rtl="0">
              <a:lnSpc>
                <a:spcPct val="100000"/>
              </a:lnSpc>
              <a:spcBef>
                <a:spcPts val="0"/>
              </a:spcBef>
              <a:spcAft>
                <a:spcPts val="0"/>
              </a:spcAft>
              <a:buClr>
                <a:schemeClr val="accent6"/>
              </a:buClr>
              <a:buSzPts val="1900"/>
              <a:buFont typeface="Quicksand"/>
              <a:buChar char="●"/>
            </a:pPr>
            <a:r>
              <a:rPr lang="en-GB" sz="1900"/>
              <a:t>Open and complete </a:t>
            </a:r>
            <a:r>
              <a:rPr lang="en-GB" sz="1900" b="1">
                <a:solidFill>
                  <a:schemeClr val="lt1"/>
                </a:solidFill>
                <a:highlight>
                  <a:schemeClr val="accent6"/>
                </a:highlight>
              </a:rPr>
              <a:t>Part B</a:t>
            </a:r>
            <a:r>
              <a:rPr lang="en-GB" sz="1900" b="1"/>
              <a:t> </a:t>
            </a:r>
            <a:r>
              <a:rPr lang="en-GB"/>
              <a:t>of ‘</a:t>
            </a:r>
            <a:r>
              <a:rPr lang="en-GB" b="1"/>
              <a:t>A1 Activity sheet</a:t>
            </a:r>
            <a:r>
              <a:rPr lang="en-GB"/>
              <a:t> – Virtual machines’</a:t>
            </a:r>
            <a:r>
              <a:rPr lang="en-GB" sz="1900"/>
              <a:t>  </a:t>
            </a:r>
            <a:endParaRPr/>
          </a:p>
        </p:txBody>
      </p:sp>
      <p:sp>
        <p:nvSpPr>
          <p:cNvPr id="214" name="Google Shape;214;p3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215" name="Google Shape;215;p3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16" name="Google Shape;216;p32"/>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Virtual machines</a:t>
            </a:r>
            <a:endParaRPr/>
          </a:p>
        </p:txBody>
      </p:sp>
      <p:graphicFrame>
        <p:nvGraphicFramePr>
          <p:cNvPr id="217" name="Google Shape;217;p32"/>
          <p:cNvGraphicFramePr/>
          <p:nvPr/>
        </p:nvGraphicFramePr>
        <p:xfrm>
          <a:off x="4779400" y="3742950"/>
          <a:ext cx="4010900" cy="838200"/>
        </p:xfrm>
        <a:graphic>
          <a:graphicData uri="http://schemas.openxmlformats.org/drawingml/2006/table">
            <a:tbl>
              <a:tblPr>
                <a:noFill/>
                <a:tableStyleId>{CA5F5C74-1ABB-40C2-B340-58720DA3E1C7}</a:tableStyleId>
              </a:tblPr>
              <a:tblGrid>
                <a:gridCol w="1857750">
                  <a:extLst>
                    <a:ext uri="{9D8B030D-6E8A-4147-A177-3AD203B41FA5}">
                      <a16:colId xmlns:a16="http://schemas.microsoft.com/office/drawing/2014/main" val="20000"/>
                    </a:ext>
                  </a:extLst>
                </a:gridCol>
                <a:gridCol w="215315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GB" sz="1000" b="1">
                          <a:latin typeface="Quicksand"/>
                          <a:ea typeface="Quicksand"/>
                          <a:cs typeface="Quicksand"/>
                          <a:sym typeface="Quicksand"/>
                        </a:rPr>
                        <a:t>Host operating system</a:t>
                      </a:r>
                      <a:endParaRPr sz="1000" b="1">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r>
                        <a:rPr lang="en-GB" sz="1000" b="1">
                          <a:latin typeface="Quicksand"/>
                          <a:ea typeface="Quicksand"/>
                          <a:cs typeface="Quicksand"/>
                          <a:sym typeface="Quicksand"/>
                        </a:rPr>
                        <a:t>Guest operating system(s)</a:t>
                      </a:r>
                      <a:endParaRPr sz="1000" b="1">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endParaRPr sz="100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endParaRPr sz="100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endParaRPr sz="100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endParaRPr sz="1000" dirty="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1"/>
        <p:cNvGrpSpPr/>
        <p:nvPr/>
      </p:nvGrpSpPr>
      <p:grpSpPr>
        <a:xfrm>
          <a:off x="0" y="0"/>
          <a:ext cx="0" cy="0"/>
          <a:chOff x="0" y="0"/>
          <a:chExt cx="0" cy="0"/>
        </a:xfrm>
      </p:grpSpPr>
      <p:sp>
        <p:nvSpPr>
          <p:cNvPr id="222" name="Google Shape;222;p3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sp>
        <p:nvSpPr>
          <p:cNvPr id="223" name="Google Shape;223;p33"/>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24" name="Google Shape;224;p33"/>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Emulators</a:t>
            </a:r>
            <a:endParaRPr/>
          </a:p>
        </p:txBody>
      </p:sp>
      <p:sp>
        <p:nvSpPr>
          <p:cNvPr id="225" name="Google Shape;225;p33"/>
          <p:cNvSpPr txBox="1">
            <a:spLocks noGrp="1"/>
          </p:cNvSpPr>
          <p:nvPr>
            <p:ph type="body" idx="1"/>
          </p:nvPr>
        </p:nvSpPr>
        <p:spPr>
          <a:xfrm>
            <a:off x="310900" y="1017724"/>
            <a:ext cx="5580000" cy="36591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accent6"/>
              </a:buClr>
              <a:buSzPts val="1400"/>
              <a:buFont typeface="Quicksand"/>
              <a:buChar char="●"/>
            </a:pPr>
            <a:r>
              <a:rPr lang="en-GB" sz="1400"/>
              <a:t>An </a:t>
            </a:r>
            <a:r>
              <a:rPr lang="en-GB" sz="1400" b="1"/>
              <a:t>emulator </a:t>
            </a:r>
            <a:r>
              <a:rPr lang="en-GB" sz="1400"/>
              <a:t>attempts to make one computer system behave like a completely different computer system (i.e. with different physical characteristics)</a:t>
            </a:r>
            <a:endParaRPr sz="1400"/>
          </a:p>
          <a:p>
            <a:pPr marL="457200" lvl="0" indent="0" algn="l" rtl="0">
              <a:lnSpc>
                <a:spcPct val="100000"/>
              </a:lnSpc>
              <a:spcBef>
                <a:spcPts val="0"/>
              </a:spcBef>
              <a:spcAft>
                <a:spcPts val="0"/>
              </a:spcAft>
              <a:buClr>
                <a:schemeClr val="dk1"/>
              </a:buClr>
              <a:buSzPts val="1100"/>
              <a:buFont typeface="Arial"/>
              <a:buNone/>
            </a:pPr>
            <a:endParaRPr sz="1400"/>
          </a:p>
          <a:p>
            <a:pPr marL="457200" lvl="0" indent="-317500" algn="l" rtl="0">
              <a:spcBef>
                <a:spcPts val="0"/>
              </a:spcBef>
              <a:spcAft>
                <a:spcPts val="0"/>
              </a:spcAft>
              <a:buClr>
                <a:schemeClr val="accent6"/>
              </a:buClr>
              <a:buSzPts val="1400"/>
              <a:buFont typeface="Quicksand"/>
              <a:buChar char="●"/>
            </a:pPr>
            <a:r>
              <a:rPr lang="en-GB" sz="1400"/>
              <a:t>For example, you might want to use an emulator to make your personal computer behave like your favourite games console</a:t>
            </a:r>
            <a:endParaRPr sz="1400"/>
          </a:p>
          <a:p>
            <a:pPr marL="457200" lvl="0" indent="0" algn="l" rtl="0">
              <a:spcBef>
                <a:spcPts val="0"/>
              </a:spcBef>
              <a:spcAft>
                <a:spcPts val="0"/>
              </a:spcAft>
              <a:buClr>
                <a:schemeClr val="dk1"/>
              </a:buClr>
              <a:buSzPts val="1100"/>
              <a:buFont typeface="Arial"/>
              <a:buNone/>
            </a:pPr>
            <a:endParaRPr sz="1400"/>
          </a:p>
          <a:p>
            <a:pPr marL="457200" lvl="0" indent="-317500" algn="l" rtl="0">
              <a:spcBef>
                <a:spcPts val="0"/>
              </a:spcBef>
              <a:spcAft>
                <a:spcPts val="0"/>
              </a:spcAft>
              <a:buClr>
                <a:schemeClr val="accent6"/>
              </a:buClr>
              <a:buSzPts val="1400"/>
              <a:buFont typeface="Quicksand"/>
              <a:buChar char="●"/>
            </a:pPr>
            <a:r>
              <a:rPr lang="en-GB" sz="1400"/>
              <a:t>When you use an emulator, you cannot access computer hardware directly; it is done through the emulator</a:t>
            </a:r>
            <a:endParaRPr sz="1400"/>
          </a:p>
          <a:p>
            <a:pPr marL="457200" lvl="0" indent="0" algn="l" rtl="0">
              <a:spcBef>
                <a:spcPts val="0"/>
              </a:spcBef>
              <a:spcAft>
                <a:spcPts val="0"/>
              </a:spcAft>
              <a:buClr>
                <a:schemeClr val="dk1"/>
              </a:buClr>
              <a:buSzPts val="1100"/>
              <a:buFont typeface="Arial"/>
              <a:buNone/>
            </a:pPr>
            <a:endParaRPr sz="1400"/>
          </a:p>
          <a:p>
            <a:pPr marL="457200" lvl="0" indent="-317500" algn="l" rtl="0">
              <a:spcBef>
                <a:spcPts val="0"/>
              </a:spcBef>
              <a:spcAft>
                <a:spcPts val="0"/>
              </a:spcAft>
              <a:buClr>
                <a:schemeClr val="accent6"/>
              </a:buClr>
              <a:buSzPts val="1400"/>
              <a:buFont typeface="Quicksand"/>
              <a:buChar char="●"/>
            </a:pPr>
            <a:r>
              <a:rPr lang="en-GB" sz="1400"/>
              <a:t>If the hardware does not exist on the physical computer system, the required functionality will be created in the software</a:t>
            </a:r>
            <a:endParaRPr sz="1600"/>
          </a:p>
        </p:txBody>
      </p:sp>
      <p:pic>
        <p:nvPicPr>
          <p:cNvPr id="226" name="Google Shape;226;p33"/>
          <p:cNvPicPr preferRelativeResize="0"/>
          <p:nvPr/>
        </p:nvPicPr>
        <p:blipFill>
          <a:blip r:embed="rId3">
            <a:alphaModFix/>
          </a:blip>
          <a:stretch>
            <a:fillRect/>
          </a:stretch>
        </p:blipFill>
        <p:spPr>
          <a:xfrm>
            <a:off x="5890900" y="1289299"/>
            <a:ext cx="3100698" cy="2066651"/>
          </a:xfrm>
          <a:prstGeom prst="rect">
            <a:avLst/>
          </a:prstGeom>
          <a:noFill/>
          <a:ln>
            <a:noFill/>
          </a:ln>
        </p:spPr>
      </p:pic>
    </p:spTree>
  </p:cSld>
  <p:clrMapOvr>
    <a:masterClrMapping/>
  </p:clrMapOvr>
</p:sld>
</file>

<file path=ppt/theme/theme1.xml><?xml version="1.0" encoding="utf-8"?>
<a:theme xmlns:a="http://schemas.openxmlformats.org/drawingml/2006/main" name="RPF Curriculum Slides">
  <a:themeElements>
    <a:clrScheme name="Simple Light">
      <a:dk1>
        <a:srgbClr val="000000"/>
      </a:dk1>
      <a:lt1>
        <a:srgbClr val="FFFFFF"/>
      </a:lt1>
      <a:dk2>
        <a:srgbClr val="F7F6FB"/>
      </a:dk2>
      <a:lt2>
        <a:srgbClr val="F2FCFC"/>
      </a:lt2>
      <a:accent1>
        <a:srgbClr val="F1FAFF"/>
      </a:accent1>
      <a:accent2>
        <a:srgbClr val="FFF8F3"/>
      </a:accent2>
      <a:accent3>
        <a:srgbClr val="FFFEF2"/>
      </a:accent3>
      <a:accent4>
        <a:srgbClr val="F5FBF5"/>
      </a:accent4>
      <a:accent5>
        <a:srgbClr val="F5FBF5"/>
      </a:accent5>
      <a:accent6>
        <a:srgbClr val="CD2355"/>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PF Curriculum Slides">
  <a:themeElements>
    <a:clrScheme name="Simple Light">
      <a:dk1>
        <a:srgbClr val="000000"/>
      </a:dk1>
      <a:lt1>
        <a:srgbClr val="FFFFFF"/>
      </a:lt1>
      <a:dk2>
        <a:srgbClr val="F7F6FB"/>
      </a:dk2>
      <a:lt2>
        <a:srgbClr val="F2FCFC"/>
      </a:lt2>
      <a:accent1>
        <a:srgbClr val="F1FAFF"/>
      </a:accent1>
      <a:accent2>
        <a:srgbClr val="FFF8F3"/>
      </a:accent2>
      <a:accent3>
        <a:srgbClr val="FFFEF2"/>
      </a:accent3>
      <a:accent4>
        <a:srgbClr val="F5FBF5"/>
      </a:accent4>
      <a:accent5>
        <a:srgbClr val="F5FBF5"/>
      </a:accent5>
      <a:accent6>
        <a:srgbClr val="CD2355"/>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7DF754-A330-4BF8-ADE9-A0BA09CF9955}">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customXml/itemProps2.xml><?xml version="1.0" encoding="utf-8"?>
<ds:datastoreItem xmlns:ds="http://schemas.openxmlformats.org/officeDocument/2006/customXml" ds:itemID="{44B4D777-2916-40A8-B649-355C95C00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D96BF5-FB3B-4A67-934B-61C5A73E6D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2599</Words>
  <Application>Microsoft Office PowerPoint</Application>
  <PresentationFormat>On-screen Show (16:9)</PresentationFormat>
  <Paragraphs>325</Paragraphs>
  <Slides>22</Slides>
  <Notes>22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Quicksand Medium</vt:lpstr>
      <vt:lpstr>Handlee</vt:lpstr>
      <vt:lpstr>Arial</vt:lpstr>
      <vt:lpstr>Roboto</vt:lpstr>
      <vt:lpstr>Quicksand</vt:lpstr>
      <vt:lpstr>Quicksand SemiBold</vt:lpstr>
      <vt:lpstr>RPF Curriculum Slides</vt:lpstr>
      <vt:lpstr>RPF Curriculum Slides</vt:lpstr>
      <vt:lpstr>Lesson 7: Virtual environments</vt:lpstr>
      <vt:lpstr>Communication over networks</vt:lpstr>
      <vt:lpstr>Communication over networks</vt:lpstr>
      <vt:lpstr>Lesson 7: Virtual environments</vt:lpstr>
      <vt:lpstr>Virtual machines</vt:lpstr>
      <vt:lpstr>Virtual machines</vt:lpstr>
      <vt:lpstr>Virtual machines</vt:lpstr>
      <vt:lpstr>Virtual machines</vt:lpstr>
      <vt:lpstr>Emulators</vt:lpstr>
      <vt:lpstr>Emulators</vt:lpstr>
      <vt:lpstr>Server virtualisation</vt:lpstr>
      <vt:lpstr>Server virtualisation</vt:lpstr>
      <vt:lpstr>Server virtualisation</vt:lpstr>
      <vt:lpstr>Server virtualisation</vt:lpstr>
      <vt:lpstr>Virtual development environments</vt:lpstr>
      <vt:lpstr>PowerPoint Presentation</vt:lpstr>
      <vt:lpstr>Virtual development environments</vt:lpstr>
      <vt:lpstr>Virtual development environments</vt:lpstr>
      <vt:lpstr>Apply it – activity</vt:lpstr>
      <vt:lpstr>Apply it – activity answers</vt:lpstr>
      <vt:lpstr>Apply it – activity answers</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Virtual environments</dc:title>
  <dc:creator/>
  <cp:lastModifiedBy/>
  <cp:revision>10</cp:revision>
  <dcterms:modified xsi:type="dcterms:W3CDTF">2024-06-11T16:15:32Z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