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59" r:id="rId4"/>
  </p:sldMasterIdLst>
  <p:notesMasterIdLst>
    <p:notesMasterId r:id="rId3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x="9144000" cy="5143500" type="screen16x9"/>
  <p:notesSz cx="6858000" cy="9144000"/>
  <p:embeddedFontLst>
    <p:embeddedFont>
      <p:font typeface="Handlee" panose="020B0604020202020204" charset="0"/>
      <p:regular r:id="rId40"/>
    </p:embeddedFont>
    <p:embeddedFont>
      <p:font typeface="Quicksand" charset="0"/>
      <p:regular r:id="rId41"/>
      <p:bold r:id="rId42"/>
    </p:embeddedFont>
    <p:embeddedFont>
      <p:font typeface="Quicksand Medium" charset="0"/>
      <p:regular r:id="rId43"/>
      <p:bold r:id="rId44"/>
    </p:embeddedFont>
    <p:embeddedFont>
      <p:font typeface="Quicksand SemiBold" charset="0"/>
      <p:regular r:id="rId45"/>
      <p:bold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95">
          <p15:clr>
            <a:srgbClr val="EA9999"/>
          </p15:clr>
        </p15:guide>
        <p15:guide id="2" pos="1034">
          <p15:clr>
            <a:srgbClr val="EA9999"/>
          </p15:clr>
        </p15:guide>
        <p15:guide id="3" pos="1102">
          <p15:clr>
            <a:srgbClr val="EA9999"/>
          </p15:clr>
        </p15:guide>
        <p15:guide id="4" pos="1940">
          <p15:clr>
            <a:srgbClr val="EA9999"/>
          </p15:clr>
        </p15:guide>
        <p15:guide id="5" pos="2007">
          <p15:clr>
            <a:srgbClr val="EA9999"/>
          </p15:clr>
        </p15:guide>
        <p15:guide id="6" pos="2846">
          <p15:clr>
            <a:srgbClr val="EA9999"/>
          </p15:clr>
        </p15:guide>
        <p15:guide id="7" pos="2914">
          <p15:clr>
            <a:srgbClr val="EA9999"/>
          </p15:clr>
        </p15:guide>
        <p15:guide id="8" pos="3753">
          <p15:clr>
            <a:srgbClr val="EA9999"/>
          </p15:clr>
        </p15:guide>
        <p15:guide id="9" pos="3821">
          <p15:clr>
            <a:srgbClr val="EA9999"/>
          </p15:clr>
        </p15:guide>
        <p15:guide id="10" pos="4660">
          <p15:clr>
            <a:srgbClr val="EA9999"/>
          </p15:clr>
        </p15:guide>
        <p15:guide id="11" pos="4728">
          <p15:clr>
            <a:srgbClr val="EA9999"/>
          </p15:clr>
        </p15:guide>
        <p15:guide id="12" pos="5567">
          <p15:clr>
            <a:srgbClr val="EA9999"/>
          </p15:clr>
        </p15:guide>
        <p15:guide id="13" orient="horz" pos="195">
          <p15:clr>
            <a:srgbClr val="EA9999"/>
          </p15:clr>
        </p15:guide>
        <p15:guide id="14" orient="horz" pos="1145">
          <p15:clr>
            <a:srgbClr val="EA9999"/>
          </p15:clr>
        </p15:guide>
        <p15:guide id="15" orient="horz" pos="1423">
          <p15:clr>
            <a:srgbClr val="EA9999"/>
          </p15:clr>
        </p15:guide>
        <p15:guide id="16" orient="horz" pos="2093">
          <p15:clr>
            <a:srgbClr val="EA9999"/>
          </p15:clr>
        </p15:guide>
        <p15:guide id="17" orient="horz" pos="3041">
          <p15:clr>
            <a:srgbClr val="EA9999"/>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D76F0D-2638-F272-4D34-44718E9A2D3B}" v="4" dt="2024-05-28T11:01:06.153"/>
  </p1510:revLst>
</p1510:revInfo>
</file>

<file path=ppt/tableStyles.xml><?xml version="1.0" encoding="utf-8"?>
<a:tblStyleLst xmlns:a="http://schemas.openxmlformats.org/drawingml/2006/main" def="{879E6B57-F475-4D8D-A790-F73CD687E52C}">
  <a:tblStyle styleId="{879E6B57-F475-4D8D-A790-F73CD687E52C}"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AB9F819-C6A0-43BD-8D79-380B72E017D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3"/>
  </p:normalViewPr>
  <p:slideViewPr>
    <p:cSldViewPr snapToGrid="0">
      <p:cViewPr varScale="1">
        <p:scale>
          <a:sx n="133" d="100"/>
          <a:sy n="133" d="100"/>
        </p:scale>
        <p:origin x="984" y="120"/>
      </p:cViewPr>
      <p:guideLst>
        <p:guide pos="195"/>
        <p:guide pos="1034"/>
        <p:guide pos="1102"/>
        <p:guide pos="1940"/>
        <p:guide pos="2007"/>
        <p:guide pos="2846"/>
        <p:guide pos="2914"/>
        <p:guide pos="3753"/>
        <p:guide pos="3821"/>
        <p:guide pos="4660"/>
        <p:guide pos="4728"/>
        <p:guide pos="5567"/>
        <p:guide orient="horz" pos="195"/>
        <p:guide orient="horz" pos="1145"/>
        <p:guide orient="horz" pos="1423"/>
        <p:guide orient="horz" pos="2093"/>
        <p:guide orient="horz" pos="30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vectors/laptop-pc-computer-computer-science-2243898/"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pixabay.com/vectors/wireless-signal-icon-image-vector-1119306/" TargetMode="External"/><Relationship Id="rId4" Type="http://schemas.openxmlformats.org/officeDocument/2006/relationships/hyperlink" Target="https://pixabay.com/vectors/router-internet-icon-technology-693352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pixabay.com/vectors/wireless-signal-icon-image-vector-1119306/" TargetMode="External"/><Relationship Id="rId3" Type="http://schemas.openxmlformats.org/officeDocument/2006/relationships/hyperlink" Target="https://pixabay.com/vectors/tablet-ipad-homebutton-app-1717178/" TargetMode="External"/><Relationship Id="rId7" Type="http://schemas.openxmlformats.org/officeDocument/2006/relationships/hyperlink" Target="https://pixabay.com/vectors/router-wifi-wireless-connector-2324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pixabay.com/vectors/computer-hardware-keyboard-monitor-1295125/" TargetMode="External"/><Relationship Id="rId5" Type="http://schemas.openxmlformats.org/officeDocument/2006/relationships/hyperlink" Target="https://pixabay.com/vectors/laptop-computer-business-technology-312499/" TargetMode="External"/><Relationship Id="rId4" Type="http://schemas.openxmlformats.org/officeDocument/2006/relationships/hyperlink" Target="https://pixabay.com/vectors/board-pc-screen-vector-background-136285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exels.com/photo/serious-ethnic-field-engineer-examining-hardware-and-working-on-laptop-44215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exels.com/photo/compact-discs-in-close-up-view-473471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exels.com/photo/top-view-photo-of-restaurant-225364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ixabay.com/vectors/register-cash-register-modern-23666/"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photo/close-up-photography-of-yellow-green-red-and-brown-plastic-cones-on-white-lined-surface-16306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exels.com/photo/professional-crop-black-technician-working-with-hardware-44215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xels.com/photo/laughing-children-in-between-woman-and-man-at-daytime-120610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raspberrypi.com/success-stories/sarawak-malaysia-primary-school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exels.com/photo/laughing-children-in-between-woman-and-man-at-daytime-120610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raspberrypi.com/success-stories/sarawak-malaysia-primary-school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ea948baa0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ea948baa0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dirty="0"/>
              <a:t>Version 1, </a:t>
            </a:r>
            <a:r>
              <a:rPr lang="en-GB" dirty="0"/>
              <a:t>June</a:t>
            </a:r>
            <a:r>
              <a:rPr dirty="0"/>
              <a:t> 2024</a:t>
            </a:r>
            <a:endParaRPr sz="1000" dirty="0">
              <a:latin typeface="Quicksand"/>
              <a:ea typeface="Quicksand"/>
              <a:cs typeface="Quicksand"/>
              <a:sym typeface="Quicksan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2bb3a74298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2bb3a7429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2cbddbfdd3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2cbddbfdd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Images:</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Laptop image by FiveFlowersForFamilyFirst from Pixabay: </a:t>
            </a:r>
            <a:r>
              <a:rPr lang="en-GB" sz="1000" u="sng">
                <a:solidFill>
                  <a:schemeClr val="hlink"/>
                </a:solidFill>
                <a:latin typeface="Quicksand"/>
                <a:ea typeface="Quicksand"/>
                <a:cs typeface="Quicksand"/>
                <a:sym typeface="Quicksand"/>
                <a:hlinkClick r:id="rId3"/>
              </a:rPr>
              <a:t>https://pixabay.com/vectors/laptop-pc-computer-computer-science-2243898/</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Wireless access point image by jallen_RTR from Pixabay: </a:t>
            </a:r>
            <a:r>
              <a:rPr lang="en-GB" sz="1000" u="sng">
                <a:solidFill>
                  <a:schemeClr val="hlink"/>
                </a:solidFill>
                <a:latin typeface="Quicksand"/>
                <a:ea typeface="Quicksand"/>
                <a:cs typeface="Quicksand"/>
                <a:sym typeface="Quicksand"/>
                <a:hlinkClick r:id="rId4"/>
              </a:rPr>
              <a:t>https://pixabay.com/vectors/router-internet-icon-technology-6933520/</a:t>
            </a:r>
            <a:endParaRPr sz="1000">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Wireless symbol image by Samuel1983 from Pixabay: </a:t>
            </a:r>
            <a:r>
              <a:rPr lang="en-GB" sz="1000" u="sng">
                <a:solidFill>
                  <a:schemeClr val="hlink"/>
                </a:solidFill>
                <a:latin typeface="Quicksand"/>
                <a:ea typeface="Quicksand"/>
                <a:cs typeface="Quicksand"/>
                <a:sym typeface="Quicksand"/>
                <a:hlinkClick r:id="rId5"/>
              </a:rPr>
              <a:t>https://pixabay.com/vectors/wireless-signal-icon-image-vector-1119306/</a:t>
            </a:r>
            <a:endParaRPr sz="1000">
              <a:latin typeface="Quicksand"/>
              <a:ea typeface="Quicksand"/>
              <a:cs typeface="Quicksand"/>
              <a:sym typeface="Quicksan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2bb3a74298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2bb3a7429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2bb3a7429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2bb3a7429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2bb3a74298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2bb3a74298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Image sources: </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Tablet image by janjf93 from Pixabay: </a:t>
            </a:r>
            <a:r>
              <a:rPr lang="en-GB" sz="1000" u="sng">
                <a:solidFill>
                  <a:schemeClr val="hlink"/>
                </a:solidFill>
                <a:latin typeface="Quicksand"/>
                <a:ea typeface="Quicksand"/>
                <a:cs typeface="Quicksand"/>
                <a:sym typeface="Quicksand"/>
                <a:hlinkClick r:id="rId3"/>
              </a:rPr>
              <a:t>https://pixabay.com/vectors/tablet-ipad-homebutton-app-1717178/</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T</a:t>
            </a:r>
            <a:r>
              <a:rPr lang="en-GB" sz="1000">
                <a:solidFill>
                  <a:schemeClr val="dk1"/>
                </a:solidFill>
                <a:latin typeface="Quicksand"/>
                <a:ea typeface="Quicksand"/>
                <a:cs typeface="Quicksand"/>
                <a:sym typeface="Quicksand"/>
              </a:rPr>
              <a:t>ablet image by monstreh from Pixabay</a:t>
            </a:r>
            <a:r>
              <a:rPr lang="en-GB" sz="1000">
                <a:latin typeface="Quicksand"/>
                <a:ea typeface="Quicksand"/>
                <a:cs typeface="Quicksand"/>
                <a:sym typeface="Quicksand"/>
              </a:rPr>
              <a:t>: </a:t>
            </a:r>
            <a:r>
              <a:rPr lang="en-GB" sz="1000" u="sng">
                <a:solidFill>
                  <a:schemeClr val="hlink"/>
                </a:solidFill>
                <a:latin typeface="Quicksand"/>
                <a:ea typeface="Quicksand"/>
                <a:cs typeface="Quicksand"/>
                <a:sym typeface="Quicksand"/>
                <a:hlinkClick r:id="rId4"/>
              </a:rPr>
              <a:t>https://pixabay.com/vectors/board-pc-screen-vector-background-1362851/</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Laptop image by Clker-Free-Vector-Images from Pixabay: </a:t>
            </a:r>
            <a:r>
              <a:rPr lang="en-GB" sz="1000" u="sng">
                <a:solidFill>
                  <a:schemeClr val="hlink"/>
                </a:solidFill>
                <a:latin typeface="Quicksand"/>
                <a:ea typeface="Quicksand"/>
                <a:cs typeface="Quicksand"/>
                <a:sym typeface="Quicksand"/>
                <a:hlinkClick r:id="rId5"/>
              </a:rPr>
              <a:t>https://pixabay.com/vectors/laptop-computer-business-technology-312499/</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Desktop computer image by OpenClipart-Vectors from Pixabay: </a:t>
            </a:r>
            <a:r>
              <a:rPr lang="en-GB" sz="1000" u="sng">
                <a:solidFill>
                  <a:schemeClr val="hlink"/>
                </a:solidFill>
                <a:latin typeface="Quicksand"/>
                <a:ea typeface="Quicksand"/>
                <a:cs typeface="Quicksand"/>
                <a:sym typeface="Quicksand"/>
                <a:hlinkClick r:id="rId6"/>
              </a:rPr>
              <a:t>https://pixabay.com/vectors/computer-hardware-keyboard-monitor-1295125/</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Wireless access point </a:t>
            </a:r>
            <a:r>
              <a:rPr lang="en-GB" sz="1000">
                <a:solidFill>
                  <a:schemeClr val="dk1"/>
                </a:solidFill>
                <a:latin typeface="Quicksand"/>
                <a:ea typeface="Quicksand"/>
                <a:cs typeface="Quicksand"/>
                <a:sym typeface="Quicksand"/>
              </a:rPr>
              <a:t>image by Clker-Free-Vector-Images from Pixabay</a:t>
            </a:r>
            <a:r>
              <a:rPr lang="en-GB" sz="1000">
                <a:latin typeface="Quicksand"/>
                <a:ea typeface="Quicksand"/>
                <a:cs typeface="Quicksand"/>
                <a:sym typeface="Quicksand"/>
              </a:rPr>
              <a:t>: </a:t>
            </a:r>
            <a:r>
              <a:rPr lang="en-GB" sz="1000" u="sng">
                <a:solidFill>
                  <a:schemeClr val="hlink"/>
                </a:solidFill>
                <a:latin typeface="Quicksand"/>
                <a:ea typeface="Quicksand"/>
                <a:cs typeface="Quicksand"/>
                <a:sym typeface="Quicksand"/>
                <a:hlinkClick r:id="rId7"/>
              </a:rPr>
              <a:t>https://pixabay.com/vectors/router-wifi-wireless-connector-23240/</a:t>
            </a:r>
            <a:endParaRPr sz="1000">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Wireless symbol image by Samuel1983 from Pixabay: </a:t>
            </a:r>
            <a:r>
              <a:rPr lang="en-GB" sz="1000" u="sng">
                <a:solidFill>
                  <a:schemeClr val="hlink"/>
                </a:solidFill>
                <a:latin typeface="Quicksand"/>
                <a:ea typeface="Quicksand"/>
                <a:cs typeface="Quicksand"/>
                <a:sym typeface="Quicksand"/>
                <a:hlinkClick r:id="rId8"/>
              </a:rPr>
              <a:t>https://pixabay.com/vectors/wireless-signal-icon-image-vector-1119306/</a:t>
            </a:r>
            <a:r>
              <a:rPr lang="en-GB" sz="1000">
                <a:solidFill>
                  <a:schemeClr val="dk1"/>
                </a:solidFill>
                <a:latin typeface="Quicksand"/>
                <a:ea typeface="Quicksand"/>
                <a:cs typeface="Quicksand"/>
                <a:sym typeface="Quicksand"/>
              </a:rPr>
              <a:t> </a:t>
            </a:r>
            <a:endParaRPr sz="1000">
              <a:latin typeface="Quicksand"/>
              <a:ea typeface="Quicksand"/>
              <a:cs typeface="Quicksand"/>
              <a:sym typeface="Quicksan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2bb3a7429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2bb3a7429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2bb3a74298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2bb3a7429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chemeClr val="dk1"/>
                </a:solidFill>
                <a:latin typeface="Roboto"/>
                <a:ea typeface="Roboto"/>
                <a:cs typeface="Roboto"/>
                <a:sym typeface="Roboto"/>
              </a:rPr>
              <a:t>Photo by Field Engineer from Pexels: </a:t>
            </a:r>
            <a:r>
              <a:rPr lang="en-GB" sz="1050" u="sng">
                <a:solidFill>
                  <a:schemeClr val="hlink"/>
                </a:solidFill>
                <a:latin typeface="Roboto"/>
                <a:ea typeface="Roboto"/>
                <a:cs typeface="Roboto"/>
                <a:sym typeface="Roboto"/>
                <a:hlinkClick r:id="rId3"/>
              </a:rPr>
              <a:t>https://www.pexels.com/photo/serious-ethnic-field-engineer-examining-hardware-and-working-on-laptop-442152/</a:t>
            </a:r>
            <a:r>
              <a:rPr lang="en-GB" sz="1050">
                <a:solidFill>
                  <a:schemeClr val="dk1"/>
                </a:solidFill>
                <a:latin typeface="Roboto"/>
                <a:ea typeface="Roboto"/>
                <a:cs typeface="Roboto"/>
                <a:sym typeface="Roboto"/>
              </a:rPr>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2bb3a74298_1_10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2bb3a74298_1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2bb3a74298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2bb3a74298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3a224366a1_2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3a224366a1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2cbddbfdd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2cbddbfdd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000" u="none">
                <a:solidFill>
                  <a:schemeClr val="hlink"/>
                </a:solidFill>
                <a:latin typeface="Quicksand"/>
                <a:ea typeface="Quicksand"/>
                <a:cs typeface="Quicksand"/>
                <a:sym typeface="Quicksand"/>
              </a:rPr>
              <a:t>Answers: A, C, F</a:t>
            </a:r>
            <a:endParaRPr lang="en-GB" sz="1000" u="none">
              <a:latin typeface="Quicksand"/>
              <a:ea typeface="Quicksand"/>
              <a:cs typeface="Quicksand"/>
              <a:sym typeface="Quicksand"/>
            </a:endParaRPr>
          </a:p>
          <a:p>
            <a:pPr marL="0" lvl="0" indent="0" algn="l" rtl="0">
              <a:spcBef>
                <a:spcPts val="0"/>
              </a:spcBef>
              <a:spcAft>
                <a:spcPts val="0"/>
              </a:spcAft>
              <a:buNone/>
            </a:pPr>
            <a:r>
              <a:rPr lang="en-GB" sz="1000">
                <a:solidFill>
                  <a:schemeClr val="dk1"/>
                </a:solidFill>
                <a:latin typeface="Quicksand"/>
                <a:ea typeface="Quicksand"/>
                <a:cs typeface="Quicksand"/>
                <a:sym typeface="Quicksand"/>
              </a:rPr>
              <a:t>Photo </a:t>
            </a:r>
            <a:r>
              <a:rPr lang="en-GB" sz="1000" dirty="0">
                <a:solidFill>
                  <a:schemeClr val="dk1"/>
                </a:solidFill>
                <a:latin typeface="Quicksand"/>
                <a:ea typeface="Quicksand"/>
                <a:cs typeface="Quicksand"/>
                <a:sym typeface="Quicksand"/>
              </a:rPr>
              <a:t>by Mati Mango from </a:t>
            </a:r>
            <a:r>
              <a:rPr lang="en-GB" sz="1000" dirty="0" err="1">
                <a:solidFill>
                  <a:schemeClr val="dk1"/>
                </a:solidFill>
                <a:latin typeface="Quicksand"/>
                <a:ea typeface="Quicksand"/>
                <a:cs typeface="Quicksand"/>
                <a:sym typeface="Quicksand"/>
              </a:rPr>
              <a:t>Pexels</a:t>
            </a:r>
            <a:r>
              <a:rPr lang="en-GB" sz="1000" dirty="0">
                <a:solidFill>
                  <a:schemeClr val="dk1"/>
                </a:solidFill>
                <a:latin typeface="Quicksand"/>
                <a:ea typeface="Quicksand"/>
                <a:cs typeface="Quicksand"/>
                <a:sym typeface="Quicksand"/>
              </a:rPr>
              <a:t>: </a:t>
            </a:r>
            <a:r>
              <a:rPr lang="en-GB" sz="1000" u="sng" dirty="0">
                <a:solidFill>
                  <a:schemeClr val="hlink"/>
                </a:solidFill>
                <a:latin typeface="Quicksand"/>
                <a:ea typeface="Quicksand"/>
                <a:cs typeface="Quicksand"/>
                <a:sym typeface="Quicksand"/>
                <a:hlinkClick r:id="rId3"/>
              </a:rPr>
              <a:t>https://www.pexels.com/photo/compact-discs-in-close-up-view-4734714/</a:t>
            </a:r>
            <a:endParaRPr lang="en-GB" sz="1000" u="sng" dirty="0">
              <a:solidFill>
                <a:schemeClr val="hlink"/>
              </a:solidFill>
              <a:latin typeface="Quicksand"/>
              <a:ea typeface="Quicksand"/>
              <a:cs typeface="Quicksand"/>
              <a:sym typeface="Quicksan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2bb3a74298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2bb3a74298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2bb3a74298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2bb3a74298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2bb3a74298_1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2bb3a74298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Animated GIF: Raspberry Pi Foundation</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The red crosses indicate that the message has been ignored because it was not addressed to that location. </a:t>
            </a:r>
            <a:endParaRPr sz="1000">
              <a:latin typeface="Quicksand"/>
              <a:ea typeface="Quicksand"/>
              <a:cs typeface="Quicksand"/>
              <a:sym typeface="Quicksan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2bb3a74298_1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2bb3a74298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Animated GIF: Raspberry Pi Foundation</a:t>
            </a:r>
            <a:endParaRPr sz="1000">
              <a:solidFill>
                <a:schemeClr val="dk1"/>
              </a:solidFill>
              <a:latin typeface="Quicksand"/>
              <a:ea typeface="Quicksand"/>
              <a:cs typeface="Quicksand"/>
              <a:sym typeface="Quicksand"/>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2bb3a74298_1_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2bb3a74298_1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2bb3a74298_1_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2bb3a74298_1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Animated GIF: Raspberry Pi Foundation</a:t>
            </a:r>
            <a:endParaRPr sz="1000">
              <a:solidFill>
                <a:schemeClr val="dk1"/>
              </a:solidFill>
              <a:latin typeface="Quicksand"/>
              <a:ea typeface="Quicksand"/>
              <a:cs typeface="Quicksand"/>
              <a:sym typeface="Quicksand"/>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2cce179439_0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2cce17943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Animated GIF: Raspberry Pi Foundation</a:t>
            </a:r>
            <a:endParaRPr sz="1000">
              <a:latin typeface="Quicksand"/>
              <a:ea typeface="Quicksand"/>
              <a:cs typeface="Quicksand"/>
              <a:sym typeface="Quicksan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2cce17943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2cce17943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2bb3a74298_1_1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2bb3a74298_1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38ff7938e2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38ff7938e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2a22e51a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2a22e51a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2cce179439_0_6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2cce179439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chemeClr val="dk1"/>
                </a:solidFill>
                <a:latin typeface="Roboto"/>
                <a:ea typeface="Roboto"/>
                <a:cs typeface="Roboto"/>
                <a:sym typeface="Roboto"/>
              </a:rPr>
              <a:t>Photo by Dmitry Zvolskiy from Pexels: </a:t>
            </a:r>
            <a:r>
              <a:rPr lang="en-GB" sz="1050" u="sng">
                <a:solidFill>
                  <a:schemeClr val="hlink"/>
                </a:solidFill>
                <a:latin typeface="Roboto"/>
                <a:ea typeface="Roboto"/>
                <a:cs typeface="Roboto"/>
                <a:sym typeface="Roboto"/>
                <a:hlinkClick r:id="rId3"/>
              </a:rPr>
              <a:t>https://www.pexels.com/photo/top-view-photo-of-restaurant-2253643/</a:t>
            </a:r>
            <a:endParaRPr sz="1050">
              <a:solidFill>
                <a:schemeClr val="dk1"/>
              </a:solidFill>
              <a:latin typeface="Roboto"/>
              <a:ea typeface="Roboto"/>
              <a:cs typeface="Roboto"/>
              <a:sym typeface="Roboto"/>
            </a:endParaRPr>
          </a:p>
          <a:p>
            <a:pPr marL="0" lvl="0" indent="0" algn="l" rtl="0">
              <a:spcBef>
                <a:spcPts val="0"/>
              </a:spcBef>
              <a:spcAft>
                <a:spcPts val="0"/>
              </a:spcAft>
              <a:buNone/>
            </a:pPr>
            <a:endParaRPr sz="1050">
              <a:solidFill>
                <a:schemeClr val="dk1"/>
              </a:solidFill>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2d4e21dc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2d4e21dc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45cddfd0ef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45cddfd0ef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Cash register image: </a:t>
            </a:r>
            <a:r>
              <a:rPr lang="en-GB" u="sng" dirty="0">
                <a:solidFill>
                  <a:schemeClr val="hlink"/>
                </a:solidFill>
                <a:hlinkClick r:id="rId3"/>
              </a:rPr>
              <a:t>https://pixabay.com/vectors/register-cash-register-modern-23666/</a:t>
            </a:r>
            <a:endParaRPr dirty="0"/>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45cddfd0ef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45cddfd0ef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2cce179439_0_8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Google Shape;738;g22cce179439_0_8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2a869d11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2a869d11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A0 Introduction: Networks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2bb3a742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2bb3a742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chemeClr val="dk1"/>
                </a:solidFill>
                <a:latin typeface="Quicksand"/>
                <a:ea typeface="Quicksand"/>
                <a:cs typeface="Quicksand"/>
                <a:sym typeface="Quicksand"/>
              </a:rPr>
              <a:t>Photo by Pixabay from Pexels: </a:t>
            </a:r>
            <a:r>
              <a:rPr lang="en-GB" sz="1000" u="sng">
                <a:solidFill>
                  <a:schemeClr val="hlink"/>
                </a:solidFill>
                <a:latin typeface="Quicksand"/>
                <a:ea typeface="Quicksand"/>
                <a:cs typeface="Quicksand"/>
                <a:sym typeface="Quicksand"/>
                <a:hlinkClick r:id="rId3"/>
              </a:rPr>
              <a:t>https://www.pexels.com/photo/close-up-photography-of-yellow-green-red-and-brown-plastic-cones-on-white-lined-surface-163064/</a:t>
            </a:r>
            <a:endParaRPr sz="1000">
              <a:latin typeface="Quicksand"/>
              <a:ea typeface="Quicksand"/>
              <a:cs typeface="Quicksand"/>
              <a:sym typeface="Quicksan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2bb3a7429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2bb3a7429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chemeClr val="dk1"/>
                </a:solidFill>
                <a:latin typeface="Quicksand"/>
                <a:ea typeface="Quicksand"/>
                <a:cs typeface="Quicksand"/>
                <a:sym typeface="Quicksand"/>
              </a:rPr>
              <a:t>Photo by Field Engineer from Pexels: </a:t>
            </a:r>
            <a:r>
              <a:rPr lang="en-GB" sz="1000" u="sng">
                <a:solidFill>
                  <a:schemeClr val="hlink"/>
                </a:solidFill>
                <a:latin typeface="Quicksand"/>
                <a:ea typeface="Quicksand"/>
                <a:cs typeface="Quicksand"/>
                <a:sym typeface="Quicksand"/>
                <a:hlinkClick r:id="rId3"/>
              </a:rPr>
              <a:t>https://www.pexels.com/photo/professional-crop-black-technician-working-with-hardware-442154/</a:t>
            </a:r>
            <a:endParaRPr sz="1000">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e51e6d82f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e51e6d82f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dirty="0">
                <a:solidFill>
                  <a:schemeClr val="dk1"/>
                </a:solidFill>
                <a:latin typeface="Roboto"/>
                <a:ea typeface="Roboto"/>
                <a:cs typeface="Roboto"/>
                <a:sym typeface="Roboto"/>
              </a:rPr>
              <a:t>Photo by </a:t>
            </a:r>
            <a:r>
              <a:rPr lang="en-GB" sz="1050" dirty="0" err="1">
                <a:solidFill>
                  <a:schemeClr val="dk1"/>
                </a:solidFill>
                <a:latin typeface="Roboto"/>
                <a:ea typeface="Roboto"/>
                <a:cs typeface="Roboto"/>
                <a:sym typeface="Roboto"/>
              </a:rPr>
              <a:t>Iqwan</a:t>
            </a:r>
            <a:r>
              <a:rPr lang="en-GB" sz="1050" dirty="0">
                <a:solidFill>
                  <a:schemeClr val="dk1"/>
                </a:solidFill>
                <a:latin typeface="Roboto"/>
                <a:ea typeface="Roboto"/>
                <a:cs typeface="Roboto"/>
                <a:sym typeface="Roboto"/>
              </a:rPr>
              <a:t> Alif from </a:t>
            </a:r>
            <a:r>
              <a:rPr lang="en-GB" sz="1050" dirty="0" err="1">
                <a:solidFill>
                  <a:schemeClr val="dk1"/>
                </a:solidFill>
                <a:latin typeface="Roboto"/>
                <a:ea typeface="Roboto"/>
                <a:cs typeface="Roboto"/>
                <a:sym typeface="Roboto"/>
              </a:rPr>
              <a:t>Pexels</a:t>
            </a:r>
            <a:r>
              <a:rPr lang="en-GB" sz="1050" dirty="0">
                <a:solidFill>
                  <a:schemeClr val="dk1"/>
                </a:solidFill>
                <a:latin typeface="Roboto"/>
                <a:ea typeface="Roboto"/>
                <a:cs typeface="Roboto"/>
                <a:sym typeface="Roboto"/>
              </a:rPr>
              <a:t>: </a:t>
            </a:r>
            <a:r>
              <a:rPr lang="en-GB" sz="1050" u="sng" dirty="0">
                <a:solidFill>
                  <a:schemeClr val="hlink"/>
                </a:solidFill>
                <a:latin typeface="Roboto"/>
                <a:ea typeface="Roboto"/>
                <a:cs typeface="Roboto"/>
                <a:sym typeface="Roboto"/>
                <a:hlinkClick r:id="rId3"/>
              </a:rPr>
              <a:t>https://www.pexels.com/photo/laughing-children-in-between-woman-and-man-at-daytime-1206101/</a:t>
            </a:r>
            <a:r>
              <a:rPr lang="en-GB" sz="1050" dirty="0">
                <a:solidFill>
                  <a:schemeClr val="dk1"/>
                </a:solidFill>
                <a:latin typeface="Roboto"/>
                <a:ea typeface="Roboto"/>
                <a:cs typeface="Roboto"/>
                <a:sym typeface="Roboto"/>
              </a:rPr>
              <a:t> </a:t>
            </a:r>
            <a:endParaRPr dirty="0"/>
          </a:p>
          <a:p>
            <a:pPr marL="0" lvl="0" indent="0" algn="l" rtl="0">
              <a:spcBef>
                <a:spcPts val="0"/>
              </a:spcBef>
              <a:spcAft>
                <a:spcPts val="0"/>
              </a:spcAft>
              <a:buNone/>
            </a:pPr>
            <a:r>
              <a:rPr lang="en-GB" dirty="0"/>
              <a:t>Further information from: </a:t>
            </a:r>
            <a:r>
              <a:rPr lang="en-GB" u="sng" dirty="0">
                <a:solidFill>
                  <a:schemeClr val="hlink"/>
                </a:solidFill>
                <a:hlinkClick r:id="rId4"/>
              </a:rPr>
              <a:t>https://www.raspberrypi.com/success-stories/sarawak-malaysia-primary-schools/</a:t>
            </a:r>
            <a:r>
              <a:rPr lang="en-GB" dirty="0"/>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5ffb93e1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5ffb93e1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50">
                <a:solidFill>
                  <a:schemeClr val="dk1"/>
                </a:solidFill>
                <a:latin typeface="Roboto"/>
                <a:ea typeface="Roboto"/>
                <a:cs typeface="Roboto"/>
                <a:sym typeface="Roboto"/>
              </a:rPr>
              <a:t>Photo by Iqwan Alif from Pexels: </a:t>
            </a:r>
            <a:r>
              <a:rPr lang="en-GB" sz="1050" u="sng">
                <a:solidFill>
                  <a:schemeClr val="hlink"/>
                </a:solidFill>
                <a:latin typeface="Roboto"/>
                <a:ea typeface="Roboto"/>
                <a:cs typeface="Roboto"/>
                <a:sym typeface="Roboto"/>
                <a:hlinkClick r:id="rId3"/>
              </a:rPr>
              <a:t>https://www.pexels.com/photo/laughing-children-in-between-woman-and-man-at-daytime-1206101/</a:t>
            </a:r>
            <a:r>
              <a:rPr lang="en-GB" sz="1050">
                <a:solidFill>
                  <a:schemeClr val="dk1"/>
                </a:solidFill>
                <a:latin typeface="Roboto"/>
                <a:ea typeface="Roboto"/>
                <a:cs typeface="Roboto"/>
                <a:sym typeface="Roboto"/>
              </a:rPr>
              <a:t> </a:t>
            </a:r>
            <a:endParaRPr/>
          </a:p>
          <a:p>
            <a:pPr marL="0" lvl="0" indent="0" algn="l" rtl="0">
              <a:spcBef>
                <a:spcPts val="0"/>
              </a:spcBef>
              <a:spcAft>
                <a:spcPts val="0"/>
              </a:spcAft>
              <a:buNone/>
            </a:pPr>
            <a:r>
              <a:rPr lang="en-GB"/>
              <a:t>Further information from: </a:t>
            </a:r>
            <a:r>
              <a:rPr lang="en-GB" u="sng">
                <a:solidFill>
                  <a:schemeClr val="hlink"/>
                </a:solidFill>
                <a:hlinkClick r:id="rId4"/>
              </a:rPr>
              <a:t>https://www.raspberrypi.com/success-stories/sarawak-malaysia-primary-schools/</a:t>
            </a:r>
            <a:r>
              <a:rPr lang="en-GB"/>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2bb3a74298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2bb3a7429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6840000" y="0"/>
            <a:ext cx="19611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algn="r" rtl="0">
              <a:spcBef>
                <a:spcPts val="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
        <p:nvSpPr>
          <p:cNvPr id="11" name="Google Shape;11;p2"/>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2"/>
          </p:nvPr>
        </p:nvSpPr>
        <p:spPr>
          <a:xfrm>
            <a:off x="532725" y="2665400"/>
            <a:ext cx="8095800" cy="731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13" name="Google Shape;13;p2"/>
          <p:cNvPicPr preferRelativeResize="0"/>
          <p:nvPr/>
        </p:nvPicPr>
        <p:blipFill>
          <a:blip r:embed="rId2">
            <a:alphaModFix/>
          </a:blip>
          <a:stretch>
            <a:fillRect/>
          </a:stretch>
        </p:blipFill>
        <p:spPr>
          <a:xfrm>
            <a:off x="7455500" y="4491500"/>
            <a:ext cx="1407075" cy="4252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310900" y="319600"/>
            <a:ext cx="8521200" cy="450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Quicksand Medium"/>
                <a:ea typeface="Quicksand Medium"/>
                <a:cs typeface="Quicksand Medium"/>
                <a:sym typeface="Quicksand Medium"/>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2" name="Google Shape;62;p1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63" name="Google Shape;63;p11"/>
          <p:cNvSpPr txBox="1">
            <a:spLocks noGrp="1"/>
          </p:cNvSpPr>
          <p:nvPr>
            <p:ph type="subTitle" idx="1"/>
          </p:nvPr>
        </p:nvSpPr>
        <p:spPr>
          <a:xfrm>
            <a:off x="6840000" y="0"/>
            <a:ext cx="19623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64"/>
        <p:cNvGrpSpPr/>
        <p:nvPr/>
      </p:nvGrpSpPr>
      <p:grpSpPr>
        <a:xfrm>
          <a:off x="0" y="0"/>
          <a:ext cx="0" cy="0"/>
          <a:chOff x="0" y="0"/>
          <a:chExt cx="0" cy="0"/>
        </a:xfrm>
      </p:grpSpPr>
      <p:sp>
        <p:nvSpPr>
          <p:cNvPr id="65" name="Google Shape;65;p1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6" name="Google Shape;66;p1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 name="Google Shape;67;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4"/>
        <p:cNvGrpSpPr/>
        <p:nvPr/>
      </p:nvGrpSpPr>
      <p:grpSpPr>
        <a:xfrm>
          <a:off x="0" y="0"/>
          <a:ext cx="0" cy="0"/>
          <a:chOff x="0" y="0"/>
          <a:chExt cx="0" cy="0"/>
        </a:xfrm>
      </p:grpSpPr>
      <p:sp>
        <p:nvSpPr>
          <p:cNvPr id="15" name="Google Shape;15;p3"/>
          <p:cNvSpPr txBox="1">
            <a:spLocks noGrp="1"/>
          </p:cNvSpPr>
          <p:nvPr>
            <p:ph type="body" idx="1"/>
          </p:nvPr>
        </p:nvSpPr>
        <p:spPr>
          <a:xfrm>
            <a:off x="310900" y="1017725"/>
            <a:ext cx="8522100" cy="3811500"/>
          </a:xfrm>
          <a:prstGeom prst="rect">
            <a:avLst/>
          </a:prstGeom>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Char char="●"/>
              <a:defRPr>
                <a:solidFill>
                  <a:schemeClr val="dk1"/>
                </a:solidFill>
              </a:defRPr>
            </a:lvl1pPr>
            <a:lvl2pPr marL="914400" lvl="1" indent="-317500" rtl="0">
              <a:lnSpc>
                <a:spcPct val="115000"/>
              </a:lnSpc>
              <a:spcBef>
                <a:spcPts val="1600"/>
              </a:spcBef>
              <a:spcAft>
                <a:spcPts val="0"/>
              </a:spcAft>
              <a:buClr>
                <a:schemeClr val="dk1"/>
              </a:buClr>
              <a:buSzPts val="1400"/>
              <a:buChar char="○"/>
              <a:defRPr>
                <a:solidFill>
                  <a:schemeClr val="dk1"/>
                </a:solidFill>
              </a:defRPr>
            </a:lvl2pPr>
            <a:lvl3pPr marL="1371600" lvl="2" indent="-317500" rtl="0">
              <a:lnSpc>
                <a:spcPct val="115000"/>
              </a:lnSpc>
              <a:spcBef>
                <a:spcPts val="1600"/>
              </a:spcBef>
              <a:spcAft>
                <a:spcPts val="0"/>
              </a:spcAft>
              <a:buClr>
                <a:schemeClr val="dk1"/>
              </a:buClr>
              <a:buSzPts val="1400"/>
              <a:buChar char="■"/>
              <a:defRPr>
                <a:solidFill>
                  <a:schemeClr val="dk1"/>
                </a:solidFill>
              </a:defRPr>
            </a:lvl3pPr>
            <a:lvl4pPr marL="1828800" lvl="3" indent="-317500" rtl="0">
              <a:lnSpc>
                <a:spcPct val="115000"/>
              </a:lnSpc>
              <a:spcBef>
                <a:spcPts val="1600"/>
              </a:spcBef>
              <a:spcAft>
                <a:spcPts val="0"/>
              </a:spcAft>
              <a:buClr>
                <a:schemeClr val="dk1"/>
              </a:buClr>
              <a:buSzPts val="1400"/>
              <a:buChar char="●"/>
              <a:defRPr>
                <a:solidFill>
                  <a:schemeClr val="dk1"/>
                </a:solidFill>
              </a:defRPr>
            </a:lvl4pPr>
            <a:lvl5pPr marL="2286000" lvl="4" indent="-317500" rtl="0">
              <a:lnSpc>
                <a:spcPct val="115000"/>
              </a:lnSpc>
              <a:spcBef>
                <a:spcPts val="1600"/>
              </a:spcBef>
              <a:spcAft>
                <a:spcPts val="0"/>
              </a:spcAft>
              <a:buClr>
                <a:schemeClr val="dk1"/>
              </a:buClr>
              <a:buSzPts val="1400"/>
              <a:buChar char="○"/>
              <a:defRPr>
                <a:solidFill>
                  <a:schemeClr val="dk1"/>
                </a:solidFill>
              </a:defRPr>
            </a:lvl5pPr>
            <a:lvl6pPr marL="2743200" lvl="5" indent="-317500" rtl="0">
              <a:lnSpc>
                <a:spcPct val="115000"/>
              </a:lnSpc>
              <a:spcBef>
                <a:spcPts val="1600"/>
              </a:spcBef>
              <a:spcAft>
                <a:spcPts val="0"/>
              </a:spcAft>
              <a:buClr>
                <a:schemeClr val="dk1"/>
              </a:buClr>
              <a:buSzPts val="1400"/>
              <a:buChar char="■"/>
              <a:defRPr>
                <a:solidFill>
                  <a:schemeClr val="dk1"/>
                </a:solidFill>
              </a:defRPr>
            </a:lvl6pPr>
            <a:lvl7pPr marL="3200400" lvl="6" indent="-317500" rtl="0">
              <a:lnSpc>
                <a:spcPct val="115000"/>
              </a:lnSpc>
              <a:spcBef>
                <a:spcPts val="1600"/>
              </a:spcBef>
              <a:spcAft>
                <a:spcPts val="0"/>
              </a:spcAft>
              <a:buClr>
                <a:schemeClr val="dk1"/>
              </a:buClr>
              <a:buSzPts val="1400"/>
              <a:buChar char="●"/>
              <a:defRPr>
                <a:solidFill>
                  <a:schemeClr val="dk1"/>
                </a:solidFill>
              </a:defRPr>
            </a:lvl7pPr>
            <a:lvl8pPr marL="3657600" lvl="7" indent="-317500" rtl="0">
              <a:lnSpc>
                <a:spcPct val="115000"/>
              </a:lnSpc>
              <a:spcBef>
                <a:spcPts val="1600"/>
              </a:spcBef>
              <a:spcAft>
                <a:spcPts val="0"/>
              </a:spcAft>
              <a:buClr>
                <a:schemeClr val="dk1"/>
              </a:buClr>
              <a:buSzPts val="1400"/>
              <a:buChar char="○"/>
              <a:defRPr>
                <a:solidFill>
                  <a:schemeClr val="dk1"/>
                </a:solidFill>
              </a:defRPr>
            </a:lvl8pPr>
            <a:lvl9pPr marL="4114800" lvl="8" indent="-317500" rtl="0">
              <a:lnSpc>
                <a:spcPct val="115000"/>
              </a:lnSpc>
              <a:spcBef>
                <a:spcPts val="1600"/>
              </a:spcBef>
              <a:spcAft>
                <a:spcPts val="1600"/>
              </a:spcAft>
              <a:buClr>
                <a:schemeClr val="dk1"/>
              </a:buClr>
              <a:buSzPts val="1400"/>
              <a:buChar char="■"/>
              <a:defRPr>
                <a:solidFill>
                  <a:schemeClr val="dk1"/>
                </a:solidFill>
              </a:defRPr>
            </a:lvl9pPr>
          </a:lstStyle>
          <a:p>
            <a:endParaRPr/>
          </a:p>
        </p:txBody>
      </p:sp>
      <p:sp>
        <p:nvSpPr>
          <p:cNvPr id="16" name="Google Shape;16;p3"/>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 name="Google Shape;17;p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18" name="Google Shape;18;p3"/>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algn="r" rtl="0">
              <a:spcBef>
                <a:spcPts val="0"/>
              </a:spcBef>
              <a:spcAft>
                <a:spcPts val="0"/>
              </a:spcAft>
              <a:buNone/>
              <a:defRPr/>
            </a:lvl2pPr>
            <a:lvl3pPr lvl="2" algn="r" rtl="0">
              <a:spcBef>
                <a:spcPts val="1600"/>
              </a:spcBef>
              <a:spcAft>
                <a:spcPts val="0"/>
              </a:spcAft>
              <a:buNone/>
              <a:defRPr/>
            </a:lvl3pPr>
            <a:lvl4pPr lvl="3" algn="r" rtl="0">
              <a:spcBef>
                <a:spcPts val="1600"/>
              </a:spcBef>
              <a:spcAft>
                <a:spcPts val="0"/>
              </a:spcAft>
              <a:buNone/>
              <a:defRPr/>
            </a:lvl4pPr>
            <a:lvl5pPr lvl="4" algn="r" rtl="0">
              <a:spcBef>
                <a:spcPts val="1600"/>
              </a:spcBef>
              <a:spcAft>
                <a:spcPts val="0"/>
              </a:spcAft>
              <a:buNone/>
              <a:defRPr/>
            </a:lvl5pPr>
            <a:lvl6pPr lvl="5" algn="r" rtl="0">
              <a:spcBef>
                <a:spcPts val="1600"/>
              </a:spcBef>
              <a:spcAft>
                <a:spcPts val="0"/>
              </a:spcAft>
              <a:buNone/>
              <a:defRPr/>
            </a:lvl6pPr>
            <a:lvl7pPr lvl="6" algn="r" rtl="0">
              <a:spcBef>
                <a:spcPts val="1600"/>
              </a:spcBef>
              <a:spcAft>
                <a:spcPts val="0"/>
              </a:spcAft>
              <a:buNone/>
              <a:defRPr/>
            </a:lvl7pPr>
            <a:lvl8pPr lvl="7" algn="r" rtl="0">
              <a:spcBef>
                <a:spcPts val="1600"/>
              </a:spcBef>
              <a:spcAft>
                <a:spcPts val="0"/>
              </a:spcAft>
              <a:buNone/>
              <a:defRPr/>
            </a:lvl8pPr>
            <a:lvl9pPr lvl="8" algn="r" rtl="0">
              <a:spcBef>
                <a:spcPts val="1600"/>
              </a:spcBef>
              <a:spcAft>
                <a:spcPts val="16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19"/>
        <p:cNvGrpSpPr/>
        <p:nvPr/>
      </p:nvGrpSpPr>
      <p:grpSpPr>
        <a:xfrm>
          <a:off x="0" y="0"/>
          <a:ext cx="0" cy="0"/>
          <a:chOff x="0" y="0"/>
          <a:chExt cx="0" cy="0"/>
        </a:xfrm>
      </p:grpSpPr>
      <p:sp>
        <p:nvSpPr>
          <p:cNvPr id="20" name="Google Shape;20;p4"/>
          <p:cNvSpPr txBox="1">
            <a:spLocks noGrp="1"/>
          </p:cNvSpPr>
          <p:nvPr>
            <p:ph type="body" idx="1"/>
          </p:nvPr>
        </p:nvSpPr>
        <p:spPr>
          <a:xfrm>
            <a:off x="310900" y="1017725"/>
            <a:ext cx="8521200" cy="30972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21" name="Google Shape;21;p4"/>
          <p:cNvSpPr txBox="1">
            <a:spLocks noGrp="1"/>
          </p:cNvSpPr>
          <p:nvPr>
            <p:ph type="body" idx="2"/>
          </p:nvPr>
        </p:nvSpPr>
        <p:spPr>
          <a:xfrm>
            <a:off x="310900" y="4117599"/>
            <a:ext cx="8521200" cy="698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22" name="Google Shape;22;p4"/>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3" name="Google Shape;23;p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24" name="Google Shape;24;p4"/>
          <p:cNvSpPr txBox="1">
            <a:spLocks noGrp="1"/>
          </p:cNvSpPr>
          <p:nvPr>
            <p:ph type="subTitle" idx="3"/>
          </p:nvPr>
        </p:nvSpPr>
        <p:spPr>
          <a:xfrm>
            <a:off x="6840000" y="0"/>
            <a:ext cx="19608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25"/>
        <p:cNvGrpSpPr/>
        <p:nvPr/>
      </p:nvGrpSpPr>
      <p:grpSpPr>
        <a:xfrm>
          <a:off x="0" y="0"/>
          <a:ext cx="0" cy="0"/>
          <a:chOff x="0" y="0"/>
          <a:chExt cx="0" cy="0"/>
        </a:xfrm>
      </p:grpSpPr>
      <p:sp>
        <p:nvSpPr>
          <p:cNvPr id="26" name="Google Shape;26;p5"/>
          <p:cNvSpPr txBox="1">
            <a:spLocks noGrp="1"/>
          </p:cNvSpPr>
          <p:nvPr>
            <p:ph type="body" idx="1"/>
          </p:nvPr>
        </p:nvSpPr>
        <p:spPr>
          <a:xfrm>
            <a:off x="310900" y="472000"/>
            <a:ext cx="8521200" cy="37953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27" name="Google Shape;27;p5"/>
          <p:cNvSpPr txBox="1">
            <a:spLocks noGrp="1"/>
          </p:cNvSpPr>
          <p:nvPr>
            <p:ph type="body" idx="2"/>
          </p:nvPr>
        </p:nvSpPr>
        <p:spPr>
          <a:xfrm>
            <a:off x="310900" y="4282175"/>
            <a:ext cx="8521200" cy="5460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dk1"/>
              </a:buClr>
              <a:buSzPts val="1800"/>
              <a:buChar char="●"/>
              <a:defRPr>
                <a:solidFill>
                  <a:schemeClr val="dk1"/>
                </a:solidFill>
              </a:defRPr>
            </a:lvl1pPr>
            <a:lvl2pPr marL="914400" lvl="1" indent="-317500" algn="ctr" rtl="0">
              <a:spcBef>
                <a:spcPts val="1600"/>
              </a:spcBef>
              <a:spcAft>
                <a:spcPts val="0"/>
              </a:spcAft>
              <a:buClr>
                <a:schemeClr val="dk1"/>
              </a:buClr>
              <a:buSzPts val="1400"/>
              <a:buChar char="○"/>
              <a:defRPr>
                <a:solidFill>
                  <a:schemeClr val="dk1"/>
                </a:solidFill>
              </a:defRPr>
            </a:lvl2pPr>
            <a:lvl3pPr marL="1371600" lvl="2" indent="-317500" algn="ctr" rtl="0">
              <a:spcBef>
                <a:spcPts val="1600"/>
              </a:spcBef>
              <a:spcAft>
                <a:spcPts val="0"/>
              </a:spcAft>
              <a:buClr>
                <a:schemeClr val="dk1"/>
              </a:buClr>
              <a:buSzPts val="1400"/>
              <a:buChar char="■"/>
              <a:defRPr>
                <a:solidFill>
                  <a:schemeClr val="dk1"/>
                </a:solidFill>
              </a:defRPr>
            </a:lvl3pPr>
            <a:lvl4pPr marL="1828800" lvl="3" indent="-317500" algn="ctr" rtl="0">
              <a:spcBef>
                <a:spcPts val="1600"/>
              </a:spcBef>
              <a:spcAft>
                <a:spcPts val="0"/>
              </a:spcAft>
              <a:buClr>
                <a:schemeClr val="dk1"/>
              </a:buClr>
              <a:buSzPts val="1400"/>
              <a:buChar char="●"/>
              <a:defRPr>
                <a:solidFill>
                  <a:schemeClr val="dk1"/>
                </a:solidFill>
              </a:defRPr>
            </a:lvl4pPr>
            <a:lvl5pPr marL="2286000" lvl="4" indent="-317500" algn="ctr" rtl="0">
              <a:spcBef>
                <a:spcPts val="1600"/>
              </a:spcBef>
              <a:spcAft>
                <a:spcPts val="0"/>
              </a:spcAft>
              <a:buClr>
                <a:schemeClr val="dk1"/>
              </a:buClr>
              <a:buSzPts val="1400"/>
              <a:buChar char="○"/>
              <a:defRPr>
                <a:solidFill>
                  <a:schemeClr val="dk1"/>
                </a:solidFill>
              </a:defRPr>
            </a:lvl5pPr>
            <a:lvl6pPr marL="2743200" lvl="5" indent="-317500" algn="ctr" rtl="0">
              <a:spcBef>
                <a:spcPts val="1600"/>
              </a:spcBef>
              <a:spcAft>
                <a:spcPts val="0"/>
              </a:spcAft>
              <a:buClr>
                <a:schemeClr val="dk1"/>
              </a:buClr>
              <a:buSzPts val="1400"/>
              <a:buChar char="■"/>
              <a:defRPr>
                <a:solidFill>
                  <a:schemeClr val="dk1"/>
                </a:solidFill>
              </a:defRPr>
            </a:lvl6pPr>
            <a:lvl7pPr marL="3200400" lvl="6" indent="-317500" algn="ctr" rtl="0">
              <a:spcBef>
                <a:spcPts val="1600"/>
              </a:spcBef>
              <a:spcAft>
                <a:spcPts val="0"/>
              </a:spcAft>
              <a:buClr>
                <a:schemeClr val="dk1"/>
              </a:buClr>
              <a:buSzPts val="1400"/>
              <a:buChar char="●"/>
              <a:defRPr>
                <a:solidFill>
                  <a:schemeClr val="dk1"/>
                </a:solidFill>
              </a:defRPr>
            </a:lvl7pPr>
            <a:lvl8pPr marL="3657600" lvl="7" indent="-317500" algn="ctr" rtl="0">
              <a:spcBef>
                <a:spcPts val="1600"/>
              </a:spcBef>
              <a:spcAft>
                <a:spcPts val="0"/>
              </a:spcAft>
              <a:buClr>
                <a:schemeClr val="dk1"/>
              </a:buClr>
              <a:buSzPts val="1400"/>
              <a:buChar char="○"/>
              <a:defRPr>
                <a:solidFill>
                  <a:schemeClr val="dk1"/>
                </a:solidFill>
              </a:defRPr>
            </a:lvl8pPr>
            <a:lvl9pPr marL="4114800" lvl="8" indent="-317500" algn="ctr" rtl="0">
              <a:spcBef>
                <a:spcPts val="1600"/>
              </a:spcBef>
              <a:spcAft>
                <a:spcPts val="1600"/>
              </a:spcAft>
              <a:buClr>
                <a:schemeClr val="dk1"/>
              </a:buClr>
              <a:buSzPts val="1400"/>
              <a:buChar char="■"/>
              <a:defRPr>
                <a:solidFill>
                  <a:schemeClr val="dk1"/>
                </a:solidFill>
              </a:defRPr>
            </a:lvl9pPr>
          </a:lstStyle>
          <a:p>
            <a:endParaRPr/>
          </a:p>
        </p:txBody>
      </p:sp>
      <p:sp>
        <p:nvSpPr>
          <p:cNvPr id="28" name="Google Shape;28;p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29" name="Google Shape;29;p5"/>
          <p:cNvSpPr txBox="1">
            <a:spLocks noGrp="1"/>
          </p:cNvSpPr>
          <p:nvPr>
            <p:ph type="subTitle" idx="3"/>
          </p:nvPr>
        </p:nvSpPr>
        <p:spPr>
          <a:xfrm>
            <a:off x="6840000" y="0"/>
            <a:ext cx="19608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0"/>
        <p:cNvGrpSpPr/>
        <p:nvPr/>
      </p:nvGrpSpPr>
      <p:grpSpPr>
        <a:xfrm>
          <a:off x="0" y="0"/>
          <a:ext cx="0" cy="0"/>
          <a:chOff x="0" y="0"/>
          <a:chExt cx="0" cy="0"/>
        </a:xfrm>
      </p:grpSpPr>
      <p:sp>
        <p:nvSpPr>
          <p:cNvPr id="31" name="Google Shape;31;p6"/>
          <p:cNvSpPr txBox="1">
            <a:spLocks noGrp="1"/>
          </p:cNvSpPr>
          <p:nvPr>
            <p:ph type="body" idx="1"/>
          </p:nvPr>
        </p:nvSpPr>
        <p:spPr>
          <a:xfrm>
            <a:off x="310900" y="1017725"/>
            <a:ext cx="8521200" cy="38115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32" name="Google Shape;32;p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33" name="Google Shape;33;p6"/>
          <p:cNvSpPr txBox="1">
            <a:spLocks noGrp="1"/>
          </p:cNvSpPr>
          <p:nvPr>
            <p:ph type="title"/>
          </p:nvPr>
        </p:nvSpPr>
        <p:spPr>
          <a:xfrm>
            <a:off x="310900" y="307424"/>
            <a:ext cx="8521200" cy="7089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ubTitle" idx="2"/>
          </p:nvPr>
        </p:nvSpPr>
        <p:spPr>
          <a:xfrm>
            <a:off x="6840000" y="0"/>
            <a:ext cx="19605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310900" y="1017724"/>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37" name="Google Shape;37;p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38" name="Google Shape;38;p7"/>
          <p:cNvSpPr txBox="1">
            <a:spLocks noGrp="1"/>
          </p:cNvSpPr>
          <p:nvPr>
            <p:ph type="body" idx="2"/>
          </p:nvPr>
        </p:nvSpPr>
        <p:spPr>
          <a:xfrm>
            <a:off x="4736600" y="1017700"/>
            <a:ext cx="40965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39" name="Google Shape;39;p7"/>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0" name="Google Shape;40;p7"/>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or Images 2:1">
  <p:cSld name="TITLE_4_1_1_1_3_1_1_1_1">
    <p:spTree>
      <p:nvGrpSpPr>
        <p:cNvPr id="1" name="Shape 41"/>
        <p:cNvGrpSpPr/>
        <p:nvPr/>
      </p:nvGrpSpPr>
      <p:grpSpPr>
        <a:xfrm>
          <a:off x="0" y="0"/>
          <a:ext cx="0" cy="0"/>
          <a:chOff x="0" y="0"/>
          <a:chExt cx="0" cy="0"/>
        </a:xfrm>
      </p:grpSpPr>
      <p:sp>
        <p:nvSpPr>
          <p:cNvPr id="42" name="Google Shape;42;p8"/>
          <p:cNvSpPr txBox="1">
            <a:spLocks noGrp="1"/>
          </p:cNvSpPr>
          <p:nvPr>
            <p:ph type="body" idx="1"/>
          </p:nvPr>
        </p:nvSpPr>
        <p:spPr>
          <a:xfrm>
            <a:off x="310900" y="1017724"/>
            <a:ext cx="558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43" name="Google Shape;43;p8"/>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45" name="Google Shape;45;p8"/>
          <p:cNvSpPr txBox="1">
            <a:spLocks noGrp="1"/>
          </p:cNvSpPr>
          <p:nvPr>
            <p:ph type="body" idx="2"/>
          </p:nvPr>
        </p:nvSpPr>
        <p:spPr>
          <a:xfrm>
            <a:off x="6041575" y="1017700"/>
            <a:ext cx="27918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46" name="Google Shape;46;p8"/>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r Images 1:2">
  <p:cSld name="TITLE_4_1_1_1_3_1_1_1_1_1">
    <p:spTree>
      <p:nvGrpSpPr>
        <p:cNvPr id="1" name="Shape 47"/>
        <p:cNvGrpSpPr/>
        <p:nvPr/>
      </p:nvGrpSpPr>
      <p:grpSpPr>
        <a:xfrm>
          <a:off x="0" y="0"/>
          <a:ext cx="0" cy="0"/>
          <a:chOff x="0" y="0"/>
          <a:chExt cx="0" cy="0"/>
        </a:xfrm>
      </p:grpSpPr>
      <p:sp>
        <p:nvSpPr>
          <p:cNvPr id="48" name="Google Shape;48;p9"/>
          <p:cNvSpPr txBox="1">
            <a:spLocks noGrp="1"/>
          </p:cNvSpPr>
          <p:nvPr>
            <p:ph type="body" idx="1"/>
          </p:nvPr>
        </p:nvSpPr>
        <p:spPr>
          <a:xfrm>
            <a:off x="310900" y="1017724"/>
            <a:ext cx="279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49" name="Google Shape;49;p9"/>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0" name="Google Shape;50;p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51" name="Google Shape;51;p9"/>
          <p:cNvSpPr txBox="1">
            <a:spLocks noGrp="1"/>
          </p:cNvSpPr>
          <p:nvPr>
            <p:ph type="body" idx="2"/>
          </p:nvPr>
        </p:nvSpPr>
        <p:spPr>
          <a:xfrm>
            <a:off x="3253475" y="1017700"/>
            <a:ext cx="55794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52" name="Google Shape;52;p9"/>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or Images 1:1:1">
  <p:cSld name="TITLE_4_1_1_1_3_1_1_1_1_1_1">
    <p:spTree>
      <p:nvGrpSpPr>
        <p:cNvPr id="1" name="Shape 53"/>
        <p:cNvGrpSpPr/>
        <p:nvPr/>
      </p:nvGrpSpPr>
      <p:grpSpPr>
        <a:xfrm>
          <a:off x="0" y="0"/>
          <a:ext cx="0" cy="0"/>
          <a:chOff x="0" y="0"/>
          <a:chExt cx="0" cy="0"/>
        </a:xfrm>
      </p:grpSpPr>
      <p:sp>
        <p:nvSpPr>
          <p:cNvPr id="54" name="Google Shape;54;p10"/>
          <p:cNvSpPr txBox="1">
            <a:spLocks noGrp="1"/>
          </p:cNvSpPr>
          <p:nvPr>
            <p:ph type="body" idx="1"/>
          </p:nvPr>
        </p:nvSpPr>
        <p:spPr>
          <a:xfrm>
            <a:off x="310900" y="1017724"/>
            <a:ext cx="270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55" name="Google Shape;55;p10"/>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6" name="Google Shape;56;p1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lvl1pPr lvl="0" rtl="0">
              <a:buNone/>
              <a:defRPr sz="800">
                <a:solidFill>
                  <a:srgbClr val="494985"/>
                </a:solidFill>
                <a:latin typeface="Quicksand Medium"/>
                <a:ea typeface="Quicksand Medium"/>
                <a:cs typeface="Quicksand Medium"/>
                <a:sym typeface="Quicksand Medium"/>
              </a:defRPr>
            </a:lvl1pPr>
            <a:lvl2pPr lvl="1" rtl="0">
              <a:buNone/>
              <a:defRPr sz="800">
                <a:solidFill>
                  <a:srgbClr val="494985"/>
                </a:solidFill>
                <a:latin typeface="Quicksand Medium"/>
                <a:ea typeface="Quicksand Medium"/>
                <a:cs typeface="Quicksand Medium"/>
                <a:sym typeface="Quicksand Medium"/>
              </a:defRPr>
            </a:lvl2pPr>
            <a:lvl3pPr lvl="2" rtl="0">
              <a:buNone/>
              <a:defRPr sz="800">
                <a:solidFill>
                  <a:srgbClr val="494985"/>
                </a:solidFill>
                <a:latin typeface="Quicksand Medium"/>
                <a:ea typeface="Quicksand Medium"/>
                <a:cs typeface="Quicksand Medium"/>
                <a:sym typeface="Quicksand Medium"/>
              </a:defRPr>
            </a:lvl3pPr>
            <a:lvl4pPr lvl="3" rtl="0">
              <a:buNone/>
              <a:defRPr sz="800">
                <a:solidFill>
                  <a:srgbClr val="494985"/>
                </a:solidFill>
                <a:latin typeface="Quicksand Medium"/>
                <a:ea typeface="Quicksand Medium"/>
                <a:cs typeface="Quicksand Medium"/>
                <a:sym typeface="Quicksand Medium"/>
              </a:defRPr>
            </a:lvl4pPr>
            <a:lvl5pPr lvl="4" rtl="0">
              <a:buNone/>
              <a:defRPr sz="800">
                <a:solidFill>
                  <a:srgbClr val="494985"/>
                </a:solidFill>
                <a:latin typeface="Quicksand Medium"/>
                <a:ea typeface="Quicksand Medium"/>
                <a:cs typeface="Quicksand Medium"/>
                <a:sym typeface="Quicksand Medium"/>
              </a:defRPr>
            </a:lvl5pPr>
            <a:lvl6pPr lvl="5" rtl="0">
              <a:buNone/>
              <a:defRPr sz="800">
                <a:solidFill>
                  <a:srgbClr val="494985"/>
                </a:solidFill>
                <a:latin typeface="Quicksand Medium"/>
                <a:ea typeface="Quicksand Medium"/>
                <a:cs typeface="Quicksand Medium"/>
                <a:sym typeface="Quicksand Medium"/>
              </a:defRPr>
            </a:lvl6pPr>
            <a:lvl7pPr lvl="6" rtl="0">
              <a:buNone/>
              <a:defRPr sz="800">
                <a:solidFill>
                  <a:srgbClr val="494985"/>
                </a:solidFill>
                <a:latin typeface="Quicksand Medium"/>
                <a:ea typeface="Quicksand Medium"/>
                <a:cs typeface="Quicksand Medium"/>
                <a:sym typeface="Quicksand Medium"/>
              </a:defRPr>
            </a:lvl7pPr>
            <a:lvl8pPr lvl="7" rtl="0">
              <a:buNone/>
              <a:defRPr sz="800">
                <a:solidFill>
                  <a:srgbClr val="494985"/>
                </a:solidFill>
                <a:latin typeface="Quicksand Medium"/>
                <a:ea typeface="Quicksand Medium"/>
                <a:cs typeface="Quicksand Medium"/>
                <a:sym typeface="Quicksand Medium"/>
              </a:defRPr>
            </a:lvl8pPr>
            <a:lvl9pPr lvl="8"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
        <p:nvSpPr>
          <p:cNvPr id="57" name="Google Shape;57;p10"/>
          <p:cNvSpPr txBox="1">
            <a:spLocks noGrp="1"/>
          </p:cNvSpPr>
          <p:nvPr>
            <p:ph type="body" idx="2"/>
          </p:nvPr>
        </p:nvSpPr>
        <p:spPr>
          <a:xfrm>
            <a:off x="3253475" y="1017700"/>
            <a:ext cx="270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58" name="Google Shape;58;p10"/>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200">
                <a:solidFill>
                  <a:schemeClr val="dk1"/>
                </a:solidFill>
                <a:latin typeface="Quicksand Medium"/>
                <a:ea typeface="Quicksand Medium"/>
                <a:cs typeface="Quicksand Medium"/>
                <a:sym typeface="Quicksand Medium"/>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9" name="Google Shape;59;p10"/>
          <p:cNvSpPr txBox="1">
            <a:spLocks noGrp="1"/>
          </p:cNvSpPr>
          <p:nvPr>
            <p:ph type="body" idx="4"/>
          </p:nvPr>
        </p:nvSpPr>
        <p:spPr>
          <a:xfrm>
            <a:off x="6149075" y="1017700"/>
            <a:ext cx="2700000" cy="3659100"/>
          </a:xfrm>
          <a:prstGeom prst="rect">
            <a:avLst/>
          </a:prstGeom>
          <a:ln>
            <a:noFill/>
          </a:ln>
        </p:spPr>
        <p:txBody>
          <a:bodyPr spcFirstLastPara="1" wrap="square" lIns="91425" tIns="91425" rIns="91425" bIns="91425" anchor="t"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0900" y="310900"/>
            <a:ext cx="8521500" cy="706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6"/>
              </a:buClr>
              <a:buSzPts val="2800"/>
              <a:buFont typeface="Quicksand"/>
              <a:buNone/>
              <a:defRPr sz="2800" b="1">
                <a:solidFill>
                  <a:schemeClr val="accent6"/>
                </a:solidFill>
                <a:latin typeface="Quicksand"/>
                <a:ea typeface="Quicksand"/>
                <a:cs typeface="Quicksand"/>
                <a:sym typeface="Quicksan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0900" y="1017725"/>
            <a:ext cx="8521500" cy="38103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Quicksand"/>
              <a:buChar char="●"/>
              <a:defRPr sz="1800">
                <a:solidFill>
                  <a:schemeClr val="dk1"/>
                </a:solidFill>
                <a:latin typeface="Quicksand"/>
                <a:ea typeface="Quicksand"/>
                <a:cs typeface="Quicksand"/>
                <a:sym typeface="Quicksand"/>
              </a:defRPr>
            </a:lvl1pPr>
            <a:lvl2pPr marL="914400" lvl="1"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rtl="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rtl="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8" name="Google Shape;8;p1"/>
          <p:cNvSpPr txBox="1">
            <a:spLocks noGrp="1"/>
          </p:cNvSpPr>
          <p:nvPr>
            <p:ph type="sldNum" idx="12"/>
          </p:nvPr>
        </p:nvSpPr>
        <p:spPr>
          <a:xfrm>
            <a:off x="8832200" y="4829300"/>
            <a:ext cx="311700" cy="314100"/>
          </a:xfrm>
          <a:prstGeom prst="rect">
            <a:avLst/>
          </a:prstGeom>
          <a:noFill/>
          <a:ln>
            <a:noFill/>
          </a:ln>
        </p:spPr>
        <p:txBody>
          <a:bodyPr spcFirstLastPara="1" wrap="square" lIns="91425" tIns="91425" rIns="91425" bIns="91425" anchor="ctr" anchorCtr="0">
            <a:noAutofit/>
          </a:bodyPr>
          <a:lstStyle>
            <a:lvl1pPr lvl="0" algn="ctr" rtl="0">
              <a:buNone/>
              <a:defRPr sz="800">
                <a:solidFill>
                  <a:srgbClr val="494985"/>
                </a:solidFill>
                <a:latin typeface="Quicksand Medium"/>
                <a:ea typeface="Quicksand Medium"/>
                <a:cs typeface="Quicksand Medium"/>
                <a:sym typeface="Quicksand Medium"/>
              </a:defRPr>
            </a:lvl1pPr>
            <a:lvl2pPr lvl="1" algn="ctr" rtl="0">
              <a:buNone/>
              <a:defRPr sz="800">
                <a:solidFill>
                  <a:srgbClr val="494985"/>
                </a:solidFill>
                <a:latin typeface="Quicksand Medium"/>
                <a:ea typeface="Quicksand Medium"/>
                <a:cs typeface="Quicksand Medium"/>
                <a:sym typeface="Quicksand Medium"/>
              </a:defRPr>
            </a:lvl2pPr>
            <a:lvl3pPr lvl="2" algn="ctr" rtl="0">
              <a:buNone/>
              <a:defRPr sz="800">
                <a:solidFill>
                  <a:srgbClr val="494985"/>
                </a:solidFill>
                <a:latin typeface="Quicksand Medium"/>
                <a:ea typeface="Quicksand Medium"/>
                <a:cs typeface="Quicksand Medium"/>
                <a:sym typeface="Quicksand Medium"/>
              </a:defRPr>
            </a:lvl3pPr>
            <a:lvl4pPr lvl="3" algn="ctr" rtl="0">
              <a:buNone/>
              <a:defRPr sz="800">
                <a:solidFill>
                  <a:srgbClr val="494985"/>
                </a:solidFill>
                <a:latin typeface="Quicksand Medium"/>
                <a:ea typeface="Quicksand Medium"/>
                <a:cs typeface="Quicksand Medium"/>
                <a:sym typeface="Quicksand Medium"/>
              </a:defRPr>
            </a:lvl4pPr>
            <a:lvl5pPr lvl="4" algn="ctr" rtl="0">
              <a:buNone/>
              <a:defRPr sz="800">
                <a:solidFill>
                  <a:srgbClr val="494985"/>
                </a:solidFill>
                <a:latin typeface="Quicksand Medium"/>
                <a:ea typeface="Quicksand Medium"/>
                <a:cs typeface="Quicksand Medium"/>
                <a:sym typeface="Quicksand Medium"/>
              </a:defRPr>
            </a:lvl5pPr>
            <a:lvl6pPr lvl="5" algn="ctr" rtl="0">
              <a:buNone/>
              <a:defRPr sz="800">
                <a:solidFill>
                  <a:srgbClr val="494985"/>
                </a:solidFill>
                <a:latin typeface="Quicksand Medium"/>
                <a:ea typeface="Quicksand Medium"/>
                <a:cs typeface="Quicksand Medium"/>
                <a:sym typeface="Quicksand Medium"/>
              </a:defRPr>
            </a:lvl6pPr>
            <a:lvl7pPr lvl="6" algn="ctr" rtl="0">
              <a:buNone/>
              <a:defRPr sz="800">
                <a:solidFill>
                  <a:srgbClr val="494985"/>
                </a:solidFill>
                <a:latin typeface="Quicksand Medium"/>
                <a:ea typeface="Quicksand Medium"/>
                <a:cs typeface="Quicksand Medium"/>
                <a:sym typeface="Quicksand Medium"/>
              </a:defRPr>
            </a:lvl7pPr>
            <a:lvl8pPr lvl="7" algn="ctr" rtl="0">
              <a:buNone/>
              <a:defRPr sz="800">
                <a:solidFill>
                  <a:srgbClr val="494985"/>
                </a:solidFill>
                <a:latin typeface="Quicksand Medium"/>
                <a:ea typeface="Quicksand Medium"/>
                <a:cs typeface="Quicksand Medium"/>
                <a:sym typeface="Quicksand Medium"/>
              </a:defRPr>
            </a:lvl8pPr>
            <a:lvl9pPr lvl="8" algn="ctr" rtl="0">
              <a:buNone/>
              <a:defRPr sz="800">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6">
          <p15:clr>
            <a:srgbClr val="EA4335"/>
          </p15:clr>
        </p15:guide>
        <p15:guide id="2" orient="horz" pos="196">
          <p15:clr>
            <a:srgbClr val="EA4335"/>
          </p15:clr>
        </p15:guide>
        <p15:guide id="3" orient="horz" pos="641">
          <p15:clr>
            <a:srgbClr val="EA4335"/>
          </p15:clr>
        </p15:guide>
        <p15:guide id="4" pos="2776">
          <p15:clr>
            <a:srgbClr val="EA4335"/>
          </p15:clr>
        </p15:guide>
        <p15:guide id="5" orient="horz" pos="812">
          <p15:clr>
            <a:srgbClr val="EA4335"/>
          </p15:clr>
        </p15:guide>
        <p15:guide id="6" pos="2984">
          <p15:clr>
            <a:srgbClr val="EA4335"/>
          </p15:clr>
        </p15:guide>
        <p15:guide id="7" pos="5564">
          <p15:clr>
            <a:srgbClr val="EA4335"/>
          </p15:clr>
        </p15:guide>
        <p15:guide id="8" orient="horz" pos="2592">
          <p15:clr>
            <a:srgbClr val="EA4335"/>
          </p15:clr>
        </p15:guide>
        <p15:guide id="9" pos="2448">
          <p15:clr>
            <a:srgbClr val="EA4335"/>
          </p15:clr>
        </p15:guide>
        <p15:guide id="10" pos="3312">
          <p15:clr>
            <a:srgbClr val="EA4335"/>
          </p15:clr>
        </p15:guide>
        <p15:guide id="11" orient="horz" pos="304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https://player.vimeo.com/video/883954119?app_id=122963" TargetMode="External"/><Relationship Id="rId5" Type="http://schemas.openxmlformats.org/officeDocument/2006/relationships/image" Target="../media/image5.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526875" y="576775"/>
            <a:ext cx="8095800" cy="20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Lesson 4: Networks</a:t>
            </a:r>
            <a:endParaRPr/>
          </a:p>
        </p:txBody>
      </p:sp>
      <p:sp>
        <p:nvSpPr>
          <p:cNvPr id="73" name="Google Shape;73;p13"/>
          <p:cNvSpPr txBox="1">
            <a:spLocks noGrp="1"/>
          </p:cNvSpPr>
          <p:nvPr>
            <p:ph type="subTitle" idx="2"/>
          </p:nvPr>
        </p:nvSpPr>
        <p:spPr>
          <a:xfrm>
            <a:off x="532725" y="2665400"/>
            <a:ext cx="8095800" cy="73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Digital environments</a:t>
            </a:r>
            <a:endParaRPr/>
          </a:p>
          <a:p>
            <a:pPr marL="0" lvl="0" indent="0" algn="l" rtl="0">
              <a:spcBef>
                <a:spcPts val="1600"/>
              </a:spcBef>
              <a:spcAft>
                <a:spcPts val="1600"/>
              </a:spcAft>
              <a:buNone/>
            </a:pPr>
            <a:endParaRPr/>
          </a:p>
        </p:txBody>
      </p:sp>
      <p:pic>
        <p:nvPicPr>
          <p:cNvPr id="74" name="Google Shape;74;p13"/>
          <p:cNvPicPr preferRelativeResize="0"/>
          <p:nvPr/>
        </p:nvPicPr>
        <p:blipFill>
          <a:blip r:embed="rId3">
            <a:alphaModFix/>
          </a:blip>
          <a:stretch>
            <a:fillRect/>
          </a:stretch>
        </p:blipFill>
        <p:spPr>
          <a:xfrm>
            <a:off x="104488" y="4408551"/>
            <a:ext cx="1355401" cy="540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2"/>
        <p:cNvGrpSpPr/>
        <p:nvPr/>
      </p:nvGrpSpPr>
      <p:grpSpPr>
        <a:xfrm>
          <a:off x="0" y="0"/>
          <a:ext cx="0" cy="0"/>
          <a:chOff x="0" y="0"/>
          <a:chExt cx="0" cy="0"/>
        </a:xfrm>
      </p:grpSpPr>
      <p:sp>
        <p:nvSpPr>
          <p:cNvPr id="153" name="Google Shape;153;p22"/>
          <p:cNvSpPr txBox="1">
            <a:spLocks noGrp="1"/>
          </p:cNvSpPr>
          <p:nvPr>
            <p:ph type="body" idx="1"/>
          </p:nvPr>
        </p:nvSpPr>
        <p:spPr>
          <a:xfrm>
            <a:off x="310900" y="865325"/>
            <a:ext cx="83229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Disadvantages</a:t>
            </a:r>
            <a:r>
              <a:rPr lang="en-GB"/>
              <a:t> to networking include:</a:t>
            </a:r>
            <a:endParaRPr/>
          </a:p>
          <a:p>
            <a:pPr marL="457200" lvl="0" indent="-342900" algn="l" rtl="0">
              <a:lnSpc>
                <a:spcPct val="115000"/>
              </a:lnSpc>
              <a:spcBef>
                <a:spcPts val="1600"/>
              </a:spcBef>
              <a:spcAft>
                <a:spcPts val="0"/>
              </a:spcAft>
              <a:buClr>
                <a:schemeClr val="accent6"/>
              </a:buClr>
              <a:buSzPts val="1800"/>
              <a:buChar char="●"/>
            </a:pPr>
            <a:r>
              <a:rPr lang="en-GB"/>
              <a:t>Additional hardware costs — cabling and connection devices</a:t>
            </a:r>
            <a:endParaRPr/>
          </a:p>
          <a:p>
            <a:pPr marL="457200" lvl="0" indent="-342900" algn="l" rtl="0">
              <a:lnSpc>
                <a:spcPct val="115000"/>
              </a:lnSpc>
              <a:spcBef>
                <a:spcPts val="1000"/>
              </a:spcBef>
              <a:spcAft>
                <a:spcPts val="0"/>
              </a:spcAft>
              <a:buClr>
                <a:schemeClr val="accent6"/>
              </a:buClr>
              <a:buSzPts val="1800"/>
              <a:buChar char="●"/>
            </a:pPr>
            <a:r>
              <a:rPr lang="en-GB"/>
              <a:t>The cost of having to employ someone to look after the network (depending on the size of the network)</a:t>
            </a:r>
            <a:endParaRPr/>
          </a:p>
          <a:p>
            <a:pPr marL="457200" lvl="0" indent="-342900" algn="l" rtl="0">
              <a:lnSpc>
                <a:spcPct val="115000"/>
              </a:lnSpc>
              <a:spcBef>
                <a:spcPts val="1000"/>
              </a:spcBef>
              <a:spcAft>
                <a:spcPts val="0"/>
              </a:spcAft>
              <a:buClr>
                <a:schemeClr val="accent6"/>
              </a:buClr>
              <a:buSzPts val="1800"/>
              <a:buChar char="●"/>
            </a:pPr>
            <a:r>
              <a:rPr lang="en-GB"/>
              <a:t>Reliance on servers — if the server fails, the entire network can fail</a:t>
            </a:r>
            <a:endParaRPr/>
          </a:p>
          <a:p>
            <a:pPr marL="457200" lvl="0" indent="-342900" algn="l" rtl="0">
              <a:lnSpc>
                <a:spcPct val="115000"/>
              </a:lnSpc>
              <a:spcBef>
                <a:spcPts val="1000"/>
              </a:spcBef>
              <a:spcAft>
                <a:spcPts val="1000"/>
              </a:spcAft>
              <a:buClr>
                <a:schemeClr val="accent6"/>
              </a:buClr>
              <a:buSzPts val="1800"/>
              <a:buChar char="●"/>
            </a:pPr>
            <a:r>
              <a:rPr lang="en-GB"/>
              <a:t>Greater security risks</a:t>
            </a:r>
            <a:endParaRPr/>
          </a:p>
        </p:txBody>
      </p:sp>
      <p:sp>
        <p:nvSpPr>
          <p:cNvPr id="154" name="Google Shape;154;p22"/>
          <p:cNvSpPr txBox="1">
            <a:spLocks noGrp="1"/>
          </p:cNvSpPr>
          <p:nvPr>
            <p:ph type="title"/>
          </p:nvPr>
        </p:nvSpPr>
        <p:spPr>
          <a:xfrm>
            <a:off x="310900" y="1585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300"/>
              <a:t>Why use a network?</a:t>
            </a:r>
            <a:endParaRPr sz="2300"/>
          </a:p>
        </p:txBody>
      </p:sp>
      <p:sp>
        <p:nvSpPr>
          <p:cNvPr id="155" name="Google Shape;155;p2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10</a:t>
            </a:fld>
            <a:endParaRPr/>
          </a:p>
        </p:txBody>
      </p:sp>
      <p:sp>
        <p:nvSpPr>
          <p:cNvPr id="156" name="Google Shape;156;p22"/>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
        <p:nvSpPr>
          <p:cNvPr id="157" name="Google Shape;157;p22"/>
          <p:cNvSpPr/>
          <p:nvPr/>
        </p:nvSpPr>
        <p:spPr>
          <a:xfrm>
            <a:off x="221975" y="3588725"/>
            <a:ext cx="8740800" cy="14691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solidFill>
                  <a:schemeClr val="lt1"/>
                </a:solidFill>
                <a:latin typeface="Quicksand"/>
                <a:ea typeface="Quicksand"/>
                <a:cs typeface="Quicksand"/>
                <a:sym typeface="Quicksand"/>
              </a:rPr>
              <a:t>Costs and benefits</a:t>
            </a:r>
            <a:endParaRPr b="1">
              <a:solidFill>
                <a:schemeClr val="lt1"/>
              </a:solidFill>
              <a:latin typeface="Quicksand"/>
              <a:ea typeface="Quicksand"/>
              <a:cs typeface="Quicksand"/>
              <a:sym typeface="Quicksand"/>
            </a:endParaRPr>
          </a:p>
          <a:p>
            <a:pPr marL="0" lvl="0" indent="0" algn="l" rtl="0">
              <a:spcBef>
                <a:spcPts val="0"/>
              </a:spcBef>
              <a:spcAft>
                <a:spcPts val="0"/>
              </a:spcAft>
              <a:buNone/>
            </a:pPr>
            <a:endParaRPr sz="700" b="1">
              <a:solidFill>
                <a:schemeClr val="lt1"/>
              </a:solidFill>
              <a:latin typeface="Quicksand"/>
              <a:ea typeface="Quicksand"/>
              <a:cs typeface="Quicksand"/>
              <a:sym typeface="Quicksand"/>
            </a:endParaRPr>
          </a:p>
          <a:p>
            <a:pPr marL="0" lvl="0" indent="0" algn="l" rtl="0">
              <a:spcBef>
                <a:spcPts val="0"/>
              </a:spcBef>
              <a:spcAft>
                <a:spcPts val="0"/>
              </a:spcAft>
              <a:buNone/>
            </a:pPr>
            <a:r>
              <a:rPr lang="en-GB">
                <a:solidFill>
                  <a:schemeClr val="lt1"/>
                </a:solidFill>
                <a:latin typeface="Quicksand"/>
                <a:ea typeface="Quicksand"/>
                <a:cs typeface="Quicksand"/>
                <a:sym typeface="Quicksand"/>
              </a:rPr>
              <a:t>There are extra costs involved in setting up a network. There is often a significant investment in cabling and communication systems, and ongoing costs to make sure that the network is well managed. However, the benefits of networking are significant and will outweigh the costs over a given period of time. </a:t>
            </a:r>
            <a:endParaRPr>
              <a:solidFill>
                <a:schemeClr val="lt1"/>
              </a:solidFill>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1"/>
        <p:cNvGrpSpPr/>
        <p:nvPr/>
      </p:nvGrpSpPr>
      <p:grpSpPr>
        <a:xfrm>
          <a:off x="0" y="0"/>
          <a:ext cx="0" cy="0"/>
          <a:chOff x="0" y="0"/>
          <a:chExt cx="0" cy="0"/>
        </a:xfrm>
      </p:grpSpPr>
      <p:sp>
        <p:nvSpPr>
          <p:cNvPr id="162" name="Google Shape;162;p23"/>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You are now going to take a look at the </a:t>
            </a:r>
            <a:r>
              <a:rPr lang="en-GB" b="1"/>
              <a:t>media </a:t>
            </a:r>
            <a:r>
              <a:rPr lang="en-GB"/>
              <a:t>used to transmit data from one device to another. </a:t>
            </a:r>
            <a:endParaRPr/>
          </a:p>
          <a:p>
            <a:pPr marL="0" lvl="0" indent="0" algn="l" rtl="0">
              <a:spcBef>
                <a:spcPts val="1600"/>
              </a:spcBef>
              <a:spcAft>
                <a:spcPts val="0"/>
              </a:spcAft>
              <a:buNone/>
            </a:pPr>
            <a:r>
              <a:rPr lang="en-GB"/>
              <a:t>These are called </a:t>
            </a:r>
            <a:r>
              <a:rPr lang="en-GB" b="1"/>
              <a:t>transmission media</a:t>
            </a:r>
            <a:r>
              <a:rPr lang="en-GB"/>
              <a:t> and fit into </a:t>
            </a:r>
            <a:r>
              <a:rPr lang="en-GB" b="1"/>
              <a:t>two </a:t>
            </a:r>
            <a:r>
              <a:rPr lang="en-GB"/>
              <a:t>main categories:</a:t>
            </a:r>
            <a:endParaRPr/>
          </a:p>
          <a:p>
            <a:pPr marL="457200" lvl="0" indent="-342900" algn="l" rtl="0">
              <a:spcBef>
                <a:spcPts val="1600"/>
              </a:spcBef>
              <a:spcAft>
                <a:spcPts val="0"/>
              </a:spcAft>
              <a:buClr>
                <a:schemeClr val="accent6"/>
              </a:buClr>
              <a:buSzPts val="1800"/>
              <a:buChar char="●"/>
            </a:pPr>
            <a:r>
              <a:rPr lang="en-GB"/>
              <a:t>Wired</a:t>
            </a:r>
            <a:endParaRPr/>
          </a:p>
          <a:p>
            <a:pPr marL="457200" lvl="0" indent="-342900" algn="l" rtl="0">
              <a:spcBef>
                <a:spcPts val="0"/>
              </a:spcBef>
              <a:spcAft>
                <a:spcPts val="0"/>
              </a:spcAft>
              <a:buClr>
                <a:schemeClr val="accent6"/>
              </a:buClr>
              <a:buSzPts val="1800"/>
              <a:buChar char="●"/>
            </a:pPr>
            <a:r>
              <a:rPr lang="en-GB"/>
              <a:t>Wireless</a:t>
            </a:r>
            <a:endParaRPr/>
          </a:p>
        </p:txBody>
      </p:sp>
      <p:sp>
        <p:nvSpPr>
          <p:cNvPr id="163" name="Google Shape;163;p23"/>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Transmission media</a:t>
            </a:r>
            <a:endParaRPr/>
          </a:p>
        </p:txBody>
      </p:sp>
      <p:sp>
        <p:nvSpPr>
          <p:cNvPr id="164" name="Google Shape;164;p23"/>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pic>
        <p:nvPicPr>
          <p:cNvPr id="165" name="Google Shape;165;p23"/>
          <p:cNvPicPr preferRelativeResize="0"/>
          <p:nvPr/>
        </p:nvPicPr>
        <p:blipFill>
          <a:blip r:embed="rId3">
            <a:alphaModFix/>
          </a:blip>
          <a:stretch>
            <a:fillRect/>
          </a:stretch>
        </p:blipFill>
        <p:spPr>
          <a:xfrm>
            <a:off x="5070698" y="782000"/>
            <a:ext cx="1300351" cy="792400"/>
          </a:xfrm>
          <a:prstGeom prst="rect">
            <a:avLst/>
          </a:prstGeom>
          <a:noFill/>
          <a:ln>
            <a:noFill/>
          </a:ln>
        </p:spPr>
      </p:pic>
      <p:pic>
        <p:nvPicPr>
          <p:cNvPr id="166" name="Google Shape;166;p23"/>
          <p:cNvPicPr preferRelativeResize="0"/>
          <p:nvPr/>
        </p:nvPicPr>
        <p:blipFill>
          <a:blip r:embed="rId3">
            <a:alphaModFix/>
          </a:blip>
          <a:stretch>
            <a:fillRect/>
          </a:stretch>
        </p:blipFill>
        <p:spPr>
          <a:xfrm>
            <a:off x="7265998" y="782000"/>
            <a:ext cx="1300351" cy="792400"/>
          </a:xfrm>
          <a:prstGeom prst="rect">
            <a:avLst/>
          </a:prstGeom>
          <a:noFill/>
          <a:ln>
            <a:noFill/>
          </a:ln>
        </p:spPr>
      </p:pic>
      <p:cxnSp>
        <p:nvCxnSpPr>
          <p:cNvPr id="167" name="Google Shape;167;p23"/>
          <p:cNvCxnSpPr/>
          <p:nvPr/>
        </p:nvCxnSpPr>
        <p:spPr>
          <a:xfrm>
            <a:off x="6367475" y="1551525"/>
            <a:ext cx="927900" cy="0"/>
          </a:xfrm>
          <a:prstGeom prst="straightConnector1">
            <a:avLst/>
          </a:prstGeom>
          <a:noFill/>
          <a:ln w="9525" cap="flat" cmpd="sng">
            <a:solidFill>
              <a:srgbClr val="000000"/>
            </a:solidFill>
            <a:prstDash val="solid"/>
            <a:round/>
            <a:headEnd type="none" w="med" len="med"/>
            <a:tailEnd type="none" w="med" len="med"/>
          </a:ln>
        </p:spPr>
      </p:cxnSp>
      <p:cxnSp>
        <p:nvCxnSpPr>
          <p:cNvPr id="168" name="Google Shape;168;p23"/>
          <p:cNvCxnSpPr/>
          <p:nvPr/>
        </p:nvCxnSpPr>
        <p:spPr>
          <a:xfrm rot="10800000">
            <a:off x="6845303" y="1644050"/>
            <a:ext cx="0" cy="317400"/>
          </a:xfrm>
          <a:prstGeom prst="straightConnector1">
            <a:avLst/>
          </a:prstGeom>
          <a:noFill/>
          <a:ln w="9525" cap="flat" cmpd="sng">
            <a:solidFill>
              <a:schemeClr val="dk1"/>
            </a:solidFill>
            <a:prstDash val="solid"/>
            <a:round/>
            <a:headEnd type="none" w="med" len="med"/>
            <a:tailEnd type="triangle" w="med" len="med"/>
          </a:ln>
        </p:spPr>
      </p:cxnSp>
      <p:sp>
        <p:nvSpPr>
          <p:cNvPr id="169" name="Google Shape;169;p23"/>
          <p:cNvSpPr txBox="1"/>
          <p:nvPr/>
        </p:nvSpPr>
        <p:spPr>
          <a:xfrm>
            <a:off x="5467625" y="2022125"/>
            <a:ext cx="27276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GB" sz="1600" b="1">
                <a:solidFill>
                  <a:schemeClr val="dk1"/>
                </a:solidFill>
                <a:latin typeface="Quicksand"/>
                <a:ea typeface="Quicksand"/>
                <a:cs typeface="Quicksand"/>
                <a:sym typeface="Quicksand"/>
              </a:rPr>
              <a:t>Wired transmission media</a:t>
            </a:r>
            <a:endParaRPr/>
          </a:p>
        </p:txBody>
      </p:sp>
      <p:pic>
        <p:nvPicPr>
          <p:cNvPr id="170" name="Google Shape;170;p23"/>
          <p:cNvPicPr preferRelativeResize="0"/>
          <p:nvPr/>
        </p:nvPicPr>
        <p:blipFill>
          <a:blip r:embed="rId4">
            <a:alphaModFix/>
          </a:blip>
          <a:stretch>
            <a:fillRect/>
          </a:stretch>
        </p:blipFill>
        <p:spPr>
          <a:xfrm rot="5400000">
            <a:off x="6178052" y="3246175"/>
            <a:ext cx="975876" cy="667875"/>
          </a:xfrm>
          <a:prstGeom prst="rect">
            <a:avLst/>
          </a:prstGeom>
          <a:noFill/>
          <a:ln>
            <a:noFill/>
          </a:ln>
        </p:spPr>
      </p:pic>
      <p:sp>
        <p:nvSpPr>
          <p:cNvPr id="171" name="Google Shape;171;p23"/>
          <p:cNvSpPr txBox="1"/>
          <p:nvPr/>
        </p:nvSpPr>
        <p:spPr>
          <a:xfrm>
            <a:off x="5276900" y="4171200"/>
            <a:ext cx="31368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GB" sz="1600" b="1">
                <a:solidFill>
                  <a:schemeClr val="dk1"/>
                </a:solidFill>
                <a:latin typeface="Quicksand"/>
                <a:ea typeface="Quicksand"/>
                <a:cs typeface="Quicksand"/>
                <a:sym typeface="Quicksand"/>
              </a:rPr>
              <a:t>Wireless transmission media</a:t>
            </a:r>
            <a:endParaRPr/>
          </a:p>
        </p:txBody>
      </p:sp>
      <p:pic>
        <p:nvPicPr>
          <p:cNvPr id="172" name="Google Shape;172;p23"/>
          <p:cNvPicPr preferRelativeResize="0"/>
          <p:nvPr/>
        </p:nvPicPr>
        <p:blipFill>
          <a:blip r:embed="rId3">
            <a:alphaModFix/>
          </a:blip>
          <a:stretch>
            <a:fillRect/>
          </a:stretch>
        </p:blipFill>
        <p:spPr>
          <a:xfrm>
            <a:off x="7265998" y="3139325"/>
            <a:ext cx="1300351" cy="792400"/>
          </a:xfrm>
          <a:prstGeom prst="rect">
            <a:avLst/>
          </a:prstGeom>
          <a:noFill/>
          <a:ln>
            <a:noFill/>
          </a:ln>
        </p:spPr>
      </p:pic>
      <p:pic>
        <p:nvPicPr>
          <p:cNvPr id="173" name="Google Shape;173;p23"/>
          <p:cNvPicPr preferRelativeResize="0"/>
          <p:nvPr/>
        </p:nvPicPr>
        <p:blipFill>
          <a:blip r:embed="rId5">
            <a:alphaModFix/>
          </a:blip>
          <a:stretch>
            <a:fillRect/>
          </a:stretch>
        </p:blipFill>
        <p:spPr>
          <a:xfrm>
            <a:off x="4939650" y="3416702"/>
            <a:ext cx="1248000" cy="69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7"/>
        <p:cNvGrpSpPr/>
        <p:nvPr/>
      </p:nvGrpSpPr>
      <p:grpSpPr>
        <a:xfrm>
          <a:off x="0" y="0"/>
          <a:ext cx="0" cy="0"/>
          <a:chOff x="0" y="0"/>
          <a:chExt cx="0" cy="0"/>
        </a:xfrm>
      </p:grpSpPr>
      <p:sp>
        <p:nvSpPr>
          <p:cNvPr id="178" name="Google Shape;178;p24"/>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b="1"/>
              <a:t>Wired transmission media</a:t>
            </a:r>
            <a:r>
              <a:rPr lang="en-GB" sz="1500"/>
              <a:t> are physical </a:t>
            </a:r>
            <a:r>
              <a:rPr lang="en-GB" sz="1500" b="1"/>
              <a:t>cables </a:t>
            </a:r>
            <a:r>
              <a:rPr lang="en-GB" sz="1500"/>
              <a:t>that connect one device to another.</a:t>
            </a:r>
            <a:endParaRPr sz="1500"/>
          </a:p>
          <a:p>
            <a:pPr marL="0" lvl="0" indent="0" algn="l" rtl="0">
              <a:spcBef>
                <a:spcPts val="1600"/>
              </a:spcBef>
              <a:spcAft>
                <a:spcPts val="0"/>
              </a:spcAft>
              <a:buNone/>
            </a:pPr>
            <a:r>
              <a:rPr lang="en-GB" sz="1500"/>
              <a:t>A wired connection is often shown as a </a:t>
            </a:r>
            <a:r>
              <a:rPr lang="en-GB" sz="1500" b="1"/>
              <a:t>solid </a:t>
            </a:r>
            <a:r>
              <a:rPr lang="en-GB" sz="1500"/>
              <a:t>or a </a:t>
            </a:r>
            <a:r>
              <a:rPr lang="en-GB" sz="1500" b="1"/>
              <a:t>long-dashed</a:t>
            </a:r>
            <a:r>
              <a:rPr lang="en-GB" sz="1500"/>
              <a:t> </a:t>
            </a:r>
            <a:r>
              <a:rPr lang="en-GB" sz="1500" b="1"/>
              <a:t>line</a:t>
            </a:r>
            <a:r>
              <a:rPr lang="en-GB" sz="1500"/>
              <a:t> in a diagram.</a:t>
            </a:r>
            <a:endParaRPr sz="1500"/>
          </a:p>
          <a:p>
            <a:pPr marL="0" lvl="0" indent="0" algn="l" rtl="0">
              <a:spcBef>
                <a:spcPts val="1600"/>
              </a:spcBef>
              <a:spcAft>
                <a:spcPts val="0"/>
              </a:spcAft>
              <a:buNone/>
            </a:pPr>
            <a:endParaRPr sz="400" b="1"/>
          </a:p>
          <a:p>
            <a:pPr marL="0" lvl="0" indent="0" algn="l" rtl="0">
              <a:spcBef>
                <a:spcPts val="1600"/>
              </a:spcBef>
              <a:spcAft>
                <a:spcPts val="0"/>
              </a:spcAft>
              <a:buClr>
                <a:schemeClr val="dk1"/>
              </a:buClr>
              <a:buSzPts val="1100"/>
              <a:buFont typeface="Arial"/>
              <a:buNone/>
            </a:pPr>
            <a:r>
              <a:rPr lang="en-GB" sz="1500" b="1"/>
              <a:t>Wireless transmission media</a:t>
            </a:r>
            <a:r>
              <a:rPr lang="en-GB" sz="1500"/>
              <a:t> do not require a physical cable. Wireless signals are sent through the air using electromagnetic waves. </a:t>
            </a:r>
            <a:endParaRPr sz="1500"/>
          </a:p>
          <a:p>
            <a:pPr marL="0" lvl="0" indent="0" algn="l" rtl="0">
              <a:spcBef>
                <a:spcPts val="1600"/>
              </a:spcBef>
              <a:spcAft>
                <a:spcPts val="0"/>
              </a:spcAft>
              <a:buClr>
                <a:schemeClr val="dk1"/>
              </a:buClr>
              <a:buSzPts val="1100"/>
              <a:buFont typeface="Arial"/>
              <a:buNone/>
            </a:pPr>
            <a:r>
              <a:rPr lang="en-GB" sz="1500"/>
              <a:t>A wireless connection is often shown using a </a:t>
            </a:r>
            <a:r>
              <a:rPr lang="en-GB" sz="1500" b="1"/>
              <a:t>dotted line</a:t>
            </a:r>
            <a:r>
              <a:rPr lang="en-GB" sz="1500"/>
              <a:t> or a </a:t>
            </a:r>
            <a:r>
              <a:rPr lang="en-GB" sz="1500" b="1"/>
              <a:t>wave symbol</a:t>
            </a:r>
            <a:r>
              <a:rPr lang="en-GB" sz="1500"/>
              <a:t>.</a:t>
            </a:r>
            <a:endParaRPr sz="1500"/>
          </a:p>
          <a:p>
            <a:pPr marL="0" lvl="0" indent="0" algn="l" rtl="0">
              <a:spcBef>
                <a:spcPts val="1600"/>
              </a:spcBef>
              <a:spcAft>
                <a:spcPts val="1600"/>
              </a:spcAft>
              <a:buNone/>
            </a:pPr>
            <a:endParaRPr sz="1500"/>
          </a:p>
        </p:txBody>
      </p:sp>
      <p:sp>
        <p:nvSpPr>
          <p:cNvPr id="179" name="Google Shape;179;p24"/>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Transmission media</a:t>
            </a:r>
            <a:endParaRPr/>
          </a:p>
        </p:txBody>
      </p:sp>
      <p:sp>
        <p:nvSpPr>
          <p:cNvPr id="180" name="Google Shape;180;p24"/>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cxnSp>
        <p:nvCxnSpPr>
          <p:cNvPr id="181" name="Google Shape;181;p24"/>
          <p:cNvCxnSpPr/>
          <p:nvPr/>
        </p:nvCxnSpPr>
        <p:spPr>
          <a:xfrm>
            <a:off x="5319600" y="1328750"/>
            <a:ext cx="2398800" cy="0"/>
          </a:xfrm>
          <a:prstGeom prst="straightConnector1">
            <a:avLst/>
          </a:prstGeom>
          <a:noFill/>
          <a:ln w="38100" cap="flat" cmpd="sng">
            <a:solidFill>
              <a:schemeClr val="dk1"/>
            </a:solidFill>
            <a:prstDash val="solid"/>
            <a:round/>
            <a:headEnd type="none" w="med" len="med"/>
            <a:tailEnd type="none" w="med" len="med"/>
          </a:ln>
        </p:spPr>
      </p:cxnSp>
      <p:cxnSp>
        <p:nvCxnSpPr>
          <p:cNvPr id="182" name="Google Shape;182;p24"/>
          <p:cNvCxnSpPr/>
          <p:nvPr/>
        </p:nvCxnSpPr>
        <p:spPr>
          <a:xfrm>
            <a:off x="5319600" y="1944600"/>
            <a:ext cx="2496000" cy="900"/>
          </a:xfrm>
          <a:prstGeom prst="straightConnector1">
            <a:avLst/>
          </a:prstGeom>
          <a:noFill/>
          <a:ln w="38100" cap="flat" cmpd="sng">
            <a:solidFill>
              <a:schemeClr val="dk1"/>
            </a:solidFill>
            <a:prstDash val="lgDash"/>
            <a:round/>
            <a:headEnd type="none" w="med" len="med"/>
            <a:tailEnd type="none" w="med" len="med"/>
          </a:ln>
        </p:spPr>
      </p:cxnSp>
      <p:cxnSp>
        <p:nvCxnSpPr>
          <p:cNvPr id="183" name="Google Shape;183;p24"/>
          <p:cNvCxnSpPr/>
          <p:nvPr/>
        </p:nvCxnSpPr>
        <p:spPr>
          <a:xfrm>
            <a:off x="5319600" y="3233750"/>
            <a:ext cx="2398800" cy="0"/>
          </a:xfrm>
          <a:prstGeom prst="straightConnector1">
            <a:avLst/>
          </a:prstGeom>
          <a:noFill/>
          <a:ln w="38100" cap="flat" cmpd="sng">
            <a:solidFill>
              <a:schemeClr val="dk1"/>
            </a:solidFill>
            <a:prstDash val="dot"/>
            <a:round/>
            <a:headEnd type="none" w="med" len="med"/>
            <a:tailEnd type="none" w="med" len="med"/>
          </a:ln>
        </p:spPr>
      </p:cxnSp>
      <p:pic>
        <p:nvPicPr>
          <p:cNvPr id="184" name="Google Shape;184;p24"/>
          <p:cNvPicPr preferRelativeResize="0"/>
          <p:nvPr/>
        </p:nvPicPr>
        <p:blipFill>
          <a:blip r:embed="rId3">
            <a:alphaModFix/>
          </a:blip>
          <a:stretch>
            <a:fillRect/>
          </a:stretch>
        </p:blipFill>
        <p:spPr>
          <a:xfrm>
            <a:off x="6031064" y="3798600"/>
            <a:ext cx="975876" cy="667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8"/>
        <p:cNvGrpSpPr/>
        <p:nvPr/>
      </p:nvGrpSpPr>
      <p:grpSpPr>
        <a:xfrm>
          <a:off x="0" y="0"/>
          <a:ext cx="0" cy="0"/>
          <a:chOff x="0" y="0"/>
          <a:chExt cx="0" cy="0"/>
        </a:xfrm>
      </p:grpSpPr>
      <p:sp>
        <p:nvSpPr>
          <p:cNvPr id="189" name="Google Shape;189;p25"/>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b="1"/>
              <a:t>List </a:t>
            </a:r>
            <a:r>
              <a:rPr lang="en-GB"/>
              <a:t>examples of </a:t>
            </a:r>
            <a:r>
              <a:rPr lang="en-GB" b="1"/>
              <a:t>wired </a:t>
            </a:r>
            <a:r>
              <a:rPr lang="en-GB"/>
              <a:t>or </a:t>
            </a:r>
            <a:r>
              <a:rPr lang="en-GB" b="1"/>
              <a:t>wireless </a:t>
            </a:r>
            <a:r>
              <a:rPr lang="en-GB"/>
              <a:t>networks that you might have seen or use in your day-to-day lives.</a:t>
            </a:r>
            <a:endParaRPr/>
          </a:p>
        </p:txBody>
      </p:sp>
      <p:sp>
        <p:nvSpPr>
          <p:cNvPr id="190" name="Google Shape;190;p25"/>
          <p:cNvSpPr txBox="1">
            <a:spLocks noGrp="1"/>
          </p:cNvSpPr>
          <p:nvPr>
            <p:ph type="title"/>
          </p:nvPr>
        </p:nvSpPr>
        <p:spPr>
          <a:xfrm>
            <a:off x="311400" y="175737"/>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Wired and wireless networks (think, write, pair, share)</a:t>
            </a:r>
            <a:endParaRPr/>
          </a:p>
        </p:txBody>
      </p:sp>
      <p:sp>
        <p:nvSpPr>
          <p:cNvPr id="191" name="Google Shape;191;p25"/>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
        <p:nvSpPr>
          <p:cNvPr id="192" name="Google Shape;192;p25"/>
          <p:cNvSpPr/>
          <p:nvPr/>
        </p:nvSpPr>
        <p:spPr>
          <a:xfrm>
            <a:off x="4874300" y="2971425"/>
            <a:ext cx="1820400" cy="1086600"/>
          </a:xfrm>
          <a:prstGeom prst="wedgeRoundRectCallout">
            <a:avLst>
              <a:gd name="adj1" fmla="val -20833"/>
              <a:gd name="adj2" fmla="val 62500"/>
              <a:gd name="adj3" fmla="val 0"/>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dk1"/>
                </a:solidFill>
                <a:latin typeface="Quicksand"/>
                <a:ea typeface="Quicksand"/>
                <a:cs typeface="Quicksand"/>
                <a:sym typeface="Quicksand"/>
              </a:rPr>
              <a:t>Home wireless network</a:t>
            </a:r>
            <a:endParaRPr sz="1600" b="1">
              <a:solidFill>
                <a:schemeClr val="dk1"/>
              </a:solidFill>
              <a:latin typeface="Quicksand"/>
              <a:ea typeface="Quicksand"/>
              <a:cs typeface="Quicksand"/>
              <a:sym typeface="Quicksand"/>
            </a:endParaRPr>
          </a:p>
        </p:txBody>
      </p:sp>
      <p:sp>
        <p:nvSpPr>
          <p:cNvPr id="193" name="Google Shape;193;p25"/>
          <p:cNvSpPr/>
          <p:nvPr/>
        </p:nvSpPr>
        <p:spPr>
          <a:xfrm>
            <a:off x="2276150" y="2456375"/>
            <a:ext cx="1820400" cy="1086600"/>
          </a:xfrm>
          <a:prstGeom prst="wedgeRoundRectCallout">
            <a:avLst>
              <a:gd name="adj1" fmla="val -20833"/>
              <a:gd name="adj2" fmla="val 62500"/>
              <a:gd name="adj3" fmla="val 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r>
              <a:rPr lang="en-GB" sz="1600" b="1" dirty="0">
                <a:solidFill>
                  <a:schemeClr val="dk1"/>
                </a:solidFill>
                <a:latin typeface="Quicksand"/>
                <a:ea typeface="Quicksand"/>
                <a:cs typeface="Quicksand"/>
                <a:sym typeface="Quicksand"/>
              </a:rPr>
              <a:t>The college/ school network</a:t>
            </a:r>
            <a:endParaRPr sz="1600" b="1" dirty="0">
              <a:solidFill>
                <a:schemeClr val="dk1"/>
              </a:solidFill>
              <a:latin typeface="Quicksand"/>
              <a:ea typeface="Quicksand"/>
              <a:cs typeface="Quicksand"/>
              <a:sym typeface="Quicksand"/>
            </a:endParaRPr>
          </a:p>
        </p:txBody>
      </p:sp>
      <p:sp>
        <p:nvSpPr>
          <p:cNvPr id="194" name="Google Shape;194;p25"/>
          <p:cNvSpPr/>
          <p:nvPr/>
        </p:nvSpPr>
        <p:spPr>
          <a:xfrm>
            <a:off x="4736600" y="1317600"/>
            <a:ext cx="1820400" cy="1086600"/>
          </a:xfrm>
          <a:prstGeom prst="wedgeRoundRectCallout">
            <a:avLst>
              <a:gd name="adj1" fmla="val -20833"/>
              <a:gd name="adj2" fmla="val 62500"/>
              <a:gd name="adj3" fmla="val 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dk1"/>
                </a:solidFill>
                <a:latin typeface="Quicksand"/>
                <a:ea typeface="Quicksand"/>
                <a:cs typeface="Quicksand"/>
                <a:sym typeface="Quicksand"/>
              </a:rPr>
              <a:t>Free Wi-Fi on public transport</a:t>
            </a:r>
            <a:endParaRPr sz="1600" b="1">
              <a:solidFill>
                <a:schemeClr val="dk1"/>
              </a:solidFill>
              <a:latin typeface="Quicksand"/>
              <a:ea typeface="Quicksand"/>
              <a:cs typeface="Quicksand"/>
              <a:sym typeface="Quicksand"/>
            </a:endParaRPr>
          </a:p>
        </p:txBody>
      </p:sp>
      <p:sp>
        <p:nvSpPr>
          <p:cNvPr id="195" name="Google Shape;195;p25"/>
          <p:cNvSpPr/>
          <p:nvPr/>
        </p:nvSpPr>
        <p:spPr>
          <a:xfrm>
            <a:off x="7011700" y="1767500"/>
            <a:ext cx="1820400" cy="1086600"/>
          </a:xfrm>
          <a:prstGeom prst="wedgeRoundRectCallout">
            <a:avLst>
              <a:gd name="adj1" fmla="val -20833"/>
              <a:gd name="adj2" fmla="val 62500"/>
              <a:gd name="adj3" fmla="val 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dk1"/>
                </a:solidFill>
                <a:latin typeface="Quicksand"/>
                <a:ea typeface="Quicksand"/>
                <a:cs typeface="Quicksand"/>
                <a:sym typeface="Quicksand"/>
              </a:rPr>
              <a:t>Supermarket checkout system</a:t>
            </a:r>
            <a:endParaRPr sz="1600" b="1">
              <a:solidFill>
                <a:schemeClr val="dk1"/>
              </a:solidFill>
              <a:latin typeface="Quicksand"/>
              <a:ea typeface="Quicksand"/>
              <a:cs typeface="Quicksand"/>
              <a:sym typeface="Quicksand"/>
            </a:endParaRPr>
          </a:p>
        </p:txBody>
      </p:sp>
      <p:sp>
        <p:nvSpPr>
          <p:cNvPr id="196" name="Google Shape;196;p25"/>
          <p:cNvSpPr/>
          <p:nvPr/>
        </p:nvSpPr>
        <p:spPr>
          <a:xfrm>
            <a:off x="310900" y="3295000"/>
            <a:ext cx="1820400" cy="1086600"/>
          </a:xfrm>
          <a:prstGeom prst="wedgeRoundRectCallout">
            <a:avLst>
              <a:gd name="adj1" fmla="val -20833"/>
              <a:gd name="adj2" fmla="val 62500"/>
              <a:gd name="adj3" fmla="val 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dk1"/>
                </a:solidFill>
                <a:latin typeface="Quicksand"/>
                <a:ea typeface="Quicksand"/>
                <a:cs typeface="Quicksand"/>
                <a:sym typeface="Quicksand"/>
              </a:rPr>
              <a:t>Touchscreen ordering system for fast food</a:t>
            </a:r>
            <a:endParaRPr sz="1600" b="1">
              <a:solidFill>
                <a:schemeClr val="dk1"/>
              </a:solidFill>
              <a:latin typeface="Quicksand"/>
              <a:ea typeface="Quicksand"/>
              <a:cs typeface="Quicksand"/>
              <a:sym typeface="Quicksand"/>
            </a:endParaRPr>
          </a:p>
        </p:txBody>
      </p:sp>
      <p:sp>
        <p:nvSpPr>
          <p:cNvPr id="197" name="Google Shape;197;p25"/>
          <p:cNvSpPr/>
          <p:nvPr/>
        </p:nvSpPr>
        <p:spPr>
          <a:xfrm>
            <a:off x="7011700" y="3407700"/>
            <a:ext cx="1820400" cy="1086600"/>
          </a:xfrm>
          <a:prstGeom prst="wedgeRoundRectCallout">
            <a:avLst>
              <a:gd name="adj1" fmla="val -20833"/>
              <a:gd name="adj2" fmla="val 62500"/>
              <a:gd name="adj3" fmla="val 0"/>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dk1"/>
                </a:solidFill>
                <a:latin typeface="Quicksand"/>
                <a:ea typeface="Quicksand"/>
                <a:cs typeface="Quicksand"/>
                <a:sym typeface="Quicksand"/>
              </a:rPr>
              <a:t>A network at work</a:t>
            </a:r>
            <a:endParaRPr sz="1600" b="1">
              <a:solidFill>
                <a:schemeClr val="dk1"/>
              </a:solidFill>
              <a:latin typeface="Quicksand"/>
              <a:ea typeface="Quicksand"/>
              <a:cs typeface="Quicksand"/>
              <a:sym typeface="Quicksand"/>
            </a:endParaRPr>
          </a:p>
        </p:txBody>
      </p:sp>
      <p:sp>
        <p:nvSpPr>
          <p:cNvPr id="198" name="Google Shape;198;p25"/>
          <p:cNvSpPr/>
          <p:nvPr/>
        </p:nvSpPr>
        <p:spPr>
          <a:xfrm>
            <a:off x="2845375" y="3804500"/>
            <a:ext cx="1820400" cy="1086600"/>
          </a:xfrm>
          <a:prstGeom prst="wedgeRoundRectCallout">
            <a:avLst>
              <a:gd name="adj1" fmla="val -20833"/>
              <a:gd name="adj2" fmla="val 62500"/>
              <a:gd name="adj3" fmla="val 0"/>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dk1"/>
                </a:solidFill>
                <a:latin typeface="Quicksand"/>
                <a:ea typeface="Quicksand"/>
                <a:cs typeface="Quicksand"/>
                <a:sym typeface="Quicksand"/>
              </a:rPr>
              <a:t>Free Wi-Fi in a cafe</a:t>
            </a:r>
            <a:endParaRPr sz="1600" b="1">
              <a:solidFill>
                <a:schemeClr val="dk1"/>
              </a:solidFill>
              <a:latin typeface="Quicksand"/>
              <a:ea typeface="Quicksand"/>
              <a:cs typeface="Quicksand"/>
              <a:sym typeface="Quicks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2"/>
        <p:cNvGrpSpPr/>
        <p:nvPr/>
      </p:nvGrpSpPr>
      <p:grpSpPr>
        <a:xfrm>
          <a:off x="0" y="0"/>
          <a:ext cx="0" cy="0"/>
          <a:chOff x="0" y="0"/>
          <a:chExt cx="0" cy="0"/>
        </a:xfrm>
      </p:grpSpPr>
      <p:sp>
        <p:nvSpPr>
          <p:cNvPr id="203" name="Google Shape;203;p26"/>
          <p:cNvSpPr/>
          <p:nvPr/>
        </p:nvSpPr>
        <p:spPr>
          <a:xfrm>
            <a:off x="6821575" y="966500"/>
            <a:ext cx="1912000" cy="3396800"/>
          </a:xfrm>
          <a:custGeom>
            <a:avLst/>
            <a:gdLst/>
            <a:ahLst/>
            <a:cxnLst/>
            <a:rect l="l" t="t" r="r" b="b"/>
            <a:pathLst>
              <a:path w="76480" h="135872" extrusionOk="0">
                <a:moveTo>
                  <a:pt x="7284" y="5323"/>
                </a:moveTo>
                <a:lnTo>
                  <a:pt x="7284" y="0"/>
                </a:lnTo>
                <a:lnTo>
                  <a:pt x="76480" y="0"/>
                </a:lnTo>
                <a:lnTo>
                  <a:pt x="76480" y="135872"/>
                </a:lnTo>
                <a:lnTo>
                  <a:pt x="0" y="135872"/>
                </a:lnTo>
                <a:lnTo>
                  <a:pt x="0" y="119903"/>
                </a:lnTo>
              </a:path>
            </a:pathLst>
          </a:custGeom>
          <a:noFill/>
          <a:ln w="9525" cap="flat" cmpd="sng">
            <a:solidFill>
              <a:srgbClr val="000000"/>
            </a:solidFill>
            <a:prstDash val="solid"/>
            <a:round/>
            <a:headEnd type="none" w="med" len="med"/>
            <a:tailEnd type="none" w="med" len="med"/>
          </a:ln>
        </p:spPr>
        <p:txBody>
          <a:bodyPr/>
          <a:lstStyle/>
          <a:p>
            <a:endParaRPr lang="en-GB"/>
          </a:p>
        </p:txBody>
      </p:sp>
      <p:grpSp>
        <p:nvGrpSpPr>
          <p:cNvPr id="204" name="Google Shape;204;p26"/>
          <p:cNvGrpSpPr/>
          <p:nvPr/>
        </p:nvGrpSpPr>
        <p:grpSpPr>
          <a:xfrm>
            <a:off x="6859175" y="1077278"/>
            <a:ext cx="1779175" cy="2962825"/>
            <a:chOff x="6859175" y="1077278"/>
            <a:chExt cx="1779175" cy="2962825"/>
          </a:xfrm>
        </p:grpSpPr>
        <p:sp>
          <p:nvSpPr>
            <p:cNvPr id="205" name="Google Shape;205;p26"/>
            <p:cNvSpPr/>
            <p:nvPr/>
          </p:nvSpPr>
          <p:spPr>
            <a:xfrm>
              <a:off x="7023800" y="1196803"/>
              <a:ext cx="1481084" cy="1112014"/>
            </a:xfrm>
            <a:custGeom>
              <a:avLst/>
              <a:gdLst/>
              <a:ahLst/>
              <a:cxnLst/>
              <a:rect l="l" t="t" r="r" b="b"/>
              <a:pathLst>
                <a:path w="70511" h="44948" extrusionOk="0">
                  <a:moveTo>
                    <a:pt x="0" y="0"/>
                  </a:moveTo>
                  <a:lnTo>
                    <a:pt x="70511" y="0"/>
                  </a:lnTo>
                  <a:lnTo>
                    <a:pt x="70511" y="44948"/>
                  </a:lnTo>
                  <a:lnTo>
                    <a:pt x="57308" y="44948"/>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06" name="Google Shape;206;p26"/>
            <p:cNvSpPr/>
            <p:nvPr/>
          </p:nvSpPr>
          <p:spPr>
            <a:xfrm>
              <a:off x="7065938" y="1161700"/>
              <a:ext cx="1481084" cy="1687685"/>
            </a:xfrm>
            <a:custGeom>
              <a:avLst/>
              <a:gdLst/>
              <a:ahLst/>
              <a:cxnLst/>
              <a:rect l="l" t="t" r="r" b="b"/>
              <a:pathLst>
                <a:path w="70511" h="44948" extrusionOk="0">
                  <a:moveTo>
                    <a:pt x="0" y="0"/>
                  </a:moveTo>
                  <a:lnTo>
                    <a:pt x="70511" y="0"/>
                  </a:lnTo>
                  <a:lnTo>
                    <a:pt x="70511" y="44948"/>
                  </a:lnTo>
                  <a:lnTo>
                    <a:pt x="57308" y="44948"/>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07" name="Google Shape;207;p26"/>
            <p:cNvSpPr/>
            <p:nvPr/>
          </p:nvSpPr>
          <p:spPr>
            <a:xfrm>
              <a:off x="7119150" y="1120075"/>
              <a:ext cx="1470100" cy="2348275"/>
            </a:xfrm>
            <a:custGeom>
              <a:avLst/>
              <a:gdLst/>
              <a:ahLst/>
              <a:cxnLst/>
              <a:rect l="l" t="t" r="r" b="b"/>
              <a:pathLst>
                <a:path w="58804" h="93931" extrusionOk="0">
                  <a:moveTo>
                    <a:pt x="0" y="0"/>
                  </a:moveTo>
                  <a:lnTo>
                    <a:pt x="58804" y="102"/>
                  </a:lnTo>
                  <a:lnTo>
                    <a:pt x="58804" y="93931"/>
                  </a:lnTo>
                  <a:lnTo>
                    <a:pt x="48536" y="93931"/>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08" name="Google Shape;208;p26"/>
            <p:cNvSpPr/>
            <p:nvPr/>
          </p:nvSpPr>
          <p:spPr>
            <a:xfrm>
              <a:off x="7027775" y="1077278"/>
              <a:ext cx="1610575" cy="2962825"/>
            </a:xfrm>
            <a:custGeom>
              <a:avLst/>
              <a:gdLst/>
              <a:ahLst/>
              <a:cxnLst/>
              <a:rect l="l" t="t" r="r" b="b"/>
              <a:pathLst>
                <a:path w="64423" h="118513" extrusionOk="0">
                  <a:moveTo>
                    <a:pt x="0" y="0"/>
                  </a:moveTo>
                  <a:lnTo>
                    <a:pt x="64423" y="255"/>
                  </a:lnTo>
                  <a:lnTo>
                    <a:pt x="64423" y="118513"/>
                  </a:lnTo>
                  <a:lnTo>
                    <a:pt x="49253" y="118231"/>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09" name="Google Shape;209;p26"/>
            <p:cNvSpPr/>
            <p:nvPr/>
          </p:nvSpPr>
          <p:spPr>
            <a:xfrm>
              <a:off x="6959225" y="1209075"/>
              <a:ext cx="1217875" cy="381350"/>
            </a:xfrm>
            <a:custGeom>
              <a:avLst/>
              <a:gdLst/>
              <a:ahLst/>
              <a:cxnLst/>
              <a:rect l="l" t="t" r="r" b="b"/>
              <a:pathLst>
                <a:path w="48715" h="15254" extrusionOk="0">
                  <a:moveTo>
                    <a:pt x="0" y="0"/>
                  </a:moveTo>
                  <a:lnTo>
                    <a:pt x="0" y="2952"/>
                  </a:lnTo>
                  <a:lnTo>
                    <a:pt x="48644" y="3023"/>
                  </a:lnTo>
                  <a:lnTo>
                    <a:pt x="48715" y="15254"/>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10" name="Google Shape;210;p26"/>
            <p:cNvSpPr/>
            <p:nvPr/>
          </p:nvSpPr>
          <p:spPr>
            <a:xfrm>
              <a:off x="6859175" y="1209075"/>
              <a:ext cx="571427" cy="542737"/>
            </a:xfrm>
            <a:custGeom>
              <a:avLst/>
              <a:gdLst/>
              <a:ahLst/>
              <a:cxnLst/>
              <a:rect l="l" t="t" r="r" b="b"/>
              <a:pathLst>
                <a:path w="48715" h="15254" extrusionOk="0">
                  <a:moveTo>
                    <a:pt x="0" y="0"/>
                  </a:moveTo>
                  <a:lnTo>
                    <a:pt x="0" y="2952"/>
                  </a:lnTo>
                  <a:lnTo>
                    <a:pt x="48644" y="3023"/>
                  </a:lnTo>
                  <a:lnTo>
                    <a:pt x="48715" y="15254"/>
                  </a:lnTo>
                </a:path>
              </a:pathLst>
            </a:custGeom>
            <a:noFill/>
            <a:ln w="9525" cap="flat" cmpd="sng">
              <a:solidFill>
                <a:schemeClr val="dk1"/>
              </a:solidFill>
              <a:prstDash val="solid"/>
              <a:round/>
              <a:headEnd type="none" w="med" len="med"/>
              <a:tailEnd type="none" w="med" len="med"/>
            </a:ln>
          </p:spPr>
          <p:txBody>
            <a:bodyPr/>
            <a:lstStyle/>
            <a:p>
              <a:endParaRPr lang="en-GB"/>
            </a:p>
          </p:txBody>
        </p:sp>
      </p:grpSp>
      <p:sp>
        <p:nvSpPr>
          <p:cNvPr id="211" name="Google Shape;211;p26"/>
          <p:cNvSpPr/>
          <p:nvPr/>
        </p:nvSpPr>
        <p:spPr>
          <a:xfrm>
            <a:off x="6719850" y="1209075"/>
            <a:ext cx="65400" cy="418265"/>
          </a:xfrm>
          <a:custGeom>
            <a:avLst/>
            <a:gdLst/>
            <a:ahLst/>
            <a:cxnLst/>
            <a:rect l="l" t="t" r="r" b="b"/>
            <a:pathLst>
              <a:path w="48715" h="15254" extrusionOk="0">
                <a:moveTo>
                  <a:pt x="0" y="0"/>
                </a:moveTo>
                <a:lnTo>
                  <a:pt x="0" y="2952"/>
                </a:lnTo>
                <a:lnTo>
                  <a:pt x="48644" y="3023"/>
                </a:lnTo>
                <a:lnTo>
                  <a:pt x="48715" y="15254"/>
                </a:lnTo>
              </a:path>
            </a:pathLst>
          </a:custGeom>
          <a:noFill/>
          <a:ln w="9525" cap="flat" cmpd="sng">
            <a:solidFill>
              <a:schemeClr val="dk1"/>
            </a:solidFill>
            <a:prstDash val="solid"/>
            <a:round/>
            <a:headEnd type="none" w="med" len="med"/>
            <a:tailEnd type="none" w="med" len="med"/>
          </a:ln>
        </p:spPr>
        <p:txBody>
          <a:bodyPr/>
          <a:lstStyle/>
          <a:p>
            <a:endParaRPr lang="en-GB"/>
          </a:p>
        </p:txBody>
      </p:sp>
      <p:grpSp>
        <p:nvGrpSpPr>
          <p:cNvPr id="212" name="Google Shape;212;p26"/>
          <p:cNvGrpSpPr/>
          <p:nvPr/>
        </p:nvGrpSpPr>
        <p:grpSpPr>
          <a:xfrm flipH="1">
            <a:off x="4841751" y="1074167"/>
            <a:ext cx="1779175" cy="2962825"/>
            <a:chOff x="6859175" y="1077278"/>
            <a:chExt cx="1779175" cy="2962825"/>
          </a:xfrm>
        </p:grpSpPr>
        <p:sp>
          <p:nvSpPr>
            <p:cNvPr id="213" name="Google Shape;213;p26"/>
            <p:cNvSpPr/>
            <p:nvPr/>
          </p:nvSpPr>
          <p:spPr>
            <a:xfrm>
              <a:off x="7023800" y="1196803"/>
              <a:ext cx="1481084" cy="1112014"/>
            </a:xfrm>
            <a:custGeom>
              <a:avLst/>
              <a:gdLst/>
              <a:ahLst/>
              <a:cxnLst/>
              <a:rect l="l" t="t" r="r" b="b"/>
              <a:pathLst>
                <a:path w="70511" h="44948" extrusionOk="0">
                  <a:moveTo>
                    <a:pt x="0" y="0"/>
                  </a:moveTo>
                  <a:lnTo>
                    <a:pt x="70511" y="0"/>
                  </a:lnTo>
                  <a:lnTo>
                    <a:pt x="70511" y="44948"/>
                  </a:lnTo>
                  <a:lnTo>
                    <a:pt x="57308" y="44948"/>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14" name="Google Shape;214;p26"/>
            <p:cNvSpPr/>
            <p:nvPr/>
          </p:nvSpPr>
          <p:spPr>
            <a:xfrm>
              <a:off x="7065938" y="1161700"/>
              <a:ext cx="1481084" cy="1687685"/>
            </a:xfrm>
            <a:custGeom>
              <a:avLst/>
              <a:gdLst/>
              <a:ahLst/>
              <a:cxnLst/>
              <a:rect l="l" t="t" r="r" b="b"/>
              <a:pathLst>
                <a:path w="70511" h="44948" extrusionOk="0">
                  <a:moveTo>
                    <a:pt x="0" y="0"/>
                  </a:moveTo>
                  <a:lnTo>
                    <a:pt x="70511" y="0"/>
                  </a:lnTo>
                  <a:lnTo>
                    <a:pt x="70511" y="44948"/>
                  </a:lnTo>
                  <a:lnTo>
                    <a:pt x="57308" y="44948"/>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15" name="Google Shape;215;p26"/>
            <p:cNvSpPr/>
            <p:nvPr/>
          </p:nvSpPr>
          <p:spPr>
            <a:xfrm>
              <a:off x="7119150" y="1120075"/>
              <a:ext cx="1470100" cy="2348275"/>
            </a:xfrm>
            <a:custGeom>
              <a:avLst/>
              <a:gdLst/>
              <a:ahLst/>
              <a:cxnLst/>
              <a:rect l="l" t="t" r="r" b="b"/>
              <a:pathLst>
                <a:path w="58804" h="93931" extrusionOk="0">
                  <a:moveTo>
                    <a:pt x="0" y="0"/>
                  </a:moveTo>
                  <a:lnTo>
                    <a:pt x="58804" y="102"/>
                  </a:lnTo>
                  <a:lnTo>
                    <a:pt x="58804" y="93931"/>
                  </a:lnTo>
                  <a:lnTo>
                    <a:pt x="48536" y="93931"/>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16" name="Google Shape;216;p26"/>
            <p:cNvSpPr/>
            <p:nvPr/>
          </p:nvSpPr>
          <p:spPr>
            <a:xfrm>
              <a:off x="7027775" y="1077278"/>
              <a:ext cx="1610575" cy="2962825"/>
            </a:xfrm>
            <a:custGeom>
              <a:avLst/>
              <a:gdLst/>
              <a:ahLst/>
              <a:cxnLst/>
              <a:rect l="l" t="t" r="r" b="b"/>
              <a:pathLst>
                <a:path w="64423" h="118513" extrusionOk="0">
                  <a:moveTo>
                    <a:pt x="0" y="0"/>
                  </a:moveTo>
                  <a:lnTo>
                    <a:pt x="64423" y="255"/>
                  </a:lnTo>
                  <a:lnTo>
                    <a:pt x="64423" y="118513"/>
                  </a:lnTo>
                  <a:lnTo>
                    <a:pt x="49253" y="118231"/>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17" name="Google Shape;217;p26"/>
            <p:cNvSpPr/>
            <p:nvPr/>
          </p:nvSpPr>
          <p:spPr>
            <a:xfrm>
              <a:off x="6959225" y="1209075"/>
              <a:ext cx="1217875" cy="381350"/>
            </a:xfrm>
            <a:custGeom>
              <a:avLst/>
              <a:gdLst/>
              <a:ahLst/>
              <a:cxnLst/>
              <a:rect l="l" t="t" r="r" b="b"/>
              <a:pathLst>
                <a:path w="48715" h="15254" extrusionOk="0">
                  <a:moveTo>
                    <a:pt x="0" y="0"/>
                  </a:moveTo>
                  <a:lnTo>
                    <a:pt x="0" y="2952"/>
                  </a:lnTo>
                  <a:lnTo>
                    <a:pt x="48644" y="3023"/>
                  </a:lnTo>
                  <a:lnTo>
                    <a:pt x="48715" y="15254"/>
                  </a:lnTo>
                </a:path>
              </a:pathLst>
            </a:custGeom>
            <a:noFill/>
            <a:ln w="9525" cap="flat" cmpd="sng">
              <a:solidFill>
                <a:schemeClr val="dk1"/>
              </a:solidFill>
              <a:prstDash val="solid"/>
              <a:round/>
              <a:headEnd type="none" w="med" len="med"/>
              <a:tailEnd type="none" w="med" len="med"/>
            </a:ln>
          </p:spPr>
          <p:txBody>
            <a:bodyPr/>
            <a:lstStyle/>
            <a:p>
              <a:endParaRPr lang="en-GB"/>
            </a:p>
          </p:txBody>
        </p:sp>
        <p:sp>
          <p:nvSpPr>
            <p:cNvPr id="218" name="Google Shape;218;p26"/>
            <p:cNvSpPr/>
            <p:nvPr/>
          </p:nvSpPr>
          <p:spPr>
            <a:xfrm>
              <a:off x="6859175" y="1209075"/>
              <a:ext cx="571427" cy="542737"/>
            </a:xfrm>
            <a:custGeom>
              <a:avLst/>
              <a:gdLst/>
              <a:ahLst/>
              <a:cxnLst/>
              <a:rect l="l" t="t" r="r" b="b"/>
              <a:pathLst>
                <a:path w="48715" h="15254" extrusionOk="0">
                  <a:moveTo>
                    <a:pt x="0" y="0"/>
                  </a:moveTo>
                  <a:lnTo>
                    <a:pt x="0" y="2952"/>
                  </a:lnTo>
                  <a:lnTo>
                    <a:pt x="48644" y="3023"/>
                  </a:lnTo>
                  <a:lnTo>
                    <a:pt x="48715" y="15254"/>
                  </a:lnTo>
                </a:path>
              </a:pathLst>
            </a:custGeom>
            <a:noFill/>
            <a:ln w="9525" cap="flat" cmpd="sng">
              <a:solidFill>
                <a:schemeClr val="dk1"/>
              </a:solidFill>
              <a:prstDash val="solid"/>
              <a:round/>
              <a:headEnd type="none" w="med" len="med"/>
              <a:tailEnd type="none" w="med" len="med"/>
            </a:ln>
          </p:spPr>
          <p:txBody>
            <a:bodyPr/>
            <a:lstStyle/>
            <a:p>
              <a:endParaRPr lang="en-GB"/>
            </a:p>
          </p:txBody>
        </p:sp>
      </p:grpSp>
      <p:sp>
        <p:nvSpPr>
          <p:cNvPr id="219" name="Google Shape;219;p26"/>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700"/>
              <a:t>A network can include both </a:t>
            </a:r>
            <a:r>
              <a:rPr lang="en-GB" sz="1700" b="1"/>
              <a:t>wired </a:t>
            </a:r>
            <a:r>
              <a:rPr lang="en-GB" sz="1700"/>
              <a:t>and </a:t>
            </a:r>
            <a:r>
              <a:rPr lang="en-GB" sz="1700" b="1"/>
              <a:t>wireless transmission media</a:t>
            </a:r>
            <a:r>
              <a:rPr lang="en-GB" sz="1700"/>
              <a:t>. </a:t>
            </a:r>
            <a:endParaRPr sz="1700"/>
          </a:p>
          <a:p>
            <a:pPr marL="0" lvl="0" indent="0" algn="l" rtl="0">
              <a:spcBef>
                <a:spcPts val="1600"/>
              </a:spcBef>
              <a:spcAft>
                <a:spcPts val="0"/>
              </a:spcAft>
              <a:buNone/>
            </a:pPr>
            <a:r>
              <a:rPr lang="en-GB" sz="1700"/>
              <a:t>For example, a college might use </a:t>
            </a:r>
            <a:r>
              <a:rPr lang="en-GB" sz="1700" b="1"/>
              <a:t>wired connections</a:t>
            </a:r>
            <a:r>
              <a:rPr lang="en-GB" sz="1700"/>
              <a:t> in a computer room that has desktop computers.</a:t>
            </a:r>
            <a:endParaRPr sz="1700"/>
          </a:p>
          <a:p>
            <a:pPr marL="0" lvl="0" indent="0" algn="l" rtl="0">
              <a:spcBef>
                <a:spcPts val="1600"/>
              </a:spcBef>
              <a:spcAft>
                <a:spcPts val="1600"/>
              </a:spcAft>
              <a:buNone/>
            </a:pPr>
            <a:r>
              <a:rPr lang="en-GB" sz="1700"/>
              <a:t>The college might also have a </a:t>
            </a:r>
            <a:r>
              <a:rPr lang="en-GB" sz="1700" b="1"/>
              <a:t>wireless access point</a:t>
            </a:r>
            <a:r>
              <a:rPr lang="en-GB" sz="1700"/>
              <a:t> for students to connect mobile devices to during study periods. </a:t>
            </a:r>
            <a:endParaRPr sz="1700"/>
          </a:p>
        </p:txBody>
      </p:sp>
      <p:sp>
        <p:nvSpPr>
          <p:cNvPr id="220" name="Google Shape;220;p26"/>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Wired and wireless</a:t>
            </a:r>
            <a:endParaRPr/>
          </a:p>
        </p:txBody>
      </p:sp>
      <p:sp>
        <p:nvSpPr>
          <p:cNvPr id="221" name="Google Shape;221;p26"/>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pic>
        <p:nvPicPr>
          <p:cNvPr id="222" name="Google Shape;222;p26"/>
          <p:cNvPicPr preferRelativeResize="0"/>
          <p:nvPr/>
        </p:nvPicPr>
        <p:blipFill>
          <a:blip r:embed="rId3">
            <a:alphaModFix/>
          </a:blip>
          <a:stretch>
            <a:fillRect/>
          </a:stretch>
        </p:blipFill>
        <p:spPr>
          <a:xfrm>
            <a:off x="5082849" y="1511227"/>
            <a:ext cx="515446" cy="515446"/>
          </a:xfrm>
          <a:prstGeom prst="rect">
            <a:avLst/>
          </a:prstGeom>
          <a:noFill/>
          <a:ln>
            <a:noFill/>
          </a:ln>
        </p:spPr>
      </p:pic>
      <p:pic>
        <p:nvPicPr>
          <p:cNvPr id="223" name="Google Shape;223;p26"/>
          <p:cNvPicPr preferRelativeResize="0"/>
          <p:nvPr/>
        </p:nvPicPr>
        <p:blipFill>
          <a:blip r:embed="rId4">
            <a:alphaModFix/>
          </a:blip>
          <a:stretch>
            <a:fillRect/>
          </a:stretch>
        </p:blipFill>
        <p:spPr>
          <a:xfrm>
            <a:off x="6573206" y="3561912"/>
            <a:ext cx="480870" cy="519075"/>
          </a:xfrm>
          <a:prstGeom prst="rect">
            <a:avLst/>
          </a:prstGeom>
          <a:noFill/>
          <a:ln>
            <a:noFill/>
          </a:ln>
        </p:spPr>
      </p:pic>
      <p:pic>
        <p:nvPicPr>
          <p:cNvPr id="224" name="Google Shape;224;p26"/>
          <p:cNvPicPr preferRelativeResize="0"/>
          <p:nvPr/>
        </p:nvPicPr>
        <p:blipFill>
          <a:blip r:embed="rId5">
            <a:alphaModFix/>
          </a:blip>
          <a:stretch>
            <a:fillRect/>
          </a:stretch>
        </p:blipFill>
        <p:spPr>
          <a:xfrm rot="-1780153">
            <a:off x="5843803" y="2387775"/>
            <a:ext cx="299419" cy="299419"/>
          </a:xfrm>
          <a:prstGeom prst="rect">
            <a:avLst/>
          </a:prstGeom>
          <a:noFill/>
          <a:ln>
            <a:noFill/>
          </a:ln>
        </p:spPr>
      </p:pic>
      <p:pic>
        <p:nvPicPr>
          <p:cNvPr id="225" name="Google Shape;225;p26"/>
          <p:cNvPicPr preferRelativeResize="0"/>
          <p:nvPr/>
        </p:nvPicPr>
        <p:blipFill>
          <a:blip r:embed="rId6">
            <a:alphaModFix/>
          </a:blip>
          <a:stretch>
            <a:fillRect/>
          </a:stretch>
        </p:blipFill>
        <p:spPr>
          <a:xfrm rot="8856687">
            <a:off x="6006224" y="2706589"/>
            <a:ext cx="236201" cy="161652"/>
          </a:xfrm>
          <a:prstGeom prst="rect">
            <a:avLst/>
          </a:prstGeom>
          <a:noFill/>
          <a:ln>
            <a:noFill/>
          </a:ln>
        </p:spPr>
      </p:pic>
      <p:pic>
        <p:nvPicPr>
          <p:cNvPr id="226" name="Google Shape;226;p26"/>
          <p:cNvPicPr preferRelativeResize="0"/>
          <p:nvPr/>
        </p:nvPicPr>
        <p:blipFill>
          <a:blip r:embed="rId7">
            <a:alphaModFix/>
          </a:blip>
          <a:stretch>
            <a:fillRect/>
          </a:stretch>
        </p:blipFill>
        <p:spPr>
          <a:xfrm rot="924701">
            <a:off x="6763321" y="2280475"/>
            <a:ext cx="224700" cy="299599"/>
          </a:xfrm>
          <a:prstGeom prst="rect">
            <a:avLst/>
          </a:prstGeom>
          <a:noFill/>
          <a:ln>
            <a:noFill/>
          </a:ln>
        </p:spPr>
      </p:pic>
      <p:pic>
        <p:nvPicPr>
          <p:cNvPr id="227" name="Google Shape;227;p26"/>
          <p:cNvPicPr preferRelativeResize="0"/>
          <p:nvPr/>
        </p:nvPicPr>
        <p:blipFill>
          <a:blip r:embed="rId6">
            <a:alphaModFix/>
          </a:blip>
          <a:stretch>
            <a:fillRect/>
          </a:stretch>
        </p:blipFill>
        <p:spPr>
          <a:xfrm rot="10586298">
            <a:off x="6700250" y="2611738"/>
            <a:ext cx="236201" cy="161652"/>
          </a:xfrm>
          <a:prstGeom prst="rect">
            <a:avLst/>
          </a:prstGeom>
          <a:noFill/>
          <a:ln>
            <a:noFill/>
          </a:ln>
        </p:spPr>
      </p:pic>
      <p:pic>
        <p:nvPicPr>
          <p:cNvPr id="228" name="Google Shape;228;p26"/>
          <p:cNvPicPr preferRelativeResize="0"/>
          <p:nvPr/>
        </p:nvPicPr>
        <p:blipFill>
          <a:blip r:embed="rId8">
            <a:alphaModFix/>
          </a:blip>
          <a:stretch>
            <a:fillRect/>
          </a:stretch>
        </p:blipFill>
        <p:spPr>
          <a:xfrm>
            <a:off x="7369343" y="2410835"/>
            <a:ext cx="408375" cy="385866"/>
          </a:xfrm>
          <a:prstGeom prst="rect">
            <a:avLst/>
          </a:prstGeom>
          <a:noFill/>
          <a:ln>
            <a:noFill/>
          </a:ln>
        </p:spPr>
      </p:pic>
      <p:pic>
        <p:nvPicPr>
          <p:cNvPr id="229" name="Google Shape;229;p26"/>
          <p:cNvPicPr preferRelativeResize="0"/>
          <p:nvPr/>
        </p:nvPicPr>
        <p:blipFill>
          <a:blip r:embed="rId6">
            <a:alphaModFix/>
          </a:blip>
          <a:stretch>
            <a:fillRect/>
          </a:stretch>
        </p:blipFill>
        <p:spPr>
          <a:xfrm rot="-9010992">
            <a:off x="7349999" y="2772563"/>
            <a:ext cx="236202" cy="161652"/>
          </a:xfrm>
          <a:prstGeom prst="rect">
            <a:avLst/>
          </a:prstGeom>
          <a:noFill/>
          <a:ln>
            <a:noFill/>
          </a:ln>
        </p:spPr>
      </p:pic>
      <p:pic>
        <p:nvPicPr>
          <p:cNvPr id="230" name="Google Shape;230;p26"/>
          <p:cNvPicPr preferRelativeResize="0"/>
          <p:nvPr/>
        </p:nvPicPr>
        <p:blipFill>
          <a:blip r:embed="rId3">
            <a:alphaModFix/>
          </a:blip>
          <a:stretch>
            <a:fillRect/>
          </a:stretch>
        </p:blipFill>
        <p:spPr>
          <a:xfrm>
            <a:off x="7965949" y="1511227"/>
            <a:ext cx="515446" cy="515446"/>
          </a:xfrm>
          <a:prstGeom prst="rect">
            <a:avLst/>
          </a:prstGeom>
          <a:noFill/>
          <a:ln>
            <a:noFill/>
          </a:ln>
        </p:spPr>
      </p:pic>
      <p:pic>
        <p:nvPicPr>
          <p:cNvPr id="231" name="Google Shape;231;p26"/>
          <p:cNvPicPr preferRelativeResize="0"/>
          <p:nvPr/>
        </p:nvPicPr>
        <p:blipFill>
          <a:blip r:embed="rId3">
            <a:alphaModFix/>
          </a:blip>
          <a:stretch>
            <a:fillRect/>
          </a:stretch>
        </p:blipFill>
        <p:spPr>
          <a:xfrm>
            <a:off x="5082849" y="3792314"/>
            <a:ext cx="515446" cy="515446"/>
          </a:xfrm>
          <a:prstGeom prst="rect">
            <a:avLst/>
          </a:prstGeom>
          <a:noFill/>
          <a:ln>
            <a:noFill/>
          </a:ln>
        </p:spPr>
      </p:pic>
      <p:pic>
        <p:nvPicPr>
          <p:cNvPr id="232" name="Google Shape;232;p26"/>
          <p:cNvPicPr preferRelativeResize="0"/>
          <p:nvPr/>
        </p:nvPicPr>
        <p:blipFill>
          <a:blip r:embed="rId3">
            <a:alphaModFix/>
          </a:blip>
          <a:stretch>
            <a:fillRect/>
          </a:stretch>
        </p:blipFill>
        <p:spPr>
          <a:xfrm>
            <a:off x="5803624" y="1511227"/>
            <a:ext cx="515446" cy="515446"/>
          </a:xfrm>
          <a:prstGeom prst="rect">
            <a:avLst/>
          </a:prstGeom>
          <a:noFill/>
          <a:ln>
            <a:noFill/>
          </a:ln>
        </p:spPr>
      </p:pic>
      <p:pic>
        <p:nvPicPr>
          <p:cNvPr id="233" name="Google Shape;233;p26"/>
          <p:cNvPicPr preferRelativeResize="0"/>
          <p:nvPr/>
        </p:nvPicPr>
        <p:blipFill>
          <a:blip r:embed="rId3">
            <a:alphaModFix/>
          </a:blip>
          <a:stretch>
            <a:fillRect/>
          </a:stretch>
        </p:blipFill>
        <p:spPr>
          <a:xfrm>
            <a:off x="6524399" y="1511227"/>
            <a:ext cx="515446" cy="515446"/>
          </a:xfrm>
          <a:prstGeom prst="rect">
            <a:avLst/>
          </a:prstGeom>
          <a:noFill/>
          <a:ln>
            <a:noFill/>
          </a:ln>
        </p:spPr>
      </p:pic>
      <p:pic>
        <p:nvPicPr>
          <p:cNvPr id="234" name="Google Shape;234;p26"/>
          <p:cNvPicPr preferRelativeResize="0"/>
          <p:nvPr/>
        </p:nvPicPr>
        <p:blipFill>
          <a:blip r:embed="rId3">
            <a:alphaModFix/>
          </a:blip>
          <a:stretch>
            <a:fillRect/>
          </a:stretch>
        </p:blipFill>
        <p:spPr>
          <a:xfrm>
            <a:off x="7245174" y="1511227"/>
            <a:ext cx="515446" cy="515446"/>
          </a:xfrm>
          <a:prstGeom prst="rect">
            <a:avLst/>
          </a:prstGeom>
          <a:noFill/>
          <a:ln>
            <a:noFill/>
          </a:ln>
        </p:spPr>
      </p:pic>
      <p:pic>
        <p:nvPicPr>
          <p:cNvPr id="235" name="Google Shape;235;p26"/>
          <p:cNvPicPr preferRelativeResize="0"/>
          <p:nvPr/>
        </p:nvPicPr>
        <p:blipFill>
          <a:blip r:embed="rId3">
            <a:alphaModFix/>
          </a:blip>
          <a:stretch>
            <a:fillRect/>
          </a:stretch>
        </p:blipFill>
        <p:spPr>
          <a:xfrm>
            <a:off x="5082849" y="2081499"/>
            <a:ext cx="515446" cy="515446"/>
          </a:xfrm>
          <a:prstGeom prst="rect">
            <a:avLst/>
          </a:prstGeom>
          <a:noFill/>
          <a:ln>
            <a:noFill/>
          </a:ln>
        </p:spPr>
      </p:pic>
      <p:pic>
        <p:nvPicPr>
          <p:cNvPr id="236" name="Google Shape;236;p26"/>
          <p:cNvPicPr preferRelativeResize="0"/>
          <p:nvPr/>
        </p:nvPicPr>
        <p:blipFill>
          <a:blip r:embed="rId3">
            <a:alphaModFix/>
          </a:blip>
          <a:stretch>
            <a:fillRect/>
          </a:stretch>
        </p:blipFill>
        <p:spPr>
          <a:xfrm>
            <a:off x="5082849" y="2651770"/>
            <a:ext cx="515446" cy="515446"/>
          </a:xfrm>
          <a:prstGeom prst="rect">
            <a:avLst/>
          </a:prstGeom>
          <a:noFill/>
          <a:ln>
            <a:noFill/>
          </a:ln>
        </p:spPr>
      </p:pic>
      <p:pic>
        <p:nvPicPr>
          <p:cNvPr id="237" name="Google Shape;237;p26"/>
          <p:cNvPicPr preferRelativeResize="0"/>
          <p:nvPr/>
        </p:nvPicPr>
        <p:blipFill>
          <a:blip r:embed="rId3">
            <a:alphaModFix/>
          </a:blip>
          <a:stretch>
            <a:fillRect/>
          </a:stretch>
        </p:blipFill>
        <p:spPr>
          <a:xfrm>
            <a:off x="5082849" y="3222042"/>
            <a:ext cx="515446" cy="515446"/>
          </a:xfrm>
          <a:prstGeom prst="rect">
            <a:avLst/>
          </a:prstGeom>
          <a:noFill/>
          <a:ln>
            <a:noFill/>
          </a:ln>
        </p:spPr>
      </p:pic>
      <p:pic>
        <p:nvPicPr>
          <p:cNvPr id="238" name="Google Shape;238;p26"/>
          <p:cNvPicPr preferRelativeResize="0"/>
          <p:nvPr/>
        </p:nvPicPr>
        <p:blipFill>
          <a:blip r:embed="rId3">
            <a:alphaModFix/>
          </a:blip>
          <a:stretch>
            <a:fillRect/>
          </a:stretch>
        </p:blipFill>
        <p:spPr>
          <a:xfrm>
            <a:off x="7965949" y="3792314"/>
            <a:ext cx="515446" cy="515446"/>
          </a:xfrm>
          <a:prstGeom prst="rect">
            <a:avLst/>
          </a:prstGeom>
          <a:noFill/>
          <a:ln>
            <a:noFill/>
          </a:ln>
        </p:spPr>
      </p:pic>
      <p:pic>
        <p:nvPicPr>
          <p:cNvPr id="239" name="Google Shape;239;p26"/>
          <p:cNvPicPr preferRelativeResize="0"/>
          <p:nvPr/>
        </p:nvPicPr>
        <p:blipFill>
          <a:blip r:embed="rId3">
            <a:alphaModFix/>
          </a:blip>
          <a:stretch>
            <a:fillRect/>
          </a:stretch>
        </p:blipFill>
        <p:spPr>
          <a:xfrm>
            <a:off x="7965949" y="2081499"/>
            <a:ext cx="515446" cy="515446"/>
          </a:xfrm>
          <a:prstGeom prst="rect">
            <a:avLst/>
          </a:prstGeom>
          <a:noFill/>
          <a:ln>
            <a:noFill/>
          </a:ln>
        </p:spPr>
      </p:pic>
      <p:pic>
        <p:nvPicPr>
          <p:cNvPr id="240" name="Google Shape;240;p26"/>
          <p:cNvPicPr preferRelativeResize="0"/>
          <p:nvPr/>
        </p:nvPicPr>
        <p:blipFill>
          <a:blip r:embed="rId3">
            <a:alphaModFix/>
          </a:blip>
          <a:stretch>
            <a:fillRect/>
          </a:stretch>
        </p:blipFill>
        <p:spPr>
          <a:xfrm>
            <a:off x="7965949" y="2651770"/>
            <a:ext cx="515446" cy="515446"/>
          </a:xfrm>
          <a:prstGeom prst="rect">
            <a:avLst/>
          </a:prstGeom>
          <a:noFill/>
          <a:ln>
            <a:noFill/>
          </a:ln>
        </p:spPr>
      </p:pic>
      <p:pic>
        <p:nvPicPr>
          <p:cNvPr id="241" name="Google Shape;241;p26"/>
          <p:cNvPicPr preferRelativeResize="0"/>
          <p:nvPr/>
        </p:nvPicPr>
        <p:blipFill>
          <a:blip r:embed="rId3">
            <a:alphaModFix/>
          </a:blip>
          <a:stretch>
            <a:fillRect/>
          </a:stretch>
        </p:blipFill>
        <p:spPr>
          <a:xfrm>
            <a:off x="7965949" y="3222042"/>
            <a:ext cx="515446" cy="515446"/>
          </a:xfrm>
          <a:prstGeom prst="rect">
            <a:avLst/>
          </a:prstGeom>
          <a:noFill/>
          <a:ln>
            <a:noFill/>
          </a:ln>
        </p:spPr>
      </p:pic>
      <p:sp>
        <p:nvSpPr>
          <p:cNvPr id="242" name="Google Shape;242;p26"/>
          <p:cNvSpPr/>
          <p:nvPr/>
        </p:nvSpPr>
        <p:spPr>
          <a:xfrm>
            <a:off x="6319075" y="1046425"/>
            <a:ext cx="828600" cy="176100"/>
          </a:xfrm>
          <a:prstGeom prst="rect">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3" name="Google Shape;243;p26"/>
          <p:cNvCxnSpPr/>
          <p:nvPr/>
        </p:nvCxnSpPr>
        <p:spPr>
          <a:xfrm>
            <a:off x="6261175" y="2986463"/>
            <a:ext cx="401400" cy="507900"/>
          </a:xfrm>
          <a:prstGeom prst="straightConnector1">
            <a:avLst/>
          </a:prstGeom>
          <a:noFill/>
          <a:ln w="9525" cap="flat" cmpd="sng">
            <a:solidFill>
              <a:schemeClr val="dk1"/>
            </a:solidFill>
            <a:prstDash val="dot"/>
            <a:round/>
            <a:headEnd type="none" w="med" len="med"/>
            <a:tailEnd type="none" w="med" len="med"/>
          </a:ln>
        </p:spPr>
      </p:cxnSp>
      <p:cxnSp>
        <p:nvCxnSpPr>
          <p:cNvPr id="244" name="Google Shape;244;p26"/>
          <p:cNvCxnSpPr/>
          <p:nvPr/>
        </p:nvCxnSpPr>
        <p:spPr>
          <a:xfrm>
            <a:off x="6793550" y="2823088"/>
            <a:ext cx="5700" cy="696300"/>
          </a:xfrm>
          <a:prstGeom prst="straightConnector1">
            <a:avLst/>
          </a:prstGeom>
          <a:noFill/>
          <a:ln w="9525" cap="flat" cmpd="sng">
            <a:solidFill>
              <a:schemeClr val="dk1"/>
            </a:solidFill>
            <a:prstDash val="dot"/>
            <a:round/>
            <a:headEnd type="none" w="med" len="med"/>
            <a:tailEnd type="none" w="med" len="med"/>
          </a:ln>
        </p:spPr>
      </p:cxnSp>
      <p:cxnSp>
        <p:nvCxnSpPr>
          <p:cNvPr id="245" name="Google Shape;245;p26"/>
          <p:cNvCxnSpPr/>
          <p:nvPr/>
        </p:nvCxnSpPr>
        <p:spPr>
          <a:xfrm flipH="1">
            <a:off x="6930225" y="2956325"/>
            <a:ext cx="402900" cy="568200"/>
          </a:xfrm>
          <a:prstGeom prst="straightConnector1">
            <a:avLst/>
          </a:prstGeom>
          <a:noFill/>
          <a:ln w="9525" cap="flat" cmpd="sng">
            <a:solidFill>
              <a:schemeClr val="dk1"/>
            </a:solidFill>
            <a:prstDash val="dot"/>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9"/>
        <p:cNvGrpSpPr/>
        <p:nvPr/>
      </p:nvGrpSpPr>
      <p:grpSpPr>
        <a:xfrm>
          <a:off x="0" y="0"/>
          <a:ext cx="0" cy="0"/>
          <a:chOff x="0" y="0"/>
          <a:chExt cx="0" cy="0"/>
        </a:xfrm>
      </p:grpSpPr>
      <p:sp>
        <p:nvSpPr>
          <p:cNvPr id="250" name="Google Shape;250;p27"/>
          <p:cNvSpPr txBox="1">
            <a:spLocks noGrp="1"/>
          </p:cNvSpPr>
          <p:nvPr>
            <p:ph type="body" idx="1"/>
          </p:nvPr>
        </p:nvSpPr>
        <p:spPr>
          <a:xfrm>
            <a:off x="233200" y="865300"/>
            <a:ext cx="3867000" cy="38115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accent6"/>
              </a:buClr>
              <a:buSzPts val="1700"/>
              <a:buChar char="●"/>
            </a:pPr>
            <a:r>
              <a:rPr lang="en-GB" sz="1700"/>
              <a:t>Complete the ‘</a:t>
            </a:r>
            <a:r>
              <a:rPr lang="en-GB" sz="1700" b="1"/>
              <a:t>A1 Activity sheet</a:t>
            </a:r>
            <a:r>
              <a:rPr lang="en-GB" sz="1700"/>
              <a:t> – Advantages and limitations of transmission media’</a:t>
            </a:r>
            <a:endParaRPr sz="1700"/>
          </a:p>
          <a:p>
            <a:pPr marL="457200" lvl="0" indent="0" algn="l" rtl="0">
              <a:lnSpc>
                <a:spcPct val="115000"/>
              </a:lnSpc>
              <a:spcBef>
                <a:spcPts val="0"/>
              </a:spcBef>
              <a:spcAft>
                <a:spcPts val="0"/>
              </a:spcAft>
              <a:buNone/>
            </a:pPr>
            <a:endParaRPr sz="1700"/>
          </a:p>
          <a:p>
            <a:pPr marL="457200" lvl="0" indent="-336550" algn="l" rtl="0">
              <a:lnSpc>
                <a:spcPct val="115000"/>
              </a:lnSpc>
              <a:spcBef>
                <a:spcPts val="0"/>
              </a:spcBef>
              <a:spcAft>
                <a:spcPts val="0"/>
              </a:spcAft>
              <a:buClr>
                <a:srgbClr val="CD2355"/>
              </a:buClr>
              <a:buSzPts val="1700"/>
              <a:buChar char="●"/>
            </a:pPr>
            <a:r>
              <a:rPr lang="en-GB" sz="1700"/>
              <a:t>Research the advantages and limitations of the transmission media and then decide </a:t>
            </a:r>
            <a:r>
              <a:rPr lang="en-GB" sz="1700" b="1"/>
              <a:t>which</a:t>
            </a:r>
            <a:r>
              <a:rPr lang="en-GB" sz="1700"/>
              <a:t> is the most suitable medium for the scenarios provided</a:t>
            </a:r>
            <a:endParaRPr sz="1700"/>
          </a:p>
        </p:txBody>
      </p:sp>
      <p:sp>
        <p:nvSpPr>
          <p:cNvPr id="251" name="Google Shape;251;p27"/>
          <p:cNvSpPr txBox="1">
            <a:spLocks noGrp="1"/>
          </p:cNvSpPr>
          <p:nvPr>
            <p:ph type="title"/>
          </p:nvPr>
        </p:nvSpPr>
        <p:spPr>
          <a:xfrm>
            <a:off x="310900" y="1585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300"/>
              <a:t>Wired vs wireless</a:t>
            </a:r>
            <a:endParaRPr sz="2300"/>
          </a:p>
        </p:txBody>
      </p:sp>
      <p:sp>
        <p:nvSpPr>
          <p:cNvPr id="252" name="Google Shape;252;p2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15</a:t>
            </a:fld>
            <a:endParaRPr/>
          </a:p>
        </p:txBody>
      </p:sp>
      <p:sp>
        <p:nvSpPr>
          <p:cNvPr id="253" name="Google Shape;253;p27"/>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
        <p:nvSpPr>
          <p:cNvPr id="254" name="Google Shape;254;p27"/>
          <p:cNvSpPr txBox="1"/>
          <p:nvPr/>
        </p:nvSpPr>
        <p:spPr>
          <a:xfrm>
            <a:off x="4240050" y="757750"/>
            <a:ext cx="4761300" cy="24489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r>
              <a:rPr lang="en-GB" sz="1500">
                <a:solidFill>
                  <a:srgbClr val="CD2355"/>
                </a:solidFill>
                <a:latin typeface="Quicksand SemiBold"/>
                <a:ea typeface="Quicksand SemiBold"/>
                <a:cs typeface="Quicksand SemiBold"/>
                <a:sym typeface="Quicksand SemiBold"/>
              </a:rPr>
              <a:t>Advantages and limitations of transmission media</a:t>
            </a:r>
            <a:endParaRPr sz="1500">
              <a:solidFill>
                <a:srgbClr val="CD2355"/>
              </a:solidFill>
              <a:latin typeface="Quicksand SemiBold"/>
              <a:ea typeface="Quicksand SemiBold"/>
              <a:cs typeface="Quicksand SemiBold"/>
              <a:sym typeface="Quicksand SemiBold"/>
            </a:endParaRPr>
          </a:p>
          <a:p>
            <a:pPr marL="1371600" lvl="0" indent="0" algn="l" rtl="0">
              <a:lnSpc>
                <a:spcPct val="115000"/>
              </a:lnSpc>
              <a:spcBef>
                <a:spcPts val="600"/>
              </a:spcBef>
              <a:spcAft>
                <a:spcPts val="0"/>
              </a:spcAft>
              <a:buNone/>
            </a:pPr>
            <a:endParaRPr sz="1100">
              <a:solidFill>
                <a:schemeClr val="dk1"/>
              </a:solidFill>
              <a:latin typeface="Quicksand"/>
              <a:ea typeface="Quicksand"/>
              <a:cs typeface="Quicksand"/>
              <a:sym typeface="Quicksand"/>
            </a:endParaRPr>
          </a:p>
          <a:p>
            <a:pPr marL="137160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137160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137160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137160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137160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137160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137160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137160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a:p>
            <a:pPr marL="0" lvl="0" indent="0" algn="l" rtl="0">
              <a:lnSpc>
                <a:spcPct val="115000"/>
              </a:lnSpc>
              <a:spcBef>
                <a:spcPts val="0"/>
              </a:spcBef>
              <a:spcAft>
                <a:spcPts val="0"/>
              </a:spcAft>
              <a:buNone/>
            </a:pPr>
            <a:endParaRPr sz="1100">
              <a:solidFill>
                <a:schemeClr val="dk1"/>
              </a:solidFill>
              <a:latin typeface="Quicksand"/>
              <a:ea typeface="Quicksand"/>
              <a:cs typeface="Quicksand"/>
              <a:sym typeface="Quicksand"/>
            </a:endParaRPr>
          </a:p>
        </p:txBody>
      </p:sp>
      <p:graphicFrame>
        <p:nvGraphicFramePr>
          <p:cNvPr id="255" name="Google Shape;255;p27"/>
          <p:cNvGraphicFramePr/>
          <p:nvPr/>
        </p:nvGraphicFramePr>
        <p:xfrm>
          <a:off x="4342650" y="1289300"/>
          <a:ext cx="4495350" cy="1579880"/>
        </p:xfrm>
        <a:graphic>
          <a:graphicData uri="http://schemas.openxmlformats.org/drawingml/2006/table">
            <a:tbl>
              <a:tblPr>
                <a:noFill/>
                <a:tableStyleId>{879E6B57-F475-4D8D-A790-F73CD687E52C}</a:tableStyleId>
              </a:tblPr>
              <a:tblGrid>
                <a:gridCol w="728825">
                  <a:extLst>
                    <a:ext uri="{9D8B030D-6E8A-4147-A177-3AD203B41FA5}">
                      <a16:colId xmlns:a16="http://schemas.microsoft.com/office/drawing/2014/main" val="20000"/>
                    </a:ext>
                  </a:extLst>
                </a:gridCol>
                <a:gridCol w="821775">
                  <a:extLst>
                    <a:ext uri="{9D8B030D-6E8A-4147-A177-3AD203B41FA5}">
                      <a16:colId xmlns:a16="http://schemas.microsoft.com/office/drawing/2014/main" val="20001"/>
                    </a:ext>
                  </a:extLst>
                </a:gridCol>
                <a:gridCol w="764250">
                  <a:extLst>
                    <a:ext uri="{9D8B030D-6E8A-4147-A177-3AD203B41FA5}">
                      <a16:colId xmlns:a16="http://schemas.microsoft.com/office/drawing/2014/main" val="20002"/>
                    </a:ext>
                  </a:extLst>
                </a:gridCol>
                <a:gridCol w="747275">
                  <a:extLst>
                    <a:ext uri="{9D8B030D-6E8A-4147-A177-3AD203B41FA5}">
                      <a16:colId xmlns:a16="http://schemas.microsoft.com/office/drawing/2014/main" val="20003"/>
                    </a:ext>
                  </a:extLst>
                </a:gridCol>
                <a:gridCol w="738125">
                  <a:extLst>
                    <a:ext uri="{9D8B030D-6E8A-4147-A177-3AD203B41FA5}">
                      <a16:colId xmlns:a16="http://schemas.microsoft.com/office/drawing/2014/main" val="20004"/>
                    </a:ext>
                  </a:extLst>
                </a:gridCol>
                <a:gridCol w="695100">
                  <a:extLst>
                    <a:ext uri="{9D8B030D-6E8A-4147-A177-3AD203B41FA5}">
                      <a16:colId xmlns:a16="http://schemas.microsoft.com/office/drawing/2014/main" val="20005"/>
                    </a:ext>
                  </a:extLst>
                </a:gridCol>
              </a:tblGrid>
              <a:tr h="154950">
                <a:tc>
                  <a:txBody>
                    <a:bodyPr/>
                    <a:lstStyle/>
                    <a:p>
                      <a:pPr marL="0" lvl="0" indent="0" algn="l" rtl="0">
                        <a:spcBef>
                          <a:spcPts val="0"/>
                        </a:spcBef>
                        <a:spcAft>
                          <a:spcPts val="0"/>
                        </a:spcAft>
                        <a:buNone/>
                      </a:pPr>
                      <a:r>
                        <a:rPr lang="en-GB" sz="600" b="1">
                          <a:latin typeface="Quicksand"/>
                          <a:ea typeface="Quicksand"/>
                          <a:cs typeface="Quicksand"/>
                          <a:sym typeface="Quicksand"/>
                        </a:rPr>
                        <a:t>Transmission medium</a:t>
                      </a:r>
                      <a:endParaRPr sz="600" b="1">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600" b="1">
                          <a:latin typeface="Quicksand"/>
                          <a:ea typeface="Quicksand"/>
                          <a:cs typeface="Quicksand"/>
                          <a:sym typeface="Quicksand"/>
                        </a:rPr>
                        <a:t>Description</a:t>
                      </a:r>
                      <a:endParaRPr sz="600" b="1">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600" b="1">
                          <a:latin typeface="Quicksand"/>
                          <a:ea typeface="Quicksand"/>
                          <a:cs typeface="Quicksand"/>
                          <a:sym typeface="Quicksand"/>
                        </a:rPr>
                        <a:t>Cost</a:t>
                      </a:r>
                      <a:endParaRPr sz="600" b="1">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600" b="1">
                          <a:latin typeface="Quicksand"/>
                          <a:ea typeface="Quicksand"/>
                          <a:cs typeface="Quicksand"/>
                          <a:sym typeface="Quicksand"/>
                        </a:rPr>
                        <a:t>Speed</a:t>
                      </a:r>
                      <a:endParaRPr sz="600" b="1">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600" b="1">
                          <a:latin typeface="Quicksand"/>
                          <a:ea typeface="Quicksand"/>
                          <a:cs typeface="Quicksand"/>
                          <a:sym typeface="Quicksand"/>
                        </a:rPr>
                        <a:t>Distance</a:t>
                      </a:r>
                      <a:endParaRPr sz="600" b="1">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600" b="1">
                          <a:latin typeface="Quicksand"/>
                          <a:ea typeface="Quicksand"/>
                          <a:cs typeface="Quicksand"/>
                          <a:sym typeface="Quicksand"/>
                        </a:rPr>
                        <a:t>Considerations</a:t>
                      </a:r>
                      <a:endParaRPr sz="600" b="1">
                        <a:latin typeface="Quicksand"/>
                        <a:ea typeface="Quicksand"/>
                        <a:cs typeface="Quicksand"/>
                        <a:sym typeface="Quicksand"/>
                      </a:endParaRPr>
                    </a:p>
                  </a:txBody>
                  <a:tcPr marL="63500" marR="63500" marT="63500" marB="63500">
                    <a:solidFill>
                      <a:schemeClr val="lt1"/>
                    </a:solidFill>
                  </a:tcPr>
                </a:tc>
                <a:extLst>
                  <a:ext uri="{0D108BD9-81ED-4DB2-BD59-A6C34878D82A}">
                    <a16:rowId xmlns:a16="http://schemas.microsoft.com/office/drawing/2014/main" val="10000"/>
                  </a:ext>
                </a:extLst>
              </a:tr>
              <a:tr h="619775">
                <a:tc>
                  <a:txBody>
                    <a:bodyPr/>
                    <a:lstStyle/>
                    <a:p>
                      <a:pPr marL="0" lvl="0" indent="0" algn="l" rtl="0">
                        <a:spcBef>
                          <a:spcPts val="0"/>
                        </a:spcBef>
                        <a:spcAft>
                          <a:spcPts val="0"/>
                        </a:spcAft>
                        <a:buNone/>
                      </a:pPr>
                      <a:r>
                        <a:rPr lang="en-GB" sz="500">
                          <a:latin typeface="Quicksand"/>
                          <a:ea typeface="Quicksand"/>
                          <a:cs typeface="Quicksand"/>
                          <a:sym typeface="Quicksand"/>
                        </a:rPr>
                        <a:t>Copper cable/Ethernet cable</a:t>
                      </a:r>
                      <a:endParaRPr sz="500">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500">
                          <a:latin typeface="Quicksand"/>
                          <a:ea typeface="Quicksand"/>
                          <a:cs typeface="Quicksand"/>
                          <a:sym typeface="Quicksand"/>
                        </a:rPr>
                        <a:t>Wired transmission medium. It uses electrical signals to transmit data.</a:t>
                      </a:r>
                      <a:endParaRPr sz="500">
                        <a:latin typeface="Quicksand"/>
                        <a:ea typeface="Quicksand"/>
                        <a:cs typeface="Quicksand"/>
                        <a:sym typeface="Quicksand"/>
                      </a:endParaRPr>
                    </a:p>
                    <a:p>
                      <a:pPr marL="0" lvl="0" indent="0" algn="l" rtl="0">
                        <a:spcBef>
                          <a:spcPts val="0"/>
                        </a:spcBef>
                        <a:spcAft>
                          <a:spcPts val="0"/>
                        </a:spcAft>
                        <a:buNone/>
                      </a:pPr>
                      <a:endParaRPr sz="500">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500">
                          <a:latin typeface="Quicksand"/>
                          <a:ea typeface="Quicksand"/>
                          <a:cs typeface="Quicksand"/>
                          <a:sym typeface="Quicksand"/>
                        </a:rPr>
                        <a:t>Cheaper to buy and install than a fibre-optic cable.</a:t>
                      </a:r>
                      <a:endParaRPr sz="500">
                        <a:latin typeface="Quicksand"/>
                        <a:ea typeface="Quicksand"/>
                        <a:cs typeface="Quicksand"/>
                        <a:sym typeface="Quicksand"/>
                      </a:endParaRPr>
                    </a:p>
                    <a:p>
                      <a:pPr marL="0" lvl="0" indent="0" algn="l" rtl="0">
                        <a:spcBef>
                          <a:spcPts val="0"/>
                        </a:spcBef>
                        <a:spcAft>
                          <a:spcPts val="0"/>
                        </a:spcAft>
                        <a:buNone/>
                      </a:pPr>
                      <a:endParaRPr sz="500">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500">
                          <a:latin typeface="Quicksand"/>
                          <a:ea typeface="Quicksand"/>
                          <a:cs typeface="Quicksand"/>
                          <a:sym typeface="Quicksand"/>
                        </a:rPr>
                        <a:t>Data transfer is slower compared to a fibre-optic cable, but speeds are generally faster than via Wi-Fi.</a:t>
                      </a:r>
                      <a:endParaRPr sz="500">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500">
                          <a:latin typeface="Quicksand"/>
                          <a:ea typeface="Quicksand"/>
                          <a:cs typeface="Quicksand"/>
                          <a:sym typeface="Quicksand"/>
                        </a:rPr>
                        <a:t>The signals in copper cables degenerate over long distances, such as 100m for Cat 5.</a:t>
                      </a:r>
                      <a:endParaRPr sz="500">
                        <a:latin typeface="Quicksand"/>
                        <a:ea typeface="Quicksand"/>
                        <a:cs typeface="Quicksand"/>
                        <a:sym typeface="Quicksand"/>
                      </a:endParaRPr>
                    </a:p>
                  </a:txBody>
                  <a:tcPr marL="63500" marR="63500" marT="63500" marB="63500">
                    <a:solidFill>
                      <a:schemeClr val="lt1"/>
                    </a:solidFill>
                  </a:tcPr>
                </a:tc>
                <a:tc>
                  <a:txBody>
                    <a:bodyPr/>
                    <a:lstStyle/>
                    <a:p>
                      <a:pPr marL="0" lvl="0" indent="0" algn="l" rtl="0">
                        <a:spcBef>
                          <a:spcPts val="0"/>
                        </a:spcBef>
                        <a:spcAft>
                          <a:spcPts val="0"/>
                        </a:spcAft>
                        <a:buNone/>
                      </a:pPr>
                      <a:r>
                        <a:rPr lang="en-GB" sz="500" dirty="0">
                          <a:latin typeface="Quicksand"/>
                          <a:ea typeface="Quicksand"/>
                          <a:cs typeface="Quicksand"/>
                          <a:sym typeface="Quicksand"/>
                        </a:rPr>
                        <a:t>More prone to signal disturbances than a fibre-optic cable.</a:t>
                      </a:r>
                      <a:endParaRPr sz="500" dirty="0">
                        <a:latin typeface="Quicksand"/>
                        <a:ea typeface="Quicksand"/>
                        <a:cs typeface="Quicksand"/>
                        <a:sym typeface="Quicksand"/>
                      </a:endParaRPr>
                    </a:p>
                    <a:p>
                      <a:pPr marL="0" lvl="0" indent="0" algn="l" rtl="0">
                        <a:spcBef>
                          <a:spcPts val="0"/>
                        </a:spcBef>
                        <a:spcAft>
                          <a:spcPts val="0"/>
                        </a:spcAft>
                        <a:buNone/>
                      </a:pPr>
                      <a:endParaRPr sz="500" dirty="0">
                        <a:latin typeface="Quicksand"/>
                        <a:ea typeface="Quicksand"/>
                        <a:cs typeface="Quicksand"/>
                        <a:sym typeface="Quicksand"/>
                      </a:endParaRPr>
                    </a:p>
                    <a:p>
                      <a:pPr marL="0" lvl="0" indent="0" algn="l" rtl="0">
                        <a:spcBef>
                          <a:spcPts val="0"/>
                        </a:spcBef>
                        <a:spcAft>
                          <a:spcPts val="0"/>
                        </a:spcAft>
                        <a:buNone/>
                      </a:pPr>
                      <a:r>
                        <a:rPr lang="en-GB" sz="500" dirty="0">
                          <a:latin typeface="Quicksand"/>
                          <a:ea typeface="Quicksand"/>
                          <a:cs typeface="Quicksand"/>
                          <a:sym typeface="Quicksand"/>
                        </a:rPr>
                        <a:t>Typically more stable than wireless connections.</a:t>
                      </a:r>
                      <a:endParaRPr sz="500" dirty="0">
                        <a:latin typeface="Quicksand"/>
                        <a:ea typeface="Quicksand"/>
                        <a:cs typeface="Quicksand"/>
                        <a:sym typeface="Quicksand"/>
                      </a:endParaRPr>
                    </a:p>
                    <a:p>
                      <a:pPr marL="0" lvl="0" indent="0" algn="l" rtl="0">
                        <a:spcBef>
                          <a:spcPts val="0"/>
                        </a:spcBef>
                        <a:spcAft>
                          <a:spcPts val="0"/>
                        </a:spcAft>
                        <a:buNone/>
                      </a:pPr>
                      <a:endParaRPr sz="500" dirty="0">
                        <a:latin typeface="Quicksand"/>
                        <a:ea typeface="Quicksand"/>
                        <a:cs typeface="Quicksand"/>
                        <a:sym typeface="Quicksand"/>
                      </a:endParaRPr>
                    </a:p>
                    <a:p>
                      <a:pPr marL="0" lvl="0" indent="0" algn="l" rtl="0">
                        <a:spcBef>
                          <a:spcPts val="0"/>
                        </a:spcBef>
                        <a:spcAft>
                          <a:spcPts val="0"/>
                        </a:spcAft>
                        <a:buNone/>
                      </a:pPr>
                      <a:r>
                        <a:rPr lang="en-GB" sz="500" dirty="0">
                          <a:latin typeface="Quicksand"/>
                          <a:ea typeface="Quicksand"/>
                          <a:cs typeface="Quicksand"/>
                          <a:sym typeface="Quicksand"/>
                        </a:rPr>
                        <a:t>More time-consuming to expand compared to wireless connections. </a:t>
                      </a:r>
                      <a:endParaRPr sz="500" dirty="0">
                        <a:latin typeface="Quicksand"/>
                        <a:ea typeface="Quicksand"/>
                        <a:cs typeface="Quicksand"/>
                        <a:sym typeface="Quicksand"/>
                      </a:endParaRPr>
                    </a:p>
                  </a:txBody>
                  <a:tcPr marL="63500" marR="63500" marT="63500" marB="63500">
                    <a:solidFill>
                      <a:schemeClr val="lt1"/>
                    </a:solidFill>
                  </a:tcPr>
                </a:tc>
                <a:extLst>
                  <a:ext uri="{0D108BD9-81ED-4DB2-BD59-A6C34878D82A}">
                    <a16:rowId xmlns:a16="http://schemas.microsoft.com/office/drawing/2014/main" val="10001"/>
                  </a:ext>
                </a:extLst>
              </a:tr>
            </a:tbl>
          </a:graphicData>
        </a:graphic>
      </p:graphicFrame>
      <p:pic>
        <p:nvPicPr>
          <p:cNvPr id="256" name="Google Shape;256;p27"/>
          <p:cNvPicPr preferRelativeResize="0"/>
          <p:nvPr/>
        </p:nvPicPr>
        <p:blipFill>
          <a:blip r:embed="rId3">
            <a:alphaModFix/>
          </a:blip>
          <a:stretch>
            <a:fillRect/>
          </a:stretch>
        </p:blipFill>
        <p:spPr>
          <a:xfrm>
            <a:off x="4439812" y="2175225"/>
            <a:ext cx="593575" cy="392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60"/>
        <p:cNvGrpSpPr/>
        <p:nvPr/>
      </p:nvGrpSpPr>
      <p:grpSpPr>
        <a:xfrm>
          <a:off x="0" y="0"/>
          <a:ext cx="0" cy="0"/>
          <a:chOff x="0" y="0"/>
          <a:chExt cx="0" cy="0"/>
        </a:xfrm>
      </p:grpSpPr>
      <p:sp>
        <p:nvSpPr>
          <p:cNvPr id="261" name="Google Shape;261;p28"/>
          <p:cNvSpPr txBox="1">
            <a:spLocks noGrp="1"/>
          </p:cNvSpPr>
          <p:nvPr>
            <p:ph type="title"/>
          </p:nvPr>
        </p:nvSpPr>
        <p:spPr>
          <a:xfrm>
            <a:off x="288475" y="2373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types and models</a:t>
            </a:r>
            <a:endParaRPr/>
          </a:p>
        </p:txBody>
      </p:sp>
      <p:sp>
        <p:nvSpPr>
          <p:cNvPr id="262" name="Google Shape;262;p28"/>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2</a:t>
            </a:r>
            <a:endParaRPr/>
          </a:p>
        </p:txBody>
      </p:sp>
      <p:sp>
        <p:nvSpPr>
          <p:cNvPr id="263" name="Google Shape;263;p28"/>
          <p:cNvSpPr txBox="1"/>
          <p:nvPr/>
        </p:nvSpPr>
        <p:spPr>
          <a:xfrm>
            <a:off x="309600" y="935400"/>
            <a:ext cx="5298600" cy="410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a:latin typeface="Quicksand"/>
                <a:ea typeface="Quicksand"/>
                <a:cs typeface="Quicksand"/>
                <a:sym typeface="Quicksand"/>
              </a:rPr>
              <a:t>Networks can be created in different ways depending on the requirements and needs of users. Some common </a:t>
            </a:r>
            <a:r>
              <a:rPr lang="en-GB" sz="1700" b="1">
                <a:latin typeface="Quicksand"/>
                <a:ea typeface="Quicksand"/>
                <a:cs typeface="Quicksand"/>
                <a:sym typeface="Quicksand"/>
              </a:rPr>
              <a:t>network types</a:t>
            </a:r>
            <a:r>
              <a:rPr lang="en-GB" sz="1700">
                <a:latin typeface="Quicksand"/>
                <a:ea typeface="Quicksand"/>
                <a:cs typeface="Quicksand"/>
                <a:sym typeface="Quicksand"/>
              </a:rPr>
              <a:t> include:</a:t>
            </a: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a:p>
            <a:pPr marL="457200" lvl="0" indent="-336550" algn="l" rtl="0">
              <a:spcBef>
                <a:spcPts val="0"/>
              </a:spcBef>
              <a:spcAft>
                <a:spcPts val="0"/>
              </a:spcAft>
              <a:buClr>
                <a:srgbClr val="CD2355"/>
              </a:buClr>
              <a:buSzPts val="1700"/>
              <a:buFont typeface="Quicksand"/>
              <a:buChar char="●"/>
            </a:pPr>
            <a:r>
              <a:rPr lang="en-GB" sz="1700">
                <a:latin typeface="Quicksand"/>
                <a:ea typeface="Quicksand"/>
                <a:cs typeface="Quicksand"/>
                <a:sym typeface="Quicksand"/>
              </a:rPr>
              <a:t>Local Area Network (LAN)</a:t>
            </a:r>
            <a:endParaRPr sz="1700">
              <a:latin typeface="Quicksand"/>
              <a:ea typeface="Quicksand"/>
              <a:cs typeface="Quicksand"/>
              <a:sym typeface="Quicksand"/>
            </a:endParaRPr>
          </a:p>
          <a:p>
            <a:pPr marL="457200" lvl="0" indent="-336550" algn="l" rtl="0">
              <a:spcBef>
                <a:spcPts val="0"/>
              </a:spcBef>
              <a:spcAft>
                <a:spcPts val="0"/>
              </a:spcAft>
              <a:buClr>
                <a:srgbClr val="CD2355"/>
              </a:buClr>
              <a:buSzPts val="1700"/>
              <a:buFont typeface="Quicksand"/>
              <a:buChar char="●"/>
            </a:pPr>
            <a:r>
              <a:rPr lang="en-GB" sz="1700">
                <a:latin typeface="Quicksand"/>
                <a:ea typeface="Quicksand"/>
                <a:cs typeface="Quicksand"/>
                <a:sym typeface="Quicksand"/>
              </a:rPr>
              <a:t>Wide Area Network (WAN)</a:t>
            </a:r>
            <a:endParaRPr sz="1700">
              <a:latin typeface="Quicksand"/>
              <a:ea typeface="Quicksand"/>
              <a:cs typeface="Quicksand"/>
              <a:sym typeface="Quicksand"/>
            </a:endParaRPr>
          </a:p>
          <a:p>
            <a:pPr marL="457200" lvl="0" indent="-336550" algn="l" rtl="0">
              <a:spcBef>
                <a:spcPts val="0"/>
              </a:spcBef>
              <a:spcAft>
                <a:spcPts val="0"/>
              </a:spcAft>
              <a:buClr>
                <a:srgbClr val="CD2355"/>
              </a:buClr>
              <a:buSzPts val="1700"/>
              <a:buFont typeface="Quicksand"/>
              <a:buChar char="●"/>
            </a:pPr>
            <a:r>
              <a:rPr lang="en-GB" sz="1700">
                <a:latin typeface="Quicksand"/>
                <a:ea typeface="Quicksand"/>
                <a:cs typeface="Quicksand"/>
                <a:sym typeface="Quicksand"/>
              </a:rPr>
              <a:t>Personal Area Network (PAN)</a:t>
            </a: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a:p>
            <a:pPr marL="0" lvl="0" indent="0" algn="l" rtl="0">
              <a:spcBef>
                <a:spcPts val="0"/>
              </a:spcBef>
              <a:spcAft>
                <a:spcPts val="0"/>
              </a:spcAft>
              <a:buNone/>
            </a:pPr>
            <a:r>
              <a:rPr lang="en-GB" sz="1700">
                <a:latin typeface="Quicksand"/>
                <a:ea typeface="Quicksand"/>
                <a:cs typeface="Quicksand"/>
                <a:sym typeface="Quicksand"/>
              </a:rPr>
              <a:t>A </a:t>
            </a:r>
            <a:r>
              <a:rPr lang="en-GB" sz="1700" b="1">
                <a:latin typeface="Quicksand"/>
                <a:ea typeface="Quicksand"/>
                <a:cs typeface="Quicksand"/>
                <a:sym typeface="Quicksand"/>
              </a:rPr>
              <a:t>network model</a:t>
            </a:r>
            <a:r>
              <a:rPr lang="en-GB" sz="1700">
                <a:latin typeface="Quicksand"/>
                <a:ea typeface="Quicksand"/>
                <a:cs typeface="Quicksand"/>
                <a:sym typeface="Quicksand"/>
              </a:rPr>
              <a:t> describes the architecture of the network. Common models include:</a:t>
            </a: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a:p>
            <a:pPr marL="457200" lvl="0" indent="-336550" algn="l" rtl="0">
              <a:spcBef>
                <a:spcPts val="0"/>
              </a:spcBef>
              <a:spcAft>
                <a:spcPts val="0"/>
              </a:spcAft>
              <a:buClr>
                <a:schemeClr val="accent6"/>
              </a:buClr>
              <a:buSzPts val="1700"/>
              <a:buFont typeface="Quicksand"/>
              <a:buChar char="●"/>
            </a:pPr>
            <a:r>
              <a:rPr lang="en-GB" sz="1700">
                <a:latin typeface="Quicksand"/>
                <a:ea typeface="Quicksand"/>
                <a:cs typeface="Quicksand"/>
                <a:sym typeface="Quicksand"/>
              </a:rPr>
              <a:t>Client-server</a:t>
            </a:r>
            <a:endParaRPr sz="1700">
              <a:latin typeface="Quicksand"/>
              <a:ea typeface="Quicksand"/>
              <a:cs typeface="Quicksand"/>
              <a:sym typeface="Quicksand"/>
            </a:endParaRPr>
          </a:p>
          <a:p>
            <a:pPr marL="457200" lvl="0" indent="-336550" algn="l" rtl="0">
              <a:spcBef>
                <a:spcPts val="0"/>
              </a:spcBef>
              <a:spcAft>
                <a:spcPts val="0"/>
              </a:spcAft>
              <a:buClr>
                <a:schemeClr val="accent6"/>
              </a:buClr>
              <a:buSzPts val="1700"/>
              <a:buFont typeface="Quicksand"/>
              <a:buChar char="●"/>
            </a:pPr>
            <a:r>
              <a:rPr lang="en-GB" sz="1700">
                <a:latin typeface="Quicksand"/>
                <a:ea typeface="Quicksand"/>
                <a:cs typeface="Quicksand"/>
                <a:sym typeface="Quicksand"/>
              </a:rPr>
              <a:t>Peer-to-peer</a:t>
            </a:r>
            <a:endParaRPr sz="1700">
              <a:latin typeface="Quicksand"/>
              <a:ea typeface="Quicksand"/>
              <a:cs typeface="Quicksand"/>
              <a:sym typeface="Quicksand"/>
            </a:endParaRPr>
          </a:p>
          <a:p>
            <a:pPr marL="457200" lvl="0" indent="-336550" algn="l" rtl="0">
              <a:spcBef>
                <a:spcPts val="0"/>
              </a:spcBef>
              <a:spcAft>
                <a:spcPts val="0"/>
              </a:spcAft>
              <a:buClr>
                <a:schemeClr val="accent6"/>
              </a:buClr>
              <a:buSzPts val="1700"/>
              <a:buFont typeface="Quicksand"/>
              <a:buChar char="●"/>
            </a:pPr>
            <a:r>
              <a:rPr lang="en-GB" sz="1700">
                <a:latin typeface="Quicksand"/>
                <a:ea typeface="Quicksand"/>
                <a:cs typeface="Quicksand"/>
                <a:sym typeface="Quicksand"/>
              </a:rPr>
              <a:t>Thin client</a:t>
            </a:r>
            <a:endParaRPr sz="1700">
              <a:latin typeface="Quicksand"/>
              <a:ea typeface="Quicksand"/>
              <a:cs typeface="Quicksand"/>
              <a:sym typeface="Quicksand"/>
            </a:endParaRPr>
          </a:p>
          <a:p>
            <a:pPr marL="0" lvl="0" indent="0" algn="l" rtl="0">
              <a:spcBef>
                <a:spcPts val="0"/>
              </a:spcBef>
              <a:spcAft>
                <a:spcPts val="0"/>
              </a:spcAft>
              <a:buNone/>
            </a:pPr>
            <a:endParaRPr sz="1700">
              <a:latin typeface="Quicksand"/>
              <a:ea typeface="Quicksand"/>
              <a:cs typeface="Quicksand"/>
              <a:sym typeface="Quicksand"/>
            </a:endParaRPr>
          </a:p>
        </p:txBody>
      </p:sp>
      <p:pic>
        <p:nvPicPr>
          <p:cNvPr id="264" name="Google Shape;264;p28"/>
          <p:cNvPicPr preferRelativeResize="0"/>
          <p:nvPr/>
        </p:nvPicPr>
        <p:blipFill>
          <a:blip r:embed="rId3">
            <a:alphaModFix/>
          </a:blip>
          <a:stretch>
            <a:fillRect/>
          </a:stretch>
        </p:blipFill>
        <p:spPr>
          <a:xfrm>
            <a:off x="5761900" y="1087812"/>
            <a:ext cx="3229701" cy="21531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68"/>
        <p:cNvGrpSpPr/>
        <p:nvPr/>
      </p:nvGrpSpPr>
      <p:grpSpPr>
        <a:xfrm>
          <a:off x="0" y="0"/>
          <a:ext cx="0" cy="0"/>
          <a:chOff x="0" y="0"/>
          <a:chExt cx="0" cy="0"/>
        </a:xfrm>
      </p:grpSpPr>
      <p:sp>
        <p:nvSpPr>
          <p:cNvPr id="269" name="Google Shape;269;p29"/>
          <p:cNvSpPr txBox="1">
            <a:spLocks noGrp="1"/>
          </p:cNvSpPr>
          <p:nvPr>
            <p:ph type="body" idx="1"/>
          </p:nvPr>
        </p:nvSpPr>
        <p:spPr>
          <a:xfrm>
            <a:off x="246125" y="958050"/>
            <a:ext cx="42726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You have been tasked with setting up a small network for a charity that has moved to a new office. </a:t>
            </a:r>
            <a:endParaRPr sz="1600"/>
          </a:p>
          <a:p>
            <a:pPr marL="0" lvl="0" indent="0" algn="l" rtl="0">
              <a:spcBef>
                <a:spcPts val="1600"/>
              </a:spcBef>
              <a:spcAft>
                <a:spcPts val="0"/>
              </a:spcAft>
              <a:buNone/>
            </a:pPr>
            <a:r>
              <a:rPr lang="en-GB" sz="1600"/>
              <a:t>Open the ‘</a:t>
            </a:r>
            <a:r>
              <a:rPr lang="en-GB" sz="1600" b="1"/>
              <a:t>A2 Activity sheet </a:t>
            </a:r>
            <a:r>
              <a:rPr lang="en-GB" sz="1600"/>
              <a:t>– Network types and models’ to learn more about different types of network and network models.</a:t>
            </a:r>
            <a:endParaRPr sz="1600"/>
          </a:p>
          <a:p>
            <a:pPr marL="0" lvl="0" indent="0" algn="l" rtl="0">
              <a:spcBef>
                <a:spcPts val="0"/>
              </a:spcBef>
              <a:spcAft>
                <a:spcPts val="0"/>
              </a:spcAft>
              <a:buNone/>
            </a:pPr>
            <a:endParaRPr sz="1700"/>
          </a:p>
          <a:p>
            <a:pPr marL="0" lvl="0" indent="0" algn="l" rtl="0">
              <a:spcBef>
                <a:spcPts val="0"/>
              </a:spcBef>
              <a:spcAft>
                <a:spcPts val="0"/>
              </a:spcAft>
              <a:buNone/>
            </a:pPr>
            <a:r>
              <a:rPr lang="en-GB" sz="1600"/>
              <a:t>Then, research the effects of </a:t>
            </a:r>
            <a:r>
              <a:rPr lang="en-GB" sz="1600" b="1"/>
              <a:t>bandwidth </a:t>
            </a:r>
            <a:r>
              <a:rPr lang="en-GB" sz="1600"/>
              <a:t>and </a:t>
            </a:r>
            <a:r>
              <a:rPr lang="en-GB" sz="1600" b="1"/>
              <a:t>latency </a:t>
            </a:r>
            <a:r>
              <a:rPr lang="en-GB" sz="1600"/>
              <a:t>on networks and the impact this may have on the employees’ work at the charity.</a:t>
            </a:r>
            <a:endParaRPr sz="100"/>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70" name="Google Shape;270;p29"/>
          <p:cNvSpPr txBox="1">
            <a:spLocks noGrp="1"/>
          </p:cNvSpPr>
          <p:nvPr>
            <p:ph type="title"/>
          </p:nvPr>
        </p:nvSpPr>
        <p:spPr>
          <a:xfrm>
            <a:off x="311400" y="18826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performance</a:t>
            </a:r>
            <a:endParaRPr/>
          </a:p>
        </p:txBody>
      </p:sp>
      <p:sp>
        <p:nvSpPr>
          <p:cNvPr id="271" name="Google Shape;271;p2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17</a:t>
            </a:fld>
            <a:endParaRPr/>
          </a:p>
        </p:txBody>
      </p:sp>
      <p:sp>
        <p:nvSpPr>
          <p:cNvPr id="272" name="Google Shape;272;p29"/>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2</a:t>
            </a:r>
            <a:endParaRPr/>
          </a:p>
        </p:txBody>
      </p:sp>
      <p:sp>
        <p:nvSpPr>
          <p:cNvPr id="273" name="Google Shape;273;p29"/>
          <p:cNvSpPr txBox="1"/>
          <p:nvPr/>
        </p:nvSpPr>
        <p:spPr>
          <a:xfrm>
            <a:off x="4910525" y="689975"/>
            <a:ext cx="397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Quicksand"/>
              <a:ea typeface="Quicksand"/>
              <a:cs typeface="Quicksand"/>
              <a:sym typeface="Quicksand"/>
            </a:endParaRPr>
          </a:p>
        </p:txBody>
      </p:sp>
      <p:sp>
        <p:nvSpPr>
          <p:cNvPr id="274" name="Google Shape;274;p29"/>
          <p:cNvSpPr txBox="1"/>
          <p:nvPr/>
        </p:nvSpPr>
        <p:spPr>
          <a:xfrm>
            <a:off x="4988225" y="788550"/>
            <a:ext cx="3823200" cy="33765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600"/>
              </a:spcBef>
              <a:spcAft>
                <a:spcPts val="0"/>
              </a:spcAft>
              <a:buClr>
                <a:schemeClr val="dk1"/>
              </a:buClr>
              <a:buSzPts val="1100"/>
              <a:buFont typeface="Arial"/>
              <a:buNone/>
            </a:pPr>
            <a:r>
              <a:rPr lang="en-GB" sz="2000">
                <a:solidFill>
                  <a:srgbClr val="CD2355"/>
                </a:solidFill>
                <a:latin typeface="Quicksand SemiBold"/>
                <a:ea typeface="Quicksand SemiBold"/>
                <a:cs typeface="Quicksand SemiBold"/>
                <a:sym typeface="Quicksand SemiBold"/>
              </a:rPr>
              <a:t>Network types and models</a:t>
            </a:r>
            <a:endParaRPr sz="2000">
              <a:solidFill>
                <a:srgbClr val="CD2355"/>
              </a:solidFill>
              <a:latin typeface="Quicksand SemiBold"/>
              <a:ea typeface="Quicksand SemiBold"/>
              <a:cs typeface="Quicksand SemiBold"/>
              <a:sym typeface="Quicksand SemiBold"/>
            </a:endParaRPr>
          </a:p>
          <a:p>
            <a:pPr marL="0" lvl="0" indent="0" algn="l" rtl="0">
              <a:lnSpc>
                <a:spcPct val="115000"/>
              </a:lnSpc>
              <a:spcBef>
                <a:spcPts val="600"/>
              </a:spcBef>
              <a:spcAft>
                <a:spcPts val="0"/>
              </a:spcAft>
              <a:buClr>
                <a:schemeClr val="dk1"/>
              </a:buClr>
              <a:buSzPts val="1100"/>
              <a:buFont typeface="Arial"/>
              <a:buNone/>
            </a:pPr>
            <a:r>
              <a:rPr lang="en-GB" sz="700">
                <a:solidFill>
                  <a:schemeClr val="dk1"/>
                </a:solidFill>
                <a:latin typeface="Quicksand"/>
                <a:ea typeface="Quicksand"/>
                <a:cs typeface="Quicksand"/>
                <a:sym typeface="Quicksand"/>
              </a:rPr>
              <a:t>There are lots of different ways that a network can be created. Read the sections below to learn more about the different types of network and network models. </a:t>
            </a:r>
            <a:endParaRPr sz="700">
              <a:solidFill>
                <a:schemeClr val="dk1"/>
              </a:solidFill>
              <a:latin typeface="Quicksand"/>
              <a:ea typeface="Quicksand"/>
              <a:cs typeface="Quicksand"/>
              <a:sym typeface="Quicksand"/>
            </a:endParaRPr>
          </a:p>
          <a:p>
            <a:pPr marL="0" lvl="0" indent="0" algn="l" rtl="0">
              <a:lnSpc>
                <a:spcPct val="115000"/>
              </a:lnSpc>
              <a:spcBef>
                <a:spcPts val="1800"/>
              </a:spcBef>
              <a:spcAft>
                <a:spcPts val="0"/>
              </a:spcAft>
              <a:buClr>
                <a:schemeClr val="dk1"/>
              </a:buClr>
              <a:buSzPts val="1100"/>
              <a:buFont typeface="Arial"/>
              <a:buNone/>
            </a:pPr>
            <a:r>
              <a:rPr lang="en-GB">
                <a:solidFill>
                  <a:srgbClr val="FFFFFF"/>
                </a:solidFill>
                <a:highlight>
                  <a:srgbClr val="CD2355"/>
                </a:highlight>
                <a:latin typeface="Quicksand"/>
                <a:ea typeface="Quicksand"/>
                <a:cs typeface="Quicksand"/>
                <a:sym typeface="Quicksand"/>
              </a:rPr>
              <a:t> Network types </a:t>
            </a:r>
            <a:r>
              <a:rPr lang="en-GB">
                <a:solidFill>
                  <a:srgbClr val="FFFFFF"/>
                </a:solidFill>
                <a:latin typeface="Quicksand"/>
                <a:ea typeface="Quicksand"/>
                <a:cs typeface="Quicksand"/>
                <a:sym typeface="Quicksand"/>
              </a:rPr>
              <a:t>.</a:t>
            </a:r>
            <a:r>
              <a:rPr lang="en-GB">
                <a:solidFill>
                  <a:srgbClr val="FFFFFF"/>
                </a:solidFill>
                <a:highlight>
                  <a:srgbClr val="CD2355"/>
                </a:highlight>
                <a:latin typeface="Quicksand"/>
                <a:ea typeface="Quicksand"/>
                <a:cs typeface="Quicksand"/>
                <a:sym typeface="Quicksand"/>
              </a:rPr>
              <a:t> </a:t>
            </a:r>
            <a:endParaRPr>
              <a:solidFill>
                <a:schemeClr val="dk1"/>
              </a:solidFill>
              <a:latin typeface="Quicksand"/>
              <a:ea typeface="Quicksand"/>
              <a:cs typeface="Quicksand"/>
              <a:sym typeface="Quicksand"/>
            </a:endParaRPr>
          </a:p>
          <a:p>
            <a:pPr marL="0" lvl="0" indent="0" algn="l" rtl="0">
              <a:lnSpc>
                <a:spcPct val="115000"/>
              </a:lnSpc>
              <a:spcBef>
                <a:spcPts val="1600"/>
              </a:spcBef>
              <a:spcAft>
                <a:spcPts val="0"/>
              </a:spcAft>
              <a:buNone/>
            </a:pPr>
            <a:r>
              <a:rPr lang="en-GB" sz="1000">
                <a:solidFill>
                  <a:schemeClr val="dk1"/>
                </a:solidFill>
                <a:latin typeface="Quicksand"/>
                <a:ea typeface="Quicksand"/>
                <a:cs typeface="Quicksand"/>
                <a:sym typeface="Quicksand"/>
              </a:rPr>
              <a:t>Local Area Network (LAN)</a:t>
            </a:r>
            <a:endParaRPr sz="1000">
              <a:solidFill>
                <a:schemeClr val="dk1"/>
              </a:solidFill>
              <a:latin typeface="Quicksand"/>
              <a:ea typeface="Quicksand"/>
              <a:cs typeface="Quicksand"/>
              <a:sym typeface="Quicksand"/>
            </a:endParaRPr>
          </a:p>
          <a:p>
            <a:pPr marL="0" lvl="0" indent="0" algn="l" rtl="0">
              <a:spcBef>
                <a:spcPts val="400"/>
              </a:spcBef>
              <a:spcAft>
                <a:spcPts val="0"/>
              </a:spcAft>
              <a:buNone/>
            </a:pPr>
            <a:r>
              <a:rPr lang="en-GB" sz="800">
                <a:solidFill>
                  <a:schemeClr val="dk1"/>
                </a:solidFill>
                <a:latin typeface="Quicksand"/>
                <a:ea typeface="Quicksand"/>
                <a:cs typeface="Quicksand"/>
                <a:sym typeface="Quicksand"/>
              </a:rPr>
              <a:t>A </a:t>
            </a:r>
            <a:r>
              <a:rPr lang="en-GB" sz="800" b="1">
                <a:solidFill>
                  <a:schemeClr val="dk1"/>
                </a:solidFill>
                <a:latin typeface="Quicksand"/>
                <a:ea typeface="Quicksand"/>
                <a:cs typeface="Quicksand"/>
                <a:sym typeface="Quicksand"/>
              </a:rPr>
              <a:t>local area network (LAN) </a:t>
            </a:r>
            <a:r>
              <a:rPr lang="en-GB" sz="800">
                <a:solidFill>
                  <a:schemeClr val="dk1"/>
                </a:solidFill>
                <a:latin typeface="Quicksand"/>
                <a:ea typeface="Quicksand"/>
                <a:cs typeface="Quicksand"/>
                <a:sym typeface="Quicksand"/>
              </a:rPr>
              <a:t>refers </a:t>
            </a: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to a network that is formed when </a:t>
            </a: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devices in the same building or on </a:t>
            </a: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a single site are connected. A network</a:t>
            </a: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 in your home, workplace, or school/</a:t>
            </a: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college will be a LAN.  </a:t>
            </a:r>
            <a:endParaRPr sz="800">
              <a:solidFill>
                <a:schemeClr val="dk1"/>
              </a:solidFill>
              <a:latin typeface="Quicksand"/>
              <a:ea typeface="Quicksand"/>
              <a:cs typeface="Quicksand"/>
              <a:sym typeface="Quicksand"/>
            </a:endParaRPr>
          </a:p>
          <a:p>
            <a:pPr marL="0" lvl="0" indent="0" algn="l" rtl="0">
              <a:spcBef>
                <a:spcPts val="0"/>
              </a:spcBef>
              <a:spcAft>
                <a:spcPts val="0"/>
              </a:spcAft>
              <a:buNone/>
            </a:pP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One characteristic of a local area </a:t>
            </a: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network is that the </a:t>
            </a:r>
            <a:r>
              <a:rPr lang="en-GB" sz="800" b="1">
                <a:solidFill>
                  <a:schemeClr val="dk1"/>
                </a:solidFill>
                <a:latin typeface="Quicksand"/>
                <a:ea typeface="Quicksand"/>
                <a:cs typeface="Quicksand"/>
                <a:sym typeface="Quicksand"/>
              </a:rPr>
              <a:t>infrastructure</a:t>
            </a:r>
            <a:endParaRPr sz="800" b="1">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(cabling and network communication </a:t>
            </a: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devices) will be owned and maintained </a:t>
            </a: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by the organisation (or the organisation </a:t>
            </a:r>
            <a:endParaRPr sz="8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800">
                <a:solidFill>
                  <a:schemeClr val="dk1"/>
                </a:solidFill>
                <a:latin typeface="Quicksand"/>
                <a:ea typeface="Quicksand"/>
                <a:cs typeface="Quicksand"/>
                <a:sym typeface="Quicksand"/>
              </a:rPr>
              <a:t>may employ someone to do this for them).</a:t>
            </a:r>
            <a:endParaRPr sz="1000">
              <a:solidFill>
                <a:schemeClr val="dk1"/>
              </a:solidFill>
              <a:latin typeface="Quicksand"/>
              <a:ea typeface="Quicksand"/>
              <a:cs typeface="Quicksand"/>
              <a:sym typeface="Quicksand"/>
            </a:endParaRPr>
          </a:p>
        </p:txBody>
      </p:sp>
      <p:pic>
        <p:nvPicPr>
          <p:cNvPr id="275" name="Google Shape;275;p29"/>
          <p:cNvPicPr preferRelativeResize="0"/>
          <p:nvPr/>
        </p:nvPicPr>
        <p:blipFill>
          <a:blip r:embed="rId3">
            <a:alphaModFix/>
          </a:blip>
          <a:stretch>
            <a:fillRect/>
          </a:stretch>
        </p:blipFill>
        <p:spPr>
          <a:xfrm>
            <a:off x="7008988" y="2258994"/>
            <a:ext cx="1621925" cy="11323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79"/>
        <p:cNvGrpSpPr/>
        <p:nvPr/>
      </p:nvGrpSpPr>
      <p:grpSpPr>
        <a:xfrm>
          <a:off x="0" y="0"/>
          <a:ext cx="0" cy="0"/>
          <a:chOff x="0" y="0"/>
          <a:chExt cx="0" cy="0"/>
        </a:xfrm>
      </p:grpSpPr>
      <p:sp>
        <p:nvSpPr>
          <p:cNvPr id="280" name="Google Shape;280;p30"/>
          <p:cNvSpPr txBox="1">
            <a:spLocks noGrp="1"/>
          </p:cNvSpPr>
          <p:nvPr>
            <p:ph type="body" idx="1"/>
          </p:nvPr>
        </p:nvSpPr>
        <p:spPr>
          <a:xfrm>
            <a:off x="391050" y="898100"/>
            <a:ext cx="4399500" cy="39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You are now going to look at how devices and components in a network can be </a:t>
            </a:r>
            <a:r>
              <a:rPr lang="en-GB" b="1"/>
              <a:t>arranged</a:t>
            </a:r>
            <a:r>
              <a:rPr lang="en-GB"/>
              <a:t>. </a:t>
            </a:r>
            <a:endParaRPr/>
          </a:p>
          <a:p>
            <a:pPr marL="0" lvl="0" indent="0" algn="l" rtl="0">
              <a:spcBef>
                <a:spcPts val="1600"/>
              </a:spcBef>
              <a:spcAft>
                <a:spcPts val="0"/>
              </a:spcAft>
              <a:buNone/>
            </a:pPr>
            <a:r>
              <a:rPr lang="en-GB"/>
              <a:t>There are many different arrangements. These arrangements are called </a:t>
            </a:r>
            <a:r>
              <a:rPr lang="en-GB" b="1"/>
              <a:t>topologies</a:t>
            </a:r>
            <a:r>
              <a:rPr lang="en-GB"/>
              <a:t>.</a:t>
            </a:r>
            <a:r>
              <a:rPr lang="en-GB" b="1"/>
              <a:t> </a:t>
            </a:r>
            <a:endParaRPr b="1"/>
          </a:p>
          <a:p>
            <a:pPr marL="0" lvl="0" indent="0" algn="l" rtl="0">
              <a:spcBef>
                <a:spcPts val="1600"/>
              </a:spcBef>
              <a:spcAft>
                <a:spcPts val="0"/>
              </a:spcAft>
              <a:buNone/>
            </a:pPr>
            <a:endParaRPr b="1"/>
          </a:p>
          <a:p>
            <a:pPr marL="0" lvl="0" indent="0" algn="l" rtl="0">
              <a:spcBef>
                <a:spcPts val="1600"/>
              </a:spcBef>
              <a:spcAft>
                <a:spcPts val="1600"/>
              </a:spcAft>
              <a:buNone/>
            </a:pPr>
            <a:endParaRPr b="1"/>
          </a:p>
        </p:txBody>
      </p:sp>
      <p:sp>
        <p:nvSpPr>
          <p:cNvPr id="281" name="Google Shape;281;p30"/>
          <p:cNvSpPr txBox="1">
            <a:spLocks noGrp="1"/>
          </p:cNvSpPr>
          <p:nvPr>
            <p:ph type="title"/>
          </p:nvPr>
        </p:nvSpPr>
        <p:spPr>
          <a:xfrm>
            <a:off x="364675" y="173625"/>
            <a:ext cx="6097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topologies</a:t>
            </a:r>
            <a:endParaRPr/>
          </a:p>
        </p:txBody>
      </p:sp>
      <p:sp>
        <p:nvSpPr>
          <p:cNvPr id="282" name="Google Shape;282;p3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18</a:t>
            </a:fld>
            <a:endParaRPr/>
          </a:p>
        </p:txBody>
      </p:sp>
      <p:sp>
        <p:nvSpPr>
          <p:cNvPr id="283" name="Google Shape;283;p30"/>
          <p:cNvSpPr txBox="1">
            <a:spLocks noGrp="1"/>
          </p:cNvSpPr>
          <p:nvPr>
            <p:ph type="subTitle" idx="3"/>
          </p:nvPr>
        </p:nvSpPr>
        <p:spPr>
          <a:xfrm>
            <a:off x="69162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284" name="Google Shape;284;p30"/>
          <p:cNvSpPr/>
          <p:nvPr/>
        </p:nvSpPr>
        <p:spPr>
          <a:xfrm>
            <a:off x="6188541" y="1701237"/>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5815875" y="1225670"/>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a:off x="6442878" y="1205638"/>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a:off x="6646269" y="2058987"/>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0"/>
          <p:cNvSpPr/>
          <p:nvPr/>
        </p:nvSpPr>
        <p:spPr>
          <a:xfrm>
            <a:off x="6095261" y="2302994"/>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0"/>
          <p:cNvSpPr/>
          <p:nvPr/>
        </p:nvSpPr>
        <p:spPr>
          <a:xfrm>
            <a:off x="5686413" y="1911570"/>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0" name="Google Shape;290;p30"/>
          <p:cNvCxnSpPr>
            <a:stCxn id="285" idx="5"/>
            <a:endCxn id="284" idx="1"/>
          </p:cNvCxnSpPr>
          <p:nvPr/>
        </p:nvCxnSpPr>
        <p:spPr>
          <a:xfrm>
            <a:off x="5875282" y="1285077"/>
            <a:ext cx="323400" cy="426300"/>
          </a:xfrm>
          <a:prstGeom prst="straightConnector1">
            <a:avLst/>
          </a:prstGeom>
          <a:noFill/>
          <a:ln w="9525" cap="flat" cmpd="sng">
            <a:solidFill>
              <a:schemeClr val="dk1"/>
            </a:solidFill>
            <a:prstDash val="solid"/>
            <a:round/>
            <a:headEnd type="none" w="med" len="med"/>
            <a:tailEnd type="none" w="med" len="med"/>
          </a:ln>
        </p:spPr>
      </p:cxnSp>
      <p:cxnSp>
        <p:nvCxnSpPr>
          <p:cNvPr id="291" name="Google Shape;291;p30"/>
          <p:cNvCxnSpPr>
            <a:stCxn id="284" idx="7"/>
            <a:endCxn id="286" idx="3"/>
          </p:cNvCxnSpPr>
          <p:nvPr/>
        </p:nvCxnSpPr>
        <p:spPr>
          <a:xfrm rot="10800000" flipH="1">
            <a:off x="6247948" y="1265029"/>
            <a:ext cx="205200" cy="446400"/>
          </a:xfrm>
          <a:prstGeom prst="straightConnector1">
            <a:avLst/>
          </a:prstGeom>
          <a:noFill/>
          <a:ln w="9525" cap="flat" cmpd="sng">
            <a:solidFill>
              <a:schemeClr val="dk1"/>
            </a:solidFill>
            <a:prstDash val="solid"/>
            <a:round/>
            <a:headEnd type="none" w="med" len="med"/>
            <a:tailEnd type="none" w="med" len="med"/>
          </a:ln>
        </p:spPr>
      </p:cxnSp>
      <p:cxnSp>
        <p:nvCxnSpPr>
          <p:cNvPr id="292" name="Google Shape;292;p30"/>
          <p:cNvCxnSpPr>
            <a:stCxn id="284" idx="5"/>
            <a:endCxn id="287" idx="1"/>
          </p:cNvCxnSpPr>
          <p:nvPr/>
        </p:nvCxnSpPr>
        <p:spPr>
          <a:xfrm>
            <a:off x="6247948" y="1760644"/>
            <a:ext cx="408600" cy="308400"/>
          </a:xfrm>
          <a:prstGeom prst="straightConnector1">
            <a:avLst/>
          </a:prstGeom>
          <a:noFill/>
          <a:ln w="9525" cap="flat" cmpd="sng">
            <a:solidFill>
              <a:schemeClr val="dk1"/>
            </a:solidFill>
            <a:prstDash val="solid"/>
            <a:round/>
            <a:headEnd type="none" w="med" len="med"/>
            <a:tailEnd type="none" w="med" len="med"/>
          </a:ln>
        </p:spPr>
      </p:cxnSp>
      <p:cxnSp>
        <p:nvCxnSpPr>
          <p:cNvPr id="293" name="Google Shape;293;p30"/>
          <p:cNvCxnSpPr>
            <a:stCxn id="284" idx="4"/>
            <a:endCxn id="288" idx="0"/>
          </p:cNvCxnSpPr>
          <p:nvPr/>
        </p:nvCxnSpPr>
        <p:spPr>
          <a:xfrm flipH="1">
            <a:off x="6130041" y="1770837"/>
            <a:ext cx="93300" cy="532200"/>
          </a:xfrm>
          <a:prstGeom prst="straightConnector1">
            <a:avLst/>
          </a:prstGeom>
          <a:noFill/>
          <a:ln w="9525" cap="flat" cmpd="sng">
            <a:solidFill>
              <a:schemeClr val="dk1"/>
            </a:solidFill>
            <a:prstDash val="solid"/>
            <a:round/>
            <a:headEnd type="none" w="med" len="med"/>
            <a:tailEnd type="none" w="med" len="med"/>
          </a:ln>
        </p:spPr>
      </p:cxnSp>
      <p:cxnSp>
        <p:nvCxnSpPr>
          <p:cNvPr id="294" name="Google Shape;294;p30"/>
          <p:cNvCxnSpPr>
            <a:stCxn id="284" idx="2"/>
            <a:endCxn id="289" idx="7"/>
          </p:cNvCxnSpPr>
          <p:nvPr/>
        </p:nvCxnSpPr>
        <p:spPr>
          <a:xfrm flipH="1">
            <a:off x="5745741" y="1736037"/>
            <a:ext cx="442800" cy="185700"/>
          </a:xfrm>
          <a:prstGeom prst="straightConnector1">
            <a:avLst/>
          </a:prstGeom>
          <a:noFill/>
          <a:ln w="9525" cap="flat" cmpd="sng">
            <a:solidFill>
              <a:schemeClr val="dk1"/>
            </a:solidFill>
            <a:prstDash val="solid"/>
            <a:round/>
            <a:headEnd type="none" w="med" len="med"/>
            <a:tailEnd type="none" w="med" len="med"/>
          </a:ln>
        </p:spPr>
      </p:cxnSp>
      <p:sp>
        <p:nvSpPr>
          <p:cNvPr id="295" name="Google Shape;295;p30"/>
          <p:cNvSpPr/>
          <p:nvPr/>
        </p:nvSpPr>
        <p:spPr>
          <a:xfrm>
            <a:off x="7683331" y="1996222"/>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7924593" y="1750888"/>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8287514" y="1750888"/>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8513000" y="1996222"/>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0"/>
          <p:cNvSpPr/>
          <p:nvPr/>
        </p:nvSpPr>
        <p:spPr>
          <a:xfrm>
            <a:off x="7683331" y="2283199"/>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8513000" y="2283199"/>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7924593" y="2530565"/>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8287514" y="2530565"/>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3" name="Google Shape;303;p30"/>
          <p:cNvCxnSpPr>
            <a:stCxn id="296" idx="6"/>
            <a:endCxn id="297" idx="2"/>
          </p:cNvCxnSpPr>
          <p:nvPr/>
        </p:nvCxnSpPr>
        <p:spPr>
          <a:xfrm>
            <a:off x="7978593" y="1777888"/>
            <a:ext cx="309000" cy="0"/>
          </a:xfrm>
          <a:prstGeom prst="straightConnector1">
            <a:avLst/>
          </a:prstGeom>
          <a:noFill/>
          <a:ln w="9525" cap="flat" cmpd="sng">
            <a:solidFill>
              <a:schemeClr val="dk1"/>
            </a:solidFill>
            <a:prstDash val="solid"/>
            <a:round/>
            <a:headEnd type="none" w="med" len="med"/>
            <a:tailEnd type="none" w="med" len="med"/>
          </a:ln>
        </p:spPr>
      </p:cxnSp>
      <p:cxnSp>
        <p:nvCxnSpPr>
          <p:cNvPr id="304" name="Google Shape;304;p30"/>
          <p:cNvCxnSpPr>
            <a:stCxn id="297" idx="5"/>
            <a:endCxn id="298" idx="1"/>
          </p:cNvCxnSpPr>
          <p:nvPr/>
        </p:nvCxnSpPr>
        <p:spPr>
          <a:xfrm>
            <a:off x="8333606" y="1796979"/>
            <a:ext cx="187200" cy="207300"/>
          </a:xfrm>
          <a:prstGeom prst="straightConnector1">
            <a:avLst/>
          </a:prstGeom>
          <a:noFill/>
          <a:ln w="9525" cap="flat" cmpd="sng">
            <a:solidFill>
              <a:schemeClr val="dk1"/>
            </a:solidFill>
            <a:prstDash val="solid"/>
            <a:round/>
            <a:headEnd type="none" w="med" len="med"/>
            <a:tailEnd type="none" w="med" len="med"/>
          </a:ln>
        </p:spPr>
      </p:cxnSp>
      <p:cxnSp>
        <p:nvCxnSpPr>
          <p:cNvPr id="305" name="Google Shape;305;p30"/>
          <p:cNvCxnSpPr>
            <a:stCxn id="298" idx="4"/>
            <a:endCxn id="300" idx="0"/>
          </p:cNvCxnSpPr>
          <p:nvPr/>
        </p:nvCxnSpPr>
        <p:spPr>
          <a:xfrm>
            <a:off x="8540000" y="2050222"/>
            <a:ext cx="0" cy="233100"/>
          </a:xfrm>
          <a:prstGeom prst="straightConnector1">
            <a:avLst/>
          </a:prstGeom>
          <a:noFill/>
          <a:ln w="9525" cap="flat" cmpd="sng">
            <a:solidFill>
              <a:schemeClr val="dk1"/>
            </a:solidFill>
            <a:prstDash val="solid"/>
            <a:round/>
            <a:headEnd type="none" w="med" len="med"/>
            <a:tailEnd type="none" w="med" len="med"/>
          </a:ln>
        </p:spPr>
      </p:cxnSp>
      <p:cxnSp>
        <p:nvCxnSpPr>
          <p:cNvPr id="306" name="Google Shape;306;p30"/>
          <p:cNvCxnSpPr>
            <a:stCxn id="300" idx="3"/>
            <a:endCxn id="302" idx="7"/>
          </p:cNvCxnSpPr>
          <p:nvPr/>
        </p:nvCxnSpPr>
        <p:spPr>
          <a:xfrm flipH="1">
            <a:off x="8333708" y="2329291"/>
            <a:ext cx="187200" cy="209100"/>
          </a:xfrm>
          <a:prstGeom prst="straightConnector1">
            <a:avLst/>
          </a:prstGeom>
          <a:noFill/>
          <a:ln w="9525" cap="flat" cmpd="sng">
            <a:solidFill>
              <a:schemeClr val="dk1"/>
            </a:solidFill>
            <a:prstDash val="solid"/>
            <a:round/>
            <a:headEnd type="none" w="med" len="med"/>
            <a:tailEnd type="none" w="med" len="med"/>
          </a:ln>
        </p:spPr>
      </p:cxnSp>
      <p:cxnSp>
        <p:nvCxnSpPr>
          <p:cNvPr id="307" name="Google Shape;307;p30"/>
          <p:cNvCxnSpPr>
            <a:stCxn id="302" idx="2"/>
            <a:endCxn id="301" idx="6"/>
          </p:cNvCxnSpPr>
          <p:nvPr/>
        </p:nvCxnSpPr>
        <p:spPr>
          <a:xfrm rot="10800000">
            <a:off x="7978514" y="2557565"/>
            <a:ext cx="309000" cy="0"/>
          </a:xfrm>
          <a:prstGeom prst="straightConnector1">
            <a:avLst/>
          </a:prstGeom>
          <a:noFill/>
          <a:ln w="9525" cap="flat" cmpd="sng">
            <a:solidFill>
              <a:schemeClr val="dk1"/>
            </a:solidFill>
            <a:prstDash val="solid"/>
            <a:round/>
            <a:headEnd type="none" w="med" len="med"/>
            <a:tailEnd type="none" w="med" len="med"/>
          </a:ln>
        </p:spPr>
      </p:cxnSp>
      <p:cxnSp>
        <p:nvCxnSpPr>
          <p:cNvPr id="308" name="Google Shape;308;p30"/>
          <p:cNvCxnSpPr>
            <a:stCxn id="301" idx="1"/>
            <a:endCxn id="299" idx="5"/>
          </p:cNvCxnSpPr>
          <p:nvPr/>
        </p:nvCxnSpPr>
        <p:spPr>
          <a:xfrm rot="10800000">
            <a:off x="7729401" y="2329373"/>
            <a:ext cx="203100" cy="209100"/>
          </a:xfrm>
          <a:prstGeom prst="straightConnector1">
            <a:avLst/>
          </a:prstGeom>
          <a:noFill/>
          <a:ln w="9525" cap="flat" cmpd="sng">
            <a:solidFill>
              <a:schemeClr val="dk1"/>
            </a:solidFill>
            <a:prstDash val="solid"/>
            <a:round/>
            <a:headEnd type="none" w="med" len="med"/>
            <a:tailEnd type="none" w="med" len="med"/>
          </a:ln>
        </p:spPr>
      </p:cxnSp>
      <p:cxnSp>
        <p:nvCxnSpPr>
          <p:cNvPr id="309" name="Google Shape;309;p30"/>
          <p:cNvCxnSpPr>
            <a:stCxn id="299" idx="0"/>
            <a:endCxn id="295" idx="4"/>
          </p:cNvCxnSpPr>
          <p:nvPr/>
        </p:nvCxnSpPr>
        <p:spPr>
          <a:xfrm rot="10800000">
            <a:off x="7710331" y="2050099"/>
            <a:ext cx="0" cy="233100"/>
          </a:xfrm>
          <a:prstGeom prst="straightConnector1">
            <a:avLst/>
          </a:prstGeom>
          <a:noFill/>
          <a:ln w="9525" cap="flat" cmpd="sng">
            <a:solidFill>
              <a:schemeClr val="dk1"/>
            </a:solidFill>
            <a:prstDash val="solid"/>
            <a:round/>
            <a:headEnd type="none" w="med" len="med"/>
            <a:tailEnd type="none" w="med" len="med"/>
          </a:ln>
        </p:spPr>
      </p:cxnSp>
      <p:cxnSp>
        <p:nvCxnSpPr>
          <p:cNvPr id="310" name="Google Shape;310;p30"/>
          <p:cNvCxnSpPr>
            <a:stCxn id="295" idx="7"/>
            <a:endCxn id="296" idx="3"/>
          </p:cNvCxnSpPr>
          <p:nvPr/>
        </p:nvCxnSpPr>
        <p:spPr>
          <a:xfrm rot="10800000" flipH="1">
            <a:off x="7729423" y="1796830"/>
            <a:ext cx="203100" cy="207300"/>
          </a:xfrm>
          <a:prstGeom prst="straightConnector1">
            <a:avLst/>
          </a:prstGeom>
          <a:noFill/>
          <a:ln w="9525" cap="flat" cmpd="sng">
            <a:solidFill>
              <a:schemeClr val="dk1"/>
            </a:solidFill>
            <a:prstDash val="solid"/>
            <a:round/>
            <a:headEnd type="none" w="med" len="med"/>
            <a:tailEnd type="none" w="med" len="med"/>
          </a:ln>
        </p:spPr>
      </p:cxnSp>
      <p:sp>
        <p:nvSpPr>
          <p:cNvPr id="311" name="Google Shape;311;p30"/>
          <p:cNvSpPr/>
          <p:nvPr/>
        </p:nvSpPr>
        <p:spPr>
          <a:xfrm>
            <a:off x="7656288" y="1724400"/>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999149" y="2025947"/>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7956561" y="2253688"/>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a:off x="8242886" y="2193238"/>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8207050" y="1958541"/>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8171233" y="2736437"/>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7656288" y="2584653"/>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8" name="Google Shape;318;p30"/>
          <p:cNvCxnSpPr>
            <a:stCxn id="311" idx="4"/>
            <a:endCxn id="295" idx="0"/>
          </p:cNvCxnSpPr>
          <p:nvPr/>
        </p:nvCxnSpPr>
        <p:spPr>
          <a:xfrm>
            <a:off x="7683288" y="1778400"/>
            <a:ext cx="27000" cy="217800"/>
          </a:xfrm>
          <a:prstGeom prst="straightConnector1">
            <a:avLst/>
          </a:prstGeom>
          <a:noFill/>
          <a:ln w="9525" cap="flat" cmpd="sng">
            <a:solidFill>
              <a:schemeClr val="dk1"/>
            </a:solidFill>
            <a:prstDash val="solid"/>
            <a:round/>
            <a:headEnd type="none" w="med" len="med"/>
            <a:tailEnd type="none" w="med" len="med"/>
          </a:ln>
        </p:spPr>
      </p:cxnSp>
      <p:cxnSp>
        <p:nvCxnSpPr>
          <p:cNvPr id="319" name="Google Shape;319;p30"/>
          <p:cNvCxnSpPr>
            <a:stCxn id="311" idx="6"/>
            <a:endCxn id="296" idx="2"/>
          </p:cNvCxnSpPr>
          <p:nvPr/>
        </p:nvCxnSpPr>
        <p:spPr>
          <a:xfrm>
            <a:off x="7710288" y="1751400"/>
            <a:ext cx="214200" cy="26400"/>
          </a:xfrm>
          <a:prstGeom prst="straightConnector1">
            <a:avLst/>
          </a:prstGeom>
          <a:noFill/>
          <a:ln w="9525" cap="flat" cmpd="sng">
            <a:solidFill>
              <a:schemeClr val="dk1"/>
            </a:solidFill>
            <a:prstDash val="solid"/>
            <a:round/>
            <a:headEnd type="none" w="med" len="med"/>
            <a:tailEnd type="none" w="med" len="med"/>
          </a:ln>
        </p:spPr>
      </p:cxnSp>
      <p:cxnSp>
        <p:nvCxnSpPr>
          <p:cNvPr id="320" name="Google Shape;320;p30"/>
          <p:cNvCxnSpPr>
            <a:stCxn id="299" idx="4"/>
            <a:endCxn id="317" idx="0"/>
          </p:cNvCxnSpPr>
          <p:nvPr/>
        </p:nvCxnSpPr>
        <p:spPr>
          <a:xfrm flipH="1">
            <a:off x="7683331" y="2337199"/>
            <a:ext cx="27000" cy="247500"/>
          </a:xfrm>
          <a:prstGeom prst="straightConnector1">
            <a:avLst/>
          </a:prstGeom>
          <a:noFill/>
          <a:ln w="9525" cap="flat" cmpd="sng">
            <a:solidFill>
              <a:schemeClr val="dk1"/>
            </a:solidFill>
            <a:prstDash val="solid"/>
            <a:round/>
            <a:headEnd type="none" w="med" len="med"/>
            <a:tailEnd type="none" w="med" len="med"/>
          </a:ln>
        </p:spPr>
      </p:cxnSp>
      <p:cxnSp>
        <p:nvCxnSpPr>
          <p:cNvPr id="321" name="Google Shape;321;p30"/>
          <p:cNvCxnSpPr>
            <a:stCxn id="317" idx="6"/>
            <a:endCxn id="301" idx="2"/>
          </p:cNvCxnSpPr>
          <p:nvPr/>
        </p:nvCxnSpPr>
        <p:spPr>
          <a:xfrm rot="10800000" flipH="1">
            <a:off x="7710288" y="2557653"/>
            <a:ext cx="214200" cy="54000"/>
          </a:xfrm>
          <a:prstGeom prst="straightConnector1">
            <a:avLst/>
          </a:prstGeom>
          <a:noFill/>
          <a:ln w="9525" cap="flat" cmpd="sng">
            <a:solidFill>
              <a:schemeClr val="dk1"/>
            </a:solidFill>
            <a:prstDash val="solid"/>
            <a:round/>
            <a:headEnd type="none" w="med" len="med"/>
            <a:tailEnd type="none" w="med" len="med"/>
          </a:ln>
        </p:spPr>
      </p:cxnSp>
      <p:cxnSp>
        <p:nvCxnSpPr>
          <p:cNvPr id="322" name="Google Shape;322;p30"/>
          <p:cNvCxnSpPr>
            <a:stCxn id="311" idx="3"/>
            <a:endCxn id="317" idx="1"/>
          </p:cNvCxnSpPr>
          <p:nvPr/>
        </p:nvCxnSpPr>
        <p:spPr>
          <a:xfrm>
            <a:off x="7664196" y="1770492"/>
            <a:ext cx="0" cy="822000"/>
          </a:xfrm>
          <a:prstGeom prst="straightConnector1">
            <a:avLst/>
          </a:prstGeom>
          <a:noFill/>
          <a:ln w="9525" cap="flat" cmpd="sng">
            <a:solidFill>
              <a:schemeClr val="dk1"/>
            </a:solidFill>
            <a:prstDash val="solid"/>
            <a:round/>
            <a:headEnd type="none" w="med" len="med"/>
            <a:tailEnd type="none" w="med" len="med"/>
          </a:ln>
        </p:spPr>
      </p:cxnSp>
      <p:cxnSp>
        <p:nvCxnSpPr>
          <p:cNvPr id="323" name="Google Shape;323;p30"/>
          <p:cNvCxnSpPr>
            <a:stCxn id="317" idx="5"/>
            <a:endCxn id="316" idx="2"/>
          </p:cNvCxnSpPr>
          <p:nvPr/>
        </p:nvCxnSpPr>
        <p:spPr>
          <a:xfrm>
            <a:off x="7702379" y="2630745"/>
            <a:ext cx="468900" cy="132600"/>
          </a:xfrm>
          <a:prstGeom prst="straightConnector1">
            <a:avLst/>
          </a:prstGeom>
          <a:noFill/>
          <a:ln w="9525" cap="flat" cmpd="sng">
            <a:solidFill>
              <a:schemeClr val="dk1"/>
            </a:solidFill>
            <a:prstDash val="solid"/>
            <a:round/>
            <a:headEnd type="none" w="med" len="med"/>
            <a:tailEnd type="none" w="med" len="med"/>
          </a:ln>
        </p:spPr>
      </p:cxnSp>
      <p:cxnSp>
        <p:nvCxnSpPr>
          <p:cNvPr id="324" name="Google Shape;324;p30"/>
          <p:cNvCxnSpPr>
            <a:stCxn id="301" idx="5"/>
            <a:endCxn id="316" idx="1"/>
          </p:cNvCxnSpPr>
          <p:nvPr/>
        </p:nvCxnSpPr>
        <p:spPr>
          <a:xfrm>
            <a:off x="7970685" y="2576657"/>
            <a:ext cx="208500" cy="167700"/>
          </a:xfrm>
          <a:prstGeom prst="straightConnector1">
            <a:avLst/>
          </a:prstGeom>
          <a:noFill/>
          <a:ln w="9525" cap="flat" cmpd="sng">
            <a:solidFill>
              <a:schemeClr val="dk1"/>
            </a:solidFill>
            <a:prstDash val="solid"/>
            <a:round/>
            <a:headEnd type="none" w="med" len="med"/>
            <a:tailEnd type="none" w="med" len="med"/>
          </a:ln>
        </p:spPr>
      </p:cxnSp>
      <p:cxnSp>
        <p:nvCxnSpPr>
          <p:cNvPr id="325" name="Google Shape;325;p30"/>
          <p:cNvCxnSpPr>
            <a:stCxn id="302" idx="3"/>
            <a:endCxn id="316" idx="7"/>
          </p:cNvCxnSpPr>
          <p:nvPr/>
        </p:nvCxnSpPr>
        <p:spPr>
          <a:xfrm flipH="1">
            <a:off x="8217422" y="2576657"/>
            <a:ext cx="78000" cy="167700"/>
          </a:xfrm>
          <a:prstGeom prst="straightConnector1">
            <a:avLst/>
          </a:prstGeom>
          <a:noFill/>
          <a:ln w="9525" cap="flat" cmpd="sng">
            <a:solidFill>
              <a:schemeClr val="dk1"/>
            </a:solidFill>
            <a:prstDash val="solid"/>
            <a:round/>
            <a:headEnd type="none" w="med" len="med"/>
            <a:tailEnd type="none" w="med" len="med"/>
          </a:ln>
        </p:spPr>
      </p:cxnSp>
      <p:cxnSp>
        <p:nvCxnSpPr>
          <p:cNvPr id="326" name="Google Shape;326;p30"/>
          <p:cNvCxnSpPr>
            <a:stCxn id="313" idx="4"/>
            <a:endCxn id="301" idx="0"/>
          </p:cNvCxnSpPr>
          <p:nvPr/>
        </p:nvCxnSpPr>
        <p:spPr>
          <a:xfrm flipH="1">
            <a:off x="7951461" y="2307688"/>
            <a:ext cx="32100" cy="222900"/>
          </a:xfrm>
          <a:prstGeom prst="straightConnector1">
            <a:avLst/>
          </a:prstGeom>
          <a:noFill/>
          <a:ln w="9525" cap="flat" cmpd="sng">
            <a:solidFill>
              <a:schemeClr val="dk1"/>
            </a:solidFill>
            <a:prstDash val="solid"/>
            <a:round/>
            <a:headEnd type="none" w="med" len="med"/>
            <a:tailEnd type="none" w="med" len="med"/>
          </a:ln>
        </p:spPr>
      </p:cxnSp>
      <p:cxnSp>
        <p:nvCxnSpPr>
          <p:cNvPr id="327" name="Google Shape;327;p30"/>
          <p:cNvCxnSpPr>
            <a:stCxn id="313" idx="2"/>
            <a:endCxn id="299" idx="6"/>
          </p:cNvCxnSpPr>
          <p:nvPr/>
        </p:nvCxnSpPr>
        <p:spPr>
          <a:xfrm flipH="1">
            <a:off x="7737261" y="2280688"/>
            <a:ext cx="219300" cy="29400"/>
          </a:xfrm>
          <a:prstGeom prst="straightConnector1">
            <a:avLst/>
          </a:prstGeom>
          <a:noFill/>
          <a:ln w="9525" cap="flat" cmpd="sng">
            <a:solidFill>
              <a:schemeClr val="dk1"/>
            </a:solidFill>
            <a:prstDash val="solid"/>
            <a:round/>
            <a:headEnd type="none" w="med" len="med"/>
            <a:tailEnd type="none" w="med" len="med"/>
          </a:ln>
        </p:spPr>
      </p:cxnSp>
      <p:cxnSp>
        <p:nvCxnSpPr>
          <p:cNvPr id="328" name="Google Shape;328;p30"/>
          <p:cNvCxnSpPr>
            <a:stCxn id="312" idx="4"/>
            <a:endCxn id="313" idx="0"/>
          </p:cNvCxnSpPr>
          <p:nvPr/>
        </p:nvCxnSpPr>
        <p:spPr>
          <a:xfrm flipH="1">
            <a:off x="7983549" y="2079947"/>
            <a:ext cx="42600" cy="173700"/>
          </a:xfrm>
          <a:prstGeom prst="straightConnector1">
            <a:avLst/>
          </a:prstGeom>
          <a:noFill/>
          <a:ln w="9525" cap="flat" cmpd="sng">
            <a:solidFill>
              <a:schemeClr val="dk1"/>
            </a:solidFill>
            <a:prstDash val="solid"/>
            <a:round/>
            <a:headEnd type="none" w="med" len="med"/>
            <a:tailEnd type="none" w="med" len="med"/>
          </a:ln>
        </p:spPr>
      </p:cxnSp>
      <p:cxnSp>
        <p:nvCxnSpPr>
          <p:cNvPr id="329" name="Google Shape;329;p30"/>
          <p:cNvCxnSpPr>
            <a:stCxn id="295" idx="6"/>
            <a:endCxn id="312" idx="2"/>
          </p:cNvCxnSpPr>
          <p:nvPr/>
        </p:nvCxnSpPr>
        <p:spPr>
          <a:xfrm>
            <a:off x="7737331" y="2023222"/>
            <a:ext cx="261900" cy="29700"/>
          </a:xfrm>
          <a:prstGeom prst="straightConnector1">
            <a:avLst/>
          </a:prstGeom>
          <a:noFill/>
          <a:ln w="9525" cap="flat" cmpd="sng">
            <a:solidFill>
              <a:schemeClr val="dk1"/>
            </a:solidFill>
            <a:prstDash val="solid"/>
            <a:round/>
            <a:headEnd type="none" w="med" len="med"/>
            <a:tailEnd type="none" w="med" len="med"/>
          </a:ln>
        </p:spPr>
      </p:cxnSp>
      <p:cxnSp>
        <p:nvCxnSpPr>
          <p:cNvPr id="330" name="Google Shape;330;p30"/>
          <p:cNvCxnSpPr>
            <a:stCxn id="296" idx="4"/>
            <a:endCxn id="312" idx="0"/>
          </p:cNvCxnSpPr>
          <p:nvPr/>
        </p:nvCxnSpPr>
        <p:spPr>
          <a:xfrm>
            <a:off x="7951593" y="1804888"/>
            <a:ext cx="74700" cy="221100"/>
          </a:xfrm>
          <a:prstGeom prst="straightConnector1">
            <a:avLst/>
          </a:prstGeom>
          <a:noFill/>
          <a:ln w="9525" cap="flat" cmpd="sng">
            <a:solidFill>
              <a:schemeClr val="dk1"/>
            </a:solidFill>
            <a:prstDash val="solid"/>
            <a:round/>
            <a:headEnd type="none" w="med" len="med"/>
            <a:tailEnd type="none" w="med" len="med"/>
          </a:ln>
        </p:spPr>
      </p:cxnSp>
      <p:cxnSp>
        <p:nvCxnSpPr>
          <p:cNvPr id="331" name="Google Shape;331;p30"/>
          <p:cNvCxnSpPr>
            <a:stCxn id="296" idx="5"/>
            <a:endCxn id="315" idx="1"/>
          </p:cNvCxnSpPr>
          <p:nvPr/>
        </p:nvCxnSpPr>
        <p:spPr>
          <a:xfrm>
            <a:off x="7970685" y="1796979"/>
            <a:ext cx="244200" cy="169500"/>
          </a:xfrm>
          <a:prstGeom prst="straightConnector1">
            <a:avLst/>
          </a:prstGeom>
          <a:noFill/>
          <a:ln w="9525" cap="flat" cmpd="sng">
            <a:solidFill>
              <a:schemeClr val="dk1"/>
            </a:solidFill>
            <a:prstDash val="solid"/>
            <a:round/>
            <a:headEnd type="none" w="med" len="med"/>
            <a:tailEnd type="none" w="med" len="med"/>
          </a:ln>
        </p:spPr>
      </p:cxnSp>
      <p:cxnSp>
        <p:nvCxnSpPr>
          <p:cNvPr id="332" name="Google Shape;332;p30"/>
          <p:cNvCxnSpPr>
            <a:stCxn id="315" idx="0"/>
            <a:endCxn id="297" idx="3"/>
          </p:cNvCxnSpPr>
          <p:nvPr/>
        </p:nvCxnSpPr>
        <p:spPr>
          <a:xfrm rot="10800000" flipH="1">
            <a:off x="8234050" y="1796841"/>
            <a:ext cx="61500" cy="161700"/>
          </a:xfrm>
          <a:prstGeom prst="straightConnector1">
            <a:avLst/>
          </a:prstGeom>
          <a:noFill/>
          <a:ln w="9525" cap="flat" cmpd="sng">
            <a:solidFill>
              <a:schemeClr val="dk1"/>
            </a:solidFill>
            <a:prstDash val="solid"/>
            <a:round/>
            <a:headEnd type="none" w="med" len="med"/>
            <a:tailEnd type="none" w="med" len="med"/>
          </a:ln>
        </p:spPr>
      </p:cxnSp>
      <p:cxnSp>
        <p:nvCxnSpPr>
          <p:cNvPr id="333" name="Google Shape;333;p30"/>
          <p:cNvCxnSpPr>
            <a:stCxn id="312" idx="6"/>
            <a:endCxn id="315" idx="3"/>
          </p:cNvCxnSpPr>
          <p:nvPr/>
        </p:nvCxnSpPr>
        <p:spPr>
          <a:xfrm rot="10800000" flipH="1">
            <a:off x="8053149" y="2004647"/>
            <a:ext cx="161700" cy="48300"/>
          </a:xfrm>
          <a:prstGeom prst="straightConnector1">
            <a:avLst/>
          </a:prstGeom>
          <a:noFill/>
          <a:ln w="9525" cap="flat" cmpd="sng">
            <a:solidFill>
              <a:schemeClr val="dk1"/>
            </a:solidFill>
            <a:prstDash val="solid"/>
            <a:round/>
            <a:headEnd type="none" w="med" len="med"/>
            <a:tailEnd type="none" w="med" len="med"/>
          </a:ln>
        </p:spPr>
      </p:cxnSp>
      <p:cxnSp>
        <p:nvCxnSpPr>
          <p:cNvPr id="334" name="Google Shape;334;p30"/>
          <p:cNvCxnSpPr>
            <a:stCxn id="313" idx="6"/>
            <a:endCxn id="314" idx="3"/>
          </p:cNvCxnSpPr>
          <p:nvPr/>
        </p:nvCxnSpPr>
        <p:spPr>
          <a:xfrm rot="10800000" flipH="1">
            <a:off x="8010561" y="2239288"/>
            <a:ext cx="240300" cy="41400"/>
          </a:xfrm>
          <a:prstGeom prst="straightConnector1">
            <a:avLst/>
          </a:prstGeom>
          <a:noFill/>
          <a:ln w="9525" cap="flat" cmpd="sng">
            <a:solidFill>
              <a:schemeClr val="dk1"/>
            </a:solidFill>
            <a:prstDash val="solid"/>
            <a:round/>
            <a:headEnd type="none" w="med" len="med"/>
            <a:tailEnd type="none" w="med" len="med"/>
          </a:ln>
        </p:spPr>
      </p:cxnSp>
      <p:cxnSp>
        <p:nvCxnSpPr>
          <p:cNvPr id="335" name="Google Shape;335;p30"/>
          <p:cNvCxnSpPr>
            <a:stCxn id="312" idx="5"/>
            <a:endCxn id="314" idx="1"/>
          </p:cNvCxnSpPr>
          <p:nvPr/>
        </p:nvCxnSpPr>
        <p:spPr>
          <a:xfrm>
            <a:off x="8045241" y="2072038"/>
            <a:ext cx="205500" cy="129000"/>
          </a:xfrm>
          <a:prstGeom prst="straightConnector1">
            <a:avLst/>
          </a:prstGeom>
          <a:noFill/>
          <a:ln w="9525" cap="flat" cmpd="sng">
            <a:solidFill>
              <a:schemeClr val="dk1"/>
            </a:solidFill>
            <a:prstDash val="solid"/>
            <a:round/>
            <a:headEnd type="none" w="med" len="med"/>
            <a:tailEnd type="none" w="med" len="med"/>
          </a:ln>
        </p:spPr>
      </p:cxnSp>
      <p:cxnSp>
        <p:nvCxnSpPr>
          <p:cNvPr id="336" name="Google Shape;336;p30"/>
          <p:cNvCxnSpPr>
            <a:stCxn id="315" idx="4"/>
            <a:endCxn id="314" idx="0"/>
          </p:cNvCxnSpPr>
          <p:nvPr/>
        </p:nvCxnSpPr>
        <p:spPr>
          <a:xfrm>
            <a:off x="8234050" y="2012541"/>
            <a:ext cx="35700" cy="180600"/>
          </a:xfrm>
          <a:prstGeom prst="straightConnector1">
            <a:avLst/>
          </a:prstGeom>
          <a:noFill/>
          <a:ln w="9525" cap="flat" cmpd="sng">
            <a:solidFill>
              <a:schemeClr val="dk1"/>
            </a:solidFill>
            <a:prstDash val="solid"/>
            <a:round/>
            <a:headEnd type="none" w="med" len="med"/>
            <a:tailEnd type="none" w="med" len="med"/>
          </a:ln>
        </p:spPr>
      </p:cxnSp>
      <p:cxnSp>
        <p:nvCxnSpPr>
          <p:cNvPr id="337" name="Google Shape;337;p30"/>
          <p:cNvCxnSpPr>
            <a:stCxn id="314" idx="7"/>
            <a:endCxn id="298" idx="3"/>
          </p:cNvCxnSpPr>
          <p:nvPr/>
        </p:nvCxnSpPr>
        <p:spPr>
          <a:xfrm rot="10800000" flipH="1">
            <a:off x="8288978" y="2042446"/>
            <a:ext cx="231900" cy="158700"/>
          </a:xfrm>
          <a:prstGeom prst="straightConnector1">
            <a:avLst/>
          </a:prstGeom>
          <a:noFill/>
          <a:ln w="9525" cap="flat" cmpd="sng">
            <a:solidFill>
              <a:schemeClr val="dk1"/>
            </a:solidFill>
            <a:prstDash val="solid"/>
            <a:round/>
            <a:headEnd type="none" w="med" len="med"/>
            <a:tailEnd type="none" w="med" len="med"/>
          </a:ln>
        </p:spPr>
      </p:cxnSp>
      <p:cxnSp>
        <p:nvCxnSpPr>
          <p:cNvPr id="338" name="Google Shape;338;p30"/>
          <p:cNvCxnSpPr>
            <a:stCxn id="314" idx="5"/>
            <a:endCxn id="300" idx="2"/>
          </p:cNvCxnSpPr>
          <p:nvPr/>
        </p:nvCxnSpPr>
        <p:spPr>
          <a:xfrm>
            <a:off x="8288978" y="2239329"/>
            <a:ext cx="224100" cy="70800"/>
          </a:xfrm>
          <a:prstGeom prst="straightConnector1">
            <a:avLst/>
          </a:prstGeom>
          <a:noFill/>
          <a:ln w="9525" cap="flat" cmpd="sng">
            <a:solidFill>
              <a:schemeClr val="dk1"/>
            </a:solidFill>
            <a:prstDash val="solid"/>
            <a:round/>
            <a:headEnd type="none" w="med" len="med"/>
            <a:tailEnd type="none" w="med" len="med"/>
          </a:ln>
        </p:spPr>
      </p:cxnSp>
      <p:cxnSp>
        <p:nvCxnSpPr>
          <p:cNvPr id="339" name="Google Shape;339;p30"/>
          <p:cNvCxnSpPr>
            <a:stCxn id="314" idx="4"/>
            <a:endCxn id="302" idx="0"/>
          </p:cNvCxnSpPr>
          <p:nvPr/>
        </p:nvCxnSpPr>
        <p:spPr>
          <a:xfrm>
            <a:off x="8269886" y="2247238"/>
            <a:ext cx="44700" cy="283200"/>
          </a:xfrm>
          <a:prstGeom prst="straightConnector1">
            <a:avLst/>
          </a:prstGeom>
          <a:noFill/>
          <a:ln w="9525" cap="flat" cmpd="sng">
            <a:solidFill>
              <a:schemeClr val="dk1"/>
            </a:solidFill>
            <a:prstDash val="solid"/>
            <a:round/>
            <a:headEnd type="none" w="med" len="med"/>
            <a:tailEnd type="none" w="med" len="med"/>
          </a:ln>
        </p:spPr>
      </p:cxnSp>
      <p:cxnSp>
        <p:nvCxnSpPr>
          <p:cNvPr id="340" name="Google Shape;340;p30"/>
          <p:cNvCxnSpPr>
            <a:stCxn id="314" idx="3"/>
            <a:endCxn id="301" idx="7"/>
          </p:cNvCxnSpPr>
          <p:nvPr/>
        </p:nvCxnSpPr>
        <p:spPr>
          <a:xfrm flipH="1">
            <a:off x="7970594" y="2239329"/>
            <a:ext cx="280200" cy="299100"/>
          </a:xfrm>
          <a:prstGeom prst="straightConnector1">
            <a:avLst/>
          </a:prstGeom>
          <a:noFill/>
          <a:ln w="9525" cap="flat" cmpd="sng">
            <a:solidFill>
              <a:schemeClr val="dk1"/>
            </a:solidFill>
            <a:prstDash val="solid"/>
            <a:round/>
            <a:headEnd type="none" w="med" len="med"/>
            <a:tailEnd type="none" w="med" len="med"/>
          </a:ln>
        </p:spPr>
      </p:cxnSp>
      <p:cxnSp>
        <p:nvCxnSpPr>
          <p:cNvPr id="341" name="Google Shape;341;p30"/>
          <p:cNvCxnSpPr/>
          <p:nvPr/>
        </p:nvCxnSpPr>
        <p:spPr>
          <a:xfrm>
            <a:off x="6174645" y="3039146"/>
            <a:ext cx="0" cy="162300"/>
          </a:xfrm>
          <a:prstGeom prst="straightConnector1">
            <a:avLst/>
          </a:prstGeom>
          <a:noFill/>
          <a:ln w="19050" cap="flat" cmpd="sng">
            <a:solidFill>
              <a:srgbClr val="000000"/>
            </a:solidFill>
            <a:prstDash val="dash"/>
            <a:round/>
            <a:headEnd type="none" w="sm" len="sm"/>
            <a:tailEnd type="none" w="sm" len="sm"/>
          </a:ln>
        </p:spPr>
      </p:cxnSp>
      <p:cxnSp>
        <p:nvCxnSpPr>
          <p:cNvPr id="342" name="Google Shape;342;p30"/>
          <p:cNvCxnSpPr/>
          <p:nvPr/>
        </p:nvCxnSpPr>
        <p:spPr>
          <a:xfrm rot="10800000">
            <a:off x="5670945" y="3205111"/>
            <a:ext cx="503700" cy="0"/>
          </a:xfrm>
          <a:prstGeom prst="straightConnector1">
            <a:avLst/>
          </a:prstGeom>
          <a:noFill/>
          <a:ln w="19050" cap="sq" cmpd="sng">
            <a:solidFill>
              <a:srgbClr val="000000"/>
            </a:solidFill>
            <a:prstDash val="dash"/>
            <a:round/>
            <a:headEnd type="none" w="sm" len="sm"/>
            <a:tailEnd type="none" w="sm" len="sm"/>
          </a:ln>
        </p:spPr>
      </p:cxnSp>
      <p:cxnSp>
        <p:nvCxnSpPr>
          <p:cNvPr id="343" name="Google Shape;343;p30"/>
          <p:cNvCxnSpPr/>
          <p:nvPr/>
        </p:nvCxnSpPr>
        <p:spPr>
          <a:xfrm>
            <a:off x="5670706" y="3205111"/>
            <a:ext cx="0" cy="162300"/>
          </a:xfrm>
          <a:prstGeom prst="straightConnector1">
            <a:avLst/>
          </a:prstGeom>
          <a:noFill/>
          <a:ln w="19050" cap="flat" cmpd="sng">
            <a:solidFill>
              <a:srgbClr val="000000"/>
            </a:solidFill>
            <a:prstDash val="dash"/>
            <a:round/>
            <a:headEnd type="none" w="sm" len="sm"/>
            <a:tailEnd type="none" w="sm" len="sm"/>
          </a:ln>
        </p:spPr>
      </p:cxnSp>
      <p:cxnSp>
        <p:nvCxnSpPr>
          <p:cNvPr id="344" name="Google Shape;344;p30"/>
          <p:cNvCxnSpPr/>
          <p:nvPr/>
        </p:nvCxnSpPr>
        <p:spPr>
          <a:xfrm flipH="1">
            <a:off x="5418482" y="3400704"/>
            <a:ext cx="215100" cy="900"/>
          </a:xfrm>
          <a:prstGeom prst="straightConnector1">
            <a:avLst/>
          </a:prstGeom>
          <a:noFill/>
          <a:ln w="19050" cap="sq" cmpd="sng">
            <a:solidFill>
              <a:srgbClr val="000000"/>
            </a:solidFill>
            <a:prstDash val="dash"/>
            <a:round/>
            <a:headEnd type="none" w="sm" len="sm"/>
            <a:tailEnd type="none" w="sm" len="sm"/>
          </a:ln>
        </p:spPr>
      </p:cxnSp>
      <p:cxnSp>
        <p:nvCxnSpPr>
          <p:cNvPr id="345" name="Google Shape;345;p30"/>
          <p:cNvCxnSpPr/>
          <p:nvPr/>
        </p:nvCxnSpPr>
        <p:spPr>
          <a:xfrm>
            <a:off x="5418631" y="3401687"/>
            <a:ext cx="0" cy="361500"/>
          </a:xfrm>
          <a:prstGeom prst="straightConnector1">
            <a:avLst/>
          </a:prstGeom>
          <a:noFill/>
          <a:ln w="19050" cap="sq" cmpd="sng">
            <a:solidFill>
              <a:srgbClr val="000000"/>
            </a:solidFill>
            <a:prstDash val="dash"/>
            <a:round/>
            <a:headEnd type="none" w="sm" len="sm"/>
            <a:tailEnd type="none" w="sm" len="sm"/>
          </a:ln>
        </p:spPr>
      </p:cxnSp>
      <p:cxnSp>
        <p:nvCxnSpPr>
          <p:cNvPr id="346" name="Google Shape;346;p30"/>
          <p:cNvCxnSpPr/>
          <p:nvPr/>
        </p:nvCxnSpPr>
        <p:spPr>
          <a:xfrm rot="10800000">
            <a:off x="5291154" y="3799387"/>
            <a:ext cx="93300" cy="0"/>
          </a:xfrm>
          <a:prstGeom prst="straightConnector1">
            <a:avLst/>
          </a:prstGeom>
          <a:noFill/>
          <a:ln w="19050" cap="sq" cmpd="sng">
            <a:solidFill>
              <a:srgbClr val="000000"/>
            </a:solidFill>
            <a:prstDash val="dash"/>
            <a:miter lim="800000"/>
            <a:headEnd type="none" w="sm" len="sm"/>
            <a:tailEnd type="none" w="sm" len="sm"/>
          </a:ln>
        </p:spPr>
      </p:cxnSp>
      <p:cxnSp>
        <p:nvCxnSpPr>
          <p:cNvPr id="347" name="Google Shape;347;p30"/>
          <p:cNvCxnSpPr/>
          <p:nvPr/>
        </p:nvCxnSpPr>
        <p:spPr>
          <a:xfrm>
            <a:off x="5290722" y="3801688"/>
            <a:ext cx="0" cy="359100"/>
          </a:xfrm>
          <a:prstGeom prst="straightConnector1">
            <a:avLst/>
          </a:prstGeom>
          <a:noFill/>
          <a:ln w="19050" cap="sq" cmpd="sng">
            <a:solidFill>
              <a:srgbClr val="000000"/>
            </a:solidFill>
            <a:prstDash val="dash"/>
            <a:miter lim="800000"/>
            <a:headEnd type="none" w="sm" len="sm"/>
            <a:tailEnd type="none" w="sm" len="sm"/>
          </a:ln>
        </p:spPr>
      </p:cxnSp>
      <p:cxnSp>
        <p:nvCxnSpPr>
          <p:cNvPr id="348" name="Google Shape;348;p30"/>
          <p:cNvCxnSpPr/>
          <p:nvPr/>
        </p:nvCxnSpPr>
        <p:spPr>
          <a:xfrm>
            <a:off x="6173954" y="3038455"/>
            <a:ext cx="0" cy="162300"/>
          </a:xfrm>
          <a:prstGeom prst="straightConnector1">
            <a:avLst/>
          </a:prstGeom>
          <a:noFill/>
          <a:ln w="25400" cap="flat" cmpd="sng">
            <a:solidFill>
              <a:srgbClr val="000000"/>
            </a:solidFill>
            <a:prstDash val="solid"/>
            <a:round/>
            <a:headEnd type="none" w="sm" len="sm"/>
            <a:tailEnd type="none" w="sm" len="sm"/>
          </a:ln>
        </p:spPr>
      </p:cxnSp>
      <p:cxnSp>
        <p:nvCxnSpPr>
          <p:cNvPr id="349" name="Google Shape;349;p30"/>
          <p:cNvCxnSpPr/>
          <p:nvPr/>
        </p:nvCxnSpPr>
        <p:spPr>
          <a:xfrm rot="10800000">
            <a:off x="5670254" y="3204420"/>
            <a:ext cx="503700" cy="0"/>
          </a:xfrm>
          <a:prstGeom prst="straightConnector1">
            <a:avLst/>
          </a:prstGeom>
          <a:noFill/>
          <a:ln w="25400" cap="sq" cmpd="sng">
            <a:solidFill>
              <a:srgbClr val="000000"/>
            </a:solidFill>
            <a:prstDash val="solid"/>
            <a:round/>
            <a:headEnd type="none" w="sm" len="sm"/>
            <a:tailEnd type="none" w="sm" len="sm"/>
          </a:ln>
        </p:spPr>
      </p:cxnSp>
      <p:cxnSp>
        <p:nvCxnSpPr>
          <p:cNvPr id="350" name="Google Shape;350;p30"/>
          <p:cNvCxnSpPr/>
          <p:nvPr/>
        </p:nvCxnSpPr>
        <p:spPr>
          <a:xfrm>
            <a:off x="5670015" y="3204420"/>
            <a:ext cx="0" cy="162300"/>
          </a:xfrm>
          <a:prstGeom prst="straightConnector1">
            <a:avLst/>
          </a:prstGeom>
          <a:noFill/>
          <a:ln w="25400" cap="flat" cmpd="sng">
            <a:solidFill>
              <a:srgbClr val="000000"/>
            </a:solidFill>
            <a:prstDash val="solid"/>
            <a:round/>
            <a:headEnd type="none" w="sm" len="sm"/>
            <a:tailEnd type="none" w="sm" len="sm"/>
          </a:ln>
        </p:spPr>
      </p:cxnSp>
      <p:cxnSp>
        <p:nvCxnSpPr>
          <p:cNvPr id="351" name="Google Shape;351;p30"/>
          <p:cNvCxnSpPr/>
          <p:nvPr/>
        </p:nvCxnSpPr>
        <p:spPr>
          <a:xfrm flipH="1">
            <a:off x="5417791" y="3400130"/>
            <a:ext cx="215100" cy="600"/>
          </a:xfrm>
          <a:prstGeom prst="straightConnector1">
            <a:avLst/>
          </a:prstGeom>
          <a:noFill/>
          <a:ln w="25400" cap="sq" cmpd="sng">
            <a:solidFill>
              <a:srgbClr val="000000"/>
            </a:solidFill>
            <a:prstDash val="solid"/>
            <a:round/>
            <a:headEnd type="none" w="sm" len="sm"/>
            <a:tailEnd type="none" w="sm" len="sm"/>
          </a:ln>
        </p:spPr>
      </p:cxnSp>
      <p:cxnSp>
        <p:nvCxnSpPr>
          <p:cNvPr id="352" name="Google Shape;352;p30"/>
          <p:cNvCxnSpPr/>
          <p:nvPr/>
        </p:nvCxnSpPr>
        <p:spPr>
          <a:xfrm>
            <a:off x="5417940" y="3400996"/>
            <a:ext cx="0" cy="361500"/>
          </a:xfrm>
          <a:prstGeom prst="straightConnector1">
            <a:avLst/>
          </a:prstGeom>
          <a:noFill/>
          <a:ln w="25400" cap="sq" cmpd="sng">
            <a:solidFill>
              <a:srgbClr val="000000"/>
            </a:solidFill>
            <a:prstDash val="solid"/>
            <a:round/>
            <a:headEnd type="none" w="sm" len="sm"/>
            <a:tailEnd type="none" w="sm" len="sm"/>
          </a:ln>
        </p:spPr>
      </p:cxnSp>
      <p:cxnSp>
        <p:nvCxnSpPr>
          <p:cNvPr id="353" name="Google Shape;353;p30"/>
          <p:cNvCxnSpPr/>
          <p:nvPr/>
        </p:nvCxnSpPr>
        <p:spPr>
          <a:xfrm rot="10800000">
            <a:off x="5290462" y="3798696"/>
            <a:ext cx="93300" cy="0"/>
          </a:xfrm>
          <a:prstGeom prst="straightConnector1">
            <a:avLst/>
          </a:prstGeom>
          <a:noFill/>
          <a:ln w="25400" cap="sq" cmpd="sng">
            <a:solidFill>
              <a:srgbClr val="000000"/>
            </a:solidFill>
            <a:prstDash val="solid"/>
            <a:miter lim="800000"/>
            <a:headEnd type="none" w="sm" len="sm"/>
            <a:tailEnd type="none" w="sm" len="sm"/>
          </a:ln>
        </p:spPr>
      </p:cxnSp>
      <p:cxnSp>
        <p:nvCxnSpPr>
          <p:cNvPr id="354" name="Google Shape;354;p30"/>
          <p:cNvCxnSpPr>
            <a:endCxn id="355" idx="0"/>
          </p:cNvCxnSpPr>
          <p:nvPr/>
        </p:nvCxnSpPr>
        <p:spPr>
          <a:xfrm>
            <a:off x="5290042" y="3801180"/>
            <a:ext cx="0" cy="359100"/>
          </a:xfrm>
          <a:prstGeom prst="straightConnector1">
            <a:avLst/>
          </a:prstGeom>
          <a:noFill/>
          <a:ln w="25400" cap="sq" cmpd="sng">
            <a:solidFill>
              <a:srgbClr val="000000"/>
            </a:solidFill>
            <a:prstDash val="solid"/>
            <a:miter lim="800000"/>
            <a:headEnd type="none" w="sm" len="sm"/>
            <a:tailEnd type="none" w="sm" len="sm"/>
          </a:ln>
        </p:spPr>
      </p:cxnSp>
      <p:grpSp>
        <p:nvGrpSpPr>
          <p:cNvPr id="356" name="Google Shape;356;p30"/>
          <p:cNvGrpSpPr/>
          <p:nvPr/>
        </p:nvGrpSpPr>
        <p:grpSpPr>
          <a:xfrm>
            <a:off x="5252917" y="2964213"/>
            <a:ext cx="1847558" cy="1270317"/>
            <a:chOff x="1048414" y="905600"/>
            <a:chExt cx="4478929" cy="3079557"/>
          </a:xfrm>
        </p:grpSpPr>
        <p:sp>
          <p:nvSpPr>
            <p:cNvPr id="357" name="Google Shape;357;p30"/>
            <p:cNvSpPr/>
            <p:nvPr/>
          </p:nvSpPr>
          <p:spPr>
            <a:xfrm>
              <a:off x="3191314" y="905600"/>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8" name="Google Shape;358;p30"/>
            <p:cNvGrpSpPr/>
            <p:nvPr/>
          </p:nvGrpSpPr>
          <p:grpSpPr>
            <a:xfrm>
              <a:off x="1969612" y="1872119"/>
              <a:ext cx="2636528" cy="180000"/>
              <a:chOff x="1969612" y="2268065"/>
              <a:chExt cx="2636528" cy="180000"/>
            </a:xfrm>
          </p:grpSpPr>
          <p:sp>
            <p:nvSpPr>
              <p:cNvPr id="359" name="Google Shape;359;p30"/>
              <p:cNvSpPr/>
              <p:nvPr/>
            </p:nvSpPr>
            <p:spPr>
              <a:xfrm>
                <a:off x="1969612" y="2268065"/>
                <a:ext cx="180000" cy="180000"/>
              </a:xfrm>
              <a:prstGeom prst="ellipse">
                <a:avLst/>
              </a:prstGeom>
              <a:solidFill>
                <a:srgbClr val="000000"/>
              </a:solidFill>
              <a:ln w="25400" cap="sq"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30"/>
              <p:cNvSpPr/>
              <p:nvPr/>
            </p:nvSpPr>
            <p:spPr>
              <a:xfrm>
                <a:off x="4426140" y="2268065"/>
                <a:ext cx="180000" cy="180000"/>
              </a:xfrm>
              <a:prstGeom prst="ellipse">
                <a:avLst/>
              </a:prstGeom>
              <a:solidFill>
                <a:srgbClr val="000000"/>
              </a:solidFill>
              <a:ln w="25400" cap="sq"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1" name="Google Shape;361;p30"/>
            <p:cNvGrpSpPr/>
            <p:nvPr/>
          </p:nvGrpSpPr>
          <p:grpSpPr>
            <a:xfrm>
              <a:off x="1048414" y="3805157"/>
              <a:ext cx="4478929" cy="180000"/>
              <a:chOff x="1048414" y="3805157"/>
              <a:chExt cx="4478929" cy="180000"/>
            </a:xfrm>
          </p:grpSpPr>
          <p:sp>
            <p:nvSpPr>
              <p:cNvPr id="355" name="Google Shape;355;p30"/>
              <p:cNvSpPr/>
              <p:nvPr/>
            </p:nvSpPr>
            <p:spPr>
              <a:xfrm>
                <a:off x="1048414"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30"/>
              <p:cNvSpPr/>
              <p:nvPr/>
            </p:nvSpPr>
            <p:spPr>
              <a:xfrm>
                <a:off x="1355480"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30"/>
              <p:cNvSpPr/>
              <p:nvPr/>
            </p:nvSpPr>
            <p:spPr>
              <a:xfrm>
                <a:off x="1662546"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30"/>
              <p:cNvSpPr/>
              <p:nvPr/>
            </p:nvSpPr>
            <p:spPr>
              <a:xfrm>
                <a:off x="2276678"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0"/>
              <p:cNvSpPr/>
              <p:nvPr/>
            </p:nvSpPr>
            <p:spPr>
              <a:xfrm>
                <a:off x="2583744"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30"/>
              <p:cNvSpPr/>
              <p:nvPr/>
            </p:nvSpPr>
            <p:spPr>
              <a:xfrm>
                <a:off x="2890810"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0"/>
              <p:cNvSpPr/>
              <p:nvPr/>
            </p:nvSpPr>
            <p:spPr>
              <a:xfrm>
                <a:off x="3504942"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30"/>
              <p:cNvSpPr/>
              <p:nvPr/>
            </p:nvSpPr>
            <p:spPr>
              <a:xfrm>
                <a:off x="3812008"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30"/>
              <p:cNvSpPr/>
              <p:nvPr/>
            </p:nvSpPr>
            <p:spPr>
              <a:xfrm>
                <a:off x="4119074"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30"/>
              <p:cNvSpPr/>
              <p:nvPr/>
            </p:nvSpPr>
            <p:spPr>
              <a:xfrm>
                <a:off x="5347343"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30"/>
              <p:cNvSpPr/>
              <p:nvPr/>
            </p:nvSpPr>
            <p:spPr>
              <a:xfrm>
                <a:off x="4733206"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30"/>
              <p:cNvSpPr/>
              <p:nvPr/>
            </p:nvSpPr>
            <p:spPr>
              <a:xfrm>
                <a:off x="5040272"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3" name="Google Shape;373;p30"/>
            <p:cNvGrpSpPr/>
            <p:nvPr/>
          </p:nvGrpSpPr>
          <p:grpSpPr>
            <a:xfrm>
              <a:off x="1358506" y="2838638"/>
              <a:ext cx="3864792" cy="180000"/>
              <a:chOff x="1358506" y="2817829"/>
              <a:chExt cx="3864792" cy="180000"/>
            </a:xfrm>
          </p:grpSpPr>
          <p:sp>
            <p:nvSpPr>
              <p:cNvPr id="374" name="Google Shape;374;p30"/>
              <p:cNvSpPr/>
              <p:nvPr/>
            </p:nvSpPr>
            <p:spPr>
              <a:xfrm>
                <a:off x="1358506" y="2817829"/>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30"/>
              <p:cNvSpPr/>
              <p:nvPr/>
            </p:nvSpPr>
            <p:spPr>
              <a:xfrm>
                <a:off x="2586770" y="2817829"/>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30"/>
              <p:cNvSpPr/>
              <p:nvPr/>
            </p:nvSpPr>
            <p:spPr>
              <a:xfrm>
                <a:off x="3815034" y="2817829"/>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30"/>
              <p:cNvSpPr/>
              <p:nvPr/>
            </p:nvSpPr>
            <p:spPr>
              <a:xfrm>
                <a:off x="5043298" y="2817829"/>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78" name="Google Shape;378;p30"/>
            <p:cNvCxnSpPr/>
            <p:nvPr/>
          </p:nvCxnSpPr>
          <p:spPr>
            <a:xfrm>
              <a:off x="4518187" y="1475441"/>
              <a:ext cx="0" cy="393300"/>
            </a:xfrm>
            <a:prstGeom prst="straightConnector1">
              <a:avLst/>
            </a:prstGeom>
            <a:noFill/>
            <a:ln w="25400" cap="flat" cmpd="sng">
              <a:solidFill>
                <a:srgbClr val="000000"/>
              </a:solidFill>
              <a:prstDash val="solid"/>
              <a:round/>
              <a:headEnd type="none" w="sm" len="sm"/>
              <a:tailEnd type="none" w="sm" len="sm"/>
            </a:ln>
          </p:spPr>
        </p:cxnSp>
        <p:cxnSp>
          <p:nvCxnSpPr>
            <p:cNvPr id="379" name="Google Shape;379;p30"/>
            <p:cNvCxnSpPr/>
            <p:nvPr/>
          </p:nvCxnSpPr>
          <p:spPr>
            <a:xfrm flipH="1">
              <a:off x="2676680" y="1964499"/>
              <a:ext cx="9000" cy="876600"/>
            </a:xfrm>
            <a:prstGeom prst="straightConnector1">
              <a:avLst/>
            </a:prstGeom>
            <a:noFill/>
            <a:ln w="25400" cap="sq" cmpd="sng">
              <a:solidFill>
                <a:srgbClr val="000000"/>
              </a:solidFill>
              <a:prstDash val="solid"/>
              <a:round/>
              <a:headEnd type="none" w="sm" len="sm"/>
              <a:tailEnd type="none" w="sm" len="sm"/>
            </a:ln>
          </p:spPr>
        </p:cxnSp>
        <p:cxnSp>
          <p:nvCxnSpPr>
            <p:cNvPr id="380" name="Google Shape;380;p30"/>
            <p:cNvCxnSpPr/>
            <p:nvPr/>
          </p:nvCxnSpPr>
          <p:spPr>
            <a:xfrm rot="10800000">
              <a:off x="3914050" y="1954286"/>
              <a:ext cx="1224000" cy="0"/>
            </a:xfrm>
            <a:prstGeom prst="straightConnector1">
              <a:avLst/>
            </a:prstGeom>
            <a:noFill/>
            <a:ln w="25400" cap="sq" cmpd="sng">
              <a:solidFill>
                <a:srgbClr val="000000"/>
              </a:solidFill>
              <a:prstDash val="solid"/>
              <a:round/>
              <a:headEnd type="none" w="sm" len="sm"/>
              <a:tailEnd type="none" w="sm" len="sm"/>
            </a:ln>
          </p:spPr>
        </p:cxnSp>
        <p:cxnSp>
          <p:nvCxnSpPr>
            <p:cNvPr id="381" name="Google Shape;381;p30"/>
            <p:cNvCxnSpPr/>
            <p:nvPr/>
          </p:nvCxnSpPr>
          <p:spPr>
            <a:xfrm>
              <a:off x="3912314" y="1954387"/>
              <a:ext cx="0" cy="876600"/>
            </a:xfrm>
            <a:prstGeom prst="straightConnector1">
              <a:avLst/>
            </a:prstGeom>
            <a:noFill/>
            <a:ln w="25400" cap="sq" cmpd="sng">
              <a:solidFill>
                <a:srgbClr val="000000"/>
              </a:solidFill>
              <a:prstDash val="solid"/>
              <a:round/>
              <a:headEnd type="none" w="sm" len="sm"/>
              <a:tailEnd type="none" w="sm" len="sm"/>
            </a:ln>
          </p:spPr>
        </p:cxnSp>
        <p:cxnSp>
          <p:nvCxnSpPr>
            <p:cNvPr id="382" name="Google Shape;382;p30"/>
            <p:cNvCxnSpPr/>
            <p:nvPr/>
          </p:nvCxnSpPr>
          <p:spPr>
            <a:xfrm flipH="1">
              <a:off x="5140488" y="1954386"/>
              <a:ext cx="9000" cy="876600"/>
            </a:xfrm>
            <a:prstGeom prst="straightConnector1">
              <a:avLst/>
            </a:prstGeom>
            <a:noFill/>
            <a:ln w="25400" cap="sq" cmpd="sng">
              <a:solidFill>
                <a:srgbClr val="000000"/>
              </a:solidFill>
              <a:prstDash val="solid"/>
              <a:round/>
              <a:headEnd type="none" w="sm" len="sm"/>
              <a:tailEnd type="none" w="sm" len="sm"/>
            </a:ln>
          </p:spPr>
        </p:cxnSp>
        <p:cxnSp>
          <p:nvCxnSpPr>
            <p:cNvPr id="383" name="Google Shape;383;p30"/>
            <p:cNvCxnSpPr/>
            <p:nvPr/>
          </p:nvCxnSpPr>
          <p:spPr>
            <a:xfrm>
              <a:off x="1448506"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384" name="Google Shape;384;p30"/>
            <p:cNvCxnSpPr/>
            <p:nvPr/>
          </p:nvCxnSpPr>
          <p:spPr>
            <a:xfrm>
              <a:off x="1758598" y="2934217"/>
              <a:ext cx="0" cy="870900"/>
            </a:xfrm>
            <a:prstGeom prst="straightConnector1">
              <a:avLst/>
            </a:prstGeom>
            <a:noFill/>
            <a:ln w="25400" cap="sq" cmpd="sng">
              <a:solidFill>
                <a:srgbClr val="000000"/>
              </a:solidFill>
              <a:prstDash val="solid"/>
              <a:miter lim="800000"/>
              <a:headEnd type="none" w="sm" len="sm"/>
              <a:tailEnd type="none" w="sm" len="sm"/>
            </a:ln>
          </p:spPr>
        </p:cxnSp>
        <p:grpSp>
          <p:nvGrpSpPr>
            <p:cNvPr id="385" name="Google Shape;385;p30"/>
            <p:cNvGrpSpPr/>
            <p:nvPr/>
          </p:nvGrpSpPr>
          <p:grpSpPr>
            <a:xfrm>
              <a:off x="2357600" y="2939159"/>
              <a:ext cx="620184" cy="870900"/>
              <a:chOff x="1138414" y="2934217"/>
              <a:chExt cx="620184" cy="870900"/>
            </a:xfrm>
          </p:grpSpPr>
          <p:cxnSp>
            <p:nvCxnSpPr>
              <p:cNvPr id="386" name="Google Shape;386;p30"/>
              <p:cNvCxnSpPr/>
              <p:nvPr/>
            </p:nvCxnSpPr>
            <p:spPr>
              <a:xfrm rot="10800000">
                <a:off x="1139393" y="2934217"/>
                <a:ext cx="615600" cy="0"/>
              </a:xfrm>
              <a:prstGeom prst="straightConnector1">
                <a:avLst/>
              </a:prstGeom>
              <a:noFill/>
              <a:ln w="25400" cap="sq" cmpd="sng">
                <a:solidFill>
                  <a:srgbClr val="000000"/>
                </a:solidFill>
                <a:prstDash val="solid"/>
                <a:miter lim="800000"/>
                <a:headEnd type="none" w="sm" len="sm"/>
                <a:tailEnd type="none" w="sm" len="sm"/>
              </a:ln>
            </p:spPr>
          </p:cxnSp>
          <p:cxnSp>
            <p:nvCxnSpPr>
              <p:cNvPr id="387" name="Google Shape;387;p30"/>
              <p:cNvCxnSpPr/>
              <p:nvPr/>
            </p:nvCxnSpPr>
            <p:spPr>
              <a:xfrm>
                <a:off x="1138414"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388" name="Google Shape;388;p30"/>
              <p:cNvCxnSpPr/>
              <p:nvPr/>
            </p:nvCxnSpPr>
            <p:spPr>
              <a:xfrm>
                <a:off x="1448506"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389" name="Google Shape;389;p30"/>
              <p:cNvCxnSpPr/>
              <p:nvPr/>
            </p:nvCxnSpPr>
            <p:spPr>
              <a:xfrm>
                <a:off x="1758598" y="2934217"/>
                <a:ext cx="0" cy="870900"/>
              </a:xfrm>
              <a:prstGeom prst="straightConnector1">
                <a:avLst/>
              </a:prstGeom>
              <a:noFill/>
              <a:ln w="25400" cap="sq" cmpd="sng">
                <a:solidFill>
                  <a:srgbClr val="000000"/>
                </a:solidFill>
                <a:prstDash val="solid"/>
                <a:miter lim="800000"/>
                <a:headEnd type="none" w="sm" len="sm"/>
                <a:tailEnd type="none" w="sm" len="sm"/>
              </a:ln>
            </p:spPr>
          </p:cxnSp>
        </p:grpSp>
        <p:grpSp>
          <p:nvGrpSpPr>
            <p:cNvPr id="390" name="Google Shape;390;p30"/>
            <p:cNvGrpSpPr/>
            <p:nvPr/>
          </p:nvGrpSpPr>
          <p:grpSpPr>
            <a:xfrm>
              <a:off x="3601809" y="2928638"/>
              <a:ext cx="620184" cy="870900"/>
              <a:chOff x="1138414" y="2934217"/>
              <a:chExt cx="620184" cy="870900"/>
            </a:xfrm>
          </p:grpSpPr>
          <p:cxnSp>
            <p:nvCxnSpPr>
              <p:cNvPr id="391" name="Google Shape;391;p30"/>
              <p:cNvCxnSpPr/>
              <p:nvPr/>
            </p:nvCxnSpPr>
            <p:spPr>
              <a:xfrm rot="10800000">
                <a:off x="1139393" y="2934217"/>
                <a:ext cx="615600" cy="0"/>
              </a:xfrm>
              <a:prstGeom prst="straightConnector1">
                <a:avLst/>
              </a:prstGeom>
              <a:noFill/>
              <a:ln w="25400" cap="sq" cmpd="sng">
                <a:solidFill>
                  <a:srgbClr val="000000"/>
                </a:solidFill>
                <a:prstDash val="solid"/>
                <a:miter lim="800000"/>
                <a:headEnd type="none" w="sm" len="sm"/>
                <a:tailEnd type="none" w="sm" len="sm"/>
              </a:ln>
            </p:spPr>
          </p:cxnSp>
          <p:cxnSp>
            <p:nvCxnSpPr>
              <p:cNvPr id="392" name="Google Shape;392;p30"/>
              <p:cNvCxnSpPr/>
              <p:nvPr/>
            </p:nvCxnSpPr>
            <p:spPr>
              <a:xfrm>
                <a:off x="1138414"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393" name="Google Shape;393;p30"/>
              <p:cNvCxnSpPr/>
              <p:nvPr/>
            </p:nvCxnSpPr>
            <p:spPr>
              <a:xfrm>
                <a:off x="1448506"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394" name="Google Shape;394;p30"/>
              <p:cNvCxnSpPr/>
              <p:nvPr/>
            </p:nvCxnSpPr>
            <p:spPr>
              <a:xfrm>
                <a:off x="1758598" y="2934217"/>
                <a:ext cx="0" cy="870900"/>
              </a:xfrm>
              <a:prstGeom prst="straightConnector1">
                <a:avLst/>
              </a:prstGeom>
              <a:noFill/>
              <a:ln w="25400" cap="sq" cmpd="sng">
                <a:solidFill>
                  <a:srgbClr val="000000"/>
                </a:solidFill>
                <a:prstDash val="solid"/>
                <a:miter lim="800000"/>
                <a:headEnd type="none" w="sm" len="sm"/>
                <a:tailEnd type="none" w="sm" len="sm"/>
              </a:ln>
            </p:spPr>
          </p:cxnSp>
        </p:grpSp>
        <p:grpSp>
          <p:nvGrpSpPr>
            <p:cNvPr id="395" name="Google Shape;395;p30"/>
            <p:cNvGrpSpPr/>
            <p:nvPr/>
          </p:nvGrpSpPr>
          <p:grpSpPr>
            <a:xfrm>
              <a:off x="4823206" y="2928638"/>
              <a:ext cx="620184" cy="870900"/>
              <a:chOff x="1138414" y="2934217"/>
              <a:chExt cx="620184" cy="870900"/>
            </a:xfrm>
          </p:grpSpPr>
          <p:cxnSp>
            <p:nvCxnSpPr>
              <p:cNvPr id="396" name="Google Shape;396;p30"/>
              <p:cNvCxnSpPr/>
              <p:nvPr/>
            </p:nvCxnSpPr>
            <p:spPr>
              <a:xfrm rot="10800000">
                <a:off x="1139393" y="2934217"/>
                <a:ext cx="615600" cy="0"/>
              </a:xfrm>
              <a:prstGeom prst="straightConnector1">
                <a:avLst/>
              </a:prstGeom>
              <a:noFill/>
              <a:ln w="25400" cap="sq" cmpd="sng">
                <a:solidFill>
                  <a:srgbClr val="000000"/>
                </a:solidFill>
                <a:prstDash val="solid"/>
                <a:miter lim="800000"/>
                <a:headEnd type="none" w="sm" len="sm"/>
                <a:tailEnd type="none" w="sm" len="sm"/>
              </a:ln>
            </p:spPr>
          </p:cxnSp>
          <p:cxnSp>
            <p:nvCxnSpPr>
              <p:cNvPr id="397" name="Google Shape;397;p30"/>
              <p:cNvCxnSpPr/>
              <p:nvPr/>
            </p:nvCxnSpPr>
            <p:spPr>
              <a:xfrm>
                <a:off x="1138414"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398" name="Google Shape;398;p30"/>
              <p:cNvCxnSpPr/>
              <p:nvPr/>
            </p:nvCxnSpPr>
            <p:spPr>
              <a:xfrm>
                <a:off x="1448506"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399" name="Google Shape;399;p30"/>
              <p:cNvCxnSpPr/>
              <p:nvPr/>
            </p:nvCxnSpPr>
            <p:spPr>
              <a:xfrm>
                <a:off x="1758598" y="2934217"/>
                <a:ext cx="0" cy="870900"/>
              </a:xfrm>
              <a:prstGeom prst="straightConnector1">
                <a:avLst/>
              </a:prstGeom>
              <a:noFill/>
              <a:ln w="25400" cap="sq" cmpd="sng">
                <a:solidFill>
                  <a:srgbClr val="000000"/>
                </a:solidFill>
                <a:prstDash val="solid"/>
                <a:miter lim="800000"/>
                <a:headEnd type="none" w="sm" len="sm"/>
                <a:tailEnd type="none" w="sm" len="sm"/>
              </a:ln>
            </p:spPr>
          </p:cxnSp>
        </p:grpSp>
        <p:cxnSp>
          <p:nvCxnSpPr>
            <p:cNvPr id="400" name="Google Shape;400;p30"/>
            <p:cNvCxnSpPr/>
            <p:nvPr/>
          </p:nvCxnSpPr>
          <p:spPr>
            <a:xfrm rot="10800000">
              <a:off x="3281415" y="1487946"/>
              <a:ext cx="1221600" cy="0"/>
            </a:xfrm>
            <a:prstGeom prst="straightConnector1">
              <a:avLst/>
            </a:prstGeom>
            <a:noFill/>
            <a:ln w="25400" cap="sq" cmpd="sng">
              <a:solidFill>
                <a:srgbClr val="000000"/>
              </a:solidFill>
              <a:prstDash val="solid"/>
              <a:round/>
              <a:headEnd type="none" w="sm" len="sm"/>
              <a:tailEnd type="none" w="sm" len="sm"/>
            </a:ln>
          </p:spPr>
        </p:cxnSp>
        <p:cxnSp>
          <p:nvCxnSpPr>
            <p:cNvPr id="401" name="Google Shape;401;p30"/>
            <p:cNvCxnSpPr>
              <a:endCxn id="359" idx="6"/>
            </p:cNvCxnSpPr>
            <p:nvPr/>
          </p:nvCxnSpPr>
          <p:spPr>
            <a:xfrm rot="10800000">
              <a:off x="2149612" y="1962119"/>
              <a:ext cx="536100" cy="0"/>
            </a:xfrm>
            <a:prstGeom prst="straightConnector1">
              <a:avLst/>
            </a:prstGeom>
            <a:noFill/>
            <a:ln w="25400" cap="sq" cmpd="sng">
              <a:solidFill>
                <a:srgbClr val="000000"/>
              </a:solidFill>
              <a:prstDash val="solid"/>
              <a:round/>
              <a:headEnd type="none" w="sm" len="sm"/>
              <a:tailEnd type="none" w="sm" len="sm"/>
            </a:ln>
          </p:spPr>
        </p:cxnSp>
        <p:cxnSp>
          <p:nvCxnSpPr>
            <p:cNvPr id="402" name="Google Shape;402;p30"/>
            <p:cNvCxnSpPr/>
            <p:nvPr/>
          </p:nvCxnSpPr>
          <p:spPr>
            <a:xfrm rot="10800000">
              <a:off x="1533577" y="2928638"/>
              <a:ext cx="226200" cy="0"/>
            </a:xfrm>
            <a:prstGeom prst="straightConnector1">
              <a:avLst/>
            </a:prstGeom>
            <a:noFill/>
            <a:ln w="25400" cap="sq" cmpd="sng">
              <a:solidFill>
                <a:srgbClr val="000000"/>
              </a:solidFill>
              <a:prstDash val="solid"/>
              <a:miter lim="800000"/>
              <a:headEnd type="none" w="sm" len="sm"/>
              <a:tailEnd type="none" w="sm" len="sm"/>
            </a:ln>
          </p:spPr>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06"/>
        <p:cNvGrpSpPr/>
        <p:nvPr/>
      </p:nvGrpSpPr>
      <p:grpSpPr>
        <a:xfrm>
          <a:off x="0" y="0"/>
          <a:ext cx="0" cy="0"/>
          <a:chOff x="0" y="0"/>
          <a:chExt cx="0" cy="0"/>
        </a:xfrm>
      </p:grpSpPr>
      <p:sp>
        <p:nvSpPr>
          <p:cNvPr id="407" name="Google Shape;407;p31"/>
          <p:cNvSpPr txBox="1">
            <a:spLocks noGrp="1"/>
          </p:cNvSpPr>
          <p:nvPr>
            <p:ph type="body" idx="1"/>
          </p:nvPr>
        </p:nvSpPr>
        <p:spPr>
          <a:xfrm>
            <a:off x="310900" y="1017725"/>
            <a:ext cx="6140100" cy="211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There are two categories of network topology:</a:t>
            </a:r>
            <a:endParaRPr/>
          </a:p>
          <a:p>
            <a:pPr marL="457200" lvl="0" indent="-342900" algn="l" rtl="0">
              <a:spcBef>
                <a:spcPts val="1600"/>
              </a:spcBef>
              <a:spcAft>
                <a:spcPts val="0"/>
              </a:spcAft>
              <a:buClr>
                <a:srgbClr val="CD2355"/>
              </a:buClr>
              <a:buSzPts val="1800"/>
              <a:buChar char="●"/>
            </a:pPr>
            <a:r>
              <a:rPr lang="en-GB"/>
              <a:t>The </a:t>
            </a:r>
            <a:r>
              <a:rPr lang="en-GB" b="1"/>
              <a:t>physical topology</a:t>
            </a:r>
            <a:r>
              <a:rPr lang="en-GB"/>
              <a:t> describes how the devices are physically laid out and connected</a:t>
            </a:r>
            <a:endParaRPr/>
          </a:p>
          <a:p>
            <a:pPr marL="457200" lvl="0" indent="-342900" algn="l" rtl="0">
              <a:spcBef>
                <a:spcPts val="1000"/>
              </a:spcBef>
              <a:spcAft>
                <a:spcPts val="0"/>
              </a:spcAft>
              <a:buClr>
                <a:srgbClr val="CD2355"/>
              </a:buClr>
              <a:buSzPts val="1800"/>
              <a:buChar char="●"/>
            </a:pPr>
            <a:r>
              <a:rPr lang="en-GB"/>
              <a:t>The </a:t>
            </a:r>
            <a:r>
              <a:rPr lang="en-GB" b="1"/>
              <a:t>logical topology</a:t>
            </a:r>
            <a:r>
              <a:rPr lang="en-GB"/>
              <a:t> describes how the devices behave when they communicate</a:t>
            </a:r>
            <a:endParaRPr/>
          </a:p>
          <a:p>
            <a:pPr marL="457200" lvl="0" indent="0" algn="l" rtl="0">
              <a:spcBef>
                <a:spcPts val="1600"/>
              </a:spcBef>
              <a:spcAft>
                <a:spcPts val="1600"/>
              </a:spcAft>
              <a:buNone/>
            </a:pPr>
            <a:endParaRPr sz="1400"/>
          </a:p>
        </p:txBody>
      </p:sp>
      <p:sp>
        <p:nvSpPr>
          <p:cNvPr id="408" name="Google Shape;408;p31"/>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topologies</a:t>
            </a:r>
            <a:endParaRPr/>
          </a:p>
        </p:txBody>
      </p:sp>
      <p:sp>
        <p:nvSpPr>
          <p:cNvPr id="409" name="Google Shape;409;p3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19</a:t>
            </a:fld>
            <a:endParaRPr/>
          </a:p>
        </p:txBody>
      </p:sp>
      <p:sp>
        <p:nvSpPr>
          <p:cNvPr id="410" name="Google Shape;410;p31"/>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411" name="Google Shape;411;p31"/>
          <p:cNvSpPr/>
          <p:nvPr/>
        </p:nvSpPr>
        <p:spPr>
          <a:xfrm>
            <a:off x="273050" y="3437750"/>
            <a:ext cx="8251800" cy="13761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Clr>
                <a:schemeClr val="dk1"/>
              </a:buClr>
              <a:buSzPts val="1100"/>
              <a:buFont typeface="Arial"/>
              <a:buNone/>
            </a:pPr>
            <a:r>
              <a:rPr lang="en-GB">
                <a:solidFill>
                  <a:schemeClr val="lt1"/>
                </a:solidFill>
                <a:latin typeface="Quicksand"/>
                <a:ea typeface="Quicksand"/>
                <a:cs typeface="Quicksand"/>
                <a:sym typeface="Quicksand"/>
              </a:rPr>
              <a:t>You will generally consider the </a:t>
            </a:r>
            <a:r>
              <a:rPr lang="en-GB" b="1">
                <a:solidFill>
                  <a:schemeClr val="lt1"/>
                </a:solidFill>
                <a:latin typeface="Quicksand"/>
                <a:ea typeface="Quicksand"/>
                <a:cs typeface="Quicksand"/>
                <a:sym typeface="Quicksand"/>
              </a:rPr>
              <a:t>physical </a:t>
            </a:r>
            <a:r>
              <a:rPr lang="en-GB">
                <a:solidFill>
                  <a:schemeClr val="lt1"/>
                </a:solidFill>
                <a:latin typeface="Quicksand"/>
                <a:ea typeface="Quicksand"/>
                <a:cs typeface="Quicksand"/>
                <a:sym typeface="Quicksand"/>
              </a:rPr>
              <a:t>topology of a network. The logical topology will be determined by the components that are used to build the network. For example, standard Ethernet uses a logical bus topology but will rarely be implemented using a physical bus topology.</a:t>
            </a:r>
            <a:endParaRPr>
              <a:solidFill>
                <a:schemeClr val="lt1"/>
              </a:solidFill>
              <a:latin typeface="Quicksand"/>
              <a:ea typeface="Quicksand"/>
              <a:cs typeface="Quicksand"/>
              <a:sym typeface="Quicksa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a:spLocks noGrp="1"/>
          </p:cNvSpPr>
          <p:nvPr>
            <p:ph type="subTitle" idx="3"/>
          </p:nvPr>
        </p:nvSpPr>
        <p:spPr>
          <a:xfrm>
            <a:off x="6840000" y="0"/>
            <a:ext cx="19608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Starter activity</a:t>
            </a:r>
            <a:endParaRPr/>
          </a:p>
        </p:txBody>
      </p:sp>
      <p:sp>
        <p:nvSpPr>
          <p:cNvPr id="80" name="Google Shape;80;p1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a:t>
            </a:fld>
            <a:endParaRPr/>
          </a:p>
        </p:txBody>
      </p:sp>
      <p:sp>
        <p:nvSpPr>
          <p:cNvPr id="81" name="Google Shape;81;p14"/>
          <p:cNvSpPr txBox="1">
            <a:spLocks noGrp="1"/>
          </p:cNvSpPr>
          <p:nvPr>
            <p:ph type="title"/>
          </p:nvPr>
        </p:nvSpPr>
        <p:spPr>
          <a:xfrm>
            <a:off x="311400" y="2140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2800"/>
              <a:buFont typeface="Arial"/>
              <a:buNone/>
            </a:pPr>
            <a:r>
              <a:rPr lang="en-GB"/>
              <a:t>Secondary storage — retrieval activity </a:t>
            </a:r>
            <a:endParaRPr/>
          </a:p>
        </p:txBody>
      </p:sp>
      <p:sp>
        <p:nvSpPr>
          <p:cNvPr id="82" name="Google Shape;82;p14"/>
          <p:cNvSpPr txBox="1"/>
          <p:nvPr/>
        </p:nvSpPr>
        <p:spPr>
          <a:xfrm>
            <a:off x="311412" y="912100"/>
            <a:ext cx="4086000" cy="3525000"/>
          </a:xfrm>
          <a:prstGeom prst="rect">
            <a:avLst/>
          </a:prstGeom>
          <a:noFill/>
          <a:ln>
            <a:noFill/>
          </a:ln>
        </p:spPr>
        <p:txBody>
          <a:bodyPr spcFirstLastPara="1" wrap="square" lIns="91425" tIns="91425" rIns="54000" bIns="91425" anchor="t" anchorCtr="0">
            <a:noAutofit/>
          </a:bodyPr>
          <a:lstStyle/>
          <a:p>
            <a:pPr marL="0" lvl="0" indent="0" algn="l" rtl="0">
              <a:lnSpc>
                <a:spcPct val="112000"/>
              </a:lnSpc>
              <a:spcBef>
                <a:spcPts val="0"/>
              </a:spcBef>
              <a:spcAft>
                <a:spcPts val="0"/>
              </a:spcAft>
              <a:buNone/>
            </a:pPr>
            <a:r>
              <a:rPr lang="en-GB">
                <a:solidFill>
                  <a:srgbClr val="FFFFFF"/>
                </a:solidFill>
                <a:highlight>
                  <a:srgbClr val="CD2355"/>
                </a:highlight>
                <a:latin typeface="Quicksand"/>
                <a:ea typeface="Quicksand"/>
                <a:cs typeface="Quicksand"/>
                <a:sym typeface="Quicksand"/>
              </a:rPr>
              <a:t> Question </a:t>
            </a:r>
            <a:r>
              <a:rPr lang="en-GB">
                <a:solidFill>
                  <a:srgbClr val="FFFFFF"/>
                </a:solidFill>
                <a:latin typeface="Quicksand"/>
                <a:ea typeface="Quicksand"/>
                <a:cs typeface="Quicksand"/>
                <a:sym typeface="Quicksand"/>
              </a:rPr>
              <a:t>.</a:t>
            </a:r>
            <a:r>
              <a:rPr lang="en-GB">
                <a:solidFill>
                  <a:srgbClr val="5B5BA5"/>
                </a:solidFill>
                <a:latin typeface="Quicksand"/>
                <a:ea typeface="Quicksand"/>
                <a:cs typeface="Quicksand"/>
                <a:sym typeface="Quicksand"/>
              </a:rPr>
              <a:t> </a:t>
            </a:r>
            <a:endParaRPr>
              <a:solidFill>
                <a:srgbClr val="5B5BA5"/>
              </a:solidFill>
              <a:latin typeface="Quicksand"/>
              <a:ea typeface="Quicksand"/>
              <a:cs typeface="Quicksand"/>
              <a:sym typeface="Quicksand"/>
            </a:endParaRPr>
          </a:p>
          <a:p>
            <a:pPr marL="0" lvl="0" indent="0" algn="l" rtl="0">
              <a:lnSpc>
                <a:spcPct val="112000"/>
              </a:lnSpc>
              <a:spcBef>
                <a:spcPts val="600"/>
              </a:spcBef>
              <a:spcAft>
                <a:spcPts val="0"/>
              </a:spcAft>
              <a:buNone/>
            </a:pPr>
            <a:r>
              <a:rPr lang="en-GB">
                <a:latin typeface="Quicksand"/>
                <a:ea typeface="Quicksand"/>
                <a:cs typeface="Quicksand"/>
                <a:sym typeface="Quicksand"/>
              </a:rPr>
              <a:t>Which </a:t>
            </a:r>
            <a:r>
              <a:rPr lang="en-GB" b="1">
                <a:latin typeface="Quicksand"/>
                <a:ea typeface="Quicksand"/>
                <a:cs typeface="Quicksand"/>
                <a:sym typeface="Quicksand"/>
              </a:rPr>
              <a:t>three </a:t>
            </a:r>
            <a:r>
              <a:rPr lang="en-GB">
                <a:latin typeface="Quicksand"/>
                <a:ea typeface="Quicksand"/>
                <a:cs typeface="Quicksand"/>
                <a:sym typeface="Quicksand"/>
              </a:rPr>
              <a:t>of the following statements about optical storage are </a:t>
            </a:r>
            <a:r>
              <a:rPr lang="en-GB" b="1">
                <a:latin typeface="Quicksand"/>
                <a:ea typeface="Quicksand"/>
                <a:cs typeface="Quicksand"/>
                <a:sym typeface="Quicksand"/>
              </a:rPr>
              <a:t>true?</a:t>
            </a:r>
            <a:endParaRPr b="1">
              <a:latin typeface="Quicksand"/>
              <a:ea typeface="Quicksand"/>
              <a:cs typeface="Quicksand"/>
              <a:sym typeface="Quicksand"/>
            </a:endParaRPr>
          </a:p>
          <a:p>
            <a:pPr marL="457200" lvl="0" indent="-317500" algn="l" rtl="0">
              <a:lnSpc>
                <a:spcPct val="115000"/>
              </a:lnSpc>
              <a:spcBef>
                <a:spcPts val="1200"/>
              </a:spcBef>
              <a:spcAft>
                <a:spcPts val="0"/>
              </a:spcAft>
              <a:buClr>
                <a:srgbClr val="CD2355"/>
              </a:buClr>
              <a:buSzPts val="1400"/>
              <a:buFont typeface="Quicksand"/>
              <a:buAutoNum type="alphaUcPeriod"/>
            </a:pPr>
            <a:r>
              <a:rPr lang="en-GB">
                <a:latin typeface="Quicksand"/>
                <a:ea typeface="Quicksand"/>
                <a:cs typeface="Quicksand"/>
                <a:sym typeface="Quicksand"/>
              </a:rPr>
              <a:t>Optical media have a limited amount of storage capacity compared to other types of storage</a:t>
            </a:r>
            <a:endParaRPr>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a:latin typeface="Quicksand"/>
                <a:ea typeface="Quicksand"/>
                <a:cs typeface="Quicksand"/>
                <a:sym typeface="Quicksand"/>
              </a:rPr>
              <a:t>Optical media are not easily portable due to internal moving parts</a:t>
            </a:r>
            <a:endParaRPr>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a:latin typeface="Quicksand"/>
                <a:ea typeface="Quicksand"/>
                <a:cs typeface="Quicksand"/>
                <a:sym typeface="Quicksand"/>
              </a:rPr>
              <a:t>A CD-ROM is a type of optical media </a:t>
            </a:r>
            <a:endParaRPr>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a:latin typeface="Quicksand"/>
                <a:ea typeface="Quicksand"/>
                <a:cs typeface="Quicksand"/>
                <a:sym typeface="Quicksand"/>
              </a:rPr>
              <a:t>Optical media are organised in groups of circular discs called platters</a:t>
            </a:r>
            <a:endParaRPr>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a:solidFill>
                  <a:schemeClr val="dk1"/>
                </a:solidFill>
                <a:latin typeface="Quicksand"/>
                <a:ea typeface="Quicksand"/>
                <a:cs typeface="Quicksand"/>
                <a:sym typeface="Quicksand"/>
              </a:rPr>
              <a:t>Optical media are always used as a form of read-only memory</a:t>
            </a:r>
            <a:endParaRPr>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a:solidFill>
                  <a:schemeClr val="dk1"/>
                </a:solidFill>
                <a:latin typeface="Quicksand"/>
                <a:ea typeface="Quicksand"/>
                <a:cs typeface="Quicksand"/>
                <a:sym typeface="Quicksand"/>
              </a:rPr>
              <a:t>A laser beam burns tiny pits onto the disc</a:t>
            </a:r>
            <a:endParaRPr>
              <a:latin typeface="Quicksand"/>
              <a:ea typeface="Quicksand"/>
              <a:cs typeface="Quicksand"/>
              <a:sym typeface="Quicksand"/>
            </a:endParaRPr>
          </a:p>
        </p:txBody>
      </p:sp>
      <p:pic>
        <p:nvPicPr>
          <p:cNvPr id="83" name="Google Shape;83;p14"/>
          <p:cNvPicPr preferRelativeResize="0"/>
          <p:nvPr/>
        </p:nvPicPr>
        <p:blipFill>
          <a:blip r:embed="rId3">
            <a:alphaModFix/>
          </a:blip>
          <a:stretch>
            <a:fillRect/>
          </a:stretch>
        </p:blipFill>
        <p:spPr>
          <a:xfrm>
            <a:off x="5066850" y="1552999"/>
            <a:ext cx="3771149" cy="2518599"/>
          </a:xfrm>
          <a:prstGeom prst="rect">
            <a:avLst/>
          </a:prstGeom>
          <a:noFill/>
          <a:ln w="9525" cap="flat" cmpd="sng">
            <a:solidFill>
              <a:schemeClr val="dk1"/>
            </a:solidFill>
            <a:prstDash val="solid"/>
            <a:round/>
            <a:headEnd type="none" w="sm" len="sm"/>
            <a:tailEnd type="none" w="sm" len="sm"/>
          </a:ln>
        </p:spPr>
      </p:pic>
      <p:sp>
        <p:nvSpPr>
          <p:cNvPr id="84" name="Google Shape;84;p14"/>
          <p:cNvSpPr txBox="1"/>
          <p:nvPr/>
        </p:nvSpPr>
        <p:spPr>
          <a:xfrm>
            <a:off x="311412" y="912100"/>
            <a:ext cx="4086000" cy="3525000"/>
          </a:xfrm>
          <a:prstGeom prst="rect">
            <a:avLst/>
          </a:prstGeom>
          <a:noFill/>
          <a:ln>
            <a:noFill/>
          </a:ln>
        </p:spPr>
        <p:txBody>
          <a:bodyPr spcFirstLastPara="1" wrap="square" lIns="91425" tIns="91425" rIns="54000" bIns="91425" anchor="t" anchorCtr="0">
            <a:noAutofit/>
          </a:bodyPr>
          <a:lstStyle/>
          <a:p>
            <a:pPr marL="0" lvl="0" indent="0" algn="l" rtl="0">
              <a:lnSpc>
                <a:spcPct val="112000"/>
              </a:lnSpc>
              <a:spcBef>
                <a:spcPts val="0"/>
              </a:spcBef>
              <a:spcAft>
                <a:spcPts val="0"/>
              </a:spcAft>
              <a:buNone/>
            </a:pPr>
            <a:r>
              <a:rPr lang="en-GB">
                <a:solidFill>
                  <a:srgbClr val="FFFFFF"/>
                </a:solidFill>
                <a:highlight>
                  <a:srgbClr val="CD2355"/>
                </a:highlight>
                <a:latin typeface="Quicksand"/>
                <a:ea typeface="Quicksand"/>
                <a:cs typeface="Quicksand"/>
                <a:sym typeface="Quicksand"/>
              </a:rPr>
              <a:t> Question </a:t>
            </a:r>
            <a:r>
              <a:rPr lang="en-GB">
                <a:solidFill>
                  <a:srgbClr val="FFFFFF"/>
                </a:solidFill>
                <a:latin typeface="Quicksand"/>
                <a:ea typeface="Quicksand"/>
                <a:cs typeface="Quicksand"/>
                <a:sym typeface="Quicksand"/>
              </a:rPr>
              <a:t>.</a:t>
            </a:r>
            <a:r>
              <a:rPr lang="en-GB">
                <a:solidFill>
                  <a:srgbClr val="5B5BA5"/>
                </a:solidFill>
                <a:latin typeface="Quicksand"/>
                <a:ea typeface="Quicksand"/>
                <a:cs typeface="Quicksand"/>
                <a:sym typeface="Quicksand"/>
              </a:rPr>
              <a:t> </a:t>
            </a:r>
            <a:endParaRPr>
              <a:solidFill>
                <a:srgbClr val="5B5BA5"/>
              </a:solidFill>
              <a:latin typeface="Quicksand"/>
              <a:ea typeface="Quicksand"/>
              <a:cs typeface="Quicksand"/>
              <a:sym typeface="Quicksand"/>
            </a:endParaRPr>
          </a:p>
          <a:p>
            <a:pPr marL="0" lvl="0" indent="0" algn="l" rtl="0">
              <a:lnSpc>
                <a:spcPct val="112000"/>
              </a:lnSpc>
              <a:spcBef>
                <a:spcPts val="600"/>
              </a:spcBef>
              <a:spcAft>
                <a:spcPts val="0"/>
              </a:spcAft>
              <a:buNone/>
            </a:pPr>
            <a:r>
              <a:rPr lang="en-GB">
                <a:latin typeface="Quicksand"/>
                <a:ea typeface="Quicksand"/>
                <a:cs typeface="Quicksand"/>
                <a:sym typeface="Quicksand"/>
              </a:rPr>
              <a:t>Which </a:t>
            </a:r>
            <a:r>
              <a:rPr lang="en-GB" b="1">
                <a:latin typeface="Quicksand"/>
                <a:ea typeface="Quicksand"/>
                <a:cs typeface="Quicksand"/>
                <a:sym typeface="Quicksand"/>
              </a:rPr>
              <a:t>three </a:t>
            </a:r>
            <a:r>
              <a:rPr lang="en-GB">
                <a:latin typeface="Quicksand"/>
                <a:ea typeface="Quicksand"/>
                <a:cs typeface="Quicksand"/>
                <a:sym typeface="Quicksand"/>
              </a:rPr>
              <a:t>of the following statements about optical storage are </a:t>
            </a:r>
            <a:r>
              <a:rPr lang="en-GB" b="1">
                <a:latin typeface="Quicksand"/>
                <a:ea typeface="Quicksand"/>
                <a:cs typeface="Quicksand"/>
                <a:sym typeface="Quicksand"/>
              </a:rPr>
              <a:t>true?</a:t>
            </a:r>
            <a:endParaRPr b="1">
              <a:latin typeface="Quicksand"/>
              <a:ea typeface="Quicksand"/>
              <a:cs typeface="Quicksand"/>
              <a:sym typeface="Quicksand"/>
            </a:endParaRPr>
          </a:p>
          <a:p>
            <a:pPr marL="457200" lvl="0" indent="-317500" algn="l" rtl="0">
              <a:lnSpc>
                <a:spcPct val="115000"/>
              </a:lnSpc>
              <a:spcBef>
                <a:spcPts val="1200"/>
              </a:spcBef>
              <a:spcAft>
                <a:spcPts val="0"/>
              </a:spcAft>
              <a:buClr>
                <a:srgbClr val="CD2355"/>
              </a:buClr>
              <a:buSzPts val="1400"/>
              <a:buFont typeface="Quicksand"/>
              <a:buAutoNum type="alphaUcPeriod"/>
            </a:pPr>
            <a:r>
              <a:rPr lang="en-GB" b="1">
                <a:latin typeface="Quicksand"/>
                <a:ea typeface="Quicksand"/>
                <a:cs typeface="Quicksand"/>
                <a:sym typeface="Quicksand"/>
              </a:rPr>
              <a:t>Optical media have a limited amount of storage capacity compared to other types of storage</a:t>
            </a:r>
            <a:endParaRPr b="1">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a:latin typeface="Quicksand"/>
                <a:ea typeface="Quicksand"/>
                <a:cs typeface="Quicksand"/>
                <a:sym typeface="Quicksand"/>
              </a:rPr>
              <a:t>Optical media are not easily portable due to internal moving parts</a:t>
            </a:r>
            <a:endParaRPr>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b="1">
                <a:latin typeface="Quicksand"/>
                <a:ea typeface="Quicksand"/>
                <a:cs typeface="Quicksand"/>
                <a:sym typeface="Quicksand"/>
              </a:rPr>
              <a:t>A CD-ROM is a type of optical media </a:t>
            </a:r>
            <a:endParaRPr b="1">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a:latin typeface="Quicksand"/>
                <a:ea typeface="Quicksand"/>
                <a:cs typeface="Quicksand"/>
                <a:sym typeface="Quicksand"/>
              </a:rPr>
              <a:t>Optical media are organised in groups of circular discs called platters</a:t>
            </a:r>
            <a:endParaRPr>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a:solidFill>
                  <a:schemeClr val="dk1"/>
                </a:solidFill>
                <a:latin typeface="Quicksand"/>
                <a:ea typeface="Quicksand"/>
                <a:cs typeface="Quicksand"/>
                <a:sym typeface="Quicksand"/>
              </a:rPr>
              <a:t>Optical media are always used as a form of read-only memory</a:t>
            </a:r>
            <a:endParaRPr>
              <a:latin typeface="Quicksand"/>
              <a:ea typeface="Quicksand"/>
              <a:cs typeface="Quicksand"/>
              <a:sym typeface="Quicksand"/>
            </a:endParaRPr>
          </a:p>
          <a:p>
            <a:pPr marL="457200" lvl="0" indent="-317500" algn="l" rtl="0">
              <a:lnSpc>
                <a:spcPct val="115000"/>
              </a:lnSpc>
              <a:spcBef>
                <a:spcPts val="0"/>
              </a:spcBef>
              <a:spcAft>
                <a:spcPts val="0"/>
              </a:spcAft>
              <a:buClr>
                <a:srgbClr val="CD2355"/>
              </a:buClr>
              <a:buSzPts val="1400"/>
              <a:buFont typeface="Quicksand"/>
              <a:buAutoNum type="alphaUcPeriod"/>
            </a:pPr>
            <a:r>
              <a:rPr lang="en-GB" b="1">
                <a:solidFill>
                  <a:schemeClr val="dk1"/>
                </a:solidFill>
                <a:latin typeface="Quicksand"/>
                <a:ea typeface="Quicksand"/>
                <a:cs typeface="Quicksand"/>
                <a:sym typeface="Quicksand"/>
              </a:rPr>
              <a:t>A laser beam burns tiny pits onto the disc</a:t>
            </a:r>
            <a:endParaRPr b="1">
              <a:latin typeface="Quicksand"/>
              <a:ea typeface="Quicksand"/>
              <a:cs typeface="Quicksand"/>
              <a:sym typeface="Quicks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15"/>
        <p:cNvGrpSpPr/>
        <p:nvPr/>
      </p:nvGrpSpPr>
      <p:grpSpPr>
        <a:xfrm>
          <a:off x="0" y="0"/>
          <a:ext cx="0" cy="0"/>
          <a:chOff x="0" y="0"/>
          <a:chExt cx="0" cy="0"/>
        </a:xfrm>
      </p:grpSpPr>
      <p:sp>
        <p:nvSpPr>
          <p:cNvPr id="416" name="Google Shape;416;p32"/>
          <p:cNvSpPr txBox="1">
            <a:spLocks noGrp="1"/>
          </p:cNvSpPr>
          <p:nvPr>
            <p:ph type="body" idx="1"/>
          </p:nvPr>
        </p:nvSpPr>
        <p:spPr>
          <a:xfrm>
            <a:off x="310900" y="1017724"/>
            <a:ext cx="55800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Diagrams </a:t>
            </a:r>
            <a:r>
              <a:rPr lang="en-GB"/>
              <a:t>(or graphs)</a:t>
            </a:r>
            <a:r>
              <a:rPr lang="en-GB" b="1"/>
              <a:t> </a:t>
            </a:r>
            <a:r>
              <a:rPr lang="en-GB"/>
              <a:t>are sometimes used to represent the different network </a:t>
            </a:r>
            <a:r>
              <a:rPr lang="en-GB" b="1"/>
              <a:t>topologies.</a:t>
            </a:r>
            <a:endParaRPr/>
          </a:p>
          <a:p>
            <a:pPr marL="0" lvl="0" indent="0" algn="l" rtl="0">
              <a:spcBef>
                <a:spcPts val="1600"/>
              </a:spcBef>
              <a:spcAft>
                <a:spcPts val="0"/>
              </a:spcAft>
              <a:buNone/>
            </a:pPr>
            <a:r>
              <a:rPr lang="en-GB"/>
              <a:t>The </a:t>
            </a:r>
            <a:r>
              <a:rPr lang="en-GB" b="1"/>
              <a:t>nodes </a:t>
            </a:r>
            <a:r>
              <a:rPr lang="en-GB"/>
              <a:t>(dots) represent a component in the network and the </a:t>
            </a:r>
            <a:r>
              <a:rPr lang="en-GB" b="1"/>
              <a:t>edges </a:t>
            </a:r>
            <a:r>
              <a:rPr lang="en-GB"/>
              <a:t>(lines) represent how they are connected to each other. </a:t>
            </a:r>
            <a:endParaRPr/>
          </a:p>
          <a:p>
            <a:pPr marL="0" lvl="0" indent="0" algn="l" rtl="0">
              <a:spcBef>
                <a:spcPts val="1600"/>
              </a:spcBef>
              <a:spcAft>
                <a:spcPts val="1600"/>
              </a:spcAft>
              <a:buNone/>
            </a:pPr>
            <a:r>
              <a:rPr lang="en-GB"/>
              <a:t>Remember that networks can be wired or wireless or, more likely, built from a combination of wired and wireless components. </a:t>
            </a:r>
            <a:endParaRPr/>
          </a:p>
        </p:txBody>
      </p:sp>
      <p:sp>
        <p:nvSpPr>
          <p:cNvPr id="417" name="Google Shape;417;p32"/>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topologies</a:t>
            </a:r>
            <a:endParaRPr/>
          </a:p>
        </p:txBody>
      </p:sp>
      <p:sp>
        <p:nvSpPr>
          <p:cNvPr id="418" name="Google Shape;418;p3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20</a:t>
            </a:fld>
            <a:endParaRPr/>
          </a:p>
        </p:txBody>
      </p:sp>
      <p:sp>
        <p:nvSpPr>
          <p:cNvPr id="419" name="Google Shape;419;p32"/>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420" name="Google Shape;420;p32"/>
          <p:cNvSpPr/>
          <p:nvPr/>
        </p:nvSpPr>
        <p:spPr>
          <a:xfrm>
            <a:off x="7560500" y="259905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a:off x="6780550" y="160375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a:off x="8092800" y="1561825"/>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a:off x="8518475" y="3347775"/>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a:off x="7365275" y="385845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a:off x="6509600" y="303925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6" name="Google Shape;426;p32"/>
          <p:cNvCxnSpPr>
            <a:stCxn id="421" idx="5"/>
            <a:endCxn id="420" idx="1"/>
          </p:cNvCxnSpPr>
          <p:nvPr/>
        </p:nvCxnSpPr>
        <p:spPr>
          <a:xfrm>
            <a:off x="6904998" y="1728198"/>
            <a:ext cx="676800" cy="892200"/>
          </a:xfrm>
          <a:prstGeom prst="straightConnector1">
            <a:avLst/>
          </a:prstGeom>
          <a:noFill/>
          <a:ln w="9525" cap="flat" cmpd="sng">
            <a:solidFill>
              <a:schemeClr val="dk1"/>
            </a:solidFill>
            <a:prstDash val="solid"/>
            <a:round/>
            <a:headEnd type="none" w="med" len="med"/>
            <a:tailEnd type="none" w="med" len="med"/>
          </a:ln>
        </p:spPr>
      </p:cxnSp>
      <p:cxnSp>
        <p:nvCxnSpPr>
          <p:cNvPr id="427" name="Google Shape;427;p32"/>
          <p:cNvCxnSpPr>
            <a:stCxn id="420" idx="7"/>
            <a:endCxn id="422" idx="3"/>
          </p:cNvCxnSpPr>
          <p:nvPr/>
        </p:nvCxnSpPr>
        <p:spPr>
          <a:xfrm rot="10800000" flipH="1">
            <a:off x="7684948" y="1686202"/>
            <a:ext cx="429300" cy="934200"/>
          </a:xfrm>
          <a:prstGeom prst="straightConnector1">
            <a:avLst/>
          </a:prstGeom>
          <a:noFill/>
          <a:ln w="9525" cap="flat" cmpd="sng">
            <a:solidFill>
              <a:schemeClr val="dk1"/>
            </a:solidFill>
            <a:prstDash val="solid"/>
            <a:round/>
            <a:headEnd type="none" w="med" len="med"/>
            <a:tailEnd type="none" w="med" len="med"/>
          </a:ln>
        </p:spPr>
      </p:cxnSp>
      <p:cxnSp>
        <p:nvCxnSpPr>
          <p:cNvPr id="428" name="Google Shape;428;p32"/>
          <p:cNvCxnSpPr>
            <a:stCxn id="420" idx="5"/>
            <a:endCxn id="423" idx="1"/>
          </p:cNvCxnSpPr>
          <p:nvPr/>
        </p:nvCxnSpPr>
        <p:spPr>
          <a:xfrm>
            <a:off x="7684948" y="2723498"/>
            <a:ext cx="855000" cy="645600"/>
          </a:xfrm>
          <a:prstGeom prst="straightConnector1">
            <a:avLst/>
          </a:prstGeom>
          <a:noFill/>
          <a:ln w="9525" cap="flat" cmpd="sng">
            <a:solidFill>
              <a:schemeClr val="dk1"/>
            </a:solidFill>
            <a:prstDash val="lgDash"/>
            <a:round/>
            <a:headEnd type="none" w="med" len="med"/>
            <a:tailEnd type="none" w="med" len="med"/>
          </a:ln>
        </p:spPr>
      </p:cxnSp>
      <p:cxnSp>
        <p:nvCxnSpPr>
          <p:cNvPr id="429" name="Google Shape;429;p32"/>
          <p:cNvCxnSpPr>
            <a:stCxn id="420" idx="4"/>
            <a:endCxn id="424" idx="0"/>
          </p:cNvCxnSpPr>
          <p:nvPr/>
        </p:nvCxnSpPr>
        <p:spPr>
          <a:xfrm flipH="1">
            <a:off x="7438100" y="2744850"/>
            <a:ext cx="195300" cy="1113600"/>
          </a:xfrm>
          <a:prstGeom prst="straightConnector1">
            <a:avLst/>
          </a:prstGeom>
          <a:noFill/>
          <a:ln w="9525" cap="flat" cmpd="sng">
            <a:solidFill>
              <a:schemeClr val="dk1"/>
            </a:solidFill>
            <a:prstDash val="lgDash"/>
            <a:round/>
            <a:headEnd type="none" w="med" len="med"/>
            <a:tailEnd type="none" w="med" len="med"/>
          </a:ln>
        </p:spPr>
      </p:cxnSp>
      <p:cxnSp>
        <p:nvCxnSpPr>
          <p:cNvPr id="430" name="Google Shape;430;p32"/>
          <p:cNvCxnSpPr>
            <a:stCxn id="420" idx="2"/>
            <a:endCxn id="425" idx="7"/>
          </p:cNvCxnSpPr>
          <p:nvPr/>
        </p:nvCxnSpPr>
        <p:spPr>
          <a:xfrm flipH="1">
            <a:off x="6634100" y="2671950"/>
            <a:ext cx="926400" cy="3888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34"/>
        <p:cNvGrpSpPr/>
        <p:nvPr/>
      </p:nvGrpSpPr>
      <p:grpSpPr>
        <a:xfrm>
          <a:off x="0" y="0"/>
          <a:ext cx="0" cy="0"/>
          <a:chOff x="0" y="0"/>
          <a:chExt cx="0" cy="0"/>
        </a:xfrm>
      </p:grpSpPr>
      <p:sp>
        <p:nvSpPr>
          <p:cNvPr id="435" name="Google Shape;435;p33"/>
          <p:cNvSpPr txBox="1">
            <a:spLocks noGrp="1"/>
          </p:cNvSpPr>
          <p:nvPr>
            <p:ph type="body" idx="1"/>
          </p:nvPr>
        </p:nvSpPr>
        <p:spPr>
          <a:xfrm>
            <a:off x="310900" y="1017724"/>
            <a:ext cx="55800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is a </a:t>
            </a:r>
            <a:r>
              <a:rPr lang="en-GB" b="1"/>
              <a:t>graph </a:t>
            </a:r>
            <a:r>
              <a:rPr lang="en-GB"/>
              <a:t>for a </a:t>
            </a:r>
            <a:r>
              <a:rPr lang="en-GB" b="1"/>
              <a:t>star topology</a:t>
            </a:r>
            <a:r>
              <a:rPr lang="en-GB"/>
              <a:t>. </a:t>
            </a:r>
            <a:endParaRPr/>
          </a:p>
          <a:p>
            <a:pPr marL="0" lvl="0" indent="0" algn="l" rtl="0">
              <a:spcBef>
                <a:spcPts val="1600"/>
              </a:spcBef>
              <a:spcAft>
                <a:spcPts val="0"/>
              </a:spcAft>
              <a:buNone/>
            </a:pPr>
            <a:r>
              <a:rPr lang="en-GB"/>
              <a:t>The arrangement has </a:t>
            </a:r>
            <a:r>
              <a:rPr lang="en-GB" b="1"/>
              <a:t>one</a:t>
            </a:r>
            <a:r>
              <a:rPr lang="en-GB"/>
              <a:t> </a:t>
            </a:r>
            <a:r>
              <a:rPr lang="en-GB" b="1"/>
              <a:t>central node</a:t>
            </a:r>
            <a:r>
              <a:rPr lang="en-GB"/>
              <a:t> with all of the other nodes connected to it.</a:t>
            </a:r>
            <a:endParaRPr/>
          </a:p>
          <a:p>
            <a:pPr marL="0" lvl="0" indent="0" algn="l" rtl="0">
              <a:spcBef>
                <a:spcPts val="1600"/>
              </a:spcBef>
              <a:spcAft>
                <a:spcPts val="0"/>
              </a:spcAft>
              <a:buNone/>
            </a:pPr>
            <a:r>
              <a:rPr lang="en-GB"/>
              <a:t>The central node would typically be a </a:t>
            </a:r>
            <a:r>
              <a:rPr lang="en-GB" b="1"/>
              <a:t>hub</a:t>
            </a:r>
            <a:r>
              <a:rPr lang="en-GB"/>
              <a:t> or a </a:t>
            </a:r>
            <a:r>
              <a:rPr lang="en-GB" b="1"/>
              <a:t>switch </a:t>
            </a:r>
            <a:r>
              <a:rPr lang="en-GB"/>
              <a:t>that could transfer data between nodes.  </a:t>
            </a:r>
            <a:endParaRPr/>
          </a:p>
          <a:p>
            <a:pPr marL="457200" lvl="0" indent="0" algn="l" rtl="0">
              <a:spcBef>
                <a:spcPts val="1600"/>
              </a:spcBef>
              <a:spcAft>
                <a:spcPts val="1600"/>
              </a:spcAft>
              <a:buNone/>
            </a:pPr>
            <a:endParaRPr sz="1400"/>
          </a:p>
        </p:txBody>
      </p:sp>
      <p:sp>
        <p:nvSpPr>
          <p:cNvPr id="436" name="Google Shape;436;p33"/>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topologies</a:t>
            </a:r>
            <a:endParaRPr/>
          </a:p>
        </p:txBody>
      </p:sp>
      <p:sp>
        <p:nvSpPr>
          <p:cNvPr id="437" name="Google Shape;437;p3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21</a:t>
            </a:fld>
            <a:endParaRPr/>
          </a:p>
        </p:txBody>
      </p:sp>
      <p:sp>
        <p:nvSpPr>
          <p:cNvPr id="438" name="Google Shape;438;p33"/>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439" name="Google Shape;439;p33"/>
          <p:cNvSpPr/>
          <p:nvPr/>
        </p:nvSpPr>
        <p:spPr>
          <a:xfrm>
            <a:off x="7552550" y="2075013"/>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3"/>
          <p:cNvSpPr/>
          <p:nvPr/>
        </p:nvSpPr>
        <p:spPr>
          <a:xfrm>
            <a:off x="6772600" y="1079713"/>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3"/>
          <p:cNvSpPr/>
          <p:nvPr/>
        </p:nvSpPr>
        <p:spPr>
          <a:xfrm>
            <a:off x="8084850" y="1037788"/>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3"/>
          <p:cNvSpPr/>
          <p:nvPr/>
        </p:nvSpPr>
        <p:spPr>
          <a:xfrm>
            <a:off x="8510525" y="2823738"/>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3"/>
          <p:cNvSpPr/>
          <p:nvPr/>
        </p:nvSpPr>
        <p:spPr>
          <a:xfrm>
            <a:off x="7357325" y="3334413"/>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3"/>
          <p:cNvSpPr/>
          <p:nvPr/>
        </p:nvSpPr>
        <p:spPr>
          <a:xfrm>
            <a:off x="6501650" y="2515213"/>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5" name="Google Shape;445;p33"/>
          <p:cNvCxnSpPr>
            <a:stCxn id="440" idx="5"/>
            <a:endCxn id="439" idx="1"/>
          </p:cNvCxnSpPr>
          <p:nvPr/>
        </p:nvCxnSpPr>
        <p:spPr>
          <a:xfrm>
            <a:off x="6897048" y="1204161"/>
            <a:ext cx="676800" cy="892200"/>
          </a:xfrm>
          <a:prstGeom prst="straightConnector1">
            <a:avLst/>
          </a:prstGeom>
          <a:noFill/>
          <a:ln w="9525" cap="flat" cmpd="sng">
            <a:solidFill>
              <a:schemeClr val="dk1"/>
            </a:solidFill>
            <a:prstDash val="solid"/>
            <a:round/>
            <a:headEnd type="none" w="med" len="med"/>
            <a:tailEnd type="none" w="med" len="med"/>
          </a:ln>
        </p:spPr>
      </p:cxnSp>
      <p:cxnSp>
        <p:nvCxnSpPr>
          <p:cNvPr id="446" name="Google Shape;446;p33"/>
          <p:cNvCxnSpPr>
            <a:stCxn id="439" idx="7"/>
            <a:endCxn id="441" idx="3"/>
          </p:cNvCxnSpPr>
          <p:nvPr/>
        </p:nvCxnSpPr>
        <p:spPr>
          <a:xfrm rot="10800000" flipH="1">
            <a:off x="7676998" y="1162164"/>
            <a:ext cx="429300" cy="934200"/>
          </a:xfrm>
          <a:prstGeom prst="straightConnector1">
            <a:avLst/>
          </a:prstGeom>
          <a:noFill/>
          <a:ln w="9525" cap="flat" cmpd="sng">
            <a:solidFill>
              <a:schemeClr val="dk1"/>
            </a:solidFill>
            <a:prstDash val="solid"/>
            <a:round/>
            <a:headEnd type="none" w="med" len="med"/>
            <a:tailEnd type="none" w="med" len="med"/>
          </a:ln>
        </p:spPr>
      </p:cxnSp>
      <p:cxnSp>
        <p:nvCxnSpPr>
          <p:cNvPr id="447" name="Google Shape;447;p33"/>
          <p:cNvCxnSpPr>
            <a:stCxn id="439" idx="5"/>
            <a:endCxn id="442" idx="1"/>
          </p:cNvCxnSpPr>
          <p:nvPr/>
        </p:nvCxnSpPr>
        <p:spPr>
          <a:xfrm>
            <a:off x="7676998" y="2199461"/>
            <a:ext cx="855000" cy="645600"/>
          </a:xfrm>
          <a:prstGeom prst="straightConnector1">
            <a:avLst/>
          </a:prstGeom>
          <a:noFill/>
          <a:ln w="9525" cap="flat" cmpd="sng">
            <a:solidFill>
              <a:schemeClr val="dk1"/>
            </a:solidFill>
            <a:prstDash val="solid"/>
            <a:round/>
            <a:headEnd type="none" w="med" len="med"/>
            <a:tailEnd type="none" w="med" len="med"/>
          </a:ln>
        </p:spPr>
      </p:cxnSp>
      <p:cxnSp>
        <p:nvCxnSpPr>
          <p:cNvPr id="448" name="Google Shape;448;p33"/>
          <p:cNvCxnSpPr>
            <a:stCxn id="439" idx="4"/>
            <a:endCxn id="443" idx="0"/>
          </p:cNvCxnSpPr>
          <p:nvPr/>
        </p:nvCxnSpPr>
        <p:spPr>
          <a:xfrm flipH="1">
            <a:off x="7430150" y="2220813"/>
            <a:ext cx="195300" cy="1113600"/>
          </a:xfrm>
          <a:prstGeom prst="straightConnector1">
            <a:avLst/>
          </a:prstGeom>
          <a:noFill/>
          <a:ln w="9525" cap="flat" cmpd="sng">
            <a:solidFill>
              <a:schemeClr val="dk1"/>
            </a:solidFill>
            <a:prstDash val="solid"/>
            <a:round/>
            <a:headEnd type="none" w="med" len="med"/>
            <a:tailEnd type="none" w="med" len="med"/>
          </a:ln>
        </p:spPr>
      </p:cxnSp>
      <p:cxnSp>
        <p:nvCxnSpPr>
          <p:cNvPr id="449" name="Google Shape;449;p33"/>
          <p:cNvCxnSpPr>
            <a:stCxn id="439" idx="2"/>
            <a:endCxn id="444" idx="7"/>
          </p:cNvCxnSpPr>
          <p:nvPr/>
        </p:nvCxnSpPr>
        <p:spPr>
          <a:xfrm flipH="1">
            <a:off x="6626150" y="2147913"/>
            <a:ext cx="926400" cy="388800"/>
          </a:xfrm>
          <a:prstGeom prst="straightConnector1">
            <a:avLst/>
          </a:prstGeom>
          <a:noFill/>
          <a:ln w="9525" cap="flat" cmpd="sng">
            <a:solidFill>
              <a:schemeClr val="dk1"/>
            </a:solidFill>
            <a:prstDash val="solid"/>
            <a:round/>
            <a:headEnd type="none" w="med" len="med"/>
            <a:tailEnd type="none" w="med" len="med"/>
          </a:ln>
        </p:spPr>
      </p:cxnSp>
      <p:sp>
        <p:nvSpPr>
          <p:cNvPr id="450" name="Google Shape;450;p33"/>
          <p:cNvSpPr/>
          <p:nvPr/>
        </p:nvSpPr>
        <p:spPr>
          <a:xfrm>
            <a:off x="309600" y="3860900"/>
            <a:ext cx="7793700" cy="11136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Clr>
                <a:schemeClr val="dk1"/>
              </a:buClr>
              <a:buSzPts val="1100"/>
              <a:buFont typeface="Arial"/>
              <a:buNone/>
            </a:pPr>
            <a:r>
              <a:rPr lang="en-GB" b="1">
                <a:solidFill>
                  <a:schemeClr val="lt1"/>
                </a:solidFill>
                <a:latin typeface="Quicksand"/>
                <a:ea typeface="Quicksand"/>
                <a:cs typeface="Quicksand"/>
                <a:sym typeface="Quicksand"/>
              </a:rPr>
              <a:t>Note:</a:t>
            </a:r>
            <a:r>
              <a:rPr lang="en-GB">
                <a:solidFill>
                  <a:schemeClr val="lt1"/>
                </a:solidFill>
                <a:latin typeface="Quicksand"/>
                <a:ea typeface="Quicksand"/>
                <a:cs typeface="Quicksand"/>
                <a:sym typeface="Quicksand"/>
              </a:rPr>
              <a:t> You might see network diagrams where the server is the central node. These are </a:t>
            </a:r>
            <a:r>
              <a:rPr lang="en-GB" b="1">
                <a:solidFill>
                  <a:schemeClr val="lt1"/>
                </a:solidFill>
                <a:latin typeface="Quicksand"/>
                <a:ea typeface="Quicksand"/>
                <a:cs typeface="Quicksand"/>
                <a:sym typeface="Quicksand"/>
              </a:rPr>
              <a:t>not accurate</a:t>
            </a:r>
            <a:r>
              <a:rPr lang="en-GB">
                <a:solidFill>
                  <a:schemeClr val="lt1"/>
                </a:solidFill>
                <a:latin typeface="Quicksand"/>
                <a:ea typeface="Quicksand"/>
                <a:cs typeface="Quicksand"/>
                <a:sym typeface="Quicksand"/>
              </a:rPr>
              <a:t>. The server would be </a:t>
            </a:r>
            <a:r>
              <a:rPr lang="en-GB" b="1">
                <a:solidFill>
                  <a:schemeClr val="lt1"/>
                </a:solidFill>
                <a:latin typeface="Quicksand"/>
                <a:ea typeface="Quicksand"/>
                <a:cs typeface="Quicksand"/>
                <a:sym typeface="Quicksand"/>
              </a:rPr>
              <a:t>attached to</a:t>
            </a:r>
            <a:r>
              <a:rPr lang="en-GB">
                <a:solidFill>
                  <a:schemeClr val="lt1"/>
                </a:solidFill>
                <a:latin typeface="Quicksand"/>
                <a:ea typeface="Quicksand"/>
                <a:cs typeface="Quicksand"/>
                <a:sym typeface="Quicksand"/>
              </a:rPr>
              <a:t> the central node.</a:t>
            </a:r>
            <a:endParaRPr>
              <a:solidFill>
                <a:schemeClr val="lt1"/>
              </a:solidFill>
              <a:latin typeface="Quicksand"/>
              <a:ea typeface="Quicksand"/>
              <a:cs typeface="Quicksand"/>
              <a:sym typeface="Quicksa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4"/>
        <p:cNvGrpSpPr/>
        <p:nvPr/>
      </p:nvGrpSpPr>
      <p:grpSpPr>
        <a:xfrm>
          <a:off x="0" y="0"/>
          <a:ext cx="0" cy="0"/>
          <a:chOff x="0" y="0"/>
          <a:chExt cx="0" cy="0"/>
        </a:xfrm>
      </p:grpSpPr>
      <p:sp>
        <p:nvSpPr>
          <p:cNvPr id="455" name="Google Shape;455;p34"/>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GB"/>
              <a:t>If a </a:t>
            </a:r>
            <a:r>
              <a:rPr lang="en-GB" b="1"/>
              <a:t>hub </a:t>
            </a:r>
            <a:r>
              <a:rPr lang="en-GB"/>
              <a:t>is the central node, then data will be broadcast to all nodes connected to it.  </a:t>
            </a:r>
            <a:endParaRPr/>
          </a:p>
        </p:txBody>
      </p:sp>
      <p:sp>
        <p:nvSpPr>
          <p:cNvPr id="456" name="Google Shape;456;p34"/>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topologies</a:t>
            </a:r>
            <a:endParaRPr/>
          </a:p>
        </p:txBody>
      </p:sp>
      <p:sp>
        <p:nvSpPr>
          <p:cNvPr id="457" name="Google Shape;457;p3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22</a:t>
            </a:fld>
            <a:endParaRPr/>
          </a:p>
        </p:txBody>
      </p:sp>
      <p:sp>
        <p:nvSpPr>
          <p:cNvPr id="458" name="Google Shape;458;p34"/>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pic>
        <p:nvPicPr>
          <p:cNvPr id="459" name="Google Shape;459;p34"/>
          <p:cNvPicPr preferRelativeResize="0"/>
          <p:nvPr/>
        </p:nvPicPr>
        <p:blipFill rotWithShape="1">
          <a:blip r:embed="rId3">
            <a:alphaModFix/>
          </a:blip>
          <a:srcRect/>
          <a:stretch/>
        </p:blipFill>
        <p:spPr>
          <a:xfrm>
            <a:off x="4706263" y="1011612"/>
            <a:ext cx="3827087" cy="3827087"/>
          </a:xfrm>
          <a:prstGeom prst="rect">
            <a:avLst/>
          </a:prstGeom>
          <a:noFill/>
          <a:ln>
            <a:noFill/>
          </a:ln>
        </p:spPr>
      </p:pic>
      <p:sp>
        <p:nvSpPr>
          <p:cNvPr id="460" name="Google Shape;460;p34"/>
          <p:cNvSpPr/>
          <p:nvPr/>
        </p:nvSpPr>
        <p:spPr>
          <a:xfrm>
            <a:off x="182550" y="3890000"/>
            <a:ext cx="4722600" cy="1113600"/>
          </a:xfrm>
          <a:prstGeom prst="roundRect">
            <a:avLst>
              <a:gd name="adj" fmla="val 1666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GB" b="1">
                <a:solidFill>
                  <a:schemeClr val="lt1"/>
                </a:solidFill>
                <a:latin typeface="Quicksand"/>
                <a:ea typeface="Quicksand"/>
                <a:cs typeface="Quicksand"/>
                <a:sym typeface="Quicksand"/>
              </a:rPr>
              <a:t>Broadcast</a:t>
            </a:r>
            <a:r>
              <a:rPr lang="en-GB">
                <a:solidFill>
                  <a:schemeClr val="lt1"/>
                </a:solidFill>
                <a:latin typeface="Quicksand"/>
                <a:ea typeface="Quicksand"/>
                <a:cs typeface="Quicksand"/>
                <a:sym typeface="Quicksand"/>
              </a:rPr>
              <a:t> is a term used to describe the message being transmitted to all connected nodes. </a:t>
            </a:r>
            <a:endParaRPr sz="1500">
              <a:solidFill>
                <a:schemeClr val="lt1"/>
              </a:solidFill>
              <a:latin typeface="Quicksand"/>
              <a:ea typeface="Quicksand"/>
              <a:cs typeface="Quicksand"/>
              <a:sym typeface="Quicksa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64"/>
        <p:cNvGrpSpPr/>
        <p:nvPr/>
      </p:nvGrpSpPr>
      <p:grpSpPr>
        <a:xfrm>
          <a:off x="0" y="0"/>
          <a:ext cx="0" cy="0"/>
          <a:chOff x="0" y="0"/>
          <a:chExt cx="0" cy="0"/>
        </a:xfrm>
      </p:grpSpPr>
      <p:pic>
        <p:nvPicPr>
          <p:cNvPr id="465" name="Google Shape;465;p35"/>
          <p:cNvPicPr preferRelativeResize="0"/>
          <p:nvPr/>
        </p:nvPicPr>
        <p:blipFill rotWithShape="1">
          <a:blip r:embed="rId3">
            <a:alphaModFix/>
          </a:blip>
          <a:srcRect t="2153" b="2143"/>
          <a:stretch/>
        </p:blipFill>
        <p:spPr>
          <a:xfrm>
            <a:off x="5257800" y="1154450"/>
            <a:ext cx="3574300" cy="3420710"/>
          </a:xfrm>
          <a:prstGeom prst="rect">
            <a:avLst/>
          </a:prstGeom>
          <a:noFill/>
          <a:ln>
            <a:noFill/>
          </a:ln>
        </p:spPr>
      </p:pic>
      <p:sp>
        <p:nvSpPr>
          <p:cNvPr id="466" name="Google Shape;466;p35"/>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If a </a:t>
            </a:r>
            <a:r>
              <a:rPr lang="en-GB" b="1"/>
              <a:t>switch </a:t>
            </a:r>
            <a:r>
              <a:rPr lang="en-GB"/>
              <a:t>is the central node, then it will transfer the data only to the node to which it is addressed.  </a:t>
            </a:r>
            <a:endParaRPr/>
          </a:p>
        </p:txBody>
      </p:sp>
      <p:sp>
        <p:nvSpPr>
          <p:cNvPr id="467" name="Google Shape;467;p35"/>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topologies</a:t>
            </a:r>
            <a:endParaRPr/>
          </a:p>
        </p:txBody>
      </p:sp>
      <p:sp>
        <p:nvSpPr>
          <p:cNvPr id="468" name="Google Shape;468;p3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23</a:t>
            </a:fld>
            <a:endParaRPr/>
          </a:p>
        </p:txBody>
      </p:sp>
      <p:sp>
        <p:nvSpPr>
          <p:cNvPr id="469" name="Google Shape;469;p35"/>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73"/>
        <p:cNvGrpSpPr/>
        <p:nvPr/>
      </p:nvGrpSpPr>
      <p:grpSpPr>
        <a:xfrm>
          <a:off x="0" y="0"/>
          <a:ext cx="0" cy="0"/>
          <a:chOff x="0" y="0"/>
          <a:chExt cx="0" cy="0"/>
        </a:xfrm>
      </p:grpSpPr>
      <p:sp>
        <p:nvSpPr>
          <p:cNvPr id="474" name="Google Shape;474;p36"/>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is a </a:t>
            </a:r>
            <a:r>
              <a:rPr lang="en-GB" b="1"/>
              <a:t>graph </a:t>
            </a:r>
            <a:r>
              <a:rPr lang="en-GB"/>
              <a:t>for a </a:t>
            </a:r>
            <a:r>
              <a:rPr lang="en-GB" b="1"/>
              <a:t>mesh topology</a:t>
            </a:r>
            <a:r>
              <a:rPr lang="en-GB"/>
              <a:t>. </a:t>
            </a:r>
            <a:endParaRPr/>
          </a:p>
          <a:p>
            <a:pPr marL="0" lvl="0" indent="0" algn="l" rtl="0">
              <a:spcBef>
                <a:spcPts val="1600"/>
              </a:spcBef>
              <a:spcAft>
                <a:spcPts val="0"/>
              </a:spcAft>
              <a:buNone/>
            </a:pPr>
            <a:r>
              <a:rPr lang="en-GB"/>
              <a:t>In this arrangement, there are </a:t>
            </a:r>
            <a:r>
              <a:rPr lang="en-GB" b="1"/>
              <a:t>multiple ways</a:t>
            </a:r>
            <a:r>
              <a:rPr lang="en-GB"/>
              <a:t> for data to transfer from one node to another. </a:t>
            </a:r>
            <a:endParaRPr/>
          </a:p>
          <a:p>
            <a:pPr marL="0" lvl="0" indent="0" algn="l" rtl="0">
              <a:spcBef>
                <a:spcPts val="1600"/>
              </a:spcBef>
              <a:spcAft>
                <a:spcPts val="1600"/>
              </a:spcAft>
              <a:buNone/>
            </a:pPr>
            <a:r>
              <a:rPr lang="en-GB"/>
              <a:t>In a </a:t>
            </a:r>
            <a:r>
              <a:rPr lang="en-GB" b="1"/>
              <a:t>mesh network</a:t>
            </a:r>
            <a:r>
              <a:rPr lang="en-GB"/>
              <a:t>, each node is connected to at least one other node. It is more common for them to be connected to more than one node. </a:t>
            </a:r>
            <a:endParaRPr/>
          </a:p>
        </p:txBody>
      </p:sp>
      <p:sp>
        <p:nvSpPr>
          <p:cNvPr id="475" name="Google Shape;475;p36"/>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topologies</a:t>
            </a:r>
            <a:endParaRPr/>
          </a:p>
        </p:txBody>
      </p:sp>
      <p:sp>
        <p:nvSpPr>
          <p:cNvPr id="476" name="Google Shape;476;p3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24</a:t>
            </a:fld>
            <a:endParaRPr/>
          </a:p>
        </p:txBody>
      </p:sp>
      <p:sp>
        <p:nvSpPr>
          <p:cNvPr id="477" name="Google Shape;477;p36"/>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478" name="Google Shape;478;p36"/>
          <p:cNvSpPr/>
          <p:nvPr/>
        </p:nvSpPr>
        <p:spPr>
          <a:xfrm>
            <a:off x="5598475" y="2022025"/>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6248825" y="136070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7227125" y="136070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7834950" y="2022025"/>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5598475" y="279560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7834950" y="279560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6248825" y="346240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7227125" y="346240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6" name="Google Shape;486;p36"/>
          <p:cNvCxnSpPr>
            <a:stCxn id="479" idx="6"/>
            <a:endCxn id="480" idx="2"/>
          </p:cNvCxnSpPr>
          <p:nvPr/>
        </p:nvCxnSpPr>
        <p:spPr>
          <a:xfrm>
            <a:off x="6394625" y="1433600"/>
            <a:ext cx="832500" cy="0"/>
          </a:xfrm>
          <a:prstGeom prst="straightConnector1">
            <a:avLst/>
          </a:prstGeom>
          <a:noFill/>
          <a:ln w="9525" cap="flat" cmpd="sng">
            <a:solidFill>
              <a:schemeClr val="dk1"/>
            </a:solidFill>
            <a:prstDash val="solid"/>
            <a:round/>
            <a:headEnd type="none" w="med" len="med"/>
            <a:tailEnd type="none" w="med" len="med"/>
          </a:ln>
        </p:spPr>
      </p:cxnSp>
      <p:cxnSp>
        <p:nvCxnSpPr>
          <p:cNvPr id="487" name="Google Shape;487;p36"/>
          <p:cNvCxnSpPr>
            <a:stCxn id="480" idx="5"/>
            <a:endCxn id="481" idx="1"/>
          </p:cNvCxnSpPr>
          <p:nvPr/>
        </p:nvCxnSpPr>
        <p:spPr>
          <a:xfrm>
            <a:off x="7351573" y="1485148"/>
            <a:ext cx="504600" cy="558300"/>
          </a:xfrm>
          <a:prstGeom prst="straightConnector1">
            <a:avLst/>
          </a:prstGeom>
          <a:noFill/>
          <a:ln w="9525" cap="flat" cmpd="sng">
            <a:solidFill>
              <a:schemeClr val="dk1"/>
            </a:solidFill>
            <a:prstDash val="solid"/>
            <a:round/>
            <a:headEnd type="none" w="med" len="med"/>
            <a:tailEnd type="none" w="med" len="med"/>
          </a:ln>
        </p:spPr>
      </p:cxnSp>
      <p:cxnSp>
        <p:nvCxnSpPr>
          <p:cNvPr id="488" name="Google Shape;488;p36"/>
          <p:cNvCxnSpPr>
            <a:stCxn id="481" idx="4"/>
            <a:endCxn id="483" idx="0"/>
          </p:cNvCxnSpPr>
          <p:nvPr/>
        </p:nvCxnSpPr>
        <p:spPr>
          <a:xfrm>
            <a:off x="7907850" y="2167825"/>
            <a:ext cx="0" cy="627900"/>
          </a:xfrm>
          <a:prstGeom prst="straightConnector1">
            <a:avLst/>
          </a:prstGeom>
          <a:noFill/>
          <a:ln w="9525" cap="flat" cmpd="sng">
            <a:solidFill>
              <a:schemeClr val="dk1"/>
            </a:solidFill>
            <a:prstDash val="solid"/>
            <a:round/>
            <a:headEnd type="none" w="med" len="med"/>
            <a:tailEnd type="none" w="med" len="med"/>
          </a:ln>
        </p:spPr>
      </p:cxnSp>
      <p:cxnSp>
        <p:nvCxnSpPr>
          <p:cNvPr id="489" name="Google Shape;489;p36"/>
          <p:cNvCxnSpPr>
            <a:stCxn id="483" idx="3"/>
            <a:endCxn id="485" idx="7"/>
          </p:cNvCxnSpPr>
          <p:nvPr/>
        </p:nvCxnSpPr>
        <p:spPr>
          <a:xfrm flipH="1">
            <a:off x="7351702" y="2920048"/>
            <a:ext cx="504600" cy="563700"/>
          </a:xfrm>
          <a:prstGeom prst="straightConnector1">
            <a:avLst/>
          </a:prstGeom>
          <a:noFill/>
          <a:ln w="9525" cap="flat" cmpd="sng">
            <a:solidFill>
              <a:schemeClr val="dk1"/>
            </a:solidFill>
            <a:prstDash val="solid"/>
            <a:round/>
            <a:headEnd type="none" w="med" len="med"/>
            <a:tailEnd type="none" w="med" len="med"/>
          </a:ln>
        </p:spPr>
      </p:cxnSp>
      <p:cxnSp>
        <p:nvCxnSpPr>
          <p:cNvPr id="490" name="Google Shape;490;p36"/>
          <p:cNvCxnSpPr>
            <a:stCxn id="485" idx="2"/>
            <a:endCxn id="484" idx="6"/>
          </p:cNvCxnSpPr>
          <p:nvPr/>
        </p:nvCxnSpPr>
        <p:spPr>
          <a:xfrm rot="10800000">
            <a:off x="6394625" y="3535300"/>
            <a:ext cx="832500" cy="0"/>
          </a:xfrm>
          <a:prstGeom prst="straightConnector1">
            <a:avLst/>
          </a:prstGeom>
          <a:noFill/>
          <a:ln w="9525" cap="flat" cmpd="sng">
            <a:solidFill>
              <a:schemeClr val="dk1"/>
            </a:solidFill>
            <a:prstDash val="solid"/>
            <a:round/>
            <a:headEnd type="none" w="med" len="med"/>
            <a:tailEnd type="none" w="med" len="med"/>
          </a:ln>
        </p:spPr>
      </p:cxnSp>
      <p:cxnSp>
        <p:nvCxnSpPr>
          <p:cNvPr id="491" name="Google Shape;491;p36"/>
          <p:cNvCxnSpPr>
            <a:stCxn id="484" idx="1"/>
            <a:endCxn id="482" idx="5"/>
          </p:cNvCxnSpPr>
          <p:nvPr/>
        </p:nvCxnSpPr>
        <p:spPr>
          <a:xfrm rot="10800000">
            <a:off x="5722977" y="2920052"/>
            <a:ext cx="547200" cy="563700"/>
          </a:xfrm>
          <a:prstGeom prst="straightConnector1">
            <a:avLst/>
          </a:prstGeom>
          <a:noFill/>
          <a:ln w="9525" cap="flat" cmpd="sng">
            <a:solidFill>
              <a:schemeClr val="dk1"/>
            </a:solidFill>
            <a:prstDash val="solid"/>
            <a:round/>
            <a:headEnd type="none" w="med" len="med"/>
            <a:tailEnd type="none" w="med" len="med"/>
          </a:ln>
        </p:spPr>
      </p:cxnSp>
      <p:cxnSp>
        <p:nvCxnSpPr>
          <p:cNvPr id="492" name="Google Shape;492;p36"/>
          <p:cNvCxnSpPr>
            <a:stCxn id="482" idx="0"/>
            <a:endCxn id="478" idx="4"/>
          </p:cNvCxnSpPr>
          <p:nvPr/>
        </p:nvCxnSpPr>
        <p:spPr>
          <a:xfrm rot="10800000">
            <a:off x="5671375" y="2167700"/>
            <a:ext cx="0" cy="627900"/>
          </a:xfrm>
          <a:prstGeom prst="straightConnector1">
            <a:avLst/>
          </a:prstGeom>
          <a:noFill/>
          <a:ln w="9525" cap="flat" cmpd="sng">
            <a:solidFill>
              <a:schemeClr val="dk1"/>
            </a:solidFill>
            <a:prstDash val="solid"/>
            <a:round/>
            <a:headEnd type="none" w="med" len="med"/>
            <a:tailEnd type="none" w="med" len="med"/>
          </a:ln>
        </p:spPr>
      </p:cxnSp>
      <p:cxnSp>
        <p:nvCxnSpPr>
          <p:cNvPr id="493" name="Google Shape;493;p36"/>
          <p:cNvCxnSpPr>
            <a:stCxn id="478" idx="7"/>
            <a:endCxn id="479" idx="3"/>
          </p:cNvCxnSpPr>
          <p:nvPr/>
        </p:nvCxnSpPr>
        <p:spPr>
          <a:xfrm rot="10800000" flipH="1">
            <a:off x="5722923" y="1485077"/>
            <a:ext cx="547200" cy="558300"/>
          </a:xfrm>
          <a:prstGeom prst="straightConnector1">
            <a:avLst/>
          </a:prstGeom>
          <a:noFill/>
          <a:ln w="9525" cap="flat" cmpd="sng">
            <a:solidFill>
              <a:schemeClr val="dk1"/>
            </a:solidFill>
            <a:prstDash val="solid"/>
            <a:round/>
            <a:headEnd type="none" w="med" len="med"/>
            <a:tailEnd type="none" w="med" len="med"/>
          </a:ln>
        </p:spPr>
      </p:cxnSp>
      <p:sp>
        <p:nvSpPr>
          <p:cNvPr id="494" name="Google Shape;494;p36"/>
          <p:cNvSpPr/>
          <p:nvPr/>
        </p:nvSpPr>
        <p:spPr>
          <a:xfrm>
            <a:off x="5525575" y="128930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6449800" y="210215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6335000" y="271605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7106825" y="255310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7010225" y="192045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6"/>
          <p:cNvSpPr/>
          <p:nvPr/>
        </p:nvSpPr>
        <p:spPr>
          <a:xfrm>
            <a:off x="6913675" y="401735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6"/>
          <p:cNvSpPr/>
          <p:nvPr/>
        </p:nvSpPr>
        <p:spPr>
          <a:xfrm>
            <a:off x="5525575" y="3608200"/>
            <a:ext cx="145800" cy="1458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1" name="Google Shape;501;p36"/>
          <p:cNvCxnSpPr>
            <a:stCxn id="494" idx="4"/>
            <a:endCxn id="478" idx="0"/>
          </p:cNvCxnSpPr>
          <p:nvPr/>
        </p:nvCxnSpPr>
        <p:spPr>
          <a:xfrm>
            <a:off x="5598475" y="1435100"/>
            <a:ext cx="72900" cy="586800"/>
          </a:xfrm>
          <a:prstGeom prst="straightConnector1">
            <a:avLst/>
          </a:prstGeom>
          <a:noFill/>
          <a:ln w="9525" cap="flat" cmpd="sng">
            <a:solidFill>
              <a:schemeClr val="dk1"/>
            </a:solidFill>
            <a:prstDash val="solid"/>
            <a:round/>
            <a:headEnd type="none" w="med" len="med"/>
            <a:tailEnd type="none" w="med" len="med"/>
          </a:ln>
        </p:spPr>
      </p:cxnSp>
      <p:cxnSp>
        <p:nvCxnSpPr>
          <p:cNvPr id="502" name="Google Shape;502;p36"/>
          <p:cNvCxnSpPr>
            <a:stCxn id="494" idx="6"/>
            <a:endCxn id="479" idx="2"/>
          </p:cNvCxnSpPr>
          <p:nvPr/>
        </p:nvCxnSpPr>
        <p:spPr>
          <a:xfrm>
            <a:off x="5671375" y="1362200"/>
            <a:ext cx="577500" cy="71400"/>
          </a:xfrm>
          <a:prstGeom prst="straightConnector1">
            <a:avLst/>
          </a:prstGeom>
          <a:noFill/>
          <a:ln w="9525" cap="flat" cmpd="sng">
            <a:solidFill>
              <a:schemeClr val="dk1"/>
            </a:solidFill>
            <a:prstDash val="solid"/>
            <a:round/>
            <a:headEnd type="none" w="med" len="med"/>
            <a:tailEnd type="none" w="med" len="med"/>
          </a:ln>
        </p:spPr>
      </p:cxnSp>
      <p:cxnSp>
        <p:nvCxnSpPr>
          <p:cNvPr id="503" name="Google Shape;503;p36"/>
          <p:cNvCxnSpPr>
            <a:stCxn id="482" idx="4"/>
            <a:endCxn id="500" idx="0"/>
          </p:cNvCxnSpPr>
          <p:nvPr/>
        </p:nvCxnSpPr>
        <p:spPr>
          <a:xfrm flipH="1">
            <a:off x="5598475" y="2941400"/>
            <a:ext cx="72900" cy="666900"/>
          </a:xfrm>
          <a:prstGeom prst="straightConnector1">
            <a:avLst/>
          </a:prstGeom>
          <a:noFill/>
          <a:ln w="9525" cap="flat" cmpd="sng">
            <a:solidFill>
              <a:schemeClr val="dk1"/>
            </a:solidFill>
            <a:prstDash val="solid"/>
            <a:round/>
            <a:headEnd type="none" w="med" len="med"/>
            <a:tailEnd type="none" w="med" len="med"/>
          </a:ln>
        </p:spPr>
      </p:cxnSp>
      <p:cxnSp>
        <p:nvCxnSpPr>
          <p:cNvPr id="504" name="Google Shape;504;p36"/>
          <p:cNvCxnSpPr>
            <a:stCxn id="500" idx="6"/>
            <a:endCxn id="484" idx="2"/>
          </p:cNvCxnSpPr>
          <p:nvPr/>
        </p:nvCxnSpPr>
        <p:spPr>
          <a:xfrm rot="10800000" flipH="1">
            <a:off x="5671375" y="3535300"/>
            <a:ext cx="577500" cy="145800"/>
          </a:xfrm>
          <a:prstGeom prst="straightConnector1">
            <a:avLst/>
          </a:prstGeom>
          <a:noFill/>
          <a:ln w="9525" cap="flat" cmpd="sng">
            <a:solidFill>
              <a:schemeClr val="dk1"/>
            </a:solidFill>
            <a:prstDash val="solid"/>
            <a:round/>
            <a:headEnd type="none" w="med" len="med"/>
            <a:tailEnd type="none" w="med" len="med"/>
          </a:ln>
        </p:spPr>
      </p:cxnSp>
      <p:cxnSp>
        <p:nvCxnSpPr>
          <p:cNvPr id="505" name="Google Shape;505;p36"/>
          <p:cNvCxnSpPr>
            <a:stCxn id="494" idx="3"/>
            <a:endCxn id="500" idx="1"/>
          </p:cNvCxnSpPr>
          <p:nvPr/>
        </p:nvCxnSpPr>
        <p:spPr>
          <a:xfrm>
            <a:off x="5546927" y="1413748"/>
            <a:ext cx="0" cy="2215800"/>
          </a:xfrm>
          <a:prstGeom prst="straightConnector1">
            <a:avLst/>
          </a:prstGeom>
          <a:noFill/>
          <a:ln w="9525" cap="flat" cmpd="sng">
            <a:solidFill>
              <a:schemeClr val="dk1"/>
            </a:solidFill>
            <a:prstDash val="solid"/>
            <a:round/>
            <a:headEnd type="none" w="med" len="med"/>
            <a:tailEnd type="none" w="med" len="med"/>
          </a:ln>
        </p:spPr>
      </p:cxnSp>
      <p:cxnSp>
        <p:nvCxnSpPr>
          <p:cNvPr id="506" name="Google Shape;506;p36"/>
          <p:cNvCxnSpPr>
            <a:stCxn id="500" idx="5"/>
            <a:endCxn id="499" idx="2"/>
          </p:cNvCxnSpPr>
          <p:nvPr/>
        </p:nvCxnSpPr>
        <p:spPr>
          <a:xfrm>
            <a:off x="5650023" y="3732648"/>
            <a:ext cx="1263600" cy="357600"/>
          </a:xfrm>
          <a:prstGeom prst="straightConnector1">
            <a:avLst/>
          </a:prstGeom>
          <a:noFill/>
          <a:ln w="9525" cap="flat" cmpd="sng">
            <a:solidFill>
              <a:schemeClr val="dk1"/>
            </a:solidFill>
            <a:prstDash val="solid"/>
            <a:round/>
            <a:headEnd type="none" w="med" len="med"/>
            <a:tailEnd type="none" w="med" len="med"/>
          </a:ln>
        </p:spPr>
      </p:cxnSp>
      <p:cxnSp>
        <p:nvCxnSpPr>
          <p:cNvPr id="507" name="Google Shape;507;p36"/>
          <p:cNvCxnSpPr>
            <a:stCxn id="484" idx="5"/>
            <a:endCxn id="499" idx="1"/>
          </p:cNvCxnSpPr>
          <p:nvPr/>
        </p:nvCxnSpPr>
        <p:spPr>
          <a:xfrm>
            <a:off x="6373273" y="3586848"/>
            <a:ext cx="561900" cy="451800"/>
          </a:xfrm>
          <a:prstGeom prst="straightConnector1">
            <a:avLst/>
          </a:prstGeom>
          <a:noFill/>
          <a:ln w="9525" cap="flat" cmpd="sng">
            <a:solidFill>
              <a:schemeClr val="dk1"/>
            </a:solidFill>
            <a:prstDash val="solid"/>
            <a:round/>
            <a:headEnd type="none" w="med" len="med"/>
            <a:tailEnd type="none" w="med" len="med"/>
          </a:ln>
        </p:spPr>
      </p:cxnSp>
      <p:cxnSp>
        <p:nvCxnSpPr>
          <p:cNvPr id="508" name="Google Shape;508;p36"/>
          <p:cNvCxnSpPr>
            <a:stCxn id="485" idx="3"/>
            <a:endCxn id="499" idx="7"/>
          </p:cNvCxnSpPr>
          <p:nvPr/>
        </p:nvCxnSpPr>
        <p:spPr>
          <a:xfrm flipH="1">
            <a:off x="7038177" y="3586848"/>
            <a:ext cx="210300" cy="451800"/>
          </a:xfrm>
          <a:prstGeom prst="straightConnector1">
            <a:avLst/>
          </a:prstGeom>
          <a:noFill/>
          <a:ln w="9525" cap="flat" cmpd="sng">
            <a:solidFill>
              <a:schemeClr val="dk1"/>
            </a:solidFill>
            <a:prstDash val="solid"/>
            <a:round/>
            <a:headEnd type="none" w="med" len="med"/>
            <a:tailEnd type="none" w="med" len="med"/>
          </a:ln>
        </p:spPr>
      </p:cxnSp>
      <p:cxnSp>
        <p:nvCxnSpPr>
          <p:cNvPr id="509" name="Google Shape;509;p36"/>
          <p:cNvCxnSpPr>
            <a:stCxn id="496" idx="4"/>
            <a:endCxn id="484" idx="0"/>
          </p:cNvCxnSpPr>
          <p:nvPr/>
        </p:nvCxnSpPr>
        <p:spPr>
          <a:xfrm flipH="1">
            <a:off x="6321800" y="2861850"/>
            <a:ext cx="86100" cy="600600"/>
          </a:xfrm>
          <a:prstGeom prst="straightConnector1">
            <a:avLst/>
          </a:prstGeom>
          <a:noFill/>
          <a:ln w="9525" cap="flat" cmpd="sng">
            <a:solidFill>
              <a:schemeClr val="dk1"/>
            </a:solidFill>
            <a:prstDash val="solid"/>
            <a:round/>
            <a:headEnd type="none" w="med" len="med"/>
            <a:tailEnd type="none" w="med" len="med"/>
          </a:ln>
        </p:spPr>
      </p:cxnSp>
      <p:cxnSp>
        <p:nvCxnSpPr>
          <p:cNvPr id="510" name="Google Shape;510;p36"/>
          <p:cNvCxnSpPr>
            <a:stCxn id="496" idx="2"/>
            <a:endCxn id="482" idx="6"/>
          </p:cNvCxnSpPr>
          <p:nvPr/>
        </p:nvCxnSpPr>
        <p:spPr>
          <a:xfrm flipH="1">
            <a:off x="5744300" y="2788950"/>
            <a:ext cx="590700" cy="79500"/>
          </a:xfrm>
          <a:prstGeom prst="straightConnector1">
            <a:avLst/>
          </a:prstGeom>
          <a:noFill/>
          <a:ln w="9525" cap="flat" cmpd="sng">
            <a:solidFill>
              <a:schemeClr val="dk1"/>
            </a:solidFill>
            <a:prstDash val="solid"/>
            <a:round/>
            <a:headEnd type="none" w="med" len="med"/>
            <a:tailEnd type="none" w="med" len="med"/>
          </a:ln>
        </p:spPr>
      </p:cxnSp>
      <p:cxnSp>
        <p:nvCxnSpPr>
          <p:cNvPr id="511" name="Google Shape;511;p36"/>
          <p:cNvCxnSpPr>
            <a:stCxn id="495" idx="4"/>
            <a:endCxn id="496" idx="0"/>
          </p:cNvCxnSpPr>
          <p:nvPr/>
        </p:nvCxnSpPr>
        <p:spPr>
          <a:xfrm flipH="1">
            <a:off x="6407800" y="2247950"/>
            <a:ext cx="114900" cy="468000"/>
          </a:xfrm>
          <a:prstGeom prst="straightConnector1">
            <a:avLst/>
          </a:prstGeom>
          <a:noFill/>
          <a:ln w="9525" cap="flat" cmpd="sng">
            <a:solidFill>
              <a:schemeClr val="dk1"/>
            </a:solidFill>
            <a:prstDash val="solid"/>
            <a:round/>
            <a:headEnd type="none" w="med" len="med"/>
            <a:tailEnd type="none" w="med" len="med"/>
          </a:ln>
        </p:spPr>
      </p:cxnSp>
      <p:cxnSp>
        <p:nvCxnSpPr>
          <p:cNvPr id="512" name="Google Shape;512;p36"/>
          <p:cNvCxnSpPr>
            <a:stCxn id="478" idx="6"/>
            <a:endCxn id="495" idx="2"/>
          </p:cNvCxnSpPr>
          <p:nvPr/>
        </p:nvCxnSpPr>
        <p:spPr>
          <a:xfrm>
            <a:off x="5744275" y="2094925"/>
            <a:ext cx="705600" cy="80100"/>
          </a:xfrm>
          <a:prstGeom prst="straightConnector1">
            <a:avLst/>
          </a:prstGeom>
          <a:noFill/>
          <a:ln w="9525" cap="flat" cmpd="sng">
            <a:solidFill>
              <a:schemeClr val="dk1"/>
            </a:solidFill>
            <a:prstDash val="solid"/>
            <a:round/>
            <a:headEnd type="none" w="med" len="med"/>
            <a:tailEnd type="none" w="med" len="med"/>
          </a:ln>
        </p:spPr>
      </p:cxnSp>
      <p:cxnSp>
        <p:nvCxnSpPr>
          <p:cNvPr id="513" name="Google Shape;513;p36"/>
          <p:cNvCxnSpPr>
            <a:stCxn id="479" idx="4"/>
            <a:endCxn id="495" idx="0"/>
          </p:cNvCxnSpPr>
          <p:nvPr/>
        </p:nvCxnSpPr>
        <p:spPr>
          <a:xfrm>
            <a:off x="6321725" y="1506500"/>
            <a:ext cx="201000" cy="595800"/>
          </a:xfrm>
          <a:prstGeom prst="straightConnector1">
            <a:avLst/>
          </a:prstGeom>
          <a:noFill/>
          <a:ln w="9525" cap="flat" cmpd="sng">
            <a:solidFill>
              <a:schemeClr val="dk1"/>
            </a:solidFill>
            <a:prstDash val="solid"/>
            <a:round/>
            <a:headEnd type="none" w="med" len="med"/>
            <a:tailEnd type="none" w="med" len="med"/>
          </a:ln>
        </p:spPr>
      </p:cxnSp>
      <p:cxnSp>
        <p:nvCxnSpPr>
          <p:cNvPr id="514" name="Google Shape;514;p36"/>
          <p:cNvCxnSpPr>
            <a:stCxn id="479" idx="5"/>
            <a:endCxn id="498" idx="1"/>
          </p:cNvCxnSpPr>
          <p:nvPr/>
        </p:nvCxnSpPr>
        <p:spPr>
          <a:xfrm>
            <a:off x="6373273" y="1485148"/>
            <a:ext cx="658200" cy="456600"/>
          </a:xfrm>
          <a:prstGeom prst="straightConnector1">
            <a:avLst/>
          </a:prstGeom>
          <a:noFill/>
          <a:ln w="9525" cap="flat" cmpd="sng">
            <a:solidFill>
              <a:schemeClr val="dk1"/>
            </a:solidFill>
            <a:prstDash val="solid"/>
            <a:round/>
            <a:headEnd type="none" w="med" len="med"/>
            <a:tailEnd type="none" w="med" len="med"/>
          </a:ln>
        </p:spPr>
      </p:cxnSp>
      <p:cxnSp>
        <p:nvCxnSpPr>
          <p:cNvPr id="515" name="Google Shape;515;p36"/>
          <p:cNvCxnSpPr>
            <a:stCxn id="498" idx="0"/>
            <a:endCxn id="480" idx="3"/>
          </p:cNvCxnSpPr>
          <p:nvPr/>
        </p:nvCxnSpPr>
        <p:spPr>
          <a:xfrm rot="10800000" flipH="1">
            <a:off x="7083125" y="1485150"/>
            <a:ext cx="165300" cy="435300"/>
          </a:xfrm>
          <a:prstGeom prst="straightConnector1">
            <a:avLst/>
          </a:prstGeom>
          <a:noFill/>
          <a:ln w="9525" cap="flat" cmpd="sng">
            <a:solidFill>
              <a:schemeClr val="dk1"/>
            </a:solidFill>
            <a:prstDash val="solid"/>
            <a:round/>
            <a:headEnd type="none" w="med" len="med"/>
            <a:tailEnd type="none" w="med" len="med"/>
          </a:ln>
        </p:spPr>
      </p:cxnSp>
      <p:cxnSp>
        <p:nvCxnSpPr>
          <p:cNvPr id="516" name="Google Shape;516;p36"/>
          <p:cNvCxnSpPr>
            <a:stCxn id="495" idx="6"/>
            <a:endCxn id="498" idx="3"/>
          </p:cNvCxnSpPr>
          <p:nvPr/>
        </p:nvCxnSpPr>
        <p:spPr>
          <a:xfrm rot="10800000" flipH="1">
            <a:off x="6595600" y="2044850"/>
            <a:ext cx="435900" cy="130200"/>
          </a:xfrm>
          <a:prstGeom prst="straightConnector1">
            <a:avLst/>
          </a:prstGeom>
          <a:noFill/>
          <a:ln w="9525" cap="flat" cmpd="sng">
            <a:solidFill>
              <a:schemeClr val="dk1"/>
            </a:solidFill>
            <a:prstDash val="solid"/>
            <a:round/>
            <a:headEnd type="none" w="med" len="med"/>
            <a:tailEnd type="none" w="med" len="med"/>
          </a:ln>
        </p:spPr>
      </p:cxnSp>
      <p:cxnSp>
        <p:nvCxnSpPr>
          <p:cNvPr id="517" name="Google Shape;517;p36"/>
          <p:cNvCxnSpPr>
            <a:stCxn id="496" idx="6"/>
            <a:endCxn id="497" idx="3"/>
          </p:cNvCxnSpPr>
          <p:nvPr/>
        </p:nvCxnSpPr>
        <p:spPr>
          <a:xfrm rot="10800000" flipH="1">
            <a:off x="6480800" y="2677650"/>
            <a:ext cx="647400" cy="111300"/>
          </a:xfrm>
          <a:prstGeom prst="straightConnector1">
            <a:avLst/>
          </a:prstGeom>
          <a:noFill/>
          <a:ln w="9525" cap="flat" cmpd="sng">
            <a:solidFill>
              <a:schemeClr val="dk1"/>
            </a:solidFill>
            <a:prstDash val="solid"/>
            <a:round/>
            <a:headEnd type="none" w="med" len="med"/>
            <a:tailEnd type="none" w="med" len="med"/>
          </a:ln>
        </p:spPr>
      </p:cxnSp>
      <p:cxnSp>
        <p:nvCxnSpPr>
          <p:cNvPr id="518" name="Google Shape;518;p36"/>
          <p:cNvCxnSpPr>
            <a:stCxn id="495" idx="5"/>
            <a:endCxn id="497" idx="1"/>
          </p:cNvCxnSpPr>
          <p:nvPr/>
        </p:nvCxnSpPr>
        <p:spPr>
          <a:xfrm>
            <a:off x="6574248" y="2226598"/>
            <a:ext cx="553800" cy="348000"/>
          </a:xfrm>
          <a:prstGeom prst="straightConnector1">
            <a:avLst/>
          </a:prstGeom>
          <a:noFill/>
          <a:ln w="9525" cap="flat" cmpd="sng">
            <a:solidFill>
              <a:schemeClr val="dk1"/>
            </a:solidFill>
            <a:prstDash val="solid"/>
            <a:round/>
            <a:headEnd type="none" w="med" len="med"/>
            <a:tailEnd type="none" w="med" len="med"/>
          </a:ln>
        </p:spPr>
      </p:cxnSp>
      <p:cxnSp>
        <p:nvCxnSpPr>
          <p:cNvPr id="519" name="Google Shape;519;p36"/>
          <p:cNvCxnSpPr>
            <a:stCxn id="498" idx="4"/>
            <a:endCxn id="497" idx="0"/>
          </p:cNvCxnSpPr>
          <p:nvPr/>
        </p:nvCxnSpPr>
        <p:spPr>
          <a:xfrm>
            <a:off x="7083125" y="2066250"/>
            <a:ext cx="96600" cy="486900"/>
          </a:xfrm>
          <a:prstGeom prst="straightConnector1">
            <a:avLst/>
          </a:prstGeom>
          <a:noFill/>
          <a:ln w="9525" cap="flat" cmpd="sng">
            <a:solidFill>
              <a:schemeClr val="dk1"/>
            </a:solidFill>
            <a:prstDash val="solid"/>
            <a:round/>
            <a:headEnd type="none" w="med" len="med"/>
            <a:tailEnd type="none" w="med" len="med"/>
          </a:ln>
        </p:spPr>
      </p:cxnSp>
      <p:cxnSp>
        <p:nvCxnSpPr>
          <p:cNvPr id="520" name="Google Shape;520;p36"/>
          <p:cNvCxnSpPr>
            <a:stCxn id="497" idx="7"/>
            <a:endCxn id="481" idx="3"/>
          </p:cNvCxnSpPr>
          <p:nvPr/>
        </p:nvCxnSpPr>
        <p:spPr>
          <a:xfrm rot="10800000" flipH="1">
            <a:off x="7231273" y="2146352"/>
            <a:ext cx="624900" cy="428100"/>
          </a:xfrm>
          <a:prstGeom prst="straightConnector1">
            <a:avLst/>
          </a:prstGeom>
          <a:noFill/>
          <a:ln w="9525" cap="flat" cmpd="sng">
            <a:solidFill>
              <a:schemeClr val="dk1"/>
            </a:solidFill>
            <a:prstDash val="solid"/>
            <a:round/>
            <a:headEnd type="none" w="med" len="med"/>
            <a:tailEnd type="none" w="med" len="med"/>
          </a:ln>
        </p:spPr>
      </p:cxnSp>
      <p:cxnSp>
        <p:nvCxnSpPr>
          <p:cNvPr id="521" name="Google Shape;521;p36"/>
          <p:cNvCxnSpPr>
            <a:stCxn id="497" idx="5"/>
            <a:endCxn id="483" idx="2"/>
          </p:cNvCxnSpPr>
          <p:nvPr/>
        </p:nvCxnSpPr>
        <p:spPr>
          <a:xfrm>
            <a:off x="7231273" y="2677548"/>
            <a:ext cx="603600" cy="191100"/>
          </a:xfrm>
          <a:prstGeom prst="straightConnector1">
            <a:avLst/>
          </a:prstGeom>
          <a:noFill/>
          <a:ln w="9525" cap="flat" cmpd="sng">
            <a:solidFill>
              <a:schemeClr val="dk1"/>
            </a:solidFill>
            <a:prstDash val="solid"/>
            <a:round/>
            <a:headEnd type="none" w="med" len="med"/>
            <a:tailEnd type="none" w="med" len="med"/>
          </a:ln>
        </p:spPr>
      </p:cxnSp>
      <p:cxnSp>
        <p:nvCxnSpPr>
          <p:cNvPr id="522" name="Google Shape;522;p36"/>
          <p:cNvCxnSpPr>
            <a:stCxn id="497" idx="4"/>
            <a:endCxn id="485" idx="0"/>
          </p:cNvCxnSpPr>
          <p:nvPr/>
        </p:nvCxnSpPr>
        <p:spPr>
          <a:xfrm>
            <a:off x="7179725" y="2698900"/>
            <a:ext cx="120300" cy="763500"/>
          </a:xfrm>
          <a:prstGeom prst="straightConnector1">
            <a:avLst/>
          </a:prstGeom>
          <a:noFill/>
          <a:ln w="9525" cap="flat" cmpd="sng">
            <a:solidFill>
              <a:schemeClr val="dk1"/>
            </a:solidFill>
            <a:prstDash val="solid"/>
            <a:round/>
            <a:headEnd type="none" w="med" len="med"/>
            <a:tailEnd type="none" w="med" len="med"/>
          </a:ln>
        </p:spPr>
      </p:cxnSp>
      <p:cxnSp>
        <p:nvCxnSpPr>
          <p:cNvPr id="523" name="Google Shape;523;p36"/>
          <p:cNvCxnSpPr>
            <a:stCxn id="497" idx="3"/>
            <a:endCxn id="484" idx="7"/>
          </p:cNvCxnSpPr>
          <p:nvPr/>
        </p:nvCxnSpPr>
        <p:spPr>
          <a:xfrm flipH="1">
            <a:off x="6373377" y="2677548"/>
            <a:ext cx="754800" cy="8061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27"/>
        <p:cNvGrpSpPr/>
        <p:nvPr/>
      </p:nvGrpSpPr>
      <p:grpSpPr>
        <a:xfrm>
          <a:off x="0" y="0"/>
          <a:ext cx="0" cy="0"/>
          <a:chOff x="0" y="0"/>
          <a:chExt cx="0" cy="0"/>
        </a:xfrm>
      </p:grpSpPr>
      <p:sp>
        <p:nvSpPr>
          <p:cNvPr id="528" name="Google Shape;528;p37"/>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In a </a:t>
            </a:r>
            <a:r>
              <a:rPr lang="en-GB" b="1"/>
              <a:t>mesh network</a:t>
            </a:r>
            <a:r>
              <a:rPr lang="en-GB"/>
              <a:t>, typically the most efficient route is calculated before the required data is transferred.</a:t>
            </a:r>
            <a:endParaRPr/>
          </a:p>
        </p:txBody>
      </p:sp>
      <p:sp>
        <p:nvSpPr>
          <p:cNvPr id="529" name="Google Shape;529;p37"/>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topologies</a:t>
            </a:r>
            <a:endParaRPr/>
          </a:p>
        </p:txBody>
      </p:sp>
      <p:sp>
        <p:nvSpPr>
          <p:cNvPr id="530" name="Google Shape;530;p3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25</a:t>
            </a:fld>
            <a:endParaRPr/>
          </a:p>
        </p:txBody>
      </p:sp>
      <p:sp>
        <p:nvSpPr>
          <p:cNvPr id="531" name="Google Shape;531;p37"/>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pic>
        <p:nvPicPr>
          <p:cNvPr id="532" name="Google Shape;532;p37"/>
          <p:cNvPicPr preferRelativeResize="0"/>
          <p:nvPr/>
        </p:nvPicPr>
        <p:blipFill rotWithShape="1">
          <a:blip r:embed="rId3">
            <a:alphaModFix/>
          </a:blip>
          <a:srcRect t="3358" b="3349"/>
          <a:stretch/>
        </p:blipFill>
        <p:spPr>
          <a:xfrm>
            <a:off x="5088074" y="1011600"/>
            <a:ext cx="3744024" cy="34927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36"/>
        <p:cNvGrpSpPr/>
        <p:nvPr/>
      </p:nvGrpSpPr>
      <p:grpSpPr>
        <a:xfrm>
          <a:off x="0" y="0"/>
          <a:ext cx="0" cy="0"/>
          <a:chOff x="0" y="0"/>
          <a:chExt cx="0" cy="0"/>
        </a:xfrm>
      </p:grpSpPr>
      <p:sp>
        <p:nvSpPr>
          <p:cNvPr id="537" name="Google Shape;537;p38"/>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is a graph for a </a:t>
            </a:r>
            <a:r>
              <a:rPr lang="en-GB" b="1"/>
              <a:t>tree network</a:t>
            </a:r>
            <a:r>
              <a:rPr lang="en-GB"/>
              <a:t>. This topology is a mixture of a star and bus topology.</a:t>
            </a:r>
            <a:endParaRPr/>
          </a:p>
          <a:p>
            <a:pPr marL="0" lvl="0" indent="0" algn="l" rtl="0">
              <a:spcBef>
                <a:spcPts val="1600"/>
              </a:spcBef>
              <a:spcAft>
                <a:spcPts val="1600"/>
              </a:spcAft>
              <a:buNone/>
            </a:pPr>
            <a:r>
              <a:rPr lang="en-GB"/>
              <a:t>Groups of nodes are connected together to a linear bus </a:t>
            </a:r>
            <a:r>
              <a:rPr lang="en-GB" b="1"/>
              <a:t>backbone </a:t>
            </a:r>
            <a:r>
              <a:rPr lang="en-GB"/>
              <a:t>topology.</a:t>
            </a:r>
            <a:endParaRPr/>
          </a:p>
        </p:txBody>
      </p:sp>
      <p:sp>
        <p:nvSpPr>
          <p:cNvPr id="538" name="Google Shape;538;p38"/>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 topologies</a:t>
            </a:r>
            <a:endParaRPr/>
          </a:p>
        </p:txBody>
      </p:sp>
      <p:sp>
        <p:nvSpPr>
          <p:cNvPr id="539" name="Google Shape;539;p3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26</a:t>
            </a:fld>
            <a:endParaRPr/>
          </a:p>
        </p:txBody>
      </p:sp>
      <p:sp>
        <p:nvSpPr>
          <p:cNvPr id="540" name="Google Shape;540;p38"/>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pic>
        <p:nvPicPr>
          <p:cNvPr id="541" name="Google Shape;541;p38"/>
          <p:cNvPicPr preferRelativeResize="0"/>
          <p:nvPr/>
        </p:nvPicPr>
        <p:blipFill rotWithShape="1">
          <a:blip r:embed="rId3">
            <a:alphaModFix/>
          </a:blip>
          <a:srcRect t="7044" b="7044"/>
          <a:stretch/>
        </p:blipFill>
        <p:spPr>
          <a:xfrm>
            <a:off x="4761375" y="1011599"/>
            <a:ext cx="4063975" cy="33457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45"/>
        <p:cNvGrpSpPr/>
        <p:nvPr/>
      </p:nvGrpSpPr>
      <p:grpSpPr>
        <a:xfrm>
          <a:off x="0" y="0"/>
          <a:ext cx="0" cy="0"/>
          <a:chOff x="0" y="0"/>
          <a:chExt cx="0" cy="0"/>
        </a:xfrm>
      </p:grpSpPr>
      <p:sp>
        <p:nvSpPr>
          <p:cNvPr id="546" name="Google Shape;546;p39"/>
          <p:cNvSpPr txBox="1">
            <a:spLocks noGrp="1"/>
          </p:cNvSpPr>
          <p:nvPr>
            <p:ph type="body" idx="1"/>
          </p:nvPr>
        </p:nvSpPr>
        <p:spPr>
          <a:xfrm>
            <a:off x="310900" y="1017724"/>
            <a:ext cx="4096500" cy="3659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accent6"/>
              </a:buClr>
              <a:buSzPts val="1800"/>
              <a:buChar char="●"/>
            </a:pPr>
            <a:r>
              <a:rPr lang="en-GB"/>
              <a:t>A </a:t>
            </a:r>
            <a:r>
              <a:rPr lang="en-GB" b="1"/>
              <a:t>virtual local area network (VLAN) </a:t>
            </a:r>
            <a:r>
              <a:rPr lang="en-GB"/>
              <a:t>is a technique that is used to split one LAN into several smaller LANs or segments</a:t>
            </a:r>
            <a:endParaRPr/>
          </a:p>
          <a:p>
            <a:pPr marL="457200" lvl="0" indent="-342900" algn="l" rtl="0">
              <a:spcBef>
                <a:spcPts val="0"/>
              </a:spcBef>
              <a:spcAft>
                <a:spcPts val="0"/>
              </a:spcAft>
              <a:buClr>
                <a:schemeClr val="accent6"/>
              </a:buClr>
              <a:buSzPts val="1800"/>
              <a:buChar char="●"/>
            </a:pPr>
            <a:r>
              <a:rPr lang="en-GB"/>
              <a:t>For example, if you have a large site with many buildings, you may split the individual buildings into several VLANs</a:t>
            </a:r>
            <a:endParaRPr/>
          </a:p>
          <a:p>
            <a:pPr marL="457200" lvl="0" indent="-342900" algn="l" rtl="0">
              <a:spcBef>
                <a:spcPts val="0"/>
              </a:spcBef>
              <a:spcAft>
                <a:spcPts val="0"/>
              </a:spcAft>
              <a:buClr>
                <a:schemeClr val="accent6"/>
              </a:buClr>
              <a:buSzPts val="1800"/>
              <a:buChar char="●"/>
            </a:pPr>
            <a:r>
              <a:rPr lang="en-GB"/>
              <a:t>This helps to improve the efficiency of very large LANs</a:t>
            </a:r>
            <a:endParaRPr/>
          </a:p>
        </p:txBody>
      </p:sp>
      <p:sp>
        <p:nvSpPr>
          <p:cNvPr id="547" name="Google Shape;547;p3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27</a:t>
            </a:fld>
            <a:endParaRPr/>
          </a:p>
        </p:txBody>
      </p:sp>
      <p:sp>
        <p:nvSpPr>
          <p:cNvPr id="548" name="Google Shape;548;p39"/>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549" name="Google Shape;549;p39"/>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Virtual local area network </a:t>
            </a:r>
            <a:endParaRPr/>
          </a:p>
        </p:txBody>
      </p:sp>
      <p:graphicFrame>
        <p:nvGraphicFramePr>
          <p:cNvPr id="550" name="Google Shape;550;p39"/>
          <p:cNvGraphicFramePr/>
          <p:nvPr/>
        </p:nvGraphicFramePr>
        <p:xfrm>
          <a:off x="4693875" y="1267213"/>
          <a:ext cx="4263200" cy="3566105"/>
        </p:xfrm>
        <a:graphic>
          <a:graphicData uri="http://schemas.openxmlformats.org/drawingml/2006/table">
            <a:tbl>
              <a:tblPr>
                <a:noFill/>
                <a:tableStyleId>{DAB9F819-C6A0-43BD-8D79-380B72E017DC}</a:tableStyleId>
              </a:tblPr>
              <a:tblGrid>
                <a:gridCol w="2131600">
                  <a:extLst>
                    <a:ext uri="{9D8B030D-6E8A-4147-A177-3AD203B41FA5}">
                      <a16:colId xmlns:a16="http://schemas.microsoft.com/office/drawing/2014/main" val="20000"/>
                    </a:ext>
                  </a:extLst>
                </a:gridCol>
                <a:gridCol w="2131600">
                  <a:extLst>
                    <a:ext uri="{9D8B030D-6E8A-4147-A177-3AD203B41FA5}">
                      <a16:colId xmlns:a16="http://schemas.microsoft.com/office/drawing/2014/main" val="20001"/>
                    </a:ext>
                  </a:extLst>
                </a:gridCol>
              </a:tblGrid>
              <a:tr h="609575">
                <a:tc>
                  <a:txBody>
                    <a:bodyPr/>
                    <a:lstStyle/>
                    <a:p>
                      <a:pPr marL="0" lvl="0" indent="0" algn="ctr" rtl="0">
                        <a:spcBef>
                          <a:spcPts val="0"/>
                        </a:spcBef>
                        <a:spcAft>
                          <a:spcPts val="0"/>
                        </a:spcAft>
                        <a:buNone/>
                      </a:pPr>
                      <a:r>
                        <a:rPr lang="en-GB" b="1">
                          <a:latin typeface="Quicksand"/>
                          <a:ea typeface="Quicksand"/>
                          <a:cs typeface="Quicksand"/>
                          <a:sym typeface="Quicksand"/>
                        </a:rPr>
                        <a:t>Advantages of </a:t>
                      </a:r>
                      <a:endParaRPr b="1">
                        <a:latin typeface="Quicksand"/>
                        <a:ea typeface="Quicksand"/>
                        <a:cs typeface="Quicksand"/>
                        <a:sym typeface="Quicksand"/>
                      </a:endParaRPr>
                    </a:p>
                    <a:p>
                      <a:pPr marL="0" lvl="0" indent="0" algn="ctr" rtl="0">
                        <a:spcBef>
                          <a:spcPts val="0"/>
                        </a:spcBef>
                        <a:spcAft>
                          <a:spcPts val="0"/>
                        </a:spcAft>
                        <a:buNone/>
                      </a:pPr>
                      <a:r>
                        <a:rPr lang="en-GB" b="1">
                          <a:latin typeface="Quicksand"/>
                          <a:ea typeface="Quicksand"/>
                          <a:cs typeface="Quicksand"/>
                          <a:sym typeface="Quicksand"/>
                        </a:rPr>
                        <a:t>VLANs</a:t>
                      </a:r>
                      <a:endParaRPr b="1">
                        <a:latin typeface="Quicksand"/>
                        <a:ea typeface="Quicksand"/>
                        <a:cs typeface="Quicksand"/>
                        <a:sym typeface="Quicksan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GB" b="1">
                          <a:latin typeface="Quicksand"/>
                          <a:ea typeface="Quicksand"/>
                          <a:cs typeface="Quicksand"/>
                          <a:sym typeface="Quicksand"/>
                        </a:rPr>
                        <a:t>Disadvantages of VLANs</a:t>
                      </a:r>
                      <a:endParaRPr b="1">
                        <a:latin typeface="Quicksand"/>
                        <a:ea typeface="Quicksand"/>
                        <a:cs typeface="Quicksand"/>
                        <a:sym typeface="Quicksan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374125">
                <a:tc>
                  <a:txBody>
                    <a:bodyPr/>
                    <a:lstStyle/>
                    <a:p>
                      <a:pPr marL="360000" lvl="0" indent="-311150" algn="l" rtl="0">
                        <a:spcBef>
                          <a:spcPts val="0"/>
                        </a:spcBef>
                        <a:spcAft>
                          <a:spcPts val="0"/>
                        </a:spcAft>
                        <a:buClr>
                          <a:schemeClr val="accent6"/>
                        </a:buClr>
                        <a:buSzPts val="1300"/>
                        <a:buFont typeface="Quicksand"/>
                        <a:buChar char="●"/>
                      </a:pPr>
                      <a:r>
                        <a:rPr lang="en-GB" sz="1300">
                          <a:solidFill>
                            <a:schemeClr val="dk1"/>
                          </a:solidFill>
                          <a:latin typeface="Quicksand"/>
                          <a:ea typeface="Quicksand"/>
                          <a:cs typeface="Quicksand"/>
                          <a:sym typeface="Quicksand"/>
                        </a:rPr>
                        <a:t>Latency is decreased as data is transmitted across a smaller network</a:t>
                      </a:r>
                      <a:endParaRPr sz="1300">
                        <a:solidFill>
                          <a:schemeClr val="dk1"/>
                        </a:solidFill>
                        <a:latin typeface="Quicksand"/>
                        <a:ea typeface="Quicksand"/>
                        <a:cs typeface="Quicksand"/>
                        <a:sym typeface="Quicksand"/>
                      </a:endParaRPr>
                    </a:p>
                    <a:p>
                      <a:pPr marL="360000" lvl="0" indent="-311150" algn="l" rtl="0">
                        <a:spcBef>
                          <a:spcPts val="0"/>
                        </a:spcBef>
                        <a:spcAft>
                          <a:spcPts val="0"/>
                        </a:spcAft>
                        <a:buClr>
                          <a:schemeClr val="accent6"/>
                        </a:buClr>
                        <a:buSzPts val="1300"/>
                        <a:buFont typeface="Quicksand"/>
                        <a:buChar char="●"/>
                      </a:pPr>
                      <a:r>
                        <a:rPr lang="en-GB" sz="1300">
                          <a:solidFill>
                            <a:schemeClr val="dk1"/>
                          </a:solidFill>
                          <a:latin typeface="Quicksand"/>
                          <a:ea typeface="Quicksand"/>
                          <a:cs typeface="Quicksand"/>
                          <a:sym typeface="Quicksand"/>
                        </a:rPr>
                        <a:t>Security is improved as different VLANs can have different access levels</a:t>
                      </a:r>
                      <a:endParaRPr sz="1300">
                        <a:solidFill>
                          <a:schemeClr val="dk1"/>
                        </a:solidFill>
                        <a:latin typeface="Quicksand"/>
                        <a:ea typeface="Quicksand"/>
                        <a:cs typeface="Quicksand"/>
                        <a:sym typeface="Quicksan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457200" lvl="0" indent="-311150" algn="l" rtl="0">
                        <a:spcBef>
                          <a:spcPts val="0"/>
                        </a:spcBef>
                        <a:spcAft>
                          <a:spcPts val="0"/>
                        </a:spcAft>
                        <a:buClr>
                          <a:schemeClr val="accent6"/>
                        </a:buClr>
                        <a:buSzPts val="1300"/>
                        <a:buFont typeface="Quicksand"/>
                        <a:buChar char="●"/>
                      </a:pPr>
                      <a:r>
                        <a:rPr lang="en-GB" sz="1300" dirty="0">
                          <a:solidFill>
                            <a:schemeClr val="dk1"/>
                          </a:solidFill>
                          <a:latin typeface="Quicksand"/>
                          <a:ea typeface="Quicksand"/>
                          <a:cs typeface="Quicksand"/>
                          <a:sym typeface="Quicksand"/>
                        </a:rPr>
                        <a:t>Planning, implementation, and maintenance of a VLAN could be complicated and may require specialist expertise</a:t>
                      </a:r>
                      <a:endParaRPr sz="1300" dirty="0">
                        <a:solidFill>
                          <a:schemeClr val="dk1"/>
                        </a:solidFill>
                        <a:latin typeface="Quicksand"/>
                        <a:ea typeface="Quicksand"/>
                        <a:cs typeface="Quicksand"/>
                        <a:sym typeface="Quicksand"/>
                      </a:endParaRPr>
                    </a:p>
                    <a:p>
                      <a:pPr marL="457200" lvl="0" indent="-311150" algn="l" rtl="0">
                        <a:spcBef>
                          <a:spcPts val="0"/>
                        </a:spcBef>
                        <a:spcAft>
                          <a:spcPts val="0"/>
                        </a:spcAft>
                        <a:buClr>
                          <a:schemeClr val="accent6"/>
                        </a:buClr>
                        <a:buSzPts val="1300"/>
                        <a:buFont typeface="Quicksand"/>
                        <a:buChar char="●"/>
                      </a:pPr>
                      <a:r>
                        <a:rPr lang="en-GB" sz="1300" dirty="0">
                          <a:solidFill>
                            <a:schemeClr val="dk1"/>
                          </a:solidFill>
                          <a:latin typeface="Quicksand"/>
                          <a:ea typeface="Quicksand"/>
                          <a:cs typeface="Quicksand"/>
                          <a:sym typeface="Quicksand"/>
                        </a:rPr>
                        <a:t>Can be more expensive due to the need for additional hardware in some large networks</a:t>
                      </a:r>
                      <a:endParaRPr sz="1300" dirty="0">
                        <a:solidFill>
                          <a:schemeClr val="dk1"/>
                        </a:solidFill>
                        <a:latin typeface="Quicksand"/>
                        <a:ea typeface="Quicksand"/>
                        <a:cs typeface="Quicksand"/>
                        <a:sym typeface="Quicksand"/>
                      </a:endParaRPr>
                    </a:p>
                    <a:p>
                      <a:pPr marL="0" lvl="0" indent="0" algn="l" rtl="0">
                        <a:spcBef>
                          <a:spcPts val="0"/>
                        </a:spcBef>
                        <a:spcAft>
                          <a:spcPts val="0"/>
                        </a:spcAft>
                        <a:buNone/>
                      </a:pPr>
                      <a:endParaRPr sz="1300" dirty="0">
                        <a:solidFill>
                          <a:schemeClr val="accent6"/>
                        </a:solidFill>
                        <a:latin typeface="Quicksand"/>
                        <a:ea typeface="Quicksand"/>
                        <a:cs typeface="Quicksand"/>
                        <a:sym typeface="Quicksand"/>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54"/>
        <p:cNvGrpSpPr/>
        <p:nvPr/>
      </p:nvGrpSpPr>
      <p:grpSpPr>
        <a:xfrm>
          <a:off x="0" y="0"/>
          <a:ext cx="0" cy="0"/>
          <a:chOff x="0" y="0"/>
          <a:chExt cx="0" cy="0"/>
        </a:xfrm>
      </p:grpSpPr>
      <p:sp>
        <p:nvSpPr>
          <p:cNvPr id="555" name="Google Shape;555;p40"/>
          <p:cNvSpPr txBox="1"/>
          <p:nvPr/>
        </p:nvSpPr>
        <p:spPr>
          <a:xfrm>
            <a:off x="4518725" y="937650"/>
            <a:ext cx="4392900" cy="34170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
        <p:nvSpPr>
          <p:cNvPr id="556" name="Google Shape;556;p40"/>
          <p:cNvSpPr txBox="1">
            <a:spLocks noGrp="1"/>
          </p:cNvSpPr>
          <p:nvPr>
            <p:ph type="body" idx="1"/>
          </p:nvPr>
        </p:nvSpPr>
        <p:spPr>
          <a:xfrm>
            <a:off x="310900" y="1017725"/>
            <a:ext cx="3950100" cy="36591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accent6"/>
              </a:buClr>
              <a:buSzPts val="1700"/>
              <a:buChar char="●"/>
            </a:pPr>
            <a:r>
              <a:rPr lang="en-GB" sz="1700"/>
              <a:t>Open and complete the ‘</a:t>
            </a:r>
            <a:r>
              <a:rPr lang="en-GB" sz="1700" b="1"/>
              <a:t>A3 Activity sheet</a:t>
            </a:r>
            <a:r>
              <a:rPr lang="en-GB" sz="1700"/>
              <a:t> – Topologies’</a:t>
            </a:r>
            <a:endParaRPr sz="1700"/>
          </a:p>
          <a:p>
            <a:pPr marL="457200" lvl="0" indent="0" algn="l" rtl="0">
              <a:lnSpc>
                <a:spcPct val="115000"/>
              </a:lnSpc>
              <a:spcBef>
                <a:spcPts val="0"/>
              </a:spcBef>
              <a:spcAft>
                <a:spcPts val="0"/>
              </a:spcAft>
              <a:buNone/>
            </a:pPr>
            <a:endParaRPr sz="1700"/>
          </a:p>
          <a:p>
            <a:pPr marL="457200" lvl="0" indent="-336550" algn="l" rtl="0">
              <a:lnSpc>
                <a:spcPct val="115000"/>
              </a:lnSpc>
              <a:spcBef>
                <a:spcPts val="0"/>
              </a:spcBef>
              <a:spcAft>
                <a:spcPts val="0"/>
              </a:spcAft>
              <a:buClr>
                <a:schemeClr val="accent6"/>
              </a:buClr>
              <a:buSzPts val="1700"/>
              <a:buChar char="●"/>
            </a:pPr>
            <a:r>
              <a:rPr lang="en-GB" sz="1700"/>
              <a:t>Read through the advantages and disadvantages of the different topologies and then </a:t>
            </a:r>
            <a:r>
              <a:rPr lang="en-GB"/>
              <a:t>determine the most suitable topology for the scenarios given</a:t>
            </a:r>
            <a:endParaRPr/>
          </a:p>
        </p:txBody>
      </p:sp>
      <p:sp>
        <p:nvSpPr>
          <p:cNvPr id="557" name="Google Shape;557;p40"/>
          <p:cNvSpPr txBox="1">
            <a:spLocks noGrp="1"/>
          </p:cNvSpPr>
          <p:nvPr>
            <p:ph type="title"/>
          </p:nvPr>
        </p:nvSpPr>
        <p:spPr>
          <a:xfrm>
            <a:off x="310900" y="3135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Exploring the advantages and disadvantages</a:t>
            </a:r>
            <a:endParaRPr/>
          </a:p>
        </p:txBody>
      </p:sp>
      <p:sp>
        <p:nvSpPr>
          <p:cNvPr id="558" name="Google Shape;558;p4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28</a:t>
            </a:fld>
            <a:endParaRPr/>
          </a:p>
        </p:txBody>
      </p:sp>
      <p:sp>
        <p:nvSpPr>
          <p:cNvPr id="559" name="Google Shape;559;p40"/>
          <p:cNvSpPr txBox="1">
            <a:spLocks noGrp="1"/>
          </p:cNvSpPr>
          <p:nvPr>
            <p:ph type="subTitle" idx="3"/>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3</a:t>
            </a:r>
            <a:endParaRPr/>
          </a:p>
        </p:txBody>
      </p:sp>
      <p:sp>
        <p:nvSpPr>
          <p:cNvPr id="560" name="Google Shape;560;p40"/>
          <p:cNvSpPr txBox="1"/>
          <p:nvPr/>
        </p:nvSpPr>
        <p:spPr>
          <a:xfrm>
            <a:off x="4621325" y="1017725"/>
            <a:ext cx="4119300" cy="985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Clr>
                <a:schemeClr val="dk1"/>
              </a:buClr>
              <a:buSzPts val="1100"/>
              <a:buFont typeface="Arial"/>
              <a:buNone/>
            </a:pPr>
            <a:r>
              <a:rPr lang="en-GB" sz="2000">
                <a:solidFill>
                  <a:srgbClr val="CD2355"/>
                </a:solidFill>
                <a:latin typeface="Quicksand SemiBold"/>
                <a:ea typeface="Quicksand SemiBold"/>
                <a:cs typeface="Quicksand SemiBold"/>
                <a:sym typeface="Quicksand SemiBold"/>
              </a:rPr>
              <a:t>Topologies</a:t>
            </a:r>
            <a:endParaRPr sz="2000">
              <a:solidFill>
                <a:srgbClr val="CD2355"/>
              </a:solidFill>
              <a:latin typeface="Quicksand SemiBold"/>
              <a:ea typeface="Quicksand SemiBold"/>
              <a:cs typeface="Quicksand SemiBold"/>
              <a:sym typeface="Quicksand SemiBold"/>
            </a:endParaRPr>
          </a:p>
          <a:p>
            <a:pPr marL="0" lvl="0" indent="0" algn="l" rtl="0">
              <a:lnSpc>
                <a:spcPct val="115000"/>
              </a:lnSpc>
              <a:spcBef>
                <a:spcPts val="1800"/>
              </a:spcBef>
              <a:spcAft>
                <a:spcPts val="600"/>
              </a:spcAft>
              <a:buClr>
                <a:schemeClr val="dk1"/>
              </a:buClr>
              <a:buSzPts val="1100"/>
              <a:buFont typeface="Arial"/>
              <a:buNone/>
            </a:pPr>
            <a:r>
              <a:rPr lang="en-GB">
                <a:solidFill>
                  <a:srgbClr val="FFFFFF"/>
                </a:solidFill>
                <a:highlight>
                  <a:srgbClr val="CD2355"/>
                </a:highlight>
                <a:latin typeface="Quicksand"/>
                <a:ea typeface="Quicksand"/>
                <a:cs typeface="Quicksand"/>
                <a:sym typeface="Quicksand"/>
              </a:rPr>
              <a:t> Star topology </a:t>
            </a:r>
            <a:r>
              <a:rPr lang="en-GB">
                <a:solidFill>
                  <a:srgbClr val="FFFFFF"/>
                </a:solidFill>
                <a:latin typeface="Quicksand"/>
                <a:ea typeface="Quicksand"/>
                <a:cs typeface="Quicksand"/>
                <a:sym typeface="Quicksand"/>
              </a:rPr>
              <a:t>.</a:t>
            </a:r>
            <a:endParaRPr sz="1000">
              <a:latin typeface="Quicksand"/>
              <a:ea typeface="Quicksand"/>
              <a:cs typeface="Quicksand"/>
              <a:sym typeface="Quicksand"/>
            </a:endParaRPr>
          </a:p>
        </p:txBody>
      </p:sp>
      <p:sp>
        <p:nvSpPr>
          <p:cNvPr id="561" name="Google Shape;561;p40"/>
          <p:cNvSpPr txBox="1"/>
          <p:nvPr/>
        </p:nvSpPr>
        <p:spPr>
          <a:xfrm>
            <a:off x="5624344" y="1961375"/>
            <a:ext cx="3116400" cy="1169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800">
                <a:solidFill>
                  <a:schemeClr val="dk1"/>
                </a:solidFill>
                <a:latin typeface="Quicksand"/>
                <a:ea typeface="Quicksand"/>
                <a:cs typeface="Quicksand"/>
                <a:sym typeface="Quicksand"/>
              </a:rPr>
              <a:t>A </a:t>
            </a:r>
            <a:r>
              <a:rPr lang="en-GB" sz="800" b="1">
                <a:solidFill>
                  <a:schemeClr val="dk1"/>
                </a:solidFill>
                <a:latin typeface="Quicksand"/>
                <a:ea typeface="Quicksand"/>
                <a:cs typeface="Quicksand"/>
                <a:sym typeface="Quicksand"/>
              </a:rPr>
              <a:t>star topology</a:t>
            </a:r>
            <a:r>
              <a:rPr lang="en-GB" sz="800">
                <a:solidFill>
                  <a:schemeClr val="dk1"/>
                </a:solidFill>
                <a:latin typeface="Quicksand"/>
                <a:ea typeface="Quicksand"/>
                <a:cs typeface="Quicksand"/>
                <a:sym typeface="Quicksand"/>
              </a:rPr>
              <a:t> has one </a:t>
            </a:r>
            <a:r>
              <a:rPr lang="en-GB" sz="800" b="1">
                <a:solidFill>
                  <a:schemeClr val="dk1"/>
                </a:solidFill>
                <a:latin typeface="Quicksand"/>
                <a:ea typeface="Quicksand"/>
                <a:cs typeface="Quicksand"/>
                <a:sym typeface="Quicksand"/>
              </a:rPr>
              <a:t>central </a:t>
            </a:r>
            <a:r>
              <a:rPr lang="en-GB" sz="800">
                <a:solidFill>
                  <a:schemeClr val="dk1"/>
                </a:solidFill>
                <a:latin typeface="Quicksand"/>
                <a:ea typeface="Quicksand"/>
                <a:cs typeface="Quicksand"/>
                <a:sym typeface="Quicksand"/>
              </a:rPr>
              <a:t>node with all of the other nodes connected to it. The central node would typically be a </a:t>
            </a:r>
            <a:r>
              <a:rPr lang="en-GB" sz="800" b="1">
                <a:solidFill>
                  <a:schemeClr val="dk1"/>
                </a:solidFill>
                <a:latin typeface="Quicksand"/>
                <a:ea typeface="Quicksand"/>
                <a:cs typeface="Quicksand"/>
                <a:sym typeface="Quicksand"/>
              </a:rPr>
              <a:t>hub </a:t>
            </a:r>
            <a:r>
              <a:rPr lang="en-GB" sz="800">
                <a:solidFill>
                  <a:schemeClr val="dk1"/>
                </a:solidFill>
                <a:latin typeface="Quicksand"/>
                <a:ea typeface="Quicksand"/>
                <a:cs typeface="Quicksand"/>
                <a:sym typeface="Quicksand"/>
              </a:rPr>
              <a:t>or a </a:t>
            </a:r>
            <a:r>
              <a:rPr lang="en-GB" sz="800" b="1">
                <a:solidFill>
                  <a:schemeClr val="dk1"/>
                </a:solidFill>
                <a:latin typeface="Quicksand"/>
                <a:ea typeface="Quicksand"/>
                <a:cs typeface="Quicksand"/>
                <a:sym typeface="Quicksand"/>
              </a:rPr>
              <a:t>switch </a:t>
            </a:r>
            <a:r>
              <a:rPr lang="en-GB" sz="800">
                <a:solidFill>
                  <a:schemeClr val="dk1"/>
                </a:solidFill>
                <a:latin typeface="Quicksand"/>
                <a:ea typeface="Quicksand"/>
                <a:cs typeface="Quicksand"/>
                <a:sym typeface="Quicksand"/>
              </a:rPr>
              <a:t>that could transfer data between nodes.</a:t>
            </a:r>
            <a:endParaRPr sz="8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800">
              <a:solidFill>
                <a:schemeClr val="dk1"/>
              </a:solidFill>
              <a:latin typeface="Quicksand"/>
              <a:ea typeface="Quicksand"/>
              <a:cs typeface="Quicksand"/>
              <a:sym typeface="Quicksand"/>
            </a:endParaRPr>
          </a:p>
          <a:p>
            <a:pPr marL="0" lvl="0" indent="0" algn="l" rtl="0">
              <a:spcBef>
                <a:spcPts val="0"/>
              </a:spcBef>
              <a:spcAft>
                <a:spcPts val="0"/>
              </a:spcAft>
              <a:buNone/>
            </a:pPr>
            <a:r>
              <a:rPr lang="en-GB" sz="800">
                <a:solidFill>
                  <a:schemeClr val="dk1"/>
                </a:solidFill>
                <a:latin typeface="Quicksand"/>
                <a:ea typeface="Quicksand"/>
                <a:cs typeface="Quicksand"/>
                <a:sym typeface="Quicksand"/>
              </a:rPr>
              <a:t>If a </a:t>
            </a:r>
            <a:r>
              <a:rPr lang="en-GB" sz="800" b="1">
                <a:solidFill>
                  <a:schemeClr val="dk1"/>
                </a:solidFill>
                <a:latin typeface="Quicksand"/>
                <a:ea typeface="Quicksand"/>
                <a:cs typeface="Quicksand"/>
                <a:sym typeface="Quicksand"/>
              </a:rPr>
              <a:t>hub </a:t>
            </a:r>
            <a:r>
              <a:rPr lang="en-GB" sz="800">
                <a:solidFill>
                  <a:schemeClr val="dk1"/>
                </a:solidFill>
                <a:latin typeface="Quicksand"/>
                <a:ea typeface="Quicksand"/>
                <a:cs typeface="Quicksand"/>
                <a:sym typeface="Quicksand"/>
              </a:rPr>
              <a:t>is the central node, then it will broadcast the data to all nodes connected to it. If a </a:t>
            </a:r>
            <a:r>
              <a:rPr lang="en-GB" sz="800" b="1">
                <a:solidFill>
                  <a:schemeClr val="dk1"/>
                </a:solidFill>
                <a:latin typeface="Quicksand"/>
                <a:ea typeface="Quicksand"/>
                <a:cs typeface="Quicksand"/>
                <a:sym typeface="Quicksand"/>
              </a:rPr>
              <a:t>switch </a:t>
            </a:r>
            <a:r>
              <a:rPr lang="en-GB" sz="800">
                <a:solidFill>
                  <a:schemeClr val="dk1"/>
                </a:solidFill>
                <a:latin typeface="Quicksand"/>
                <a:ea typeface="Quicksand"/>
                <a:cs typeface="Quicksand"/>
                <a:sym typeface="Quicksand"/>
              </a:rPr>
              <a:t>is the central node, then it will transfer the data to the required location.</a:t>
            </a:r>
            <a:endParaRPr sz="8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800">
              <a:solidFill>
                <a:schemeClr val="dk1"/>
              </a:solidFill>
              <a:latin typeface="Quicksand"/>
              <a:ea typeface="Quicksand"/>
              <a:cs typeface="Quicksand"/>
              <a:sym typeface="Quicksand"/>
            </a:endParaRPr>
          </a:p>
        </p:txBody>
      </p:sp>
      <p:pic>
        <p:nvPicPr>
          <p:cNvPr id="562" name="Google Shape;562;p40"/>
          <p:cNvPicPr preferRelativeResize="0"/>
          <p:nvPr/>
        </p:nvPicPr>
        <p:blipFill>
          <a:blip r:embed="rId3">
            <a:alphaModFix/>
          </a:blip>
          <a:stretch>
            <a:fillRect/>
          </a:stretch>
        </p:blipFill>
        <p:spPr>
          <a:xfrm>
            <a:off x="4621319" y="1961375"/>
            <a:ext cx="1032237" cy="1154950"/>
          </a:xfrm>
          <a:prstGeom prst="rect">
            <a:avLst/>
          </a:prstGeom>
          <a:noFill/>
          <a:ln>
            <a:noFill/>
          </a:ln>
        </p:spPr>
      </p:pic>
      <p:graphicFrame>
        <p:nvGraphicFramePr>
          <p:cNvPr id="563" name="Google Shape;563;p40"/>
          <p:cNvGraphicFramePr/>
          <p:nvPr/>
        </p:nvGraphicFramePr>
        <p:xfrm>
          <a:off x="4625275" y="3043650"/>
          <a:ext cx="4111500" cy="1107440"/>
        </p:xfrm>
        <a:graphic>
          <a:graphicData uri="http://schemas.openxmlformats.org/drawingml/2006/table">
            <a:tbl>
              <a:tblPr>
                <a:noFill/>
                <a:tableStyleId>{879E6B57-F475-4D8D-A790-F73CD687E52C}</a:tableStyleId>
              </a:tblPr>
              <a:tblGrid>
                <a:gridCol w="2055750">
                  <a:extLst>
                    <a:ext uri="{9D8B030D-6E8A-4147-A177-3AD203B41FA5}">
                      <a16:colId xmlns:a16="http://schemas.microsoft.com/office/drawing/2014/main" val="20000"/>
                    </a:ext>
                  </a:extLst>
                </a:gridCol>
                <a:gridCol w="2055750">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GB" sz="700" b="1">
                          <a:latin typeface="Quicksand"/>
                          <a:ea typeface="Quicksand"/>
                          <a:cs typeface="Quicksand"/>
                          <a:sym typeface="Quicksand"/>
                        </a:rPr>
                        <a:t>Advantages</a:t>
                      </a:r>
                      <a:endParaRPr sz="700" b="1">
                        <a:latin typeface="Quicksand"/>
                        <a:ea typeface="Quicksand"/>
                        <a:cs typeface="Quicksand"/>
                        <a:sym typeface="Quicksand"/>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sz="700" b="1">
                          <a:latin typeface="Quicksand"/>
                          <a:ea typeface="Quicksand"/>
                          <a:cs typeface="Quicksand"/>
                          <a:sym typeface="Quicksand"/>
                        </a:rPr>
                        <a:t>Disadvantages</a:t>
                      </a:r>
                      <a:endParaRPr sz="700" b="1">
                        <a:latin typeface="Quicksand"/>
                        <a:ea typeface="Quicksand"/>
                        <a:cs typeface="Quicksand"/>
                        <a:sym typeface="Quicksand"/>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771525">
                <a:tc>
                  <a:txBody>
                    <a:bodyPr/>
                    <a:lstStyle/>
                    <a:p>
                      <a:pPr marL="457200" lvl="0" indent="-273050" algn="l" rtl="0">
                        <a:spcBef>
                          <a:spcPts val="0"/>
                        </a:spcBef>
                        <a:spcAft>
                          <a:spcPts val="0"/>
                        </a:spcAft>
                        <a:buClr>
                          <a:srgbClr val="CD2355"/>
                        </a:buClr>
                        <a:buSzPts val="700"/>
                        <a:buFont typeface="Quicksand"/>
                        <a:buChar char="●"/>
                      </a:pPr>
                      <a:r>
                        <a:rPr lang="en-GB" sz="700">
                          <a:latin typeface="Quicksand"/>
                          <a:ea typeface="Quicksand"/>
                          <a:cs typeface="Quicksand"/>
                          <a:sym typeface="Quicksand"/>
                        </a:rPr>
                        <a:t>A damaged link only affects the attached node</a:t>
                      </a:r>
                      <a:endParaRPr sz="700">
                        <a:latin typeface="Quicksand"/>
                        <a:ea typeface="Quicksand"/>
                        <a:cs typeface="Quicksand"/>
                        <a:sym typeface="Quicksand"/>
                      </a:endParaRPr>
                    </a:p>
                    <a:p>
                      <a:pPr marL="457200" lvl="0" indent="-273050" algn="l" rtl="0">
                        <a:spcBef>
                          <a:spcPts val="0"/>
                        </a:spcBef>
                        <a:spcAft>
                          <a:spcPts val="0"/>
                        </a:spcAft>
                        <a:buClr>
                          <a:srgbClr val="CD2355"/>
                        </a:buClr>
                        <a:buSzPts val="700"/>
                        <a:buFont typeface="Quicksand"/>
                        <a:buChar char="●"/>
                      </a:pPr>
                      <a:r>
                        <a:rPr lang="en-GB" sz="700">
                          <a:latin typeface="Quicksand"/>
                          <a:ea typeface="Quicksand"/>
                          <a:cs typeface="Quicksand"/>
                          <a:sym typeface="Quicksand"/>
                        </a:rPr>
                        <a:t>You can easily add new devices (so long as there are sufficient free ports on the central device)</a:t>
                      </a:r>
                      <a:endParaRPr sz="700">
                        <a:latin typeface="Quicksand"/>
                        <a:ea typeface="Quicksand"/>
                        <a:cs typeface="Quicksand"/>
                        <a:sym typeface="Quicksand"/>
                      </a:endParaRPr>
                    </a:p>
                    <a:p>
                      <a:pPr marL="457200" lvl="0" indent="-273050" algn="l" rtl="0">
                        <a:spcBef>
                          <a:spcPts val="0"/>
                        </a:spcBef>
                        <a:spcAft>
                          <a:spcPts val="0"/>
                        </a:spcAft>
                        <a:buClr>
                          <a:srgbClr val="CD2355"/>
                        </a:buClr>
                        <a:buSzPts val="700"/>
                        <a:buFont typeface="Quicksand"/>
                        <a:buChar char="●"/>
                      </a:pPr>
                      <a:r>
                        <a:rPr lang="en-GB" sz="700">
                          <a:latin typeface="Quicksand"/>
                          <a:ea typeface="Quicksand"/>
                          <a:cs typeface="Quicksand"/>
                          <a:sym typeface="Quicksand"/>
                        </a:rPr>
                        <a:t>It works well under heavy load if using a switch for the central node</a:t>
                      </a:r>
                      <a:endParaRPr sz="700">
                        <a:latin typeface="Quicksand"/>
                        <a:ea typeface="Quicksand"/>
                        <a:cs typeface="Quicksand"/>
                        <a:sym typeface="Quicksand"/>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tc>
                  <a:txBody>
                    <a:bodyPr/>
                    <a:lstStyle/>
                    <a:p>
                      <a:pPr marL="457200" lvl="0" indent="-273050" algn="l" rtl="0">
                        <a:spcBef>
                          <a:spcPts val="0"/>
                        </a:spcBef>
                        <a:spcAft>
                          <a:spcPts val="0"/>
                        </a:spcAft>
                        <a:buClr>
                          <a:srgbClr val="CD2355"/>
                        </a:buClr>
                        <a:buSzPts val="700"/>
                        <a:buFont typeface="Quicksand"/>
                        <a:buChar char="●"/>
                      </a:pPr>
                      <a:r>
                        <a:rPr lang="en-GB" sz="700" dirty="0">
                          <a:latin typeface="Quicksand"/>
                          <a:ea typeface="Quicksand"/>
                          <a:cs typeface="Quicksand"/>
                          <a:sym typeface="Quicksand"/>
                        </a:rPr>
                        <a:t>The central node is a single point of failure</a:t>
                      </a:r>
                      <a:endParaRPr sz="700" dirty="0">
                        <a:latin typeface="Quicksand"/>
                        <a:ea typeface="Quicksand"/>
                        <a:cs typeface="Quicksand"/>
                        <a:sym typeface="Quicksand"/>
                      </a:endParaRPr>
                    </a:p>
                    <a:p>
                      <a:pPr marL="457200" lvl="0" indent="-273050" algn="l" rtl="0">
                        <a:spcBef>
                          <a:spcPts val="0"/>
                        </a:spcBef>
                        <a:spcAft>
                          <a:spcPts val="0"/>
                        </a:spcAft>
                        <a:buClr>
                          <a:srgbClr val="CD2355"/>
                        </a:buClr>
                        <a:buSzPts val="700"/>
                        <a:buFont typeface="Quicksand"/>
                        <a:buChar char="●"/>
                      </a:pPr>
                      <a:r>
                        <a:rPr lang="en-GB" sz="700" dirty="0">
                          <a:latin typeface="Quicksand"/>
                          <a:ea typeface="Quicksand"/>
                          <a:cs typeface="Quicksand"/>
                          <a:sym typeface="Quicksand"/>
                        </a:rPr>
                        <a:t>It requires a central device such as a hub or a switch </a:t>
                      </a:r>
                      <a:endParaRPr sz="700" dirty="0">
                        <a:latin typeface="Quicksand"/>
                        <a:ea typeface="Quicksand"/>
                        <a:cs typeface="Quicksand"/>
                        <a:sym typeface="Quicksand"/>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67"/>
        <p:cNvGrpSpPr/>
        <p:nvPr/>
      </p:nvGrpSpPr>
      <p:grpSpPr>
        <a:xfrm>
          <a:off x="0" y="0"/>
          <a:ext cx="0" cy="0"/>
          <a:chOff x="0" y="0"/>
          <a:chExt cx="0" cy="0"/>
        </a:xfrm>
      </p:grpSpPr>
      <p:sp>
        <p:nvSpPr>
          <p:cNvPr id="568" name="Google Shape;568;p41"/>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Can you remember the names of all three topologies?</a:t>
            </a:r>
            <a:endParaRPr/>
          </a:p>
        </p:txBody>
      </p:sp>
      <p:sp>
        <p:nvSpPr>
          <p:cNvPr id="569" name="Google Shape;569;p4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29</a:t>
            </a:fld>
            <a:endParaRPr/>
          </a:p>
        </p:txBody>
      </p:sp>
      <p:sp>
        <p:nvSpPr>
          <p:cNvPr id="570" name="Google Shape;570;p41"/>
          <p:cNvSpPr/>
          <p:nvPr/>
        </p:nvSpPr>
        <p:spPr>
          <a:xfrm>
            <a:off x="2226428" y="2540649"/>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1"/>
          <p:cNvSpPr/>
          <p:nvPr/>
        </p:nvSpPr>
        <p:spPr>
          <a:xfrm>
            <a:off x="1853762" y="2065082"/>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1"/>
          <p:cNvSpPr/>
          <p:nvPr/>
        </p:nvSpPr>
        <p:spPr>
          <a:xfrm>
            <a:off x="2480766" y="2045050"/>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1"/>
          <p:cNvSpPr/>
          <p:nvPr/>
        </p:nvSpPr>
        <p:spPr>
          <a:xfrm>
            <a:off x="2684157" y="2898399"/>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1"/>
          <p:cNvSpPr/>
          <p:nvPr/>
        </p:nvSpPr>
        <p:spPr>
          <a:xfrm>
            <a:off x="2133148" y="3142406"/>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1"/>
          <p:cNvSpPr/>
          <p:nvPr/>
        </p:nvSpPr>
        <p:spPr>
          <a:xfrm>
            <a:off x="1724300" y="2750982"/>
            <a:ext cx="69600" cy="6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6" name="Google Shape;576;p41"/>
          <p:cNvCxnSpPr>
            <a:stCxn id="571" idx="5"/>
            <a:endCxn id="570" idx="1"/>
          </p:cNvCxnSpPr>
          <p:nvPr/>
        </p:nvCxnSpPr>
        <p:spPr>
          <a:xfrm>
            <a:off x="1913169" y="2124490"/>
            <a:ext cx="323400" cy="426300"/>
          </a:xfrm>
          <a:prstGeom prst="straightConnector1">
            <a:avLst/>
          </a:prstGeom>
          <a:noFill/>
          <a:ln w="9525" cap="flat" cmpd="sng">
            <a:solidFill>
              <a:schemeClr val="dk1"/>
            </a:solidFill>
            <a:prstDash val="solid"/>
            <a:round/>
            <a:headEnd type="none" w="med" len="med"/>
            <a:tailEnd type="none" w="med" len="med"/>
          </a:ln>
        </p:spPr>
      </p:cxnSp>
      <p:cxnSp>
        <p:nvCxnSpPr>
          <p:cNvPr id="577" name="Google Shape;577;p41"/>
          <p:cNvCxnSpPr>
            <a:stCxn id="570" idx="7"/>
            <a:endCxn id="572" idx="3"/>
          </p:cNvCxnSpPr>
          <p:nvPr/>
        </p:nvCxnSpPr>
        <p:spPr>
          <a:xfrm rot="10800000" flipH="1">
            <a:off x="2285836" y="2104442"/>
            <a:ext cx="205200" cy="446400"/>
          </a:xfrm>
          <a:prstGeom prst="straightConnector1">
            <a:avLst/>
          </a:prstGeom>
          <a:noFill/>
          <a:ln w="9525" cap="flat" cmpd="sng">
            <a:solidFill>
              <a:schemeClr val="dk1"/>
            </a:solidFill>
            <a:prstDash val="solid"/>
            <a:round/>
            <a:headEnd type="none" w="med" len="med"/>
            <a:tailEnd type="none" w="med" len="med"/>
          </a:ln>
        </p:spPr>
      </p:cxnSp>
      <p:cxnSp>
        <p:nvCxnSpPr>
          <p:cNvPr id="578" name="Google Shape;578;p41"/>
          <p:cNvCxnSpPr>
            <a:stCxn id="570" idx="5"/>
            <a:endCxn id="573" idx="1"/>
          </p:cNvCxnSpPr>
          <p:nvPr/>
        </p:nvCxnSpPr>
        <p:spPr>
          <a:xfrm>
            <a:off x="2285836" y="2600056"/>
            <a:ext cx="408600" cy="308400"/>
          </a:xfrm>
          <a:prstGeom prst="straightConnector1">
            <a:avLst/>
          </a:prstGeom>
          <a:noFill/>
          <a:ln w="9525" cap="flat" cmpd="sng">
            <a:solidFill>
              <a:schemeClr val="dk1"/>
            </a:solidFill>
            <a:prstDash val="solid"/>
            <a:round/>
            <a:headEnd type="none" w="med" len="med"/>
            <a:tailEnd type="none" w="med" len="med"/>
          </a:ln>
        </p:spPr>
      </p:cxnSp>
      <p:cxnSp>
        <p:nvCxnSpPr>
          <p:cNvPr id="579" name="Google Shape;579;p41"/>
          <p:cNvCxnSpPr>
            <a:stCxn id="570" idx="4"/>
            <a:endCxn id="574" idx="0"/>
          </p:cNvCxnSpPr>
          <p:nvPr/>
        </p:nvCxnSpPr>
        <p:spPr>
          <a:xfrm flipH="1">
            <a:off x="2167928" y="2610249"/>
            <a:ext cx="93300" cy="532200"/>
          </a:xfrm>
          <a:prstGeom prst="straightConnector1">
            <a:avLst/>
          </a:prstGeom>
          <a:noFill/>
          <a:ln w="9525" cap="flat" cmpd="sng">
            <a:solidFill>
              <a:schemeClr val="dk1"/>
            </a:solidFill>
            <a:prstDash val="solid"/>
            <a:round/>
            <a:headEnd type="none" w="med" len="med"/>
            <a:tailEnd type="none" w="med" len="med"/>
          </a:ln>
        </p:spPr>
      </p:cxnSp>
      <p:cxnSp>
        <p:nvCxnSpPr>
          <p:cNvPr id="580" name="Google Shape;580;p41"/>
          <p:cNvCxnSpPr>
            <a:stCxn id="570" idx="2"/>
            <a:endCxn id="575" idx="7"/>
          </p:cNvCxnSpPr>
          <p:nvPr/>
        </p:nvCxnSpPr>
        <p:spPr>
          <a:xfrm flipH="1">
            <a:off x="1783628" y="2575449"/>
            <a:ext cx="442800" cy="185700"/>
          </a:xfrm>
          <a:prstGeom prst="straightConnector1">
            <a:avLst/>
          </a:prstGeom>
          <a:noFill/>
          <a:ln w="9525" cap="flat" cmpd="sng">
            <a:solidFill>
              <a:schemeClr val="dk1"/>
            </a:solidFill>
            <a:prstDash val="solid"/>
            <a:round/>
            <a:headEnd type="none" w="med" len="med"/>
            <a:tailEnd type="none" w="med" len="med"/>
          </a:ln>
        </p:spPr>
      </p:cxnSp>
      <p:sp>
        <p:nvSpPr>
          <p:cNvPr id="581" name="Google Shape;581;p41"/>
          <p:cNvSpPr/>
          <p:nvPr/>
        </p:nvSpPr>
        <p:spPr>
          <a:xfrm>
            <a:off x="3682506" y="2364910"/>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1"/>
          <p:cNvSpPr/>
          <p:nvPr/>
        </p:nvSpPr>
        <p:spPr>
          <a:xfrm>
            <a:off x="3923768" y="2119575"/>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1"/>
          <p:cNvSpPr/>
          <p:nvPr/>
        </p:nvSpPr>
        <p:spPr>
          <a:xfrm>
            <a:off x="4286689" y="2119575"/>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1"/>
          <p:cNvSpPr/>
          <p:nvPr/>
        </p:nvSpPr>
        <p:spPr>
          <a:xfrm>
            <a:off x="4512175" y="2364910"/>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a:off x="3682506" y="2651886"/>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1"/>
          <p:cNvSpPr/>
          <p:nvPr/>
        </p:nvSpPr>
        <p:spPr>
          <a:xfrm>
            <a:off x="4512175" y="2651886"/>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1"/>
          <p:cNvSpPr/>
          <p:nvPr/>
        </p:nvSpPr>
        <p:spPr>
          <a:xfrm>
            <a:off x="3923768" y="2899252"/>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1"/>
          <p:cNvSpPr/>
          <p:nvPr/>
        </p:nvSpPr>
        <p:spPr>
          <a:xfrm>
            <a:off x="4286689" y="2899252"/>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9" name="Google Shape;589;p41"/>
          <p:cNvCxnSpPr>
            <a:stCxn id="582" idx="6"/>
            <a:endCxn id="583" idx="2"/>
          </p:cNvCxnSpPr>
          <p:nvPr/>
        </p:nvCxnSpPr>
        <p:spPr>
          <a:xfrm>
            <a:off x="3977768" y="2146575"/>
            <a:ext cx="309000" cy="0"/>
          </a:xfrm>
          <a:prstGeom prst="straightConnector1">
            <a:avLst/>
          </a:prstGeom>
          <a:noFill/>
          <a:ln w="9525" cap="flat" cmpd="sng">
            <a:solidFill>
              <a:schemeClr val="dk1"/>
            </a:solidFill>
            <a:prstDash val="solid"/>
            <a:round/>
            <a:headEnd type="none" w="med" len="med"/>
            <a:tailEnd type="none" w="med" len="med"/>
          </a:ln>
        </p:spPr>
      </p:cxnSp>
      <p:cxnSp>
        <p:nvCxnSpPr>
          <p:cNvPr id="590" name="Google Shape;590;p41"/>
          <p:cNvCxnSpPr>
            <a:stCxn id="583" idx="5"/>
            <a:endCxn id="584" idx="1"/>
          </p:cNvCxnSpPr>
          <p:nvPr/>
        </p:nvCxnSpPr>
        <p:spPr>
          <a:xfrm>
            <a:off x="4332781" y="2165667"/>
            <a:ext cx="187200" cy="207300"/>
          </a:xfrm>
          <a:prstGeom prst="straightConnector1">
            <a:avLst/>
          </a:prstGeom>
          <a:noFill/>
          <a:ln w="9525" cap="flat" cmpd="sng">
            <a:solidFill>
              <a:schemeClr val="dk1"/>
            </a:solidFill>
            <a:prstDash val="solid"/>
            <a:round/>
            <a:headEnd type="none" w="med" len="med"/>
            <a:tailEnd type="none" w="med" len="med"/>
          </a:ln>
        </p:spPr>
      </p:cxnSp>
      <p:cxnSp>
        <p:nvCxnSpPr>
          <p:cNvPr id="591" name="Google Shape;591;p41"/>
          <p:cNvCxnSpPr>
            <a:stCxn id="584" idx="4"/>
            <a:endCxn id="586" idx="0"/>
          </p:cNvCxnSpPr>
          <p:nvPr/>
        </p:nvCxnSpPr>
        <p:spPr>
          <a:xfrm>
            <a:off x="4539175" y="2418910"/>
            <a:ext cx="0" cy="233100"/>
          </a:xfrm>
          <a:prstGeom prst="straightConnector1">
            <a:avLst/>
          </a:prstGeom>
          <a:noFill/>
          <a:ln w="9525" cap="flat" cmpd="sng">
            <a:solidFill>
              <a:schemeClr val="dk1"/>
            </a:solidFill>
            <a:prstDash val="solid"/>
            <a:round/>
            <a:headEnd type="none" w="med" len="med"/>
            <a:tailEnd type="none" w="med" len="med"/>
          </a:ln>
        </p:spPr>
      </p:cxnSp>
      <p:cxnSp>
        <p:nvCxnSpPr>
          <p:cNvPr id="592" name="Google Shape;592;p41"/>
          <p:cNvCxnSpPr>
            <a:stCxn id="586" idx="3"/>
            <a:endCxn id="588" idx="7"/>
          </p:cNvCxnSpPr>
          <p:nvPr/>
        </p:nvCxnSpPr>
        <p:spPr>
          <a:xfrm flipH="1">
            <a:off x="4332883" y="2697978"/>
            <a:ext cx="187200" cy="209100"/>
          </a:xfrm>
          <a:prstGeom prst="straightConnector1">
            <a:avLst/>
          </a:prstGeom>
          <a:noFill/>
          <a:ln w="9525" cap="flat" cmpd="sng">
            <a:solidFill>
              <a:schemeClr val="dk1"/>
            </a:solidFill>
            <a:prstDash val="solid"/>
            <a:round/>
            <a:headEnd type="none" w="med" len="med"/>
            <a:tailEnd type="none" w="med" len="med"/>
          </a:ln>
        </p:spPr>
      </p:cxnSp>
      <p:cxnSp>
        <p:nvCxnSpPr>
          <p:cNvPr id="593" name="Google Shape;593;p41"/>
          <p:cNvCxnSpPr>
            <a:stCxn id="588" idx="2"/>
            <a:endCxn id="587" idx="6"/>
          </p:cNvCxnSpPr>
          <p:nvPr/>
        </p:nvCxnSpPr>
        <p:spPr>
          <a:xfrm rot="10800000">
            <a:off x="3977689" y="2926252"/>
            <a:ext cx="309000" cy="0"/>
          </a:xfrm>
          <a:prstGeom prst="straightConnector1">
            <a:avLst/>
          </a:prstGeom>
          <a:noFill/>
          <a:ln w="9525" cap="flat" cmpd="sng">
            <a:solidFill>
              <a:schemeClr val="dk1"/>
            </a:solidFill>
            <a:prstDash val="solid"/>
            <a:round/>
            <a:headEnd type="none" w="med" len="med"/>
            <a:tailEnd type="none" w="med" len="med"/>
          </a:ln>
        </p:spPr>
      </p:cxnSp>
      <p:cxnSp>
        <p:nvCxnSpPr>
          <p:cNvPr id="594" name="Google Shape;594;p41"/>
          <p:cNvCxnSpPr>
            <a:stCxn id="587" idx="1"/>
            <a:endCxn id="585" idx="5"/>
          </p:cNvCxnSpPr>
          <p:nvPr/>
        </p:nvCxnSpPr>
        <p:spPr>
          <a:xfrm rot="10800000">
            <a:off x="3728576" y="2698060"/>
            <a:ext cx="203100" cy="209100"/>
          </a:xfrm>
          <a:prstGeom prst="straightConnector1">
            <a:avLst/>
          </a:prstGeom>
          <a:noFill/>
          <a:ln w="9525" cap="flat" cmpd="sng">
            <a:solidFill>
              <a:schemeClr val="dk1"/>
            </a:solidFill>
            <a:prstDash val="solid"/>
            <a:round/>
            <a:headEnd type="none" w="med" len="med"/>
            <a:tailEnd type="none" w="med" len="med"/>
          </a:ln>
        </p:spPr>
      </p:cxnSp>
      <p:cxnSp>
        <p:nvCxnSpPr>
          <p:cNvPr id="595" name="Google Shape;595;p41"/>
          <p:cNvCxnSpPr>
            <a:stCxn id="585" idx="0"/>
            <a:endCxn id="581" idx="4"/>
          </p:cNvCxnSpPr>
          <p:nvPr/>
        </p:nvCxnSpPr>
        <p:spPr>
          <a:xfrm rot="10800000">
            <a:off x="3709506" y="2418786"/>
            <a:ext cx="0" cy="233100"/>
          </a:xfrm>
          <a:prstGeom prst="straightConnector1">
            <a:avLst/>
          </a:prstGeom>
          <a:noFill/>
          <a:ln w="9525" cap="flat" cmpd="sng">
            <a:solidFill>
              <a:schemeClr val="dk1"/>
            </a:solidFill>
            <a:prstDash val="solid"/>
            <a:round/>
            <a:headEnd type="none" w="med" len="med"/>
            <a:tailEnd type="none" w="med" len="med"/>
          </a:ln>
        </p:spPr>
      </p:cxnSp>
      <p:cxnSp>
        <p:nvCxnSpPr>
          <p:cNvPr id="596" name="Google Shape;596;p41"/>
          <p:cNvCxnSpPr>
            <a:stCxn id="581" idx="7"/>
            <a:endCxn id="582" idx="3"/>
          </p:cNvCxnSpPr>
          <p:nvPr/>
        </p:nvCxnSpPr>
        <p:spPr>
          <a:xfrm rot="10800000" flipH="1">
            <a:off x="3728598" y="2165518"/>
            <a:ext cx="203100" cy="207300"/>
          </a:xfrm>
          <a:prstGeom prst="straightConnector1">
            <a:avLst/>
          </a:prstGeom>
          <a:noFill/>
          <a:ln w="9525" cap="flat" cmpd="sng">
            <a:solidFill>
              <a:schemeClr val="dk1"/>
            </a:solidFill>
            <a:prstDash val="solid"/>
            <a:round/>
            <a:headEnd type="none" w="med" len="med"/>
            <a:tailEnd type="none" w="med" len="med"/>
          </a:ln>
        </p:spPr>
      </p:cxnSp>
      <p:sp>
        <p:nvSpPr>
          <p:cNvPr id="597" name="Google Shape;597;p41"/>
          <p:cNvSpPr/>
          <p:nvPr/>
        </p:nvSpPr>
        <p:spPr>
          <a:xfrm>
            <a:off x="3655463" y="2093088"/>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1"/>
          <p:cNvSpPr/>
          <p:nvPr/>
        </p:nvSpPr>
        <p:spPr>
          <a:xfrm>
            <a:off x="3998324" y="2394634"/>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1"/>
          <p:cNvSpPr/>
          <p:nvPr/>
        </p:nvSpPr>
        <p:spPr>
          <a:xfrm>
            <a:off x="3955736" y="2622375"/>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1"/>
          <p:cNvSpPr/>
          <p:nvPr/>
        </p:nvSpPr>
        <p:spPr>
          <a:xfrm>
            <a:off x="4242061" y="2561925"/>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1"/>
          <p:cNvSpPr/>
          <p:nvPr/>
        </p:nvSpPr>
        <p:spPr>
          <a:xfrm>
            <a:off x="4206225" y="2327228"/>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1"/>
          <p:cNvSpPr/>
          <p:nvPr/>
        </p:nvSpPr>
        <p:spPr>
          <a:xfrm>
            <a:off x="4170408" y="3105124"/>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1"/>
          <p:cNvSpPr/>
          <p:nvPr/>
        </p:nvSpPr>
        <p:spPr>
          <a:xfrm>
            <a:off x="3655463" y="2953340"/>
            <a:ext cx="54000" cy="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4" name="Google Shape;604;p41"/>
          <p:cNvCxnSpPr>
            <a:stCxn id="597" idx="4"/>
            <a:endCxn id="581" idx="0"/>
          </p:cNvCxnSpPr>
          <p:nvPr/>
        </p:nvCxnSpPr>
        <p:spPr>
          <a:xfrm>
            <a:off x="3682463" y="2147088"/>
            <a:ext cx="27000" cy="217800"/>
          </a:xfrm>
          <a:prstGeom prst="straightConnector1">
            <a:avLst/>
          </a:prstGeom>
          <a:noFill/>
          <a:ln w="9525" cap="flat" cmpd="sng">
            <a:solidFill>
              <a:schemeClr val="dk1"/>
            </a:solidFill>
            <a:prstDash val="solid"/>
            <a:round/>
            <a:headEnd type="none" w="med" len="med"/>
            <a:tailEnd type="none" w="med" len="med"/>
          </a:ln>
        </p:spPr>
      </p:cxnSp>
      <p:cxnSp>
        <p:nvCxnSpPr>
          <p:cNvPr id="605" name="Google Shape;605;p41"/>
          <p:cNvCxnSpPr>
            <a:stCxn id="597" idx="6"/>
            <a:endCxn id="582" idx="2"/>
          </p:cNvCxnSpPr>
          <p:nvPr/>
        </p:nvCxnSpPr>
        <p:spPr>
          <a:xfrm>
            <a:off x="3709463" y="2120088"/>
            <a:ext cx="214200" cy="26400"/>
          </a:xfrm>
          <a:prstGeom prst="straightConnector1">
            <a:avLst/>
          </a:prstGeom>
          <a:noFill/>
          <a:ln w="9525" cap="flat" cmpd="sng">
            <a:solidFill>
              <a:schemeClr val="dk1"/>
            </a:solidFill>
            <a:prstDash val="solid"/>
            <a:round/>
            <a:headEnd type="none" w="med" len="med"/>
            <a:tailEnd type="none" w="med" len="med"/>
          </a:ln>
        </p:spPr>
      </p:cxnSp>
      <p:cxnSp>
        <p:nvCxnSpPr>
          <p:cNvPr id="606" name="Google Shape;606;p41"/>
          <p:cNvCxnSpPr>
            <a:stCxn id="585" idx="4"/>
            <a:endCxn id="603" idx="0"/>
          </p:cNvCxnSpPr>
          <p:nvPr/>
        </p:nvCxnSpPr>
        <p:spPr>
          <a:xfrm flipH="1">
            <a:off x="3682506" y="2705886"/>
            <a:ext cx="27000" cy="247500"/>
          </a:xfrm>
          <a:prstGeom prst="straightConnector1">
            <a:avLst/>
          </a:prstGeom>
          <a:noFill/>
          <a:ln w="9525" cap="flat" cmpd="sng">
            <a:solidFill>
              <a:schemeClr val="dk1"/>
            </a:solidFill>
            <a:prstDash val="solid"/>
            <a:round/>
            <a:headEnd type="none" w="med" len="med"/>
            <a:tailEnd type="none" w="med" len="med"/>
          </a:ln>
        </p:spPr>
      </p:cxnSp>
      <p:cxnSp>
        <p:nvCxnSpPr>
          <p:cNvPr id="607" name="Google Shape;607;p41"/>
          <p:cNvCxnSpPr>
            <a:stCxn id="603" idx="6"/>
            <a:endCxn id="587" idx="2"/>
          </p:cNvCxnSpPr>
          <p:nvPr/>
        </p:nvCxnSpPr>
        <p:spPr>
          <a:xfrm rot="10800000" flipH="1">
            <a:off x="3709463" y="2926340"/>
            <a:ext cx="214200" cy="54000"/>
          </a:xfrm>
          <a:prstGeom prst="straightConnector1">
            <a:avLst/>
          </a:prstGeom>
          <a:noFill/>
          <a:ln w="9525" cap="flat" cmpd="sng">
            <a:solidFill>
              <a:schemeClr val="dk1"/>
            </a:solidFill>
            <a:prstDash val="solid"/>
            <a:round/>
            <a:headEnd type="none" w="med" len="med"/>
            <a:tailEnd type="none" w="med" len="med"/>
          </a:ln>
        </p:spPr>
      </p:cxnSp>
      <p:cxnSp>
        <p:nvCxnSpPr>
          <p:cNvPr id="608" name="Google Shape;608;p41"/>
          <p:cNvCxnSpPr>
            <a:stCxn id="597" idx="3"/>
            <a:endCxn id="603" idx="1"/>
          </p:cNvCxnSpPr>
          <p:nvPr/>
        </p:nvCxnSpPr>
        <p:spPr>
          <a:xfrm>
            <a:off x="3663371" y="2139179"/>
            <a:ext cx="0" cy="822000"/>
          </a:xfrm>
          <a:prstGeom prst="straightConnector1">
            <a:avLst/>
          </a:prstGeom>
          <a:noFill/>
          <a:ln w="9525" cap="flat" cmpd="sng">
            <a:solidFill>
              <a:schemeClr val="dk1"/>
            </a:solidFill>
            <a:prstDash val="solid"/>
            <a:round/>
            <a:headEnd type="none" w="med" len="med"/>
            <a:tailEnd type="none" w="med" len="med"/>
          </a:ln>
        </p:spPr>
      </p:cxnSp>
      <p:cxnSp>
        <p:nvCxnSpPr>
          <p:cNvPr id="609" name="Google Shape;609;p41"/>
          <p:cNvCxnSpPr>
            <a:stCxn id="603" idx="5"/>
            <a:endCxn id="602" idx="2"/>
          </p:cNvCxnSpPr>
          <p:nvPr/>
        </p:nvCxnSpPr>
        <p:spPr>
          <a:xfrm>
            <a:off x="3701554" y="2999432"/>
            <a:ext cx="468900" cy="132600"/>
          </a:xfrm>
          <a:prstGeom prst="straightConnector1">
            <a:avLst/>
          </a:prstGeom>
          <a:noFill/>
          <a:ln w="9525" cap="flat" cmpd="sng">
            <a:solidFill>
              <a:schemeClr val="dk1"/>
            </a:solidFill>
            <a:prstDash val="solid"/>
            <a:round/>
            <a:headEnd type="none" w="med" len="med"/>
            <a:tailEnd type="none" w="med" len="med"/>
          </a:ln>
        </p:spPr>
      </p:cxnSp>
      <p:cxnSp>
        <p:nvCxnSpPr>
          <p:cNvPr id="610" name="Google Shape;610;p41"/>
          <p:cNvCxnSpPr>
            <a:stCxn id="587" idx="5"/>
            <a:endCxn id="602" idx="1"/>
          </p:cNvCxnSpPr>
          <p:nvPr/>
        </p:nvCxnSpPr>
        <p:spPr>
          <a:xfrm>
            <a:off x="3969860" y="2945344"/>
            <a:ext cx="208500" cy="167700"/>
          </a:xfrm>
          <a:prstGeom prst="straightConnector1">
            <a:avLst/>
          </a:prstGeom>
          <a:noFill/>
          <a:ln w="9525" cap="flat" cmpd="sng">
            <a:solidFill>
              <a:schemeClr val="dk1"/>
            </a:solidFill>
            <a:prstDash val="solid"/>
            <a:round/>
            <a:headEnd type="none" w="med" len="med"/>
            <a:tailEnd type="none" w="med" len="med"/>
          </a:ln>
        </p:spPr>
      </p:cxnSp>
      <p:cxnSp>
        <p:nvCxnSpPr>
          <p:cNvPr id="611" name="Google Shape;611;p41"/>
          <p:cNvCxnSpPr>
            <a:stCxn id="588" idx="3"/>
            <a:endCxn id="602" idx="7"/>
          </p:cNvCxnSpPr>
          <p:nvPr/>
        </p:nvCxnSpPr>
        <p:spPr>
          <a:xfrm flipH="1">
            <a:off x="4216597" y="2945344"/>
            <a:ext cx="78000" cy="167700"/>
          </a:xfrm>
          <a:prstGeom prst="straightConnector1">
            <a:avLst/>
          </a:prstGeom>
          <a:noFill/>
          <a:ln w="9525" cap="flat" cmpd="sng">
            <a:solidFill>
              <a:schemeClr val="dk1"/>
            </a:solidFill>
            <a:prstDash val="solid"/>
            <a:round/>
            <a:headEnd type="none" w="med" len="med"/>
            <a:tailEnd type="none" w="med" len="med"/>
          </a:ln>
        </p:spPr>
      </p:cxnSp>
      <p:cxnSp>
        <p:nvCxnSpPr>
          <p:cNvPr id="612" name="Google Shape;612;p41"/>
          <p:cNvCxnSpPr>
            <a:stCxn id="599" idx="4"/>
            <a:endCxn id="587" idx="0"/>
          </p:cNvCxnSpPr>
          <p:nvPr/>
        </p:nvCxnSpPr>
        <p:spPr>
          <a:xfrm flipH="1">
            <a:off x="3950636" y="2676375"/>
            <a:ext cx="32100" cy="222900"/>
          </a:xfrm>
          <a:prstGeom prst="straightConnector1">
            <a:avLst/>
          </a:prstGeom>
          <a:noFill/>
          <a:ln w="9525" cap="flat" cmpd="sng">
            <a:solidFill>
              <a:schemeClr val="dk1"/>
            </a:solidFill>
            <a:prstDash val="solid"/>
            <a:round/>
            <a:headEnd type="none" w="med" len="med"/>
            <a:tailEnd type="none" w="med" len="med"/>
          </a:ln>
        </p:spPr>
      </p:cxnSp>
      <p:cxnSp>
        <p:nvCxnSpPr>
          <p:cNvPr id="613" name="Google Shape;613;p41"/>
          <p:cNvCxnSpPr>
            <a:stCxn id="599" idx="2"/>
            <a:endCxn id="585" idx="6"/>
          </p:cNvCxnSpPr>
          <p:nvPr/>
        </p:nvCxnSpPr>
        <p:spPr>
          <a:xfrm flipH="1">
            <a:off x="3736436" y="2649375"/>
            <a:ext cx="219300" cy="29400"/>
          </a:xfrm>
          <a:prstGeom prst="straightConnector1">
            <a:avLst/>
          </a:prstGeom>
          <a:noFill/>
          <a:ln w="9525" cap="flat" cmpd="sng">
            <a:solidFill>
              <a:schemeClr val="dk1"/>
            </a:solidFill>
            <a:prstDash val="solid"/>
            <a:round/>
            <a:headEnd type="none" w="med" len="med"/>
            <a:tailEnd type="none" w="med" len="med"/>
          </a:ln>
        </p:spPr>
      </p:cxnSp>
      <p:cxnSp>
        <p:nvCxnSpPr>
          <p:cNvPr id="614" name="Google Shape;614;p41"/>
          <p:cNvCxnSpPr>
            <a:stCxn id="598" idx="4"/>
            <a:endCxn id="599" idx="0"/>
          </p:cNvCxnSpPr>
          <p:nvPr/>
        </p:nvCxnSpPr>
        <p:spPr>
          <a:xfrm flipH="1">
            <a:off x="3982724" y="2448634"/>
            <a:ext cx="42600" cy="173700"/>
          </a:xfrm>
          <a:prstGeom prst="straightConnector1">
            <a:avLst/>
          </a:prstGeom>
          <a:noFill/>
          <a:ln w="9525" cap="flat" cmpd="sng">
            <a:solidFill>
              <a:schemeClr val="dk1"/>
            </a:solidFill>
            <a:prstDash val="solid"/>
            <a:round/>
            <a:headEnd type="none" w="med" len="med"/>
            <a:tailEnd type="none" w="med" len="med"/>
          </a:ln>
        </p:spPr>
      </p:cxnSp>
      <p:cxnSp>
        <p:nvCxnSpPr>
          <p:cNvPr id="615" name="Google Shape;615;p41"/>
          <p:cNvCxnSpPr>
            <a:stCxn id="581" idx="6"/>
            <a:endCxn id="598" idx="2"/>
          </p:cNvCxnSpPr>
          <p:nvPr/>
        </p:nvCxnSpPr>
        <p:spPr>
          <a:xfrm>
            <a:off x="3736506" y="2391910"/>
            <a:ext cx="261900" cy="29700"/>
          </a:xfrm>
          <a:prstGeom prst="straightConnector1">
            <a:avLst/>
          </a:prstGeom>
          <a:noFill/>
          <a:ln w="9525" cap="flat" cmpd="sng">
            <a:solidFill>
              <a:schemeClr val="dk1"/>
            </a:solidFill>
            <a:prstDash val="solid"/>
            <a:round/>
            <a:headEnd type="none" w="med" len="med"/>
            <a:tailEnd type="none" w="med" len="med"/>
          </a:ln>
        </p:spPr>
      </p:cxnSp>
      <p:cxnSp>
        <p:nvCxnSpPr>
          <p:cNvPr id="616" name="Google Shape;616;p41"/>
          <p:cNvCxnSpPr>
            <a:stCxn id="582" idx="4"/>
            <a:endCxn id="598" idx="0"/>
          </p:cNvCxnSpPr>
          <p:nvPr/>
        </p:nvCxnSpPr>
        <p:spPr>
          <a:xfrm>
            <a:off x="3950768" y="2173575"/>
            <a:ext cx="74700" cy="221100"/>
          </a:xfrm>
          <a:prstGeom prst="straightConnector1">
            <a:avLst/>
          </a:prstGeom>
          <a:noFill/>
          <a:ln w="9525" cap="flat" cmpd="sng">
            <a:solidFill>
              <a:schemeClr val="dk1"/>
            </a:solidFill>
            <a:prstDash val="solid"/>
            <a:round/>
            <a:headEnd type="none" w="med" len="med"/>
            <a:tailEnd type="none" w="med" len="med"/>
          </a:ln>
        </p:spPr>
      </p:cxnSp>
      <p:cxnSp>
        <p:nvCxnSpPr>
          <p:cNvPr id="617" name="Google Shape;617;p41"/>
          <p:cNvCxnSpPr>
            <a:stCxn id="582" idx="5"/>
            <a:endCxn id="601" idx="1"/>
          </p:cNvCxnSpPr>
          <p:nvPr/>
        </p:nvCxnSpPr>
        <p:spPr>
          <a:xfrm>
            <a:off x="3969860" y="2165667"/>
            <a:ext cx="244200" cy="169500"/>
          </a:xfrm>
          <a:prstGeom prst="straightConnector1">
            <a:avLst/>
          </a:prstGeom>
          <a:noFill/>
          <a:ln w="9525" cap="flat" cmpd="sng">
            <a:solidFill>
              <a:schemeClr val="dk1"/>
            </a:solidFill>
            <a:prstDash val="solid"/>
            <a:round/>
            <a:headEnd type="none" w="med" len="med"/>
            <a:tailEnd type="none" w="med" len="med"/>
          </a:ln>
        </p:spPr>
      </p:cxnSp>
      <p:cxnSp>
        <p:nvCxnSpPr>
          <p:cNvPr id="618" name="Google Shape;618;p41"/>
          <p:cNvCxnSpPr>
            <a:stCxn id="601" idx="0"/>
            <a:endCxn id="583" idx="3"/>
          </p:cNvCxnSpPr>
          <p:nvPr/>
        </p:nvCxnSpPr>
        <p:spPr>
          <a:xfrm rot="10800000" flipH="1">
            <a:off x="4233225" y="2165528"/>
            <a:ext cx="61500" cy="161700"/>
          </a:xfrm>
          <a:prstGeom prst="straightConnector1">
            <a:avLst/>
          </a:prstGeom>
          <a:noFill/>
          <a:ln w="9525" cap="flat" cmpd="sng">
            <a:solidFill>
              <a:schemeClr val="dk1"/>
            </a:solidFill>
            <a:prstDash val="solid"/>
            <a:round/>
            <a:headEnd type="none" w="med" len="med"/>
            <a:tailEnd type="none" w="med" len="med"/>
          </a:ln>
        </p:spPr>
      </p:cxnSp>
      <p:cxnSp>
        <p:nvCxnSpPr>
          <p:cNvPr id="619" name="Google Shape;619;p41"/>
          <p:cNvCxnSpPr>
            <a:stCxn id="598" idx="6"/>
            <a:endCxn id="601" idx="3"/>
          </p:cNvCxnSpPr>
          <p:nvPr/>
        </p:nvCxnSpPr>
        <p:spPr>
          <a:xfrm rot="10800000" flipH="1">
            <a:off x="4052324" y="2373334"/>
            <a:ext cx="161700" cy="48300"/>
          </a:xfrm>
          <a:prstGeom prst="straightConnector1">
            <a:avLst/>
          </a:prstGeom>
          <a:noFill/>
          <a:ln w="9525" cap="flat" cmpd="sng">
            <a:solidFill>
              <a:schemeClr val="dk1"/>
            </a:solidFill>
            <a:prstDash val="solid"/>
            <a:round/>
            <a:headEnd type="none" w="med" len="med"/>
            <a:tailEnd type="none" w="med" len="med"/>
          </a:ln>
        </p:spPr>
      </p:cxnSp>
      <p:cxnSp>
        <p:nvCxnSpPr>
          <p:cNvPr id="620" name="Google Shape;620;p41"/>
          <p:cNvCxnSpPr>
            <a:stCxn id="599" idx="6"/>
            <a:endCxn id="600" idx="3"/>
          </p:cNvCxnSpPr>
          <p:nvPr/>
        </p:nvCxnSpPr>
        <p:spPr>
          <a:xfrm rot="10800000" flipH="1">
            <a:off x="4009736" y="2607975"/>
            <a:ext cx="240300" cy="41400"/>
          </a:xfrm>
          <a:prstGeom prst="straightConnector1">
            <a:avLst/>
          </a:prstGeom>
          <a:noFill/>
          <a:ln w="9525" cap="flat" cmpd="sng">
            <a:solidFill>
              <a:schemeClr val="dk1"/>
            </a:solidFill>
            <a:prstDash val="solid"/>
            <a:round/>
            <a:headEnd type="none" w="med" len="med"/>
            <a:tailEnd type="none" w="med" len="med"/>
          </a:ln>
        </p:spPr>
      </p:cxnSp>
      <p:cxnSp>
        <p:nvCxnSpPr>
          <p:cNvPr id="621" name="Google Shape;621;p41"/>
          <p:cNvCxnSpPr>
            <a:stCxn id="598" idx="5"/>
            <a:endCxn id="600" idx="1"/>
          </p:cNvCxnSpPr>
          <p:nvPr/>
        </p:nvCxnSpPr>
        <p:spPr>
          <a:xfrm>
            <a:off x="4044416" y="2440726"/>
            <a:ext cx="205500" cy="129000"/>
          </a:xfrm>
          <a:prstGeom prst="straightConnector1">
            <a:avLst/>
          </a:prstGeom>
          <a:noFill/>
          <a:ln w="9525" cap="flat" cmpd="sng">
            <a:solidFill>
              <a:schemeClr val="dk1"/>
            </a:solidFill>
            <a:prstDash val="solid"/>
            <a:round/>
            <a:headEnd type="none" w="med" len="med"/>
            <a:tailEnd type="none" w="med" len="med"/>
          </a:ln>
        </p:spPr>
      </p:cxnSp>
      <p:cxnSp>
        <p:nvCxnSpPr>
          <p:cNvPr id="622" name="Google Shape;622;p41"/>
          <p:cNvCxnSpPr>
            <a:stCxn id="601" idx="4"/>
            <a:endCxn id="600" idx="0"/>
          </p:cNvCxnSpPr>
          <p:nvPr/>
        </p:nvCxnSpPr>
        <p:spPr>
          <a:xfrm>
            <a:off x="4233225" y="2381228"/>
            <a:ext cx="35700" cy="180600"/>
          </a:xfrm>
          <a:prstGeom prst="straightConnector1">
            <a:avLst/>
          </a:prstGeom>
          <a:noFill/>
          <a:ln w="9525" cap="flat" cmpd="sng">
            <a:solidFill>
              <a:schemeClr val="dk1"/>
            </a:solidFill>
            <a:prstDash val="solid"/>
            <a:round/>
            <a:headEnd type="none" w="med" len="med"/>
            <a:tailEnd type="none" w="med" len="med"/>
          </a:ln>
        </p:spPr>
      </p:cxnSp>
      <p:cxnSp>
        <p:nvCxnSpPr>
          <p:cNvPr id="623" name="Google Shape;623;p41"/>
          <p:cNvCxnSpPr>
            <a:stCxn id="600" idx="7"/>
            <a:endCxn id="584" idx="3"/>
          </p:cNvCxnSpPr>
          <p:nvPr/>
        </p:nvCxnSpPr>
        <p:spPr>
          <a:xfrm rot="10800000" flipH="1">
            <a:off x="4288153" y="2411133"/>
            <a:ext cx="231900" cy="158700"/>
          </a:xfrm>
          <a:prstGeom prst="straightConnector1">
            <a:avLst/>
          </a:prstGeom>
          <a:noFill/>
          <a:ln w="9525" cap="flat" cmpd="sng">
            <a:solidFill>
              <a:schemeClr val="dk1"/>
            </a:solidFill>
            <a:prstDash val="solid"/>
            <a:round/>
            <a:headEnd type="none" w="med" len="med"/>
            <a:tailEnd type="none" w="med" len="med"/>
          </a:ln>
        </p:spPr>
      </p:cxnSp>
      <p:cxnSp>
        <p:nvCxnSpPr>
          <p:cNvPr id="624" name="Google Shape;624;p41"/>
          <p:cNvCxnSpPr>
            <a:stCxn id="600" idx="5"/>
            <a:endCxn id="586" idx="2"/>
          </p:cNvCxnSpPr>
          <p:nvPr/>
        </p:nvCxnSpPr>
        <p:spPr>
          <a:xfrm>
            <a:off x="4288153" y="2608017"/>
            <a:ext cx="224100" cy="70800"/>
          </a:xfrm>
          <a:prstGeom prst="straightConnector1">
            <a:avLst/>
          </a:prstGeom>
          <a:noFill/>
          <a:ln w="9525" cap="flat" cmpd="sng">
            <a:solidFill>
              <a:schemeClr val="dk1"/>
            </a:solidFill>
            <a:prstDash val="solid"/>
            <a:round/>
            <a:headEnd type="none" w="med" len="med"/>
            <a:tailEnd type="none" w="med" len="med"/>
          </a:ln>
        </p:spPr>
      </p:cxnSp>
      <p:cxnSp>
        <p:nvCxnSpPr>
          <p:cNvPr id="625" name="Google Shape;625;p41"/>
          <p:cNvCxnSpPr>
            <a:stCxn id="600" idx="4"/>
            <a:endCxn id="588" idx="0"/>
          </p:cNvCxnSpPr>
          <p:nvPr/>
        </p:nvCxnSpPr>
        <p:spPr>
          <a:xfrm>
            <a:off x="4269061" y="2615925"/>
            <a:ext cx="44700" cy="283200"/>
          </a:xfrm>
          <a:prstGeom prst="straightConnector1">
            <a:avLst/>
          </a:prstGeom>
          <a:noFill/>
          <a:ln w="9525" cap="flat" cmpd="sng">
            <a:solidFill>
              <a:schemeClr val="dk1"/>
            </a:solidFill>
            <a:prstDash val="solid"/>
            <a:round/>
            <a:headEnd type="none" w="med" len="med"/>
            <a:tailEnd type="none" w="med" len="med"/>
          </a:ln>
        </p:spPr>
      </p:cxnSp>
      <p:cxnSp>
        <p:nvCxnSpPr>
          <p:cNvPr id="626" name="Google Shape;626;p41"/>
          <p:cNvCxnSpPr>
            <a:stCxn id="600" idx="3"/>
            <a:endCxn id="587" idx="7"/>
          </p:cNvCxnSpPr>
          <p:nvPr/>
        </p:nvCxnSpPr>
        <p:spPr>
          <a:xfrm flipH="1">
            <a:off x="3969769" y="2608017"/>
            <a:ext cx="280200" cy="299100"/>
          </a:xfrm>
          <a:prstGeom prst="straightConnector1">
            <a:avLst/>
          </a:prstGeom>
          <a:noFill/>
          <a:ln w="9525" cap="flat" cmpd="sng">
            <a:solidFill>
              <a:schemeClr val="dk1"/>
            </a:solidFill>
            <a:prstDash val="solid"/>
            <a:round/>
            <a:headEnd type="none" w="med" len="med"/>
            <a:tailEnd type="none" w="med" len="med"/>
          </a:ln>
        </p:spPr>
      </p:cxnSp>
      <p:sp>
        <p:nvSpPr>
          <p:cNvPr id="627" name="Google Shape;627;p41"/>
          <p:cNvSpPr/>
          <p:nvPr/>
        </p:nvSpPr>
        <p:spPr>
          <a:xfrm>
            <a:off x="2057450" y="1436738"/>
            <a:ext cx="311700" cy="3117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1"/>
          <p:cNvSpPr txBox="1"/>
          <p:nvPr/>
        </p:nvSpPr>
        <p:spPr>
          <a:xfrm>
            <a:off x="2060935" y="1386415"/>
            <a:ext cx="32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1"/>
                </a:solidFill>
                <a:latin typeface="Quicksand"/>
                <a:ea typeface="Quicksand"/>
                <a:cs typeface="Quicksand"/>
                <a:sym typeface="Quicksand"/>
              </a:rPr>
              <a:t>A</a:t>
            </a:r>
            <a:endParaRPr b="1">
              <a:solidFill>
                <a:schemeClr val="lt1"/>
              </a:solidFill>
              <a:latin typeface="Quicksand"/>
              <a:ea typeface="Quicksand"/>
              <a:cs typeface="Quicksand"/>
              <a:sym typeface="Quicksand"/>
            </a:endParaRPr>
          </a:p>
        </p:txBody>
      </p:sp>
      <p:sp>
        <p:nvSpPr>
          <p:cNvPr id="629" name="Google Shape;629;p41"/>
          <p:cNvSpPr/>
          <p:nvPr/>
        </p:nvSpPr>
        <p:spPr>
          <a:xfrm>
            <a:off x="3861888" y="1432352"/>
            <a:ext cx="311700" cy="3117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1"/>
          <p:cNvSpPr txBox="1"/>
          <p:nvPr/>
        </p:nvSpPr>
        <p:spPr>
          <a:xfrm>
            <a:off x="3865372" y="1382029"/>
            <a:ext cx="32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1"/>
                </a:solidFill>
                <a:latin typeface="Quicksand"/>
                <a:ea typeface="Quicksand"/>
                <a:cs typeface="Quicksand"/>
                <a:sym typeface="Quicksand"/>
              </a:rPr>
              <a:t>B</a:t>
            </a:r>
            <a:endParaRPr b="1">
              <a:solidFill>
                <a:schemeClr val="lt1"/>
              </a:solidFill>
              <a:latin typeface="Quicksand"/>
              <a:ea typeface="Quicksand"/>
              <a:cs typeface="Quicksand"/>
              <a:sym typeface="Quicksand"/>
            </a:endParaRPr>
          </a:p>
        </p:txBody>
      </p:sp>
      <p:sp>
        <p:nvSpPr>
          <p:cNvPr id="631" name="Google Shape;631;p41"/>
          <p:cNvSpPr txBox="1">
            <a:spLocks noGrp="1"/>
          </p:cNvSpPr>
          <p:nvPr>
            <p:ph type="subTitle" idx="2"/>
          </p:nvPr>
        </p:nvSpPr>
        <p:spPr>
          <a:xfrm>
            <a:off x="6840000" y="0"/>
            <a:ext cx="19599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Retrieval activity</a:t>
            </a:r>
            <a:endParaRPr/>
          </a:p>
        </p:txBody>
      </p:sp>
      <p:sp>
        <p:nvSpPr>
          <p:cNvPr id="632" name="Google Shape;632;p41"/>
          <p:cNvSpPr/>
          <p:nvPr/>
        </p:nvSpPr>
        <p:spPr>
          <a:xfrm>
            <a:off x="5785913" y="1428139"/>
            <a:ext cx="311700" cy="3117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1"/>
          <p:cNvSpPr txBox="1"/>
          <p:nvPr/>
        </p:nvSpPr>
        <p:spPr>
          <a:xfrm>
            <a:off x="5789397" y="1377817"/>
            <a:ext cx="32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1"/>
                </a:solidFill>
                <a:latin typeface="Quicksand"/>
                <a:ea typeface="Quicksand"/>
                <a:cs typeface="Quicksand"/>
                <a:sym typeface="Quicksand"/>
              </a:rPr>
              <a:t>C</a:t>
            </a:r>
            <a:endParaRPr b="1">
              <a:solidFill>
                <a:schemeClr val="lt1"/>
              </a:solidFill>
              <a:latin typeface="Quicksand"/>
              <a:ea typeface="Quicksand"/>
              <a:cs typeface="Quicksand"/>
              <a:sym typeface="Quicksand"/>
            </a:endParaRPr>
          </a:p>
        </p:txBody>
      </p:sp>
      <p:cxnSp>
        <p:nvCxnSpPr>
          <p:cNvPr id="634" name="Google Shape;634;p41"/>
          <p:cNvCxnSpPr/>
          <p:nvPr/>
        </p:nvCxnSpPr>
        <p:spPr>
          <a:xfrm>
            <a:off x="5995408" y="2079621"/>
            <a:ext cx="0" cy="162300"/>
          </a:xfrm>
          <a:prstGeom prst="straightConnector1">
            <a:avLst/>
          </a:prstGeom>
          <a:noFill/>
          <a:ln w="19050" cap="flat" cmpd="sng">
            <a:solidFill>
              <a:srgbClr val="000000"/>
            </a:solidFill>
            <a:prstDash val="dash"/>
            <a:round/>
            <a:headEnd type="none" w="sm" len="sm"/>
            <a:tailEnd type="none" w="sm" len="sm"/>
          </a:ln>
        </p:spPr>
      </p:cxnSp>
      <p:cxnSp>
        <p:nvCxnSpPr>
          <p:cNvPr id="635" name="Google Shape;635;p41"/>
          <p:cNvCxnSpPr/>
          <p:nvPr/>
        </p:nvCxnSpPr>
        <p:spPr>
          <a:xfrm rot="10800000">
            <a:off x="5491708" y="2245586"/>
            <a:ext cx="503700" cy="0"/>
          </a:xfrm>
          <a:prstGeom prst="straightConnector1">
            <a:avLst/>
          </a:prstGeom>
          <a:noFill/>
          <a:ln w="19050" cap="sq" cmpd="sng">
            <a:solidFill>
              <a:srgbClr val="000000"/>
            </a:solidFill>
            <a:prstDash val="dash"/>
            <a:round/>
            <a:headEnd type="none" w="sm" len="sm"/>
            <a:tailEnd type="none" w="sm" len="sm"/>
          </a:ln>
        </p:spPr>
      </p:cxnSp>
      <p:cxnSp>
        <p:nvCxnSpPr>
          <p:cNvPr id="636" name="Google Shape;636;p41"/>
          <p:cNvCxnSpPr/>
          <p:nvPr/>
        </p:nvCxnSpPr>
        <p:spPr>
          <a:xfrm>
            <a:off x="5491469" y="2245586"/>
            <a:ext cx="0" cy="162300"/>
          </a:xfrm>
          <a:prstGeom prst="straightConnector1">
            <a:avLst/>
          </a:prstGeom>
          <a:noFill/>
          <a:ln w="19050" cap="flat" cmpd="sng">
            <a:solidFill>
              <a:srgbClr val="000000"/>
            </a:solidFill>
            <a:prstDash val="dash"/>
            <a:round/>
            <a:headEnd type="none" w="sm" len="sm"/>
            <a:tailEnd type="none" w="sm" len="sm"/>
          </a:ln>
        </p:spPr>
      </p:cxnSp>
      <p:cxnSp>
        <p:nvCxnSpPr>
          <p:cNvPr id="637" name="Google Shape;637;p41"/>
          <p:cNvCxnSpPr/>
          <p:nvPr/>
        </p:nvCxnSpPr>
        <p:spPr>
          <a:xfrm flipH="1">
            <a:off x="5239245" y="2441179"/>
            <a:ext cx="215100" cy="900"/>
          </a:xfrm>
          <a:prstGeom prst="straightConnector1">
            <a:avLst/>
          </a:prstGeom>
          <a:noFill/>
          <a:ln w="19050" cap="sq" cmpd="sng">
            <a:solidFill>
              <a:srgbClr val="000000"/>
            </a:solidFill>
            <a:prstDash val="dash"/>
            <a:round/>
            <a:headEnd type="none" w="sm" len="sm"/>
            <a:tailEnd type="none" w="sm" len="sm"/>
          </a:ln>
        </p:spPr>
      </p:cxnSp>
      <p:cxnSp>
        <p:nvCxnSpPr>
          <p:cNvPr id="638" name="Google Shape;638;p41"/>
          <p:cNvCxnSpPr/>
          <p:nvPr/>
        </p:nvCxnSpPr>
        <p:spPr>
          <a:xfrm>
            <a:off x="5239394" y="2442162"/>
            <a:ext cx="0" cy="361500"/>
          </a:xfrm>
          <a:prstGeom prst="straightConnector1">
            <a:avLst/>
          </a:prstGeom>
          <a:noFill/>
          <a:ln w="19050" cap="sq" cmpd="sng">
            <a:solidFill>
              <a:srgbClr val="000000"/>
            </a:solidFill>
            <a:prstDash val="dash"/>
            <a:round/>
            <a:headEnd type="none" w="sm" len="sm"/>
            <a:tailEnd type="none" w="sm" len="sm"/>
          </a:ln>
        </p:spPr>
      </p:cxnSp>
      <p:cxnSp>
        <p:nvCxnSpPr>
          <p:cNvPr id="639" name="Google Shape;639;p41"/>
          <p:cNvCxnSpPr/>
          <p:nvPr/>
        </p:nvCxnSpPr>
        <p:spPr>
          <a:xfrm rot="10800000">
            <a:off x="5111916" y="2839862"/>
            <a:ext cx="93300" cy="0"/>
          </a:xfrm>
          <a:prstGeom prst="straightConnector1">
            <a:avLst/>
          </a:prstGeom>
          <a:noFill/>
          <a:ln w="19050" cap="sq" cmpd="sng">
            <a:solidFill>
              <a:srgbClr val="000000"/>
            </a:solidFill>
            <a:prstDash val="dash"/>
            <a:miter lim="800000"/>
            <a:headEnd type="none" w="sm" len="sm"/>
            <a:tailEnd type="none" w="sm" len="sm"/>
          </a:ln>
        </p:spPr>
      </p:cxnSp>
      <p:cxnSp>
        <p:nvCxnSpPr>
          <p:cNvPr id="640" name="Google Shape;640;p41"/>
          <p:cNvCxnSpPr/>
          <p:nvPr/>
        </p:nvCxnSpPr>
        <p:spPr>
          <a:xfrm>
            <a:off x="5111484" y="2842163"/>
            <a:ext cx="0" cy="359100"/>
          </a:xfrm>
          <a:prstGeom prst="straightConnector1">
            <a:avLst/>
          </a:prstGeom>
          <a:noFill/>
          <a:ln w="19050" cap="sq" cmpd="sng">
            <a:solidFill>
              <a:srgbClr val="000000"/>
            </a:solidFill>
            <a:prstDash val="dash"/>
            <a:miter lim="800000"/>
            <a:headEnd type="none" w="sm" len="sm"/>
            <a:tailEnd type="none" w="sm" len="sm"/>
          </a:ln>
        </p:spPr>
      </p:cxnSp>
      <p:cxnSp>
        <p:nvCxnSpPr>
          <p:cNvPr id="641" name="Google Shape;641;p41"/>
          <p:cNvCxnSpPr/>
          <p:nvPr/>
        </p:nvCxnSpPr>
        <p:spPr>
          <a:xfrm>
            <a:off x="5994717" y="2078930"/>
            <a:ext cx="0" cy="162300"/>
          </a:xfrm>
          <a:prstGeom prst="straightConnector1">
            <a:avLst/>
          </a:prstGeom>
          <a:noFill/>
          <a:ln w="25400" cap="flat" cmpd="sng">
            <a:solidFill>
              <a:srgbClr val="000000"/>
            </a:solidFill>
            <a:prstDash val="solid"/>
            <a:round/>
            <a:headEnd type="none" w="sm" len="sm"/>
            <a:tailEnd type="none" w="sm" len="sm"/>
          </a:ln>
        </p:spPr>
      </p:cxnSp>
      <p:cxnSp>
        <p:nvCxnSpPr>
          <p:cNvPr id="642" name="Google Shape;642;p41"/>
          <p:cNvCxnSpPr/>
          <p:nvPr/>
        </p:nvCxnSpPr>
        <p:spPr>
          <a:xfrm rot="10800000">
            <a:off x="5491017" y="2244895"/>
            <a:ext cx="503700" cy="0"/>
          </a:xfrm>
          <a:prstGeom prst="straightConnector1">
            <a:avLst/>
          </a:prstGeom>
          <a:noFill/>
          <a:ln w="25400" cap="sq" cmpd="sng">
            <a:solidFill>
              <a:srgbClr val="000000"/>
            </a:solidFill>
            <a:prstDash val="solid"/>
            <a:round/>
            <a:headEnd type="none" w="sm" len="sm"/>
            <a:tailEnd type="none" w="sm" len="sm"/>
          </a:ln>
        </p:spPr>
      </p:cxnSp>
      <p:cxnSp>
        <p:nvCxnSpPr>
          <p:cNvPr id="643" name="Google Shape;643;p41"/>
          <p:cNvCxnSpPr/>
          <p:nvPr/>
        </p:nvCxnSpPr>
        <p:spPr>
          <a:xfrm>
            <a:off x="5490777" y="2244895"/>
            <a:ext cx="0" cy="162300"/>
          </a:xfrm>
          <a:prstGeom prst="straightConnector1">
            <a:avLst/>
          </a:prstGeom>
          <a:noFill/>
          <a:ln w="25400" cap="flat" cmpd="sng">
            <a:solidFill>
              <a:srgbClr val="000000"/>
            </a:solidFill>
            <a:prstDash val="solid"/>
            <a:round/>
            <a:headEnd type="none" w="sm" len="sm"/>
            <a:tailEnd type="none" w="sm" len="sm"/>
          </a:ln>
        </p:spPr>
      </p:cxnSp>
      <p:cxnSp>
        <p:nvCxnSpPr>
          <p:cNvPr id="644" name="Google Shape;644;p41"/>
          <p:cNvCxnSpPr/>
          <p:nvPr/>
        </p:nvCxnSpPr>
        <p:spPr>
          <a:xfrm flipH="1">
            <a:off x="5238553" y="2440605"/>
            <a:ext cx="215100" cy="600"/>
          </a:xfrm>
          <a:prstGeom prst="straightConnector1">
            <a:avLst/>
          </a:prstGeom>
          <a:noFill/>
          <a:ln w="25400" cap="sq" cmpd="sng">
            <a:solidFill>
              <a:srgbClr val="000000"/>
            </a:solidFill>
            <a:prstDash val="solid"/>
            <a:round/>
            <a:headEnd type="none" w="sm" len="sm"/>
            <a:tailEnd type="none" w="sm" len="sm"/>
          </a:ln>
        </p:spPr>
      </p:cxnSp>
      <p:cxnSp>
        <p:nvCxnSpPr>
          <p:cNvPr id="645" name="Google Shape;645;p41"/>
          <p:cNvCxnSpPr/>
          <p:nvPr/>
        </p:nvCxnSpPr>
        <p:spPr>
          <a:xfrm>
            <a:off x="5238703" y="2441471"/>
            <a:ext cx="0" cy="361500"/>
          </a:xfrm>
          <a:prstGeom prst="straightConnector1">
            <a:avLst/>
          </a:prstGeom>
          <a:noFill/>
          <a:ln w="25400" cap="sq" cmpd="sng">
            <a:solidFill>
              <a:srgbClr val="000000"/>
            </a:solidFill>
            <a:prstDash val="solid"/>
            <a:round/>
            <a:headEnd type="none" w="sm" len="sm"/>
            <a:tailEnd type="none" w="sm" len="sm"/>
          </a:ln>
        </p:spPr>
      </p:cxnSp>
      <p:cxnSp>
        <p:nvCxnSpPr>
          <p:cNvPr id="646" name="Google Shape;646;p41"/>
          <p:cNvCxnSpPr/>
          <p:nvPr/>
        </p:nvCxnSpPr>
        <p:spPr>
          <a:xfrm rot="10800000">
            <a:off x="5111225" y="2839171"/>
            <a:ext cx="93300" cy="0"/>
          </a:xfrm>
          <a:prstGeom prst="straightConnector1">
            <a:avLst/>
          </a:prstGeom>
          <a:noFill/>
          <a:ln w="25400" cap="sq" cmpd="sng">
            <a:solidFill>
              <a:srgbClr val="000000"/>
            </a:solidFill>
            <a:prstDash val="solid"/>
            <a:miter lim="800000"/>
            <a:headEnd type="none" w="sm" len="sm"/>
            <a:tailEnd type="none" w="sm" len="sm"/>
          </a:ln>
        </p:spPr>
      </p:cxnSp>
      <p:cxnSp>
        <p:nvCxnSpPr>
          <p:cNvPr id="647" name="Google Shape;647;p41"/>
          <p:cNvCxnSpPr>
            <a:endCxn id="648" idx="0"/>
          </p:cNvCxnSpPr>
          <p:nvPr/>
        </p:nvCxnSpPr>
        <p:spPr>
          <a:xfrm>
            <a:off x="5110805" y="2841655"/>
            <a:ext cx="0" cy="359100"/>
          </a:xfrm>
          <a:prstGeom prst="straightConnector1">
            <a:avLst/>
          </a:prstGeom>
          <a:noFill/>
          <a:ln w="25400" cap="sq" cmpd="sng">
            <a:solidFill>
              <a:srgbClr val="000000"/>
            </a:solidFill>
            <a:prstDash val="solid"/>
            <a:miter lim="800000"/>
            <a:headEnd type="none" w="sm" len="sm"/>
            <a:tailEnd type="none" w="sm" len="sm"/>
          </a:ln>
        </p:spPr>
      </p:cxnSp>
      <p:grpSp>
        <p:nvGrpSpPr>
          <p:cNvPr id="649" name="Google Shape;649;p41"/>
          <p:cNvGrpSpPr/>
          <p:nvPr/>
        </p:nvGrpSpPr>
        <p:grpSpPr>
          <a:xfrm>
            <a:off x="5073680" y="2004688"/>
            <a:ext cx="1847558" cy="1270317"/>
            <a:chOff x="1048414" y="905600"/>
            <a:chExt cx="4478929" cy="3079557"/>
          </a:xfrm>
        </p:grpSpPr>
        <p:sp>
          <p:nvSpPr>
            <p:cNvPr id="650" name="Google Shape;650;p41"/>
            <p:cNvSpPr/>
            <p:nvPr/>
          </p:nvSpPr>
          <p:spPr>
            <a:xfrm>
              <a:off x="3191314" y="905600"/>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1" name="Google Shape;651;p41"/>
            <p:cNvGrpSpPr/>
            <p:nvPr/>
          </p:nvGrpSpPr>
          <p:grpSpPr>
            <a:xfrm>
              <a:off x="1969612" y="1872119"/>
              <a:ext cx="2636528" cy="180000"/>
              <a:chOff x="1969612" y="2268065"/>
              <a:chExt cx="2636528" cy="180000"/>
            </a:xfrm>
          </p:grpSpPr>
          <p:sp>
            <p:nvSpPr>
              <p:cNvPr id="652" name="Google Shape;652;p41"/>
              <p:cNvSpPr/>
              <p:nvPr/>
            </p:nvSpPr>
            <p:spPr>
              <a:xfrm>
                <a:off x="1969612" y="2268065"/>
                <a:ext cx="180000" cy="180000"/>
              </a:xfrm>
              <a:prstGeom prst="ellipse">
                <a:avLst/>
              </a:prstGeom>
              <a:solidFill>
                <a:srgbClr val="000000"/>
              </a:solidFill>
              <a:ln w="25400" cap="sq"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41"/>
              <p:cNvSpPr/>
              <p:nvPr/>
            </p:nvSpPr>
            <p:spPr>
              <a:xfrm>
                <a:off x="4426140" y="2268065"/>
                <a:ext cx="180000" cy="180000"/>
              </a:xfrm>
              <a:prstGeom prst="ellipse">
                <a:avLst/>
              </a:prstGeom>
              <a:solidFill>
                <a:srgbClr val="000000"/>
              </a:solidFill>
              <a:ln w="25400" cap="sq"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4" name="Google Shape;654;p41"/>
            <p:cNvGrpSpPr/>
            <p:nvPr/>
          </p:nvGrpSpPr>
          <p:grpSpPr>
            <a:xfrm>
              <a:off x="1048414" y="3805157"/>
              <a:ext cx="4478929" cy="180000"/>
              <a:chOff x="1048414" y="3805157"/>
              <a:chExt cx="4478929" cy="180000"/>
            </a:xfrm>
          </p:grpSpPr>
          <p:sp>
            <p:nvSpPr>
              <p:cNvPr id="648" name="Google Shape;648;p41"/>
              <p:cNvSpPr/>
              <p:nvPr/>
            </p:nvSpPr>
            <p:spPr>
              <a:xfrm>
                <a:off x="1048414"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41"/>
              <p:cNvSpPr/>
              <p:nvPr/>
            </p:nvSpPr>
            <p:spPr>
              <a:xfrm>
                <a:off x="1355480"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41"/>
              <p:cNvSpPr/>
              <p:nvPr/>
            </p:nvSpPr>
            <p:spPr>
              <a:xfrm>
                <a:off x="1662546"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41"/>
              <p:cNvSpPr/>
              <p:nvPr/>
            </p:nvSpPr>
            <p:spPr>
              <a:xfrm>
                <a:off x="2276678"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41"/>
              <p:cNvSpPr/>
              <p:nvPr/>
            </p:nvSpPr>
            <p:spPr>
              <a:xfrm>
                <a:off x="2583744"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41"/>
              <p:cNvSpPr/>
              <p:nvPr/>
            </p:nvSpPr>
            <p:spPr>
              <a:xfrm>
                <a:off x="2890810"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41"/>
              <p:cNvSpPr/>
              <p:nvPr/>
            </p:nvSpPr>
            <p:spPr>
              <a:xfrm>
                <a:off x="3504942"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41"/>
              <p:cNvSpPr/>
              <p:nvPr/>
            </p:nvSpPr>
            <p:spPr>
              <a:xfrm>
                <a:off x="3812008"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41"/>
              <p:cNvSpPr/>
              <p:nvPr/>
            </p:nvSpPr>
            <p:spPr>
              <a:xfrm>
                <a:off x="4119074"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41"/>
              <p:cNvSpPr/>
              <p:nvPr/>
            </p:nvSpPr>
            <p:spPr>
              <a:xfrm>
                <a:off x="5347343"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41"/>
              <p:cNvSpPr/>
              <p:nvPr/>
            </p:nvSpPr>
            <p:spPr>
              <a:xfrm>
                <a:off x="4733206"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41"/>
              <p:cNvSpPr/>
              <p:nvPr/>
            </p:nvSpPr>
            <p:spPr>
              <a:xfrm>
                <a:off x="5040272" y="3805157"/>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6" name="Google Shape;666;p41"/>
            <p:cNvGrpSpPr/>
            <p:nvPr/>
          </p:nvGrpSpPr>
          <p:grpSpPr>
            <a:xfrm>
              <a:off x="1358506" y="2838638"/>
              <a:ext cx="3864792" cy="180000"/>
              <a:chOff x="1358506" y="2817829"/>
              <a:chExt cx="3864792" cy="180000"/>
            </a:xfrm>
          </p:grpSpPr>
          <p:sp>
            <p:nvSpPr>
              <p:cNvPr id="667" name="Google Shape;667;p41"/>
              <p:cNvSpPr/>
              <p:nvPr/>
            </p:nvSpPr>
            <p:spPr>
              <a:xfrm>
                <a:off x="1358506" y="2817829"/>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41"/>
              <p:cNvSpPr/>
              <p:nvPr/>
            </p:nvSpPr>
            <p:spPr>
              <a:xfrm>
                <a:off x="2586770" y="2817829"/>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41"/>
              <p:cNvSpPr/>
              <p:nvPr/>
            </p:nvSpPr>
            <p:spPr>
              <a:xfrm>
                <a:off x="3815034" y="2817829"/>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41"/>
              <p:cNvSpPr/>
              <p:nvPr/>
            </p:nvSpPr>
            <p:spPr>
              <a:xfrm>
                <a:off x="5043298" y="2817829"/>
                <a:ext cx="180000" cy="180000"/>
              </a:xfrm>
              <a:prstGeom prst="ellipse">
                <a:avLst/>
              </a:prstGeom>
              <a:solidFill>
                <a:srgbClr val="000000"/>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71" name="Google Shape;671;p41"/>
            <p:cNvCxnSpPr/>
            <p:nvPr/>
          </p:nvCxnSpPr>
          <p:spPr>
            <a:xfrm>
              <a:off x="4518187" y="1475441"/>
              <a:ext cx="0" cy="393300"/>
            </a:xfrm>
            <a:prstGeom prst="straightConnector1">
              <a:avLst/>
            </a:prstGeom>
            <a:noFill/>
            <a:ln w="25400" cap="flat" cmpd="sng">
              <a:solidFill>
                <a:srgbClr val="000000"/>
              </a:solidFill>
              <a:prstDash val="solid"/>
              <a:round/>
              <a:headEnd type="none" w="sm" len="sm"/>
              <a:tailEnd type="none" w="sm" len="sm"/>
            </a:ln>
          </p:spPr>
        </p:cxnSp>
        <p:cxnSp>
          <p:nvCxnSpPr>
            <p:cNvPr id="672" name="Google Shape;672;p41"/>
            <p:cNvCxnSpPr/>
            <p:nvPr/>
          </p:nvCxnSpPr>
          <p:spPr>
            <a:xfrm flipH="1">
              <a:off x="2676680" y="1964499"/>
              <a:ext cx="9000" cy="876600"/>
            </a:xfrm>
            <a:prstGeom prst="straightConnector1">
              <a:avLst/>
            </a:prstGeom>
            <a:noFill/>
            <a:ln w="25400" cap="sq" cmpd="sng">
              <a:solidFill>
                <a:srgbClr val="000000"/>
              </a:solidFill>
              <a:prstDash val="solid"/>
              <a:round/>
              <a:headEnd type="none" w="sm" len="sm"/>
              <a:tailEnd type="none" w="sm" len="sm"/>
            </a:ln>
          </p:spPr>
        </p:cxnSp>
        <p:cxnSp>
          <p:nvCxnSpPr>
            <p:cNvPr id="673" name="Google Shape;673;p41"/>
            <p:cNvCxnSpPr/>
            <p:nvPr/>
          </p:nvCxnSpPr>
          <p:spPr>
            <a:xfrm rot="10800000">
              <a:off x="3914050" y="1954286"/>
              <a:ext cx="1224000" cy="0"/>
            </a:xfrm>
            <a:prstGeom prst="straightConnector1">
              <a:avLst/>
            </a:prstGeom>
            <a:noFill/>
            <a:ln w="25400" cap="sq" cmpd="sng">
              <a:solidFill>
                <a:srgbClr val="000000"/>
              </a:solidFill>
              <a:prstDash val="solid"/>
              <a:round/>
              <a:headEnd type="none" w="sm" len="sm"/>
              <a:tailEnd type="none" w="sm" len="sm"/>
            </a:ln>
          </p:spPr>
        </p:cxnSp>
        <p:cxnSp>
          <p:nvCxnSpPr>
            <p:cNvPr id="674" name="Google Shape;674;p41"/>
            <p:cNvCxnSpPr/>
            <p:nvPr/>
          </p:nvCxnSpPr>
          <p:spPr>
            <a:xfrm>
              <a:off x="3912314" y="1954387"/>
              <a:ext cx="0" cy="876600"/>
            </a:xfrm>
            <a:prstGeom prst="straightConnector1">
              <a:avLst/>
            </a:prstGeom>
            <a:noFill/>
            <a:ln w="25400" cap="sq" cmpd="sng">
              <a:solidFill>
                <a:srgbClr val="000000"/>
              </a:solidFill>
              <a:prstDash val="solid"/>
              <a:round/>
              <a:headEnd type="none" w="sm" len="sm"/>
              <a:tailEnd type="none" w="sm" len="sm"/>
            </a:ln>
          </p:spPr>
        </p:cxnSp>
        <p:cxnSp>
          <p:nvCxnSpPr>
            <p:cNvPr id="675" name="Google Shape;675;p41"/>
            <p:cNvCxnSpPr/>
            <p:nvPr/>
          </p:nvCxnSpPr>
          <p:spPr>
            <a:xfrm flipH="1">
              <a:off x="5140488" y="1954386"/>
              <a:ext cx="9000" cy="876600"/>
            </a:xfrm>
            <a:prstGeom prst="straightConnector1">
              <a:avLst/>
            </a:prstGeom>
            <a:noFill/>
            <a:ln w="25400" cap="sq" cmpd="sng">
              <a:solidFill>
                <a:srgbClr val="000000"/>
              </a:solidFill>
              <a:prstDash val="solid"/>
              <a:round/>
              <a:headEnd type="none" w="sm" len="sm"/>
              <a:tailEnd type="none" w="sm" len="sm"/>
            </a:ln>
          </p:spPr>
        </p:cxnSp>
        <p:cxnSp>
          <p:nvCxnSpPr>
            <p:cNvPr id="676" name="Google Shape;676;p41"/>
            <p:cNvCxnSpPr/>
            <p:nvPr/>
          </p:nvCxnSpPr>
          <p:spPr>
            <a:xfrm>
              <a:off x="1448506"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677" name="Google Shape;677;p41"/>
            <p:cNvCxnSpPr/>
            <p:nvPr/>
          </p:nvCxnSpPr>
          <p:spPr>
            <a:xfrm>
              <a:off x="1758598" y="2934217"/>
              <a:ext cx="0" cy="870900"/>
            </a:xfrm>
            <a:prstGeom prst="straightConnector1">
              <a:avLst/>
            </a:prstGeom>
            <a:noFill/>
            <a:ln w="25400" cap="sq" cmpd="sng">
              <a:solidFill>
                <a:srgbClr val="000000"/>
              </a:solidFill>
              <a:prstDash val="solid"/>
              <a:miter lim="800000"/>
              <a:headEnd type="none" w="sm" len="sm"/>
              <a:tailEnd type="none" w="sm" len="sm"/>
            </a:ln>
          </p:spPr>
        </p:cxnSp>
        <p:grpSp>
          <p:nvGrpSpPr>
            <p:cNvPr id="678" name="Google Shape;678;p41"/>
            <p:cNvGrpSpPr/>
            <p:nvPr/>
          </p:nvGrpSpPr>
          <p:grpSpPr>
            <a:xfrm>
              <a:off x="2357600" y="2939159"/>
              <a:ext cx="620184" cy="870900"/>
              <a:chOff x="1138414" y="2934217"/>
              <a:chExt cx="620184" cy="870900"/>
            </a:xfrm>
          </p:grpSpPr>
          <p:cxnSp>
            <p:nvCxnSpPr>
              <p:cNvPr id="679" name="Google Shape;679;p41"/>
              <p:cNvCxnSpPr/>
              <p:nvPr/>
            </p:nvCxnSpPr>
            <p:spPr>
              <a:xfrm rot="10800000">
                <a:off x="1139393" y="2934217"/>
                <a:ext cx="615600" cy="0"/>
              </a:xfrm>
              <a:prstGeom prst="straightConnector1">
                <a:avLst/>
              </a:prstGeom>
              <a:noFill/>
              <a:ln w="25400" cap="sq" cmpd="sng">
                <a:solidFill>
                  <a:srgbClr val="000000"/>
                </a:solidFill>
                <a:prstDash val="solid"/>
                <a:miter lim="800000"/>
                <a:headEnd type="none" w="sm" len="sm"/>
                <a:tailEnd type="none" w="sm" len="sm"/>
              </a:ln>
            </p:spPr>
          </p:cxnSp>
          <p:cxnSp>
            <p:nvCxnSpPr>
              <p:cNvPr id="680" name="Google Shape;680;p41"/>
              <p:cNvCxnSpPr/>
              <p:nvPr/>
            </p:nvCxnSpPr>
            <p:spPr>
              <a:xfrm>
                <a:off x="1138414"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681" name="Google Shape;681;p41"/>
              <p:cNvCxnSpPr/>
              <p:nvPr/>
            </p:nvCxnSpPr>
            <p:spPr>
              <a:xfrm>
                <a:off x="1448506"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682" name="Google Shape;682;p41"/>
              <p:cNvCxnSpPr/>
              <p:nvPr/>
            </p:nvCxnSpPr>
            <p:spPr>
              <a:xfrm>
                <a:off x="1758598" y="2934217"/>
                <a:ext cx="0" cy="870900"/>
              </a:xfrm>
              <a:prstGeom prst="straightConnector1">
                <a:avLst/>
              </a:prstGeom>
              <a:noFill/>
              <a:ln w="25400" cap="sq" cmpd="sng">
                <a:solidFill>
                  <a:srgbClr val="000000"/>
                </a:solidFill>
                <a:prstDash val="solid"/>
                <a:miter lim="800000"/>
                <a:headEnd type="none" w="sm" len="sm"/>
                <a:tailEnd type="none" w="sm" len="sm"/>
              </a:ln>
            </p:spPr>
          </p:cxnSp>
        </p:grpSp>
        <p:grpSp>
          <p:nvGrpSpPr>
            <p:cNvPr id="683" name="Google Shape;683;p41"/>
            <p:cNvGrpSpPr/>
            <p:nvPr/>
          </p:nvGrpSpPr>
          <p:grpSpPr>
            <a:xfrm>
              <a:off x="3601809" y="2928638"/>
              <a:ext cx="620184" cy="870900"/>
              <a:chOff x="1138414" y="2934217"/>
              <a:chExt cx="620184" cy="870900"/>
            </a:xfrm>
          </p:grpSpPr>
          <p:cxnSp>
            <p:nvCxnSpPr>
              <p:cNvPr id="684" name="Google Shape;684;p41"/>
              <p:cNvCxnSpPr/>
              <p:nvPr/>
            </p:nvCxnSpPr>
            <p:spPr>
              <a:xfrm rot="10800000">
                <a:off x="1139393" y="2934217"/>
                <a:ext cx="615600" cy="0"/>
              </a:xfrm>
              <a:prstGeom prst="straightConnector1">
                <a:avLst/>
              </a:prstGeom>
              <a:noFill/>
              <a:ln w="25400" cap="sq" cmpd="sng">
                <a:solidFill>
                  <a:srgbClr val="000000"/>
                </a:solidFill>
                <a:prstDash val="solid"/>
                <a:miter lim="800000"/>
                <a:headEnd type="none" w="sm" len="sm"/>
                <a:tailEnd type="none" w="sm" len="sm"/>
              </a:ln>
            </p:spPr>
          </p:cxnSp>
          <p:cxnSp>
            <p:nvCxnSpPr>
              <p:cNvPr id="685" name="Google Shape;685;p41"/>
              <p:cNvCxnSpPr/>
              <p:nvPr/>
            </p:nvCxnSpPr>
            <p:spPr>
              <a:xfrm>
                <a:off x="1138414"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686" name="Google Shape;686;p41"/>
              <p:cNvCxnSpPr/>
              <p:nvPr/>
            </p:nvCxnSpPr>
            <p:spPr>
              <a:xfrm>
                <a:off x="1448506"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687" name="Google Shape;687;p41"/>
              <p:cNvCxnSpPr/>
              <p:nvPr/>
            </p:nvCxnSpPr>
            <p:spPr>
              <a:xfrm>
                <a:off x="1758598" y="2934217"/>
                <a:ext cx="0" cy="870900"/>
              </a:xfrm>
              <a:prstGeom prst="straightConnector1">
                <a:avLst/>
              </a:prstGeom>
              <a:noFill/>
              <a:ln w="25400" cap="sq" cmpd="sng">
                <a:solidFill>
                  <a:srgbClr val="000000"/>
                </a:solidFill>
                <a:prstDash val="solid"/>
                <a:miter lim="800000"/>
                <a:headEnd type="none" w="sm" len="sm"/>
                <a:tailEnd type="none" w="sm" len="sm"/>
              </a:ln>
            </p:spPr>
          </p:cxnSp>
        </p:grpSp>
        <p:grpSp>
          <p:nvGrpSpPr>
            <p:cNvPr id="688" name="Google Shape;688;p41"/>
            <p:cNvGrpSpPr/>
            <p:nvPr/>
          </p:nvGrpSpPr>
          <p:grpSpPr>
            <a:xfrm>
              <a:off x="4823206" y="2928638"/>
              <a:ext cx="620184" cy="870900"/>
              <a:chOff x="1138414" y="2934217"/>
              <a:chExt cx="620184" cy="870900"/>
            </a:xfrm>
          </p:grpSpPr>
          <p:cxnSp>
            <p:nvCxnSpPr>
              <p:cNvPr id="689" name="Google Shape;689;p41"/>
              <p:cNvCxnSpPr/>
              <p:nvPr/>
            </p:nvCxnSpPr>
            <p:spPr>
              <a:xfrm rot="10800000">
                <a:off x="1139393" y="2934217"/>
                <a:ext cx="615600" cy="0"/>
              </a:xfrm>
              <a:prstGeom prst="straightConnector1">
                <a:avLst/>
              </a:prstGeom>
              <a:noFill/>
              <a:ln w="25400" cap="sq" cmpd="sng">
                <a:solidFill>
                  <a:srgbClr val="000000"/>
                </a:solidFill>
                <a:prstDash val="solid"/>
                <a:miter lim="800000"/>
                <a:headEnd type="none" w="sm" len="sm"/>
                <a:tailEnd type="none" w="sm" len="sm"/>
              </a:ln>
            </p:spPr>
          </p:cxnSp>
          <p:cxnSp>
            <p:nvCxnSpPr>
              <p:cNvPr id="690" name="Google Shape;690;p41"/>
              <p:cNvCxnSpPr/>
              <p:nvPr/>
            </p:nvCxnSpPr>
            <p:spPr>
              <a:xfrm>
                <a:off x="1138414"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691" name="Google Shape;691;p41"/>
              <p:cNvCxnSpPr/>
              <p:nvPr/>
            </p:nvCxnSpPr>
            <p:spPr>
              <a:xfrm>
                <a:off x="1448506" y="2934217"/>
                <a:ext cx="0" cy="870900"/>
              </a:xfrm>
              <a:prstGeom prst="straightConnector1">
                <a:avLst/>
              </a:prstGeom>
              <a:noFill/>
              <a:ln w="25400" cap="sq" cmpd="sng">
                <a:solidFill>
                  <a:srgbClr val="000000"/>
                </a:solidFill>
                <a:prstDash val="solid"/>
                <a:miter lim="800000"/>
                <a:headEnd type="none" w="sm" len="sm"/>
                <a:tailEnd type="none" w="sm" len="sm"/>
              </a:ln>
            </p:spPr>
          </p:cxnSp>
          <p:cxnSp>
            <p:nvCxnSpPr>
              <p:cNvPr id="692" name="Google Shape;692;p41"/>
              <p:cNvCxnSpPr/>
              <p:nvPr/>
            </p:nvCxnSpPr>
            <p:spPr>
              <a:xfrm>
                <a:off x="1758598" y="2934217"/>
                <a:ext cx="0" cy="870900"/>
              </a:xfrm>
              <a:prstGeom prst="straightConnector1">
                <a:avLst/>
              </a:prstGeom>
              <a:noFill/>
              <a:ln w="25400" cap="sq" cmpd="sng">
                <a:solidFill>
                  <a:srgbClr val="000000"/>
                </a:solidFill>
                <a:prstDash val="solid"/>
                <a:miter lim="800000"/>
                <a:headEnd type="none" w="sm" len="sm"/>
                <a:tailEnd type="none" w="sm" len="sm"/>
              </a:ln>
            </p:spPr>
          </p:cxnSp>
        </p:grpSp>
        <p:cxnSp>
          <p:nvCxnSpPr>
            <p:cNvPr id="693" name="Google Shape;693;p41"/>
            <p:cNvCxnSpPr/>
            <p:nvPr/>
          </p:nvCxnSpPr>
          <p:spPr>
            <a:xfrm rot="10800000">
              <a:off x="3281415" y="1487946"/>
              <a:ext cx="1221600" cy="0"/>
            </a:xfrm>
            <a:prstGeom prst="straightConnector1">
              <a:avLst/>
            </a:prstGeom>
            <a:noFill/>
            <a:ln w="25400" cap="sq" cmpd="sng">
              <a:solidFill>
                <a:srgbClr val="000000"/>
              </a:solidFill>
              <a:prstDash val="solid"/>
              <a:round/>
              <a:headEnd type="none" w="sm" len="sm"/>
              <a:tailEnd type="none" w="sm" len="sm"/>
            </a:ln>
          </p:spPr>
        </p:cxnSp>
        <p:cxnSp>
          <p:nvCxnSpPr>
            <p:cNvPr id="694" name="Google Shape;694;p41"/>
            <p:cNvCxnSpPr>
              <a:endCxn id="652" idx="6"/>
            </p:cNvCxnSpPr>
            <p:nvPr/>
          </p:nvCxnSpPr>
          <p:spPr>
            <a:xfrm rot="10800000">
              <a:off x="2149612" y="1962119"/>
              <a:ext cx="536100" cy="0"/>
            </a:xfrm>
            <a:prstGeom prst="straightConnector1">
              <a:avLst/>
            </a:prstGeom>
            <a:noFill/>
            <a:ln w="25400" cap="sq" cmpd="sng">
              <a:solidFill>
                <a:srgbClr val="000000"/>
              </a:solidFill>
              <a:prstDash val="solid"/>
              <a:round/>
              <a:headEnd type="none" w="sm" len="sm"/>
              <a:tailEnd type="none" w="sm" len="sm"/>
            </a:ln>
          </p:spPr>
        </p:cxnSp>
        <p:cxnSp>
          <p:nvCxnSpPr>
            <p:cNvPr id="695" name="Google Shape;695;p41"/>
            <p:cNvCxnSpPr/>
            <p:nvPr/>
          </p:nvCxnSpPr>
          <p:spPr>
            <a:xfrm rot="10800000">
              <a:off x="1533577" y="2928638"/>
              <a:ext cx="226200" cy="0"/>
            </a:xfrm>
            <a:prstGeom prst="straightConnector1">
              <a:avLst/>
            </a:prstGeom>
            <a:noFill/>
            <a:ln w="25400" cap="sq" cmpd="sng">
              <a:solidFill>
                <a:srgbClr val="000000"/>
              </a:solidFill>
              <a:prstDash val="solid"/>
              <a:miter lim="800000"/>
              <a:headEnd type="none" w="sm" len="sm"/>
              <a:tailEnd type="none" w="sm" len="sm"/>
            </a:ln>
          </p:spPr>
        </p:cxnSp>
      </p:grpSp>
      <p:sp>
        <p:nvSpPr>
          <p:cNvPr id="696" name="Google Shape;696;p41"/>
          <p:cNvSpPr txBox="1"/>
          <p:nvPr/>
        </p:nvSpPr>
        <p:spPr>
          <a:xfrm>
            <a:off x="1791450" y="3502350"/>
            <a:ext cx="75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dk1"/>
                </a:solidFill>
                <a:latin typeface="Quicksand"/>
                <a:ea typeface="Quicksand"/>
                <a:cs typeface="Quicksand"/>
                <a:sym typeface="Quicksand"/>
              </a:rPr>
              <a:t>Star</a:t>
            </a:r>
            <a:endParaRPr b="1">
              <a:solidFill>
                <a:schemeClr val="dk1"/>
              </a:solidFill>
              <a:latin typeface="Quicksand"/>
              <a:ea typeface="Quicksand"/>
              <a:cs typeface="Quicksand"/>
              <a:sym typeface="Quicksand"/>
            </a:endParaRPr>
          </a:p>
        </p:txBody>
      </p:sp>
      <p:sp>
        <p:nvSpPr>
          <p:cNvPr id="697" name="Google Shape;697;p41"/>
          <p:cNvSpPr txBox="1"/>
          <p:nvPr/>
        </p:nvSpPr>
        <p:spPr>
          <a:xfrm>
            <a:off x="3697600" y="3509125"/>
            <a:ext cx="75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dk1"/>
                </a:solidFill>
                <a:latin typeface="Quicksand"/>
                <a:ea typeface="Quicksand"/>
                <a:cs typeface="Quicksand"/>
                <a:sym typeface="Quicksand"/>
              </a:rPr>
              <a:t>Mesh</a:t>
            </a:r>
            <a:endParaRPr b="1">
              <a:solidFill>
                <a:schemeClr val="dk1"/>
              </a:solidFill>
              <a:latin typeface="Quicksand"/>
              <a:ea typeface="Quicksand"/>
              <a:cs typeface="Quicksand"/>
              <a:sym typeface="Quicksand"/>
            </a:endParaRPr>
          </a:p>
        </p:txBody>
      </p:sp>
      <p:sp>
        <p:nvSpPr>
          <p:cNvPr id="698" name="Google Shape;698;p41"/>
          <p:cNvSpPr txBox="1"/>
          <p:nvPr/>
        </p:nvSpPr>
        <p:spPr>
          <a:xfrm>
            <a:off x="5603750" y="3501675"/>
            <a:ext cx="75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dk1"/>
                </a:solidFill>
                <a:latin typeface="Quicksand"/>
                <a:ea typeface="Quicksand"/>
                <a:cs typeface="Quicksand"/>
                <a:sym typeface="Quicksand"/>
              </a:rPr>
              <a:t>Tree</a:t>
            </a:r>
            <a:endParaRPr b="1">
              <a:solidFill>
                <a:schemeClr val="dk1"/>
              </a:solidFill>
              <a:latin typeface="Quicksand"/>
              <a:ea typeface="Quicksand"/>
              <a:cs typeface="Quicksand"/>
              <a:sym typeface="Quicks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body" idx="1"/>
          </p:nvPr>
        </p:nvSpPr>
        <p:spPr>
          <a:xfrm>
            <a:off x="364225" y="960400"/>
            <a:ext cx="48936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In this lesson, you will:</a:t>
            </a:r>
            <a:endParaRPr b="1"/>
          </a:p>
          <a:p>
            <a:pPr marL="457200" lvl="0" indent="-330200" algn="l" rtl="0">
              <a:lnSpc>
                <a:spcPct val="150000"/>
              </a:lnSpc>
              <a:spcBef>
                <a:spcPts val="1600"/>
              </a:spcBef>
              <a:spcAft>
                <a:spcPts val="0"/>
              </a:spcAft>
              <a:buClr>
                <a:schemeClr val="accent6"/>
              </a:buClr>
              <a:buSzPts val="1600"/>
              <a:buChar char="●"/>
            </a:pPr>
            <a:r>
              <a:rPr lang="en-GB" sz="1600" b="1"/>
              <a:t>Explain </a:t>
            </a:r>
            <a:r>
              <a:rPr lang="en-GB" sz="1600"/>
              <a:t>why devices are connected to networks </a:t>
            </a:r>
            <a:endParaRPr sz="1600"/>
          </a:p>
          <a:p>
            <a:pPr marL="457200" lvl="0" indent="-330200" algn="l" rtl="0">
              <a:lnSpc>
                <a:spcPct val="150000"/>
              </a:lnSpc>
              <a:spcBef>
                <a:spcPts val="0"/>
              </a:spcBef>
              <a:spcAft>
                <a:spcPts val="0"/>
              </a:spcAft>
              <a:buClr>
                <a:schemeClr val="accent6"/>
              </a:buClr>
              <a:buSzPts val="1600"/>
              <a:buChar char="●"/>
            </a:pPr>
            <a:r>
              <a:rPr lang="en-GB" sz="1600" b="1"/>
              <a:t>Describe</a:t>
            </a:r>
            <a:r>
              <a:rPr lang="en-GB" sz="1600"/>
              <a:t> what a network is </a:t>
            </a:r>
            <a:endParaRPr sz="1600"/>
          </a:p>
          <a:p>
            <a:pPr marL="457200" lvl="0" indent="-330200" algn="l" rtl="0">
              <a:lnSpc>
                <a:spcPct val="150000"/>
              </a:lnSpc>
              <a:spcBef>
                <a:spcPts val="0"/>
              </a:spcBef>
              <a:spcAft>
                <a:spcPts val="0"/>
              </a:spcAft>
              <a:buClr>
                <a:schemeClr val="accent6"/>
              </a:buClr>
              <a:buSzPts val="1600"/>
              <a:buChar char="●"/>
            </a:pPr>
            <a:r>
              <a:rPr lang="en-GB" sz="1600" b="1"/>
              <a:t>Compare</a:t>
            </a:r>
            <a:r>
              <a:rPr lang="en-GB" sz="1600"/>
              <a:t> common network types</a:t>
            </a:r>
            <a:endParaRPr sz="1600"/>
          </a:p>
          <a:p>
            <a:pPr marL="457200" lvl="0" indent="-330200" algn="l" rtl="0">
              <a:lnSpc>
                <a:spcPct val="150000"/>
              </a:lnSpc>
              <a:spcBef>
                <a:spcPts val="0"/>
              </a:spcBef>
              <a:spcAft>
                <a:spcPts val="0"/>
              </a:spcAft>
              <a:buClr>
                <a:schemeClr val="accent6"/>
              </a:buClr>
              <a:buSzPts val="1600"/>
              <a:buChar char="●"/>
            </a:pPr>
            <a:r>
              <a:rPr lang="en-GB" sz="1600" b="1"/>
              <a:t>Recognise</a:t>
            </a:r>
            <a:r>
              <a:rPr lang="en-GB" sz="1600"/>
              <a:t> the characteristics of different network topologies</a:t>
            </a:r>
            <a:endParaRPr sz="1600"/>
          </a:p>
          <a:p>
            <a:pPr marL="457200" lvl="0" indent="0" algn="l" rtl="0">
              <a:lnSpc>
                <a:spcPct val="150000"/>
              </a:lnSpc>
              <a:spcBef>
                <a:spcPts val="1600"/>
              </a:spcBef>
              <a:spcAft>
                <a:spcPts val="1600"/>
              </a:spcAft>
              <a:buNone/>
            </a:pPr>
            <a:endParaRPr/>
          </a:p>
        </p:txBody>
      </p:sp>
      <p:sp>
        <p:nvSpPr>
          <p:cNvPr id="92" name="Google Shape;92;p15"/>
          <p:cNvSpPr txBox="1">
            <a:spLocks noGrp="1"/>
          </p:cNvSpPr>
          <p:nvPr>
            <p:ph type="title"/>
          </p:nvPr>
        </p:nvSpPr>
        <p:spPr>
          <a:xfrm>
            <a:off x="310900" y="3109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Lesson 4: Networks</a:t>
            </a:r>
            <a:endParaRPr/>
          </a:p>
        </p:txBody>
      </p:sp>
      <p:sp>
        <p:nvSpPr>
          <p:cNvPr id="93" name="Google Shape;93;p15"/>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Objectives</a:t>
            </a:r>
            <a:endParaRPr/>
          </a:p>
        </p:txBody>
      </p:sp>
      <p:sp>
        <p:nvSpPr>
          <p:cNvPr id="94" name="Google Shape;94;p1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3</a:t>
            </a:fld>
            <a:endParaRPr/>
          </a:p>
        </p:txBody>
      </p:sp>
      <p:sp>
        <p:nvSpPr>
          <p:cNvPr id="95" name="Google Shape;95;p15"/>
          <p:cNvSpPr txBox="1"/>
          <p:nvPr/>
        </p:nvSpPr>
        <p:spPr>
          <a:xfrm>
            <a:off x="5971800" y="1621500"/>
            <a:ext cx="2852400" cy="1900500"/>
          </a:xfrm>
          <a:prstGeom prst="rect">
            <a:avLst/>
          </a:prstGeom>
          <a:noFill/>
          <a:ln w="9525" cap="flat" cmpd="sng">
            <a:solidFill>
              <a:srgbClr val="CD235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Quicksand"/>
                <a:ea typeface="Quicksand"/>
                <a:cs typeface="Quicksand"/>
                <a:sym typeface="Quicksand"/>
              </a:rPr>
              <a:t>General competencies:</a:t>
            </a:r>
            <a:endParaRPr b="1">
              <a:latin typeface="Quicksand"/>
              <a:ea typeface="Quicksand"/>
              <a:cs typeface="Quicksand"/>
              <a:sym typeface="Quicksand"/>
            </a:endParaRPr>
          </a:p>
          <a:p>
            <a:pPr marL="0" lvl="0" indent="0" algn="l" rtl="0">
              <a:spcBef>
                <a:spcPts val="0"/>
              </a:spcBef>
              <a:spcAft>
                <a:spcPts val="0"/>
              </a:spcAft>
              <a:buNone/>
            </a:pP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E1 - convey technical information</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E2 - present information and ideas</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E3 - create texts </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E4 - summarise information</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E5 - synthesise information</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E6 - take part in discussions</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D2 - design digital media</a:t>
            </a:r>
            <a:endParaRPr sz="1100">
              <a:latin typeface="Quicksand"/>
              <a:ea typeface="Quicksand"/>
              <a:cs typeface="Quicksand"/>
              <a:sym typeface="Quicksand"/>
            </a:endParaRPr>
          </a:p>
          <a:p>
            <a:pPr marL="360000" lvl="0" indent="-298450" algn="l" rtl="0">
              <a:spcBef>
                <a:spcPts val="0"/>
              </a:spcBef>
              <a:spcAft>
                <a:spcPts val="0"/>
              </a:spcAft>
              <a:buClr>
                <a:srgbClr val="CD2355"/>
              </a:buClr>
              <a:buSzPts val="1100"/>
              <a:buFont typeface="Quicksand"/>
              <a:buChar char="●"/>
            </a:pPr>
            <a:r>
              <a:rPr lang="en-GB" sz="1100">
                <a:latin typeface="Quicksand"/>
                <a:ea typeface="Quicksand"/>
                <a:cs typeface="Quicksand"/>
                <a:sym typeface="Quicksand"/>
              </a:rPr>
              <a:t>D3 - communicate and collaborate</a:t>
            </a:r>
            <a:endParaRPr sz="1100">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02"/>
        <p:cNvGrpSpPr/>
        <p:nvPr/>
      </p:nvGrpSpPr>
      <p:grpSpPr>
        <a:xfrm>
          <a:off x="0" y="0"/>
          <a:ext cx="0" cy="0"/>
          <a:chOff x="0" y="0"/>
          <a:chExt cx="0" cy="0"/>
        </a:xfrm>
      </p:grpSpPr>
      <p:sp>
        <p:nvSpPr>
          <p:cNvPr id="703" name="Google Shape;703;p42"/>
          <p:cNvSpPr txBox="1">
            <a:spLocks noGrp="1"/>
          </p:cNvSpPr>
          <p:nvPr>
            <p:ph type="body" idx="1"/>
          </p:nvPr>
        </p:nvSpPr>
        <p:spPr>
          <a:xfrm>
            <a:off x="82300" y="551850"/>
            <a:ext cx="6495000" cy="396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lt1"/>
                </a:solidFill>
              </a:rPr>
              <a:t>Beanz is an independent coffee retailer and has four outlets in a large city. The owner of the business places orders centrally for the supplies for all four outlets based on each outlet’s sales information. </a:t>
            </a:r>
            <a:endParaRPr sz="1200">
              <a:solidFill>
                <a:schemeClr val="lt1"/>
              </a:solidFill>
            </a:endParaRPr>
          </a:p>
          <a:p>
            <a:pPr marL="0" lvl="0" indent="0" algn="l" rtl="0">
              <a:spcBef>
                <a:spcPts val="1600"/>
              </a:spcBef>
              <a:spcAft>
                <a:spcPts val="0"/>
              </a:spcAft>
              <a:buNone/>
            </a:pPr>
            <a:r>
              <a:rPr lang="en-GB" sz="1200">
                <a:solidFill>
                  <a:schemeClr val="lt1"/>
                </a:solidFill>
              </a:rPr>
              <a:t>The business is currently in the process of upgrading their IT systems so that each coffee shop will have:</a:t>
            </a:r>
            <a:endParaRPr sz="1200">
              <a:solidFill>
                <a:schemeClr val="lt1"/>
              </a:solidFill>
            </a:endParaRPr>
          </a:p>
          <a:p>
            <a:pPr marL="457200" lvl="0" indent="-304800" algn="l" rtl="0">
              <a:spcBef>
                <a:spcPts val="1600"/>
              </a:spcBef>
              <a:spcAft>
                <a:spcPts val="0"/>
              </a:spcAft>
              <a:buClr>
                <a:schemeClr val="lt1"/>
              </a:buClr>
              <a:buSzPts val="1200"/>
              <a:buChar char="●"/>
            </a:pPr>
            <a:r>
              <a:rPr lang="en-GB" sz="1200">
                <a:solidFill>
                  <a:schemeClr val="lt1"/>
                </a:solidFill>
              </a:rPr>
              <a:t>An Electronic Point of Sale (EPOS) system</a:t>
            </a:r>
            <a:endParaRPr sz="1200">
              <a:solidFill>
                <a:schemeClr val="lt1"/>
              </a:solidFill>
            </a:endParaRPr>
          </a:p>
          <a:p>
            <a:pPr marL="457200" lvl="0" indent="-304800" algn="l" rtl="0">
              <a:spcBef>
                <a:spcPts val="0"/>
              </a:spcBef>
              <a:spcAft>
                <a:spcPts val="0"/>
              </a:spcAft>
              <a:buClr>
                <a:schemeClr val="lt1"/>
              </a:buClr>
              <a:buSzPts val="1200"/>
              <a:buChar char="●"/>
            </a:pPr>
            <a:r>
              <a:rPr lang="en-GB" sz="1200">
                <a:solidFill>
                  <a:schemeClr val="lt1"/>
                </a:solidFill>
              </a:rPr>
              <a:t>A link to head office (based at the business owner’s home) for the sales data to be uploaded at the end of each day</a:t>
            </a:r>
            <a:endParaRPr sz="1200">
              <a:solidFill>
                <a:schemeClr val="lt1"/>
              </a:solidFill>
            </a:endParaRPr>
          </a:p>
          <a:p>
            <a:pPr marL="457200" lvl="0" indent="-304800" algn="l" rtl="0">
              <a:spcBef>
                <a:spcPts val="0"/>
              </a:spcBef>
              <a:spcAft>
                <a:spcPts val="0"/>
              </a:spcAft>
              <a:buClr>
                <a:schemeClr val="lt1"/>
              </a:buClr>
              <a:buSzPts val="1200"/>
              <a:buChar char="●"/>
            </a:pPr>
            <a:r>
              <a:rPr lang="en-GB" sz="1200">
                <a:solidFill>
                  <a:schemeClr val="lt1"/>
                </a:solidFill>
              </a:rPr>
              <a:t>A tablet that will display orders that have been entered into the till for the barista to fulfil</a:t>
            </a:r>
            <a:endParaRPr sz="1200">
              <a:solidFill>
                <a:schemeClr val="lt1"/>
              </a:solidFill>
            </a:endParaRPr>
          </a:p>
          <a:p>
            <a:pPr marL="457200" lvl="0" indent="-304800" algn="l" rtl="0">
              <a:spcBef>
                <a:spcPts val="0"/>
              </a:spcBef>
              <a:spcAft>
                <a:spcPts val="0"/>
              </a:spcAft>
              <a:buClr>
                <a:schemeClr val="lt1"/>
              </a:buClr>
              <a:buSzPts val="1200"/>
              <a:buChar char="●"/>
            </a:pPr>
            <a:r>
              <a:rPr lang="en-GB" sz="1200">
                <a:solidFill>
                  <a:schemeClr val="lt1"/>
                </a:solidFill>
              </a:rPr>
              <a:t>Wireless internet access for customers</a:t>
            </a:r>
            <a:endParaRPr sz="1200">
              <a:solidFill>
                <a:schemeClr val="lt1"/>
              </a:solidFill>
            </a:endParaRPr>
          </a:p>
          <a:p>
            <a:pPr marL="0" lvl="0" indent="0" algn="l" rtl="0">
              <a:spcBef>
                <a:spcPts val="1600"/>
              </a:spcBef>
              <a:spcAft>
                <a:spcPts val="0"/>
              </a:spcAft>
              <a:buNone/>
            </a:pPr>
            <a:r>
              <a:rPr lang="en-GB" sz="1200" b="1">
                <a:solidFill>
                  <a:schemeClr val="lt1"/>
                </a:solidFill>
              </a:rPr>
              <a:t>Task</a:t>
            </a:r>
            <a:endParaRPr sz="1200" b="1">
              <a:solidFill>
                <a:schemeClr val="lt1"/>
              </a:solidFill>
            </a:endParaRPr>
          </a:p>
          <a:p>
            <a:pPr marL="457200" lvl="0" indent="-304800" algn="l" rtl="0">
              <a:spcBef>
                <a:spcPts val="1000"/>
              </a:spcBef>
              <a:spcAft>
                <a:spcPts val="0"/>
              </a:spcAft>
              <a:buClr>
                <a:schemeClr val="lt1"/>
              </a:buClr>
              <a:buSzPts val="1200"/>
              <a:buAutoNum type="arabicPeriod"/>
            </a:pPr>
            <a:r>
              <a:rPr lang="en-GB" sz="1200">
                <a:solidFill>
                  <a:schemeClr val="lt1"/>
                </a:solidFill>
              </a:rPr>
              <a:t>Carry out research into EPOS systems and </a:t>
            </a:r>
            <a:r>
              <a:rPr lang="en-GB" sz="1200" b="1">
                <a:solidFill>
                  <a:schemeClr val="lt1"/>
                </a:solidFill>
              </a:rPr>
              <a:t>produce a summary</a:t>
            </a:r>
            <a:r>
              <a:rPr lang="en-GB" sz="1200">
                <a:solidFill>
                  <a:schemeClr val="lt1"/>
                </a:solidFill>
              </a:rPr>
              <a:t> of the features and benefits of suitable devices.</a:t>
            </a:r>
            <a:endParaRPr sz="1200">
              <a:solidFill>
                <a:schemeClr val="lt1"/>
              </a:solidFill>
            </a:endParaRPr>
          </a:p>
          <a:p>
            <a:pPr marL="457200" lvl="0" indent="-304800" algn="l" rtl="0">
              <a:spcBef>
                <a:spcPts val="0"/>
              </a:spcBef>
              <a:spcAft>
                <a:spcPts val="0"/>
              </a:spcAft>
              <a:buClr>
                <a:schemeClr val="lt1"/>
              </a:buClr>
              <a:buSzPts val="1200"/>
              <a:buAutoNum type="arabicPeriod"/>
            </a:pPr>
            <a:r>
              <a:rPr lang="en-GB" sz="1200">
                <a:solidFill>
                  <a:schemeClr val="lt1"/>
                </a:solidFill>
              </a:rPr>
              <a:t>Produce a simple network diagram for either a single coffee shop or the whole business.</a:t>
            </a:r>
            <a:endParaRPr sz="1200">
              <a:solidFill>
                <a:schemeClr val="lt1"/>
              </a:solidFill>
            </a:endParaRPr>
          </a:p>
          <a:p>
            <a:pPr marL="0" lvl="0" indent="0" algn="l" rtl="0">
              <a:spcBef>
                <a:spcPts val="1000"/>
              </a:spcBef>
              <a:spcAft>
                <a:spcPts val="1000"/>
              </a:spcAft>
              <a:buNone/>
            </a:pPr>
            <a:endParaRPr sz="1200">
              <a:solidFill>
                <a:schemeClr val="lt1"/>
              </a:solidFill>
            </a:endParaRPr>
          </a:p>
        </p:txBody>
      </p:sp>
      <p:sp>
        <p:nvSpPr>
          <p:cNvPr id="704" name="Google Shape;704;p42"/>
          <p:cNvSpPr txBox="1">
            <a:spLocks noGrp="1"/>
          </p:cNvSpPr>
          <p:nvPr>
            <p:ph type="title"/>
          </p:nvPr>
        </p:nvSpPr>
        <p:spPr>
          <a:xfrm>
            <a:off x="105275" y="-701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lt1"/>
                </a:solidFill>
              </a:rPr>
              <a:t>Apply it - activity</a:t>
            </a:r>
            <a:endParaRPr>
              <a:solidFill>
                <a:schemeClr val="lt1"/>
              </a:solidFill>
            </a:endParaRPr>
          </a:p>
        </p:txBody>
      </p:sp>
      <p:sp>
        <p:nvSpPr>
          <p:cNvPr id="705" name="Google Shape;705;p42"/>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30</a:t>
            </a:fld>
            <a:endParaRPr/>
          </a:p>
        </p:txBody>
      </p:sp>
      <p:sp>
        <p:nvSpPr>
          <p:cNvPr id="706" name="Google Shape;706;p42"/>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solidFill>
                  <a:schemeClr val="lt1"/>
                </a:solidFill>
              </a:rPr>
              <a:t>Apply it</a:t>
            </a:r>
            <a:endParaRPr>
              <a:solidFill>
                <a:schemeClr val="lt1"/>
              </a:solidFill>
            </a:endParaRPr>
          </a:p>
        </p:txBody>
      </p:sp>
      <p:pic>
        <p:nvPicPr>
          <p:cNvPr id="707" name="Google Shape;707;p42"/>
          <p:cNvPicPr preferRelativeResize="0"/>
          <p:nvPr/>
        </p:nvPicPr>
        <p:blipFill>
          <a:blip r:embed="rId3">
            <a:alphaModFix/>
          </a:blip>
          <a:stretch>
            <a:fillRect/>
          </a:stretch>
        </p:blipFill>
        <p:spPr>
          <a:xfrm>
            <a:off x="6729472" y="1017725"/>
            <a:ext cx="2256300" cy="3005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11"/>
        <p:cNvGrpSpPr/>
        <p:nvPr/>
      </p:nvGrpSpPr>
      <p:grpSpPr>
        <a:xfrm>
          <a:off x="0" y="0"/>
          <a:ext cx="0" cy="0"/>
          <a:chOff x="0" y="0"/>
          <a:chExt cx="0" cy="0"/>
        </a:xfrm>
      </p:grpSpPr>
      <p:sp>
        <p:nvSpPr>
          <p:cNvPr id="712" name="Google Shape;712;p43"/>
          <p:cNvSpPr txBox="1">
            <a:spLocks noGrp="1"/>
          </p:cNvSpPr>
          <p:nvPr>
            <p:ph type="title"/>
          </p:nvPr>
        </p:nvSpPr>
        <p:spPr>
          <a:xfrm>
            <a:off x="234700" y="1585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lt1"/>
                </a:solidFill>
              </a:rPr>
              <a:t>Apply it – answers</a:t>
            </a:r>
            <a:endParaRPr>
              <a:solidFill>
                <a:schemeClr val="lt1"/>
              </a:solidFill>
            </a:endParaRPr>
          </a:p>
        </p:txBody>
      </p:sp>
      <p:sp>
        <p:nvSpPr>
          <p:cNvPr id="713" name="Google Shape;713;p43"/>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31</a:t>
            </a:fld>
            <a:endParaRPr/>
          </a:p>
        </p:txBody>
      </p:sp>
      <p:sp>
        <p:nvSpPr>
          <p:cNvPr id="714" name="Google Shape;714;p43"/>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solidFill>
                  <a:schemeClr val="lt1"/>
                </a:solidFill>
              </a:rPr>
              <a:t>Apply it</a:t>
            </a:r>
            <a:endParaRPr>
              <a:solidFill>
                <a:schemeClr val="lt1"/>
              </a:solidFill>
            </a:endParaRPr>
          </a:p>
        </p:txBody>
      </p:sp>
      <p:sp>
        <p:nvSpPr>
          <p:cNvPr id="715" name="Google Shape;715;p43"/>
          <p:cNvSpPr txBox="1"/>
          <p:nvPr/>
        </p:nvSpPr>
        <p:spPr>
          <a:xfrm>
            <a:off x="265650" y="832022"/>
            <a:ext cx="8577900" cy="923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lt1"/>
              </a:buClr>
              <a:buSzPts val="1600"/>
              <a:buFont typeface="Quicksand Medium"/>
              <a:buAutoNum type="arabicPeriod"/>
            </a:pPr>
            <a:r>
              <a:rPr lang="en-GB" sz="1600">
                <a:solidFill>
                  <a:schemeClr val="lt1"/>
                </a:solidFill>
                <a:latin typeface="Quicksand Medium"/>
                <a:ea typeface="Quicksand Medium"/>
                <a:cs typeface="Quicksand Medium"/>
                <a:sym typeface="Quicksand Medium"/>
              </a:rPr>
              <a:t>EPOS system</a:t>
            </a:r>
            <a:endParaRPr sz="1600">
              <a:solidFill>
                <a:schemeClr val="lt1"/>
              </a:solidFill>
              <a:latin typeface="Quicksand Medium"/>
              <a:ea typeface="Quicksand Medium"/>
              <a:cs typeface="Quicksand Medium"/>
              <a:sym typeface="Quicksand Medium"/>
            </a:endParaRPr>
          </a:p>
          <a:p>
            <a:pPr marL="0" lvl="0" indent="0" algn="l" rtl="0">
              <a:spcBef>
                <a:spcPts val="0"/>
              </a:spcBef>
              <a:spcAft>
                <a:spcPts val="0"/>
              </a:spcAft>
              <a:buNone/>
            </a:pPr>
            <a:endParaRPr sz="1600">
              <a:solidFill>
                <a:schemeClr val="lt1"/>
              </a:solidFill>
              <a:latin typeface="Quicksand Medium"/>
              <a:ea typeface="Quicksand Medium"/>
              <a:cs typeface="Quicksand Medium"/>
              <a:sym typeface="Quicksand Medium"/>
            </a:endParaRPr>
          </a:p>
          <a:p>
            <a:pPr marL="0" lvl="0" indent="0" algn="l" rtl="0">
              <a:spcBef>
                <a:spcPts val="0"/>
              </a:spcBef>
              <a:spcAft>
                <a:spcPts val="0"/>
              </a:spcAft>
              <a:buNone/>
            </a:pPr>
            <a:endParaRPr sz="1600">
              <a:solidFill>
                <a:schemeClr val="lt1"/>
              </a:solidFill>
              <a:latin typeface="Quicksand Medium"/>
              <a:ea typeface="Quicksand Medium"/>
              <a:cs typeface="Quicksand Medium"/>
              <a:sym typeface="Quicksand Medium"/>
            </a:endParaRPr>
          </a:p>
        </p:txBody>
      </p:sp>
      <p:graphicFrame>
        <p:nvGraphicFramePr>
          <p:cNvPr id="716" name="Google Shape;716;p43"/>
          <p:cNvGraphicFramePr/>
          <p:nvPr/>
        </p:nvGraphicFramePr>
        <p:xfrm>
          <a:off x="935100" y="1289300"/>
          <a:ext cx="7239000" cy="3413550"/>
        </p:xfrm>
        <a:graphic>
          <a:graphicData uri="http://schemas.openxmlformats.org/drawingml/2006/table">
            <a:tbl>
              <a:tblPr>
                <a:noFill/>
                <a:tableStyleId>{DAB9F819-C6A0-43BD-8D79-380B72E017DC}</a:tableStyleId>
              </a:tblPr>
              <a:tblGrid>
                <a:gridCol w="2310475">
                  <a:extLst>
                    <a:ext uri="{9D8B030D-6E8A-4147-A177-3AD203B41FA5}">
                      <a16:colId xmlns:a16="http://schemas.microsoft.com/office/drawing/2014/main" val="20000"/>
                    </a:ext>
                  </a:extLst>
                </a:gridCol>
                <a:gridCol w="49285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b="1">
                          <a:solidFill>
                            <a:schemeClr val="dk1"/>
                          </a:solidFill>
                          <a:latin typeface="Handlee"/>
                          <a:ea typeface="Handlee"/>
                          <a:cs typeface="Handlee"/>
                          <a:sym typeface="Handlee"/>
                        </a:rPr>
                        <a:t>Feature</a:t>
                      </a:r>
                      <a:endParaRPr b="1">
                        <a:solidFill>
                          <a:schemeClr val="dk1"/>
                        </a:solidFill>
                        <a:latin typeface="Handlee"/>
                        <a:ea typeface="Handlee"/>
                        <a:cs typeface="Handlee"/>
                        <a:sym typeface="Handlee"/>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b="1">
                          <a:solidFill>
                            <a:schemeClr val="dk1"/>
                          </a:solidFill>
                          <a:latin typeface="Handlee"/>
                          <a:ea typeface="Handlee"/>
                          <a:cs typeface="Handlee"/>
                          <a:sym typeface="Handlee"/>
                        </a:rPr>
                        <a:t>Benefits</a:t>
                      </a:r>
                      <a:endParaRPr b="1">
                        <a:solidFill>
                          <a:schemeClr val="dk1"/>
                        </a:solidFill>
                        <a:latin typeface="Handlee"/>
                        <a:ea typeface="Handlee"/>
                        <a:cs typeface="Handlee"/>
                        <a:sym typeface="Handlee"/>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a:solidFill>
                            <a:schemeClr val="dk1"/>
                          </a:solidFill>
                          <a:latin typeface="Handlee"/>
                          <a:ea typeface="Handlee"/>
                          <a:cs typeface="Handlee"/>
                          <a:sym typeface="Handlee"/>
                        </a:rPr>
                        <a:t>Touchscreen interface</a:t>
                      </a:r>
                      <a:endParaRPr>
                        <a:solidFill>
                          <a:schemeClr val="dk1"/>
                        </a:solidFill>
                        <a:latin typeface="Handlee"/>
                        <a:ea typeface="Handlee"/>
                        <a:cs typeface="Handlee"/>
                        <a:sym typeface="Handle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a:solidFill>
                            <a:schemeClr val="dk1"/>
                          </a:solidFill>
                          <a:latin typeface="Handlee"/>
                          <a:ea typeface="Handlee"/>
                          <a:cs typeface="Handlee"/>
                          <a:sym typeface="Handlee"/>
                        </a:rPr>
                        <a:t>Allows operator to select goods (for sale) by icon</a:t>
                      </a:r>
                      <a:endParaRPr>
                        <a:solidFill>
                          <a:schemeClr val="dk1"/>
                        </a:solidFill>
                        <a:latin typeface="Handlee"/>
                        <a:ea typeface="Handlee"/>
                        <a:cs typeface="Handlee"/>
                        <a:sym typeface="Handle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None/>
                      </a:pPr>
                      <a:r>
                        <a:rPr lang="en-GB">
                          <a:solidFill>
                            <a:schemeClr val="dk1"/>
                          </a:solidFill>
                          <a:latin typeface="Handlee"/>
                          <a:ea typeface="Handlee"/>
                          <a:cs typeface="Handlee"/>
                          <a:sym typeface="Handlee"/>
                        </a:rPr>
                        <a:t>Customer-facing display screen</a:t>
                      </a:r>
                      <a:endParaRPr>
                        <a:solidFill>
                          <a:schemeClr val="dk1"/>
                        </a:solidFill>
                        <a:latin typeface="Handlee"/>
                        <a:ea typeface="Handlee"/>
                        <a:cs typeface="Handlee"/>
                        <a:sym typeface="Handlee"/>
                      </a:endParaRPr>
                    </a:p>
                  </a:txBody>
                  <a:tcPr marL="91425" marR="91425" marT="91425" marB="91425">
                    <a:lnT w="9525" cap="flat" cmpd="sng">
                      <a:solidFill>
                        <a:srgbClr val="9E9E9E"/>
                      </a:solidFill>
                      <a:prstDash val="solid"/>
                      <a:round/>
                      <a:headEnd type="none" w="sm" len="sm"/>
                      <a:tailEnd type="none" w="sm" len="sm"/>
                    </a:lnT>
                    <a:solidFill>
                      <a:schemeClr val="lt1"/>
                    </a:solidFill>
                  </a:tcPr>
                </a:tc>
                <a:tc>
                  <a:txBody>
                    <a:bodyPr/>
                    <a:lstStyle/>
                    <a:p>
                      <a:pPr marL="0" marR="0" lvl="0" indent="0" algn="l" rtl="0">
                        <a:lnSpc>
                          <a:spcPct val="100000"/>
                        </a:lnSpc>
                        <a:spcBef>
                          <a:spcPts val="0"/>
                        </a:spcBef>
                        <a:spcAft>
                          <a:spcPts val="0"/>
                        </a:spcAft>
                        <a:buNone/>
                      </a:pPr>
                      <a:r>
                        <a:rPr lang="en-GB">
                          <a:solidFill>
                            <a:schemeClr val="dk1"/>
                          </a:solidFill>
                          <a:latin typeface="Handlee"/>
                          <a:ea typeface="Handlee"/>
                          <a:cs typeface="Handlee"/>
                          <a:sym typeface="Handlee"/>
                        </a:rPr>
                        <a:t>Customer can see items as they are being added to order</a:t>
                      </a:r>
                      <a:endParaRPr>
                        <a:solidFill>
                          <a:schemeClr val="dk1"/>
                        </a:solidFill>
                        <a:latin typeface="Handlee"/>
                        <a:ea typeface="Handlee"/>
                        <a:cs typeface="Handlee"/>
                        <a:sym typeface="Handlee"/>
                      </a:endParaRPr>
                    </a:p>
                  </a:txBody>
                  <a:tcPr marL="91425" marR="91425" marT="91425" marB="91425">
                    <a:lnT w="9525" cap="flat" cmpd="sng">
                      <a:solidFill>
                        <a:srgbClr val="9E9E9E"/>
                      </a:solidFill>
                      <a:prstDash val="solid"/>
                      <a:round/>
                      <a:headEnd type="none" w="sm" len="sm"/>
                      <a:tailEnd type="none" w="sm" len="sm"/>
                    </a:lnT>
                    <a:solidFill>
                      <a:schemeClr val="lt1"/>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a:solidFill>
                            <a:schemeClr val="dk1"/>
                          </a:solidFill>
                          <a:latin typeface="Handlee"/>
                          <a:ea typeface="Handlee"/>
                          <a:cs typeface="Handlee"/>
                          <a:sym typeface="Handlee"/>
                        </a:rPr>
                        <a:t>Barista-facing display screen</a:t>
                      </a:r>
                      <a:endParaRPr>
                        <a:solidFill>
                          <a:schemeClr val="dk1"/>
                        </a:solidFill>
                        <a:latin typeface="Handlee"/>
                        <a:ea typeface="Handlee"/>
                        <a:cs typeface="Handlee"/>
                        <a:sym typeface="Handlee"/>
                      </a:endParaRPr>
                    </a:p>
                  </a:txBody>
                  <a:tcPr marL="91425" marR="91425" marT="91425" marB="91425">
                    <a:solidFill>
                      <a:schemeClr val="lt1"/>
                    </a:solidFill>
                  </a:tcPr>
                </a:tc>
                <a:tc>
                  <a:txBody>
                    <a:bodyPr/>
                    <a:lstStyle/>
                    <a:p>
                      <a:pPr marL="0" lvl="0" indent="0" algn="l" rtl="0">
                        <a:spcBef>
                          <a:spcPts val="0"/>
                        </a:spcBef>
                        <a:spcAft>
                          <a:spcPts val="0"/>
                        </a:spcAft>
                        <a:buNone/>
                      </a:pPr>
                      <a:r>
                        <a:rPr lang="en-GB">
                          <a:solidFill>
                            <a:schemeClr val="dk1"/>
                          </a:solidFill>
                          <a:latin typeface="Handlee"/>
                          <a:ea typeface="Handlee"/>
                          <a:cs typeface="Handlee"/>
                          <a:sym typeface="Handlee"/>
                        </a:rPr>
                        <a:t>Barista can see items in the order that have been taken at the point of sale</a:t>
                      </a:r>
                      <a:endParaRPr>
                        <a:solidFill>
                          <a:schemeClr val="dk1"/>
                        </a:solidFill>
                        <a:latin typeface="Handlee"/>
                        <a:ea typeface="Handlee"/>
                        <a:cs typeface="Handlee"/>
                        <a:sym typeface="Handlee"/>
                      </a:endParaRPr>
                    </a:p>
                  </a:txBody>
                  <a:tcPr marL="91425" marR="91425" marT="91425" marB="91425">
                    <a:solidFill>
                      <a:schemeClr val="lt1"/>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a:solidFill>
                            <a:schemeClr val="dk1"/>
                          </a:solidFill>
                          <a:latin typeface="Handlee"/>
                          <a:ea typeface="Handlee"/>
                          <a:cs typeface="Handlee"/>
                          <a:sym typeface="Handlee"/>
                        </a:rPr>
                        <a:t>Card payment terminal</a:t>
                      </a:r>
                      <a:endParaRPr>
                        <a:solidFill>
                          <a:schemeClr val="dk1"/>
                        </a:solidFill>
                        <a:latin typeface="Handlee"/>
                        <a:ea typeface="Handlee"/>
                        <a:cs typeface="Handlee"/>
                        <a:sym typeface="Handlee"/>
                      </a:endParaRPr>
                    </a:p>
                  </a:txBody>
                  <a:tcPr marL="91425" marR="91425" marT="91425" marB="91425">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a:solidFill>
                            <a:schemeClr val="dk1"/>
                          </a:solidFill>
                          <a:latin typeface="Handlee"/>
                          <a:ea typeface="Handlee"/>
                          <a:cs typeface="Handlee"/>
                          <a:sym typeface="Handlee"/>
                        </a:rPr>
                        <a:t>To allow card payments</a:t>
                      </a:r>
                      <a:endParaRPr>
                        <a:solidFill>
                          <a:schemeClr val="dk1"/>
                        </a:solidFill>
                        <a:latin typeface="Handlee"/>
                        <a:ea typeface="Handlee"/>
                        <a:cs typeface="Handlee"/>
                        <a:sym typeface="Handlee"/>
                      </a:endParaRPr>
                    </a:p>
                  </a:txBody>
                  <a:tcPr marL="91425" marR="91425" marT="91425" marB="91425">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GB">
                          <a:solidFill>
                            <a:schemeClr val="dk1"/>
                          </a:solidFill>
                          <a:latin typeface="Handlee"/>
                          <a:ea typeface="Handlee"/>
                          <a:cs typeface="Handlee"/>
                          <a:sym typeface="Handlee"/>
                        </a:rPr>
                        <a:t>Print receipts</a:t>
                      </a:r>
                      <a:endParaRPr>
                        <a:solidFill>
                          <a:schemeClr val="dk1"/>
                        </a:solidFill>
                        <a:latin typeface="Handlee"/>
                        <a:ea typeface="Handlee"/>
                        <a:cs typeface="Handlee"/>
                        <a:sym typeface="Handle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a:solidFill>
                            <a:schemeClr val="dk1"/>
                          </a:solidFill>
                          <a:latin typeface="Handlee"/>
                          <a:ea typeface="Handlee"/>
                          <a:cs typeface="Handlee"/>
                          <a:sym typeface="Handlee"/>
                        </a:rPr>
                        <a:t>Customer has proof of purchase</a:t>
                      </a:r>
                      <a:endParaRPr>
                        <a:solidFill>
                          <a:schemeClr val="dk1"/>
                        </a:solidFill>
                        <a:latin typeface="Handlee"/>
                        <a:ea typeface="Handlee"/>
                        <a:cs typeface="Handlee"/>
                        <a:sym typeface="Handle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GB">
                          <a:solidFill>
                            <a:schemeClr val="dk1"/>
                          </a:solidFill>
                          <a:latin typeface="Handlee"/>
                          <a:ea typeface="Handlee"/>
                          <a:cs typeface="Handlee"/>
                          <a:sym typeface="Handlee"/>
                        </a:rPr>
                        <a:t>Inventory Management / Stock control</a:t>
                      </a:r>
                      <a:endParaRPr>
                        <a:solidFill>
                          <a:schemeClr val="dk1"/>
                        </a:solidFill>
                        <a:latin typeface="Handlee"/>
                        <a:ea typeface="Handlee"/>
                        <a:cs typeface="Handlee"/>
                        <a:sym typeface="Handle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GB" dirty="0">
                          <a:solidFill>
                            <a:schemeClr val="dk1"/>
                          </a:solidFill>
                          <a:latin typeface="Handlee"/>
                          <a:ea typeface="Handlee"/>
                          <a:cs typeface="Handlee"/>
                          <a:sym typeface="Handlee"/>
                        </a:rPr>
                        <a:t>Produces information for ordering stock and also for analysing sales</a:t>
                      </a:r>
                      <a:endParaRPr dirty="0">
                        <a:solidFill>
                          <a:schemeClr val="dk1"/>
                        </a:solidFill>
                        <a:latin typeface="Handlee"/>
                        <a:ea typeface="Handlee"/>
                        <a:cs typeface="Handlee"/>
                        <a:sym typeface="Handle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20"/>
        <p:cNvGrpSpPr/>
        <p:nvPr/>
      </p:nvGrpSpPr>
      <p:grpSpPr>
        <a:xfrm>
          <a:off x="0" y="0"/>
          <a:ext cx="0" cy="0"/>
          <a:chOff x="0" y="0"/>
          <a:chExt cx="0" cy="0"/>
        </a:xfrm>
      </p:grpSpPr>
      <p:sp>
        <p:nvSpPr>
          <p:cNvPr id="721" name="Google Shape;721;p44"/>
          <p:cNvSpPr txBox="1">
            <a:spLocks noGrp="1"/>
          </p:cNvSpPr>
          <p:nvPr>
            <p:ph type="title"/>
          </p:nvPr>
        </p:nvSpPr>
        <p:spPr>
          <a:xfrm>
            <a:off x="234700" y="1585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lt1"/>
                </a:solidFill>
              </a:rPr>
              <a:t>Apply it – answers</a:t>
            </a:r>
            <a:endParaRPr>
              <a:solidFill>
                <a:schemeClr val="lt1"/>
              </a:solidFill>
            </a:endParaRPr>
          </a:p>
        </p:txBody>
      </p:sp>
      <p:sp>
        <p:nvSpPr>
          <p:cNvPr id="722" name="Google Shape;722;p44"/>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32</a:t>
            </a:fld>
            <a:endParaRPr/>
          </a:p>
        </p:txBody>
      </p:sp>
      <p:sp>
        <p:nvSpPr>
          <p:cNvPr id="723" name="Google Shape;723;p44"/>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solidFill>
                  <a:schemeClr val="lt1"/>
                </a:solidFill>
              </a:rPr>
              <a:t>Apply it</a:t>
            </a:r>
            <a:endParaRPr>
              <a:solidFill>
                <a:schemeClr val="lt1"/>
              </a:solidFill>
            </a:endParaRPr>
          </a:p>
        </p:txBody>
      </p:sp>
      <p:sp>
        <p:nvSpPr>
          <p:cNvPr id="724" name="Google Shape;724;p44"/>
          <p:cNvSpPr txBox="1"/>
          <p:nvPr/>
        </p:nvSpPr>
        <p:spPr>
          <a:xfrm>
            <a:off x="265650" y="832024"/>
            <a:ext cx="85779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lt1"/>
              </a:buClr>
              <a:buSzPts val="1600"/>
              <a:buFont typeface="Quicksand Medium"/>
              <a:buChar char="●"/>
            </a:pPr>
            <a:r>
              <a:rPr lang="en-GB" sz="1600">
                <a:solidFill>
                  <a:schemeClr val="lt1"/>
                </a:solidFill>
                <a:latin typeface="Quicksand Medium"/>
                <a:ea typeface="Quicksand Medium"/>
                <a:cs typeface="Quicksand Medium"/>
                <a:sym typeface="Quicksand Medium"/>
              </a:rPr>
              <a:t>Network set-up for each coffee shop</a:t>
            </a:r>
            <a:endParaRPr sz="1600">
              <a:solidFill>
                <a:schemeClr val="lt1"/>
              </a:solidFill>
              <a:latin typeface="Quicksand Medium"/>
              <a:ea typeface="Quicksand Medium"/>
              <a:cs typeface="Quicksand Medium"/>
              <a:sym typeface="Quicksand Medium"/>
            </a:endParaRPr>
          </a:p>
        </p:txBody>
      </p:sp>
      <p:pic>
        <p:nvPicPr>
          <p:cNvPr id="725" name="Google Shape;725;p44"/>
          <p:cNvPicPr preferRelativeResize="0"/>
          <p:nvPr/>
        </p:nvPicPr>
        <p:blipFill>
          <a:blip r:embed="rId3">
            <a:alphaModFix/>
          </a:blip>
          <a:stretch>
            <a:fillRect/>
          </a:stretch>
        </p:blipFill>
        <p:spPr>
          <a:xfrm>
            <a:off x="625575" y="1289299"/>
            <a:ext cx="7050759" cy="35755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29"/>
        <p:cNvGrpSpPr/>
        <p:nvPr/>
      </p:nvGrpSpPr>
      <p:grpSpPr>
        <a:xfrm>
          <a:off x="0" y="0"/>
          <a:ext cx="0" cy="0"/>
          <a:chOff x="0" y="0"/>
          <a:chExt cx="0" cy="0"/>
        </a:xfrm>
      </p:grpSpPr>
      <p:sp>
        <p:nvSpPr>
          <p:cNvPr id="730" name="Google Shape;730;p45"/>
          <p:cNvSpPr txBox="1">
            <a:spLocks noGrp="1"/>
          </p:cNvSpPr>
          <p:nvPr>
            <p:ph type="title"/>
          </p:nvPr>
        </p:nvSpPr>
        <p:spPr>
          <a:xfrm>
            <a:off x="234700" y="1585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lt1"/>
                </a:solidFill>
              </a:rPr>
              <a:t>Apply it – answers</a:t>
            </a:r>
            <a:endParaRPr>
              <a:solidFill>
                <a:schemeClr val="lt1"/>
              </a:solidFill>
            </a:endParaRPr>
          </a:p>
        </p:txBody>
      </p:sp>
      <p:sp>
        <p:nvSpPr>
          <p:cNvPr id="731" name="Google Shape;731;p45"/>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33</a:t>
            </a:fld>
            <a:endParaRPr/>
          </a:p>
        </p:txBody>
      </p:sp>
      <p:sp>
        <p:nvSpPr>
          <p:cNvPr id="732" name="Google Shape;732;p45"/>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solidFill>
                  <a:schemeClr val="lt1"/>
                </a:solidFill>
              </a:rPr>
              <a:t>Apply it</a:t>
            </a:r>
            <a:endParaRPr>
              <a:solidFill>
                <a:schemeClr val="lt1"/>
              </a:solidFill>
            </a:endParaRPr>
          </a:p>
        </p:txBody>
      </p:sp>
      <p:sp>
        <p:nvSpPr>
          <p:cNvPr id="733" name="Google Shape;733;p45"/>
          <p:cNvSpPr txBox="1"/>
          <p:nvPr/>
        </p:nvSpPr>
        <p:spPr>
          <a:xfrm>
            <a:off x="265650" y="832024"/>
            <a:ext cx="85779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lt1"/>
              </a:buClr>
              <a:buSzPts val="1600"/>
              <a:buFont typeface="Quicksand Medium"/>
              <a:buChar char="●"/>
            </a:pPr>
            <a:r>
              <a:rPr lang="en-GB" sz="1600">
                <a:solidFill>
                  <a:schemeClr val="lt1"/>
                </a:solidFill>
                <a:latin typeface="Quicksand Medium"/>
                <a:ea typeface="Quicksand Medium"/>
                <a:cs typeface="Quicksand Medium"/>
                <a:sym typeface="Quicksand Medium"/>
              </a:rPr>
              <a:t>Network overview for the organisation as a whole</a:t>
            </a:r>
            <a:endParaRPr sz="1600">
              <a:solidFill>
                <a:schemeClr val="lt1"/>
              </a:solidFill>
              <a:latin typeface="Quicksand Medium"/>
              <a:ea typeface="Quicksand Medium"/>
              <a:cs typeface="Quicksand Medium"/>
              <a:sym typeface="Quicksand Medium"/>
            </a:endParaRPr>
          </a:p>
        </p:txBody>
      </p:sp>
      <p:sp>
        <p:nvSpPr>
          <p:cNvPr id="734" name="Google Shape;734;p45"/>
          <p:cNvSpPr txBox="1"/>
          <p:nvPr/>
        </p:nvSpPr>
        <p:spPr>
          <a:xfrm>
            <a:off x="6323100" y="1471325"/>
            <a:ext cx="23658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Quicksand"/>
                <a:ea typeface="Quicksand"/>
                <a:cs typeface="Quicksand"/>
                <a:sym typeface="Quicksand"/>
              </a:rPr>
              <a:t>Each coffee shop will be connected to the head office over the Internet.</a:t>
            </a:r>
            <a:endParaRPr>
              <a:solidFill>
                <a:schemeClr val="lt1"/>
              </a:solidFill>
              <a:latin typeface="Quicksand"/>
              <a:ea typeface="Quicksand"/>
              <a:cs typeface="Quicksand"/>
              <a:sym typeface="Quicksand"/>
            </a:endParaRPr>
          </a:p>
          <a:p>
            <a:pPr marL="0" lvl="0" indent="0" algn="l" rtl="0">
              <a:spcBef>
                <a:spcPts val="0"/>
              </a:spcBef>
              <a:spcAft>
                <a:spcPts val="0"/>
              </a:spcAft>
              <a:buNone/>
            </a:pPr>
            <a:endParaRPr>
              <a:solidFill>
                <a:schemeClr val="lt1"/>
              </a:solidFill>
              <a:latin typeface="Quicksand"/>
              <a:ea typeface="Quicksand"/>
              <a:cs typeface="Quicksand"/>
              <a:sym typeface="Quicksand"/>
            </a:endParaRPr>
          </a:p>
          <a:p>
            <a:pPr marL="0" lvl="0" indent="0" algn="l" rtl="0">
              <a:spcBef>
                <a:spcPts val="0"/>
              </a:spcBef>
              <a:spcAft>
                <a:spcPts val="0"/>
              </a:spcAft>
              <a:buNone/>
            </a:pPr>
            <a:r>
              <a:rPr lang="en-GB">
                <a:solidFill>
                  <a:schemeClr val="lt1"/>
                </a:solidFill>
                <a:latin typeface="Quicksand"/>
                <a:ea typeface="Quicksand"/>
                <a:cs typeface="Quicksand"/>
                <a:sym typeface="Quicksand"/>
              </a:rPr>
              <a:t>This could make use of a VPN to make communication more secure. </a:t>
            </a:r>
            <a:endParaRPr>
              <a:solidFill>
                <a:schemeClr val="lt1"/>
              </a:solidFill>
              <a:latin typeface="Quicksand"/>
              <a:ea typeface="Quicksand"/>
              <a:cs typeface="Quicksand"/>
              <a:sym typeface="Quicksand"/>
            </a:endParaRPr>
          </a:p>
        </p:txBody>
      </p:sp>
      <p:pic>
        <p:nvPicPr>
          <p:cNvPr id="735" name="Google Shape;735;p45"/>
          <p:cNvPicPr preferRelativeResize="0"/>
          <p:nvPr/>
        </p:nvPicPr>
        <p:blipFill>
          <a:blip r:embed="rId3">
            <a:alphaModFix/>
          </a:blip>
          <a:stretch>
            <a:fillRect/>
          </a:stretch>
        </p:blipFill>
        <p:spPr>
          <a:xfrm>
            <a:off x="400825" y="1471325"/>
            <a:ext cx="5791975" cy="2837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39"/>
        <p:cNvGrpSpPr/>
        <p:nvPr/>
      </p:nvGrpSpPr>
      <p:grpSpPr>
        <a:xfrm>
          <a:off x="0" y="0"/>
          <a:ext cx="0" cy="0"/>
          <a:chOff x="0" y="0"/>
          <a:chExt cx="0" cy="0"/>
        </a:xfrm>
      </p:grpSpPr>
      <p:sp>
        <p:nvSpPr>
          <p:cNvPr id="740" name="Google Shape;740;p46"/>
          <p:cNvSpPr txBox="1">
            <a:spLocks noGrp="1"/>
          </p:cNvSpPr>
          <p:nvPr>
            <p:ph type="body" idx="2"/>
          </p:nvPr>
        </p:nvSpPr>
        <p:spPr>
          <a:xfrm>
            <a:off x="375950" y="1017725"/>
            <a:ext cx="4096500" cy="36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b="1"/>
              <a:t>In this lesson, you…</a:t>
            </a:r>
            <a:endParaRPr/>
          </a:p>
          <a:p>
            <a:pPr marL="457200" lvl="0" indent="-330200" algn="l" rtl="0">
              <a:lnSpc>
                <a:spcPct val="150000"/>
              </a:lnSpc>
              <a:spcBef>
                <a:spcPts val="1600"/>
              </a:spcBef>
              <a:spcAft>
                <a:spcPts val="0"/>
              </a:spcAft>
              <a:buClr>
                <a:schemeClr val="accent6"/>
              </a:buClr>
              <a:buSzPts val="1600"/>
              <a:buChar char="●"/>
            </a:pPr>
            <a:r>
              <a:rPr lang="en-GB" sz="1600" b="1"/>
              <a:t>Explained </a:t>
            </a:r>
            <a:r>
              <a:rPr lang="en-GB" sz="1600"/>
              <a:t>why devices are connected to networks</a:t>
            </a:r>
            <a:endParaRPr sz="1600"/>
          </a:p>
          <a:p>
            <a:pPr marL="457200" lvl="0" indent="-330200" algn="l" rtl="0">
              <a:lnSpc>
                <a:spcPct val="150000"/>
              </a:lnSpc>
              <a:spcBef>
                <a:spcPts val="0"/>
              </a:spcBef>
              <a:spcAft>
                <a:spcPts val="0"/>
              </a:spcAft>
              <a:buClr>
                <a:schemeClr val="accent6"/>
              </a:buClr>
              <a:buSzPts val="1600"/>
              <a:buChar char="●"/>
            </a:pPr>
            <a:r>
              <a:rPr lang="en-GB" sz="1600" b="1"/>
              <a:t>Described</a:t>
            </a:r>
            <a:r>
              <a:rPr lang="en-GB" sz="1600"/>
              <a:t> what a network is</a:t>
            </a:r>
            <a:endParaRPr sz="1600"/>
          </a:p>
          <a:p>
            <a:pPr marL="457200" lvl="0" indent="-330200" algn="l" rtl="0">
              <a:lnSpc>
                <a:spcPct val="150000"/>
              </a:lnSpc>
              <a:spcBef>
                <a:spcPts val="0"/>
              </a:spcBef>
              <a:spcAft>
                <a:spcPts val="0"/>
              </a:spcAft>
              <a:buClr>
                <a:schemeClr val="accent6"/>
              </a:buClr>
              <a:buSzPts val="1600"/>
              <a:buChar char="●"/>
            </a:pPr>
            <a:r>
              <a:rPr lang="en-GB" sz="1600" b="1"/>
              <a:t>Compared</a:t>
            </a:r>
            <a:r>
              <a:rPr lang="en-GB" sz="1600"/>
              <a:t> common network types</a:t>
            </a:r>
            <a:endParaRPr sz="1600"/>
          </a:p>
          <a:p>
            <a:pPr marL="457200" lvl="0" indent="-330200" algn="l" rtl="0">
              <a:lnSpc>
                <a:spcPct val="150000"/>
              </a:lnSpc>
              <a:spcBef>
                <a:spcPts val="0"/>
              </a:spcBef>
              <a:spcAft>
                <a:spcPts val="0"/>
              </a:spcAft>
              <a:buClr>
                <a:schemeClr val="accent6"/>
              </a:buClr>
              <a:buSzPts val="1600"/>
              <a:buChar char="●"/>
            </a:pPr>
            <a:r>
              <a:rPr lang="en-GB" sz="1600" b="1"/>
              <a:t>Recognised </a:t>
            </a:r>
            <a:r>
              <a:rPr lang="en-GB" sz="1600"/>
              <a:t>the characteristics of different network topologies</a:t>
            </a:r>
            <a:endParaRPr sz="1600"/>
          </a:p>
          <a:p>
            <a:pPr marL="457200" lvl="0" indent="0" algn="l" rtl="0">
              <a:lnSpc>
                <a:spcPct val="150000"/>
              </a:lnSpc>
              <a:spcBef>
                <a:spcPts val="1600"/>
              </a:spcBef>
              <a:spcAft>
                <a:spcPts val="1600"/>
              </a:spcAft>
              <a:buNone/>
            </a:pPr>
            <a:endParaRPr sz="1600"/>
          </a:p>
        </p:txBody>
      </p:sp>
      <p:sp>
        <p:nvSpPr>
          <p:cNvPr id="741" name="Google Shape;741;p46"/>
          <p:cNvSpPr txBox="1">
            <a:spLocks noGrp="1"/>
          </p:cNvSpPr>
          <p:nvPr>
            <p:ph type="title"/>
          </p:nvPr>
        </p:nvSpPr>
        <p:spPr>
          <a:xfrm>
            <a:off x="311400" y="309612"/>
            <a:ext cx="8521200" cy="698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a:t>Next lesson</a:t>
            </a:r>
            <a:endParaRPr/>
          </a:p>
        </p:txBody>
      </p:sp>
      <p:sp>
        <p:nvSpPr>
          <p:cNvPr id="742" name="Google Shape;742;p46"/>
          <p:cNvSpPr txBox="1">
            <a:spLocks noGrp="1"/>
          </p:cNvSpPr>
          <p:nvPr>
            <p:ph type="body" idx="1"/>
          </p:nvPr>
        </p:nvSpPr>
        <p:spPr>
          <a:xfrm>
            <a:off x="4882900" y="941524"/>
            <a:ext cx="4096500" cy="365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GB" b="1"/>
              <a:t>Next lesson, you will…</a:t>
            </a:r>
            <a:endParaRPr b="1"/>
          </a:p>
          <a:p>
            <a:pPr marL="457200" lvl="0" indent="-330200" algn="l" rtl="0">
              <a:lnSpc>
                <a:spcPct val="115000"/>
              </a:lnSpc>
              <a:spcBef>
                <a:spcPts val="1600"/>
              </a:spcBef>
              <a:spcAft>
                <a:spcPts val="0"/>
              </a:spcAft>
              <a:buClr>
                <a:schemeClr val="accent6"/>
              </a:buClr>
              <a:buSzPts val="1600"/>
              <a:buChar char="●"/>
            </a:pPr>
            <a:r>
              <a:rPr lang="en-GB" sz="1600" b="1"/>
              <a:t>Discover </a:t>
            </a:r>
            <a:r>
              <a:rPr lang="en-GB" sz="1600"/>
              <a:t>how communication takes place over a network</a:t>
            </a:r>
            <a:endParaRPr sz="1600"/>
          </a:p>
          <a:p>
            <a:pPr marL="457200" lvl="0" indent="-330200" algn="l" rtl="0">
              <a:lnSpc>
                <a:spcPct val="115000"/>
              </a:lnSpc>
              <a:spcBef>
                <a:spcPts val="0"/>
              </a:spcBef>
              <a:spcAft>
                <a:spcPts val="0"/>
              </a:spcAft>
              <a:buClr>
                <a:schemeClr val="accent6"/>
              </a:buClr>
              <a:buSzPts val="1600"/>
              <a:buChar char="●"/>
            </a:pPr>
            <a:r>
              <a:rPr lang="en-GB" sz="1600" b="1"/>
              <a:t>Recognise </a:t>
            </a:r>
            <a:r>
              <a:rPr lang="en-GB" sz="1600"/>
              <a:t>some common components of a network and their purpose</a:t>
            </a:r>
            <a:endParaRPr sz="1600"/>
          </a:p>
          <a:p>
            <a:pPr marL="457200" lvl="0" indent="-330200" algn="l" rtl="0">
              <a:lnSpc>
                <a:spcPct val="115000"/>
              </a:lnSpc>
              <a:spcBef>
                <a:spcPts val="0"/>
              </a:spcBef>
              <a:spcAft>
                <a:spcPts val="0"/>
              </a:spcAft>
              <a:buClr>
                <a:schemeClr val="accent6"/>
              </a:buClr>
              <a:buSzPts val="1600"/>
              <a:buChar char="●"/>
            </a:pPr>
            <a:r>
              <a:rPr lang="en-GB" sz="1600" b="1"/>
              <a:t>Describe </a:t>
            </a:r>
            <a:r>
              <a:rPr lang="en-GB" sz="1600"/>
              <a:t>the role of protocols in network communication</a:t>
            </a:r>
            <a:endParaRPr sz="1600"/>
          </a:p>
          <a:p>
            <a:pPr marL="457200" lvl="0" indent="-330200" algn="l" rtl="0">
              <a:lnSpc>
                <a:spcPct val="115000"/>
              </a:lnSpc>
              <a:spcBef>
                <a:spcPts val="0"/>
              </a:spcBef>
              <a:spcAft>
                <a:spcPts val="0"/>
              </a:spcAft>
              <a:buClr>
                <a:schemeClr val="accent6"/>
              </a:buClr>
              <a:buSzPts val="1600"/>
              <a:buChar char="●"/>
            </a:pPr>
            <a:r>
              <a:rPr lang="en-GB" sz="1600" b="1"/>
              <a:t>Identify </a:t>
            </a:r>
            <a:r>
              <a:rPr lang="en-GB" sz="1600"/>
              <a:t>the contents and purpose of a packet in transmitting data across a network </a:t>
            </a:r>
            <a:endParaRPr sz="1600"/>
          </a:p>
        </p:txBody>
      </p:sp>
      <p:sp>
        <p:nvSpPr>
          <p:cNvPr id="743" name="Google Shape;743;p46"/>
          <p:cNvSpPr txBox="1">
            <a:spLocks noGrp="1"/>
          </p:cNvSpPr>
          <p:nvPr>
            <p:ph type="subTitle" idx="3"/>
          </p:nvPr>
        </p:nvSpPr>
        <p:spPr>
          <a:xfrm>
            <a:off x="6840000" y="0"/>
            <a:ext cx="1959900" cy="314100"/>
          </a:xfrm>
          <a:prstGeom prst="rect">
            <a:avLst/>
          </a:prstGeom>
          <a:noFill/>
          <a:ln>
            <a:noFill/>
          </a:ln>
        </p:spPr>
        <p:txBody>
          <a:bodyPr spcFirstLastPara="1" wrap="square" lIns="91425" tIns="91425" rIns="0" bIns="91425" anchor="ctr" anchorCtr="0">
            <a:noAutofit/>
          </a:bodyPr>
          <a:lstStyle/>
          <a:p>
            <a:pPr marL="0" lvl="0" indent="0" algn="r" rtl="0">
              <a:lnSpc>
                <a:spcPct val="100000"/>
              </a:lnSpc>
              <a:spcBef>
                <a:spcPts val="0"/>
              </a:spcBef>
              <a:spcAft>
                <a:spcPts val="0"/>
              </a:spcAft>
              <a:buSzPts val="1800"/>
              <a:buNone/>
            </a:pPr>
            <a:r>
              <a:rPr lang="en-GB"/>
              <a:t>Summary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9"/>
        <p:cNvGrpSpPr/>
        <p:nvPr/>
      </p:nvGrpSpPr>
      <p:grpSpPr>
        <a:xfrm>
          <a:off x="0" y="0"/>
          <a:ext cx="0" cy="0"/>
          <a:chOff x="0" y="0"/>
          <a:chExt cx="0" cy="0"/>
        </a:xfrm>
      </p:grpSpPr>
      <p:sp>
        <p:nvSpPr>
          <p:cNvPr id="100" name="Google Shape;100;p16"/>
          <p:cNvSpPr txBox="1">
            <a:spLocks noGrp="1"/>
          </p:cNvSpPr>
          <p:nvPr>
            <p:ph type="subTitle" idx="3"/>
          </p:nvPr>
        </p:nvSpPr>
        <p:spPr>
          <a:xfrm>
            <a:off x="6840000" y="0"/>
            <a:ext cx="19608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Starter activity</a:t>
            </a:r>
            <a:endParaRPr/>
          </a:p>
        </p:txBody>
      </p:sp>
      <p:sp>
        <p:nvSpPr>
          <p:cNvPr id="101" name="Google Shape;101;p16"/>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4</a:t>
            </a:fld>
            <a:endParaRPr/>
          </a:p>
        </p:txBody>
      </p:sp>
      <p:sp>
        <p:nvSpPr>
          <p:cNvPr id="102" name="Google Shape;102;p16"/>
          <p:cNvSpPr txBox="1"/>
          <p:nvPr/>
        </p:nvSpPr>
        <p:spPr>
          <a:xfrm>
            <a:off x="337400" y="4487600"/>
            <a:ext cx="849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i="1">
                <a:latin typeface="Quicksand"/>
                <a:ea typeface="Quicksand"/>
                <a:cs typeface="Quicksand"/>
                <a:sym typeface="Quicksand"/>
              </a:rPr>
              <a:t>What is a network? Is this internet a network?</a:t>
            </a:r>
            <a:endParaRPr b="1" i="1">
              <a:latin typeface="Quicksand"/>
              <a:ea typeface="Quicksand"/>
              <a:cs typeface="Quicksand"/>
              <a:sym typeface="Quicksand"/>
            </a:endParaRPr>
          </a:p>
        </p:txBody>
      </p:sp>
      <p:pic>
        <p:nvPicPr>
          <p:cNvPr id="103" name="Google Shape;103;p16" title="A0 Networks.mp4"/>
          <p:cNvPicPr preferRelativeResize="0"/>
          <p:nvPr/>
        </p:nvPicPr>
        <p:blipFill>
          <a:blip r:embed="rId4">
            <a:alphaModFix/>
          </a:blip>
          <a:stretch>
            <a:fillRect/>
          </a:stretch>
        </p:blipFill>
        <p:spPr>
          <a:xfrm>
            <a:off x="1133155" y="466500"/>
            <a:ext cx="6877690" cy="3868700"/>
          </a:xfrm>
          <a:prstGeom prst="rect">
            <a:avLst/>
          </a:prstGeom>
          <a:noFill/>
          <a:ln w="19050" cap="flat" cmpd="sng">
            <a:solidFill>
              <a:schemeClr val="dk1"/>
            </a:solidFill>
            <a:prstDash val="solid"/>
            <a:round/>
            <a:headEnd type="none" w="sm" len="sm"/>
            <a:tailEnd type="none" w="sm" len="sm"/>
          </a:ln>
        </p:spPr>
      </p:pic>
      <p:pic>
        <p:nvPicPr>
          <p:cNvPr id="2" name="Online Media 1" title="A0 Introduction: Networks">
            <a:hlinkClick r:id="" action="ppaction://media"/>
            <a:extLst>
              <a:ext uri="{FF2B5EF4-FFF2-40B4-BE49-F238E27FC236}">
                <a16:creationId xmlns:a16="http://schemas.microsoft.com/office/drawing/2014/main" id="{8F8599FF-2903-2B83-A915-00CADE76202E}"/>
              </a:ext>
            </a:extLst>
          </p:cNvPr>
          <p:cNvPicPr>
            <a:picLocks noRot="1" noChangeAspect="1"/>
          </p:cNvPicPr>
          <p:nvPr>
            <a:videoFile r:link="rId1"/>
          </p:nvPr>
        </p:nvPicPr>
        <p:blipFill>
          <a:blip r:embed="rId5"/>
          <a:stretch>
            <a:fillRect/>
          </a:stretch>
        </p:blipFill>
        <p:spPr>
          <a:xfrm>
            <a:off x="1132197" y="470074"/>
            <a:ext cx="6866943" cy="3868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7"/>
        <p:cNvGrpSpPr/>
        <p:nvPr/>
      </p:nvGrpSpPr>
      <p:grpSpPr>
        <a:xfrm>
          <a:off x="0" y="0"/>
          <a:ext cx="0" cy="0"/>
          <a:chOff x="0" y="0"/>
          <a:chExt cx="0" cy="0"/>
        </a:xfrm>
      </p:grpSpPr>
      <p:sp>
        <p:nvSpPr>
          <p:cNvPr id="108" name="Google Shape;108;p17"/>
          <p:cNvSpPr txBox="1">
            <a:spLocks noGrp="1"/>
          </p:cNvSpPr>
          <p:nvPr>
            <p:ph type="subTitle" idx="3"/>
          </p:nvPr>
        </p:nvSpPr>
        <p:spPr>
          <a:xfrm>
            <a:off x="6840000" y="0"/>
            <a:ext cx="19608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Starter activity</a:t>
            </a:r>
            <a:endParaRPr/>
          </a:p>
        </p:txBody>
      </p:sp>
      <p:sp>
        <p:nvSpPr>
          <p:cNvPr id="109" name="Google Shape;109;p17"/>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5</a:t>
            </a:fld>
            <a:endParaRPr/>
          </a:p>
        </p:txBody>
      </p:sp>
      <p:sp>
        <p:nvSpPr>
          <p:cNvPr id="110" name="Google Shape;110;p17"/>
          <p:cNvSpPr txBox="1">
            <a:spLocks noGrp="1"/>
          </p:cNvSpPr>
          <p:nvPr>
            <p:ph type="title"/>
          </p:nvPr>
        </p:nvSpPr>
        <p:spPr>
          <a:xfrm>
            <a:off x="311400" y="214012"/>
            <a:ext cx="8521200" cy="698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2800"/>
              <a:buFont typeface="Arial"/>
              <a:buNone/>
            </a:pPr>
            <a:r>
              <a:rPr lang="en-GB"/>
              <a:t>What is a network?</a:t>
            </a:r>
            <a:endParaRPr/>
          </a:p>
        </p:txBody>
      </p:sp>
      <p:pic>
        <p:nvPicPr>
          <p:cNvPr id="111" name="Google Shape;111;p17"/>
          <p:cNvPicPr preferRelativeResize="0"/>
          <p:nvPr/>
        </p:nvPicPr>
        <p:blipFill>
          <a:blip r:embed="rId3">
            <a:alphaModFix/>
          </a:blip>
          <a:stretch>
            <a:fillRect/>
          </a:stretch>
        </p:blipFill>
        <p:spPr>
          <a:xfrm>
            <a:off x="1573775" y="855087"/>
            <a:ext cx="5889881" cy="3926588"/>
          </a:xfrm>
          <a:prstGeom prst="rect">
            <a:avLst/>
          </a:prstGeom>
          <a:noFill/>
          <a:ln>
            <a:noFill/>
          </a:ln>
        </p:spPr>
      </p:pic>
      <p:sp>
        <p:nvSpPr>
          <p:cNvPr id="112" name="Google Shape;112;p17"/>
          <p:cNvSpPr txBox="1"/>
          <p:nvPr/>
        </p:nvSpPr>
        <p:spPr>
          <a:xfrm>
            <a:off x="252600" y="1676300"/>
            <a:ext cx="86388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b="1">
                <a:latin typeface="Quicksand"/>
                <a:ea typeface="Quicksand"/>
                <a:cs typeface="Quicksand"/>
                <a:sym typeface="Quicksand"/>
              </a:rPr>
              <a:t>Businesses and organisations use networks to connect together digital devices, wirelessly or using cables, so that they can communicate with each other and share resources.</a:t>
            </a:r>
            <a:endParaRPr sz="2800" b="1">
              <a:latin typeface="Quicksand"/>
              <a:ea typeface="Quicksand"/>
              <a:cs typeface="Quicksand"/>
              <a:sym typeface="Quicks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6"/>
        <p:cNvGrpSpPr/>
        <p:nvPr/>
      </p:nvGrpSpPr>
      <p:grpSpPr>
        <a:xfrm>
          <a:off x="0" y="0"/>
          <a:ext cx="0" cy="0"/>
          <a:chOff x="0" y="0"/>
          <a:chExt cx="0" cy="0"/>
        </a:xfrm>
      </p:grpSpPr>
      <p:sp>
        <p:nvSpPr>
          <p:cNvPr id="117" name="Google Shape;117;p18"/>
          <p:cNvSpPr txBox="1">
            <a:spLocks noGrp="1"/>
          </p:cNvSpPr>
          <p:nvPr>
            <p:ph type="body" idx="1"/>
          </p:nvPr>
        </p:nvSpPr>
        <p:spPr>
          <a:xfrm>
            <a:off x="310900" y="865325"/>
            <a:ext cx="49470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Networks have revolutionised our ability to </a:t>
            </a:r>
            <a:r>
              <a:rPr lang="en-GB" b="1"/>
              <a:t>communicate</a:t>
            </a:r>
            <a:r>
              <a:rPr lang="en-GB"/>
              <a:t>. There are many different communication systems, for example:</a:t>
            </a:r>
            <a:endParaRPr/>
          </a:p>
          <a:p>
            <a:pPr marL="457200" lvl="0" indent="-342900" algn="l" rtl="0">
              <a:spcBef>
                <a:spcPts val="1600"/>
              </a:spcBef>
              <a:spcAft>
                <a:spcPts val="0"/>
              </a:spcAft>
              <a:buClr>
                <a:schemeClr val="accent6"/>
              </a:buClr>
              <a:buSzPts val="1800"/>
              <a:buChar char="●"/>
            </a:pPr>
            <a:r>
              <a:rPr lang="en-GB"/>
              <a:t>Text (SMS) message</a:t>
            </a:r>
            <a:endParaRPr/>
          </a:p>
          <a:p>
            <a:pPr marL="457200" lvl="0" indent="-342900" algn="l" rtl="0">
              <a:spcBef>
                <a:spcPts val="0"/>
              </a:spcBef>
              <a:spcAft>
                <a:spcPts val="0"/>
              </a:spcAft>
              <a:buClr>
                <a:schemeClr val="accent6"/>
              </a:buClr>
              <a:buSzPts val="1800"/>
              <a:buChar char="●"/>
            </a:pPr>
            <a:r>
              <a:rPr lang="en-GB"/>
              <a:t>Email</a:t>
            </a:r>
            <a:endParaRPr/>
          </a:p>
          <a:p>
            <a:pPr marL="457200" lvl="0" indent="-342900" algn="l" rtl="0">
              <a:spcBef>
                <a:spcPts val="0"/>
              </a:spcBef>
              <a:spcAft>
                <a:spcPts val="0"/>
              </a:spcAft>
              <a:buClr>
                <a:schemeClr val="accent6"/>
              </a:buClr>
              <a:buSzPts val="1800"/>
              <a:buChar char="●"/>
            </a:pPr>
            <a:r>
              <a:rPr lang="en-GB"/>
              <a:t>Instant messaging</a:t>
            </a:r>
            <a:endParaRPr/>
          </a:p>
          <a:p>
            <a:pPr marL="457200" lvl="0" indent="-342900" algn="l" rtl="0">
              <a:spcBef>
                <a:spcPts val="0"/>
              </a:spcBef>
              <a:spcAft>
                <a:spcPts val="0"/>
              </a:spcAft>
              <a:buClr>
                <a:schemeClr val="accent6"/>
              </a:buClr>
              <a:buSzPts val="1800"/>
              <a:buChar char="●"/>
            </a:pPr>
            <a:r>
              <a:rPr lang="en-GB"/>
              <a:t>Internet telephony</a:t>
            </a:r>
            <a:endParaRPr/>
          </a:p>
          <a:p>
            <a:pPr marL="0" lvl="0" indent="0" algn="l" rtl="0">
              <a:spcBef>
                <a:spcPts val="1600"/>
              </a:spcBef>
              <a:spcAft>
                <a:spcPts val="1600"/>
              </a:spcAft>
              <a:buNone/>
            </a:pPr>
            <a:r>
              <a:rPr lang="en-GB"/>
              <a:t>All of these systems require </a:t>
            </a:r>
            <a:r>
              <a:rPr lang="en-GB" b="1"/>
              <a:t>networks</a:t>
            </a:r>
            <a:r>
              <a:rPr lang="en-GB"/>
              <a:t>. </a:t>
            </a:r>
            <a:endParaRPr/>
          </a:p>
        </p:txBody>
      </p:sp>
      <p:sp>
        <p:nvSpPr>
          <p:cNvPr id="118" name="Google Shape;118;p18"/>
          <p:cNvSpPr txBox="1">
            <a:spLocks noGrp="1"/>
          </p:cNvSpPr>
          <p:nvPr>
            <p:ph type="title"/>
          </p:nvPr>
        </p:nvSpPr>
        <p:spPr>
          <a:xfrm>
            <a:off x="310900" y="1585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300"/>
              <a:t>Why use a network?</a:t>
            </a:r>
            <a:endParaRPr sz="2300"/>
          </a:p>
        </p:txBody>
      </p:sp>
      <p:sp>
        <p:nvSpPr>
          <p:cNvPr id="119" name="Google Shape;119;p18"/>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6</a:t>
            </a:fld>
            <a:endParaRPr/>
          </a:p>
        </p:txBody>
      </p:sp>
      <p:sp>
        <p:nvSpPr>
          <p:cNvPr id="120" name="Google Shape;120;p18"/>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Starter activity</a:t>
            </a:r>
            <a:endParaRPr/>
          </a:p>
        </p:txBody>
      </p:sp>
      <p:pic>
        <p:nvPicPr>
          <p:cNvPr id="121" name="Google Shape;121;p18"/>
          <p:cNvPicPr preferRelativeResize="0"/>
          <p:nvPr/>
        </p:nvPicPr>
        <p:blipFill>
          <a:blip r:embed="rId3">
            <a:alphaModFix/>
          </a:blip>
          <a:stretch>
            <a:fillRect/>
          </a:stretch>
        </p:blipFill>
        <p:spPr>
          <a:xfrm>
            <a:off x="5410300" y="1289288"/>
            <a:ext cx="3581300" cy="23875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5"/>
        <p:cNvGrpSpPr/>
        <p:nvPr/>
      </p:nvGrpSpPr>
      <p:grpSpPr>
        <a:xfrm>
          <a:off x="0" y="0"/>
          <a:ext cx="0" cy="0"/>
          <a:chOff x="0" y="0"/>
          <a:chExt cx="0" cy="0"/>
        </a:xfrm>
      </p:grpSpPr>
      <p:sp>
        <p:nvSpPr>
          <p:cNvPr id="126" name="Google Shape;126;p19"/>
          <p:cNvSpPr txBox="1">
            <a:spLocks noGrp="1"/>
          </p:cNvSpPr>
          <p:nvPr>
            <p:ph type="body" idx="1"/>
          </p:nvPr>
        </p:nvSpPr>
        <p:spPr>
          <a:xfrm>
            <a:off x="310950" y="709775"/>
            <a:ext cx="49470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500"/>
              <a:t>Networks have become a fundamental part of our lives, and many of us use them daily, often without really considering the infrastructure or technology that sits behind them.</a:t>
            </a:r>
            <a:endParaRPr sz="1500"/>
          </a:p>
          <a:p>
            <a:pPr marL="0" lvl="0" indent="0" algn="l" rtl="0">
              <a:spcBef>
                <a:spcPts val="1600"/>
              </a:spcBef>
              <a:spcAft>
                <a:spcPts val="0"/>
              </a:spcAft>
              <a:buClr>
                <a:schemeClr val="dk1"/>
              </a:buClr>
              <a:buSzPts val="1100"/>
              <a:buFont typeface="Arial"/>
              <a:buNone/>
            </a:pPr>
            <a:r>
              <a:rPr lang="en-GB" sz="1500"/>
              <a:t>However, the infrastructure to support these networks is not available everywhere.</a:t>
            </a:r>
            <a:endParaRPr sz="1500"/>
          </a:p>
          <a:p>
            <a:pPr marL="0" lvl="0" indent="0" algn="l" rtl="0">
              <a:spcBef>
                <a:spcPts val="1600"/>
              </a:spcBef>
              <a:spcAft>
                <a:spcPts val="0"/>
              </a:spcAft>
              <a:buClr>
                <a:schemeClr val="dk1"/>
              </a:buClr>
              <a:buSzPts val="1100"/>
              <a:buFont typeface="Arial"/>
              <a:buNone/>
            </a:pPr>
            <a:r>
              <a:rPr lang="en-GB" sz="1500"/>
              <a:t>For example, in Sarawak, Malaysia, there was a lack of computing facilities in primary schools, and the Ministry of Education, Innovation and Talent Development wanted to find a solution. Some of these primary schools are in rural locations and do not have reliable internet access.</a:t>
            </a:r>
            <a:endParaRPr sz="1500"/>
          </a:p>
          <a:p>
            <a:pPr marL="0" lvl="0" indent="0" algn="l" rtl="0">
              <a:spcBef>
                <a:spcPts val="1600"/>
              </a:spcBef>
              <a:spcAft>
                <a:spcPts val="1600"/>
              </a:spcAft>
              <a:buNone/>
            </a:pPr>
            <a:r>
              <a:rPr lang="en-GB" sz="1600" b="1"/>
              <a:t>What could be a solution?</a:t>
            </a:r>
            <a:endParaRPr sz="1600" b="1"/>
          </a:p>
        </p:txBody>
      </p:sp>
      <p:sp>
        <p:nvSpPr>
          <p:cNvPr id="127" name="Google Shape;127;p19"/>
          <p:cNvSpPr txBox="1">
            <a:spLocks noGrp="1"/>
          </p:cNvSpPr>
          <p:nvPr>
            <p:ph type="title"/>
          </p:nvPr>
        </p:nvSpPr>
        <p:spPr>
          <a:xfrm>
            <a:off x="310950" y="10485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Networking case study </a:t>
            </a:r>
            <a:endParaRPr/>
          </a:p>
        </p:txBody>
      </p:sp>
      <p:sp>
        <p:nvSpPr>
          <p:cNvPr id="128" name="Google Shape;128;p19"/>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7</a:t>
            </a:fld>
            <a:endParaRPr/>
          </a:p>
        </p:txBody>
      </p:sp>
      <p:sp>
        <p:nvSpPr>
          <p:cNvPr id="129" name="Google Shape;129;p19"/>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Starter activity</a:t>
            </a:r>
            <a:endParaRPr/>
          </a:p>
        </p:txBody>
      </p:sp>
      <p:pic>
        <p:nvPicPr>
          <p:cNvPr id="130" name="Google Shape;130;p19"/>
          <p:cNvPicPr preferRelativeResize="0"/>
          <p:nvPr/>
        </p:nvPicPr>
        <p:blipFill>
          <a:blip r:embed="rId3">
            <a:alphaModFix/>
          </a:blip>
          <a:stretch>
            <a:fillRect/>
          </a:stretch>
        </p:blipFill>
        <p:spPr>
          <a:xfrm>
            <a:off x="5424775" y="1162875"/>
            <a:ext cx="3581249" cy="2387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4"/>
        <p:cNvGrpSpPr/>
        <p:nvPr/>
      </p:nvGrpSpPr>
      <p:grpSpPr>
        <a:xfrm>
          <a:off x="0" y="0"/>
          <a:ext cx="0" cy="0"/>
          <a:chOff x="0" y="0"/>
          <a:chExt cx="0" cy="0"/>
        </a:xfrm>
      </p:grpSpPr>
      <p:sp>
        <p:nvSpPr>
          <p:cNvPr id="135" name="Google Shape;135;p20"/>
          <p:cNvSpPr txBox="1">
            <a:spLocks noGrp="1"/>
          </p:cNvSpPr>
          <p:nvPr>
            <p:ph type="body" idx="1"/>
          </p:nvPr>
        </p:nvSpPr>
        <p:spPr>
          <a:xfrm>
            <a:off x="310950" y="862175"/>
            <a:ext cx="4947000" cy="118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b="1"/>
              <a:t>What solution did you discuss?</a:t>
            </a:r>
            <a:endParaRPr sz="1500" b="1"/>
          </a:p>
          <a:p>
            <a:pPr marL="0" lvl="0" indent="0" algn="l" rtl="0">
              <a:spcBef>
                <a:spcPts val="1600"/>
              </a:spcBef>
              <a:spcAft>
                <a:spcPts val="0"/>
              </a:spcAft>
              <a:buNone/>
            </a:pPr>
            <a:r>
              <a:rPr lang="en-GB" sz="1500" b="1"/>
              <a:t>What was the actual solution? </a:t>
            </a:r>
            <a:endParaRPr sz="1500" b="1"/>
          </a:p>
          <a:p>
            <a:pPr marL="0" lvl="0" indent="0" algn="l" rtl="0">
              <a:spcBef>
                <a:spcPts val="1600"/>
              </a:spcBef>
              <a:spcAft>
                <a:spcPts val="0"/>
              </a:spcAft>
              <a:buClr>
                <a:schemeClr val="dk1"/>
              </a:buClr>
              <a:buSzPts val="1100"/>
              <a:buFont typeface="Arial"/>
              <a:buNone/>
            </a:pPr>
            <a:endParaRPr sz="1500"/>
          </a:p>
          <a:p>
            <a:pPr marL="0" lvl="0" indent="0" algn="l" rtl="0">
              <a:spcBef>
                <a:spcPts val="1600"/>
              </a:spcBef>
              <a:spcAft>
                <a:spcPts val="1600"/>
              </a:spcAft>
              <a:buNone/>
            </a:pPr>
            <a:endParaRPr sz="1500"/>
          </a:p>
        </p:txBody>
      </p:sp>
      <p:sp>
        <p:nvSpPr>
          <p:cNvPr id="136" name="Google Shape;136;p20"/>
          <p:cNvSpPr txBox="1">
            <a:spLocks noGrp="1"/>
          </p:cNvSpPr>
          <p:nvPr>
            <p:ph type="title"/>
          </p:nvPr>
        </p:nvSpPr>
        <p:spPr>
          <a:xfrm>
            <a:off x="310950" y="18105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Networking case study </a:t>
            </a:r>
            <a:endParaRPr/>
          </a:p>
        </p:txBody>
      </p:sp>
      <p:sp>
        <p:nvSpPr>
          <p:cNvPr id="137" name="Google Shape;137;p20"/>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8</a:t>
            </a:fld>
            <a:endParaRPr/>
          </a:p>
        </p:txBody>
      </p:sp>
      <p:sp>
        <p:nvSpPr>
          <p:cNvPr id="138" name="Google Shape;138;p20"/>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Starter activity</a:t>
            </a:r>
            <a:endParaRPr/>
          </a:p>
        </p:txBody>
      </p:sp>
      <p:pic>
        <p:nvPicPr>
          <p:cNvPr id="139" name="Google Shape;139;p20"/>
          <p:cNvPicPr preferRelativeResize="0"/>
          <p:nvPr/>
        </p:nvPicPr>
        <p:blipFill>
          <a:blip r:embed="rId3">
            <a:alphaModFix/>
          </a:blip>
          <a:stretch>
            <a:fillRect/>
          </a:stretch>
        </p:blipFill>
        <p:spPr>
          <a:xfrm>
            <a:off x="5424775" y="1162875"/>
            <a:ext cx="3581249" cy="2387499"/>
          </a:xfrm>
          <a:prstGeom prst="rect">
            <a:avLst/>
          </a:prstGeom>
          <a:noFill/>
          <a:ln>
            <a:noFill/>
          </a:ln>
        </p:spPr>
      </p:pic>
      <p:sp>
        <p:nvSpPr>
          <p:cNvPr id="140" name="Google Shape;140;p20"/>
          <p:cNvSpPr txBox="1"/>
          <p:nvPr/>
        </p:nvSpPr>
        <p:spPr>
          <a:xfrm>
            <a:off x="372600" y="1868025"/>
            <a:ext cx="4823700" cy="274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500">
                <a:solidFill>
                  <a:schemeClr val="dk1"/>
                </a:solidFill>
                <a:latin typeface="Quicksand"/>
                <a:ea typeface="Quicksand"/>
                <a:cs typeface="Quicksand"/>
                <a:sym typeface="Quicksand"/>
              </a:rPr>
              <a:t>Kits containing Raspberry Pi 4 computers were sent out to schools. These computers were affordable and powerful, and could be set up quickly</a:t>
            </a:r>
            <a:endParaRPr sz="1500">
              <a:solidFill>
                <a:schemeClr val="dk1"/>
              </a:solidFill>
              <a:latin typeface="Quicksand"/>
              <a:ea typeface="Quicksand"/>
              <a:cs typeface="Quicksand"/>
              <a:sym typeface="Quicksand"/>
            </a:endParaRPr>
          </a:p>
          <a:p>
            <a:pPr marL="0" lvl="0" indent="0" algn="l" rtl="0">
              <a:lnSpc>
                <a:spcPct val="115000"/>
              </a:lnSpc>
              <a:spcBef>
                <a:spcPts val="1600"/>
              </a:spcBef>
              <a:spcAft>
                <a:spcPts val="1600"/>
              </a:spcAft>
              <a:buNone/>
            </a:pPr>
            <a:r>
              <a:rPr lang="en-GB" sz="1500">
                <a:solidFill>
                  <a:schemeClr val="dk1"/>
                </a:solidFill>
                <a:latin typeface="Quicksand"/>
                <a:ea typeface="Quicksand"/>
                <a:cs typeface="Quicksand"/>
                <a:sym typeface="Quicksand"/>
              </a:rPr>
              <a:t>To ensure they worked in rural areas, some of the Raspberry Pis were set up to function as internet-in-a-box offline servers that allowed educational content to be preloaded. This meant the schools did not have to rely on connection to the internet.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4"/>
        <p:cNvGrpSpPr/>
        <p:nvPr/>
      </p:nvGrpSpPr>
      <p:grpSpPr>
        <a:xfrm>
          <a:off x="0" y="0"/>
          <a:ext cx="0" cy="0"/>
          <a:chOff x="0" y="0"/>
          <a:chExt cx="0" cy="0"/>
        </a:xfrm>
      </p:grpSpPr>
      <p:sp>
        <p:nvSpPr>
          <p:cNvPr id="145" name="Google Shape;145;p21"/>
          <p:cNvSpPr txBox="1">
            <a:spLocks noGrp="1"/>
          </p:cNvSpPr>
          <p:nvPr>
            <p:ph type="body" idx="1"/>
          </p:nvPr>
        </p:nvSpPr>
        <p:spPr>
          <a:xfrm>
            <a:off x="310900" y="865325"/>
            <a:ext cx="8322900" cy="38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Advantages</a:t>
            </a:r>
            <a:r>
              <a:rPr lang="en-GB"/>
              <a:t> to networking include the ability to:</a:t>
            </a:r>
            <a:endParaRPr/>
          </a:p>
          <a:p>
            <a:pPr marL="457200" lvl="0" indent="-342900" algn="l" rtl="0">
              <a:lnSpc>
                <a:spcPct val="150000"/>
              </a:lnSpc>
              <a:spcBef>
                <a:spcPts val="1600"/>
              </a:spcBef>
              <a:spcAft>
                <a:spcPts val="0"/>
              </a:spcAft>
              <a:buClr>
                <a:schemeClr val="accent6"/>
              </a:buClr>
              <a:buSzPts val="1800"/>
              <a:buChar char="●"/>
            </a:pPr>
            <a:r>
              <a:rPr lang="en-GB"/>
              <a:t>Share expensive hardware devices between multiple users</a:t>
            </a:r>
            <a:endParaRPr/>
          </a:p>
          <a:p>
            <a:pPr marL="457200" lvl="0" indent="-342900" algn="l" rtl="0">
              <a:lnSpc>
                <a:spcPct val="150000"/>
              </a:lnSpc>
              <a:spcBef>
                <a:spcPts val="0"/>
              </a:spcBef>
              <a:spcAft>
                <a:spcPts val="0"/>
              </a:spcAft>
              <a:buClr>
                <a:schemeClr val="accent6"/>
              </a:buClr>
              <a:buSzPts val="1800"/>
              <a:buChar char="●"/>
            </a:pPr>
            <a:r>
              <a:rPr lang="en-GB"/>
              <a:t>Share files and resources — this could be globally</a:t>
            </a:r>
            <a:endParaRPr/>
          </a:p>
          <a:p>
            <a:pPr marL="457200" lvl="0" indent="-342900" algn="l" rtl="0">
              <a:lnSpc>
                <a:spcPct val="150000"/>
              </a:lnSpc>
              <a:spcBef>
                <a:spcPts val="0"/>
              </a:spcBef>
              <a:spcAft>
                <a:spcPts val="0"/>
              </a:spcAft>
              <a:buClr>
                <a:schemeClr val="accent6"/>
              </a:buClr>
              <a:buSzPts val="1800"/>
              <a:buChar char="●"/>
            </a:pPr>
            <a:r>
              <a:rPr lang="en-GB"/>
              <a:t>Have multiuser systems</a:t>
            </a:r>
            <a:endParaRPr/>
          </a:p>
          <a:p>
            <a:pPr marL="457200" lvl="0" indent="-342900" algn="l" rtl="0">
              <a:lnSpc>
                <a:spcPct val="150000"/>
              </a:lnSpc>
              <a:spcBef>
                <a:spcPts val="0"/>
              </a:spcBef>
              <a:spcAft>
                <a:spcPts val="0"/>
              </a:spcAft>
              <a:buClr>
                <a:schemeClr val="accent6"/>
              </a:buClr>
              <a:buSzPts val="1800"/>
              <a:buChar char="●"/>
            </a:pPr>
            <a:r>
              <a:rPr lang="en-GB"/>
              <a:t>Track what users are doing</a:t>
            </a:r>
            <a:endParaRPr/>
          </a:p>
          <a:p>
            <a:pPr marL="457200" lvl="0" indent="-342900" algn="l" rtl="0">
              <a:lnSpc>
                <a:spcPct val="150000"/>
              </a:lnSpc>
              <a:spcBef>
                <a:spcPts val="0"/>
              </a:spcBef>
              <a:spcAft>
                <a:spcPts val="0"/>
              </a:spcAft>
              <a:buClr>
                <a:schemeClr val="accent6"/>
              </a:buClr>
              <a:buSzPts val="1800"/>
              <a:buChar char="●"/>
            </a:pPr>
            <a:r>
              <a:rPr lang="en-GB"/>
              <a:t>Back up files centrally — this improves reliability</a:t>
            </a:r>
            <a:endParaRPr/>
          </a:p>
          <a:p>
            <a:pPr marL="457200" lvl="0" indent="-342900" algn="l" rtl="0">
              <a:lnSpc>
                <a:spcPct val="150000"/>
              </a:lnSpc>
              <a:spcBef>
                <a:spcPts val="0"/>
              </a:spcBef>
              <a:spcAft>
                <a:spcPts val="0"/>
              </a:spcAft>
              <a:buClr>
                <a:schemeClr val="accent6"/>
              </a:buClr>
              <a:buSzPts val="1800"/>
              <a:buChar char="●"/>
            </a:pPr>
            <a:r>
              <a:rPr lang="en-GB"/>
              <a:t>Deploy and upgrade software centrally</a:t>
            </a:r>
            <a:endParaRPr/>
          </a:p>
          <a:p>
            <a:pPr marL="457200" lvl="0" indent="-342900" algn="l" rtl="0">
              <a:lnSpc>
                <a:spcPct val="150000"/>
              </a:lnSpc>
              <a:spcBef>
                <a:spcPts val="0"/>
              </a:spcBef>
              <a:spcAft>
                <a:spcPts val="0"/>
              </a:spcAft>
              <a:buClr>
                <a:schemeClr val="accent6"/>
              </a:buClr>
              <a:buSzPts val="1800"/>
              <a:buChar char="●"/>
            </a:pPr>
            <a:r>
              <a:rPr lang="en-GB"/>
              <a:t>Control security centrally</a:t>
            </a:r>
            <a:endParaRPr/>
          </a:p>
          <a:p>
            <a:pPr marL="457200" lvl="0" indent="0" algn="l" rtl="0">
              <a:lnSpc>
                <a:spcPct val="150000"/>
              </a:lnSpc>
              <a:spcBef>
                <a:spcPts val="1600"/>
              </a:spcBef>
              <a:spcAft>
                <a:spcPts val="1600"/>
              </a:spcAft>
              <a:buNone/>
            </a:pPr>
            <a:endParaRPr/>
          </a:p>
        </p:txBody>
      </p:sp>
      <p:sp>
        <p:nvSpPr>
          <p:cNvPr id="146" name="Google Shape;146;p21"/>
          <p:cNvSpPr txBox="1">
            <a:spLocks noGrp="1"/>
          </p:cNvSpPr>
          <p:nvPr>
            <p:ph type="title"/>
          </p:nvPr>
        </p:nvSpPr>
        <p:spPr>
          <a:xfrm>
            <a:off x="310900" y="158500"/>
            <a:ext cx="8522100" cy="70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300"/>
              <a:t>Why use a network?</a:t>
            </a:r>
            <a:endParaRPr sz="2300"/>
          </a:p>
        </p:txBody>
      </p:sp>
      <p:sp>
        <p:nvSpPr>
          <p:cNvPr id="147" name="Google Shape;147;p21"/>
          <p:cNvSpPr txBox="1">
            <a:spLocks noGrp="1"/>
          </p:cNvSpPr>
          <p:nvPr>
            <p:ph type="sldNum" idx="12"/>
          </p:nvPr>
        </p:nvSpPr>
        <p:spPr>
          <a:xfrm>
            <a:off x="8832200" y="4829300"/>
            <a:ext cx="311700" cy="3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t>9</a:t>
            </a:fld>
            <a:endParaRPr/>
          </a:p>
        </p:txBody>
      </p:sp>
      <p:sp>
        <p:nvSpPr>
          <p:cNvPr id="148" name="Google Shape;148;p21"/>
          <p:cNvSpPr txBox="1">
            <a:spLocks noGrp="1"/>
          </p:cNvSpPr>
          <p:nvPr>
            <p:ph type="subTitle" idx="2"/>
          </p:nvPr>
        </p:nvSpPr>
        <p:spPr>
          <a:xfrm>
            <a:off x="6840000" y="0"/>
            <a:ext cx="1961100" cy="3141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GB"/>
              <a:t>Activity 1</a:t>
            </a:r>
            <a:endParaRPr/>
          </a:p>
        </p:txBody>
      </p:sp>
    </p:spTree>
  </p:cSld>
  <p:clrMapOvr>
    <a:masterClrMapping/>
  </p:clrMapOvr>
</p:sld>
</file>

<file path=ppt/theme/theme1.xml><?xml version="1.0" encoding="utf-8"?>
<a:theme xmlns:a="http://schemas.openxmlformats.org/drawingml/2006/main" name="RPF Curriculum Slides">
  <a:themeElements>
    <a:clrScheme name="Simple Light">
      <a:dk1>
        <a:srgbClr val="000000"/>
      </a:dk1>
      <a:lt1>
        <a:srgbClr val="FFFFFF"/>
      </a:lt1>
      <a:dk2>
        <a:srgbClr val="F7F6FB"/>
      </a:dk2>
      <a:lt2>
        <a:srgbClr val="F2FCFC"/>
      </a:lt2>
      <a:accent1>
        <a:srgbClr val="F1FAFF"/>
      </a:accent1>
      <a:accent2>
        <a:srgbClr val="FFF8F3"/>
      </a:accent2>
      <a:accent3>
        <a:srgbClr val="FFFEF2"/>
      </a:accent3>
      <a:accent4>
        <a:srgbClr val="F5FBF5"/>
      </a:accent4>
      <a:accent5>
        <a:srgbClr val="F5FBF5"/>
      </a:accent5>
      <a:accent6>
        <a:srgbClr val="CD2355"/>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bd0bae-f88e-4010-86b3-4f837abcc0be" xsi:nil="true"/>
    <lcf76f155ced4ddcb4097134ff3c332f xmlns="793c77ee-4b4c-4c71-81d8-13ade05a272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3CBE4BB3A37E488EBA36778162DF73" ma:contentTypeVersion="14" ma:contentTypeDescription="Create a new document." ma:contentTypeScope="" ma:versionID="0ca46bf19ef785bbbc8660e038fa42bd">
  <xsd:schema xmlns:xsd="http://www.w3.org/2001/XMLSchema" xmlns:xs="http://www.w3.org/2001/XMLSchema" xmlns:p="http://schemas.microsoft.com/office/2006/metadata/properties" xmlns:ns2="793c77ee-4b4c-4c71-81d8-13ade05a2728" xmlns:ns3="35bd0bae-f88e-4010-86b3-4f837abcc0be" targetNamespace="http://schemas.microsoft.com/office/2006/metadata/properties" ma:root="true" ma:fieldsID="5715f077389cd6616b2945872cd585d5" ns2:_="" ns3:_="">
    <xsd:import namespace="793c77ee-4b4c-4c71-81d8-13ade05a2728"/>
    <xsd:import namespace="35bd0bae-f88e-4010-86b3-4f837abcc0b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3c77ee-4b4c-4c71-81d8-13ade05a2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323eb9-42bf-4c5f-9fdb-2be1ed835cc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bd0bae-f88e-4010-86b3-4f837abcc0b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28b4b58-1043-4966-96c8-0b089c760a9f}" ma:internalName="TaxCatchAll" ma:showField="CatchAllData" ma:web="35bd0bae-f88e-4010-86b3-4f837abcc0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4F8E11-9ED5-4AE6-9905-A6EADF61B1DB}">
  <ds:schemaRefs>
    <ds:schemaRef ds:uri="http://schemas.microsoft.com/office/2006/metadata/properties"/>
    <ds:schemaRef ds:uri="http://schemas.microsoft.com/office/infopath/2007/PartnerControls"/>
    <ds:schemaRef ds:uri="35bd0bae-f88e-4010-86b3-4f837abcc0be"/>
    <ds:schemaRef ds:uri="793c77ee-4b4c-4c71-81d8-13ade05a2728"/>
  </ds:schemaRefs>
</ds:datastoreItem>
</file>

<file path=customXml/itemProps2.xml><?xml version="1.0" encoding="utf-8"?>
<ds:datastoreItem xmlns:ds="http://schemas.openxmlformats.org/officeDocument/2006/customXml" ds:itemID="{C10D87E4-9003-428A-8F0A-64639AE4FF54}">
  <ds:schemaRefs>
    <ds:schemaRef ds:uri="http://schemas.microsoft.com/sharepoint/v3/contenttype/forms"/>
  </ds:schemaRefs>
</ds:datastoreItem>
</file>

<file path=customXml/itemProps3.xml><?xml version="1.0" encoding="utf-8"?>
<ds:datastoreItem xmlns:ds="http://schemas.openxmlformats.org/officeDocument/2006/customXml" ds:itemID="{0E8E360F-85AB-4C9A-9570-CC76ADCF1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3c77ee-4b4c-4c71-81d8-13ade05a2728"/>
    <ds:schemaRef ds:uri="35bd0bae-f88e-4010-86b3-4f837abcc0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2934</Words>
  <Application>Microsoft Office PowerPoint</Application>
  <PresentationFormat>On-screen Show (16:9)</PresentationFormat>
  <Paragraphs>373</Paragraphs>
  <Slides>34</Slides>
  <Notes>34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Quicksand Medium</vt:lpstr>
      <vt:lpstr>Roboto</vt:lpstr>
      <vt:lpstr>Quicksand</vt:lpstr>
      <vt:lpstr>Quicksand SemiBold</vt:lpstr>
      <vt:lpstr>Arial</vt:lpstr>
      <vt:lpstr>Handlee</vt:lpstr>
      <vt:lpstr>RPF Curriculum Slides</vt:lpstr>
      <vt:lpstr>Lesson 4: Networks</vt:lpstr>
      <vt:lpstr>Secondary storage — retrieval activity </vt:lpstr>
      <vt:lpstr>Lesson 4: Networks</vt:lpstr>
      <vt:lpstr>PowerPoint Presentation</vt:lpstr>
      <vt:lpstr>What is a network?</vt:lpstr>
      <vt:lpstr>Why use a network?</vt:lpstr>
      <vt:lpstr>Networking case study </vt:lpstr>
      <vt:lpstr>Networking case study </vt:lpstr>
      <vt:lpstr>Why use a network?</vt:lpstr>
      <vt:lpstr>Why use a network?</vt:lpstr>
      <vt:lpstr>Transmission media</vt:lpstr>
      <vt:lpstr>Transmission media</vt:lpstr>
      <vt:lpstr>Wired and wireless networks (think, write, pair, share)</vt:lpstr>
      <vt:lpstr>Wired and wireless</vt:lpstr>
      <vt:lpstr>Wired vs wireless</vt:lpstr>
      <vt:lpstr>Network types and models</vt:lpstr>
      <vt:lpstr>Network performance</vt:lpstr>
      <vt:lpstr>Network topologies</vt:lpstr>
      <vt:lpstr>Network topologies</vt:lpstr>
      <vt:lpstr>Network topologies</vt:lpstr>
      <vt:lpstr>Network topologies</vt:lpstr>
      <vt:lpstr>Network topologies</vt:lpstr>
      <vt:lpstr>Network topologies</vt:lpstr>
      <vt:lpstr>Network topologies</vt:lpstr>
      <vt:lpstr>Network topologies</vt:lpstr>
      <vt:lpstr>Network topologies</vt:lpstr>
      <vt:lpstr>Virtual local area network </vt:lpstr>
      <vt:lpstr>Exploring the advantages and disadvantages</vt:lpstr>
      <vt:lpstr>Can you remember the names of all three topologies?</vt:lpstr>
      <vt:lpstr>Apply it - activity</vt:lpstr>
      <vt:lpstr>Apply it – answers</vt:lpstr>
      <vt:lpstr>Apply it – answers</vt:lpstr>
      <vt:lpstr>Apply it – answers</vt:lpstr>
      <vt:lpstr>Next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 Networks</dc:title>
  <dc:creator/>
  <cp:lastModifiedBy/>
  <cp:revision>3</cp:revision>
  <dcterms:modified xsi:type="dcterms:W3CDTF">2024-06-11T15:10:50Z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0x010100823CBE4BB3A37E488EBA36778162DF73</vt:lpwstr>
  </property>
  <property fmtid="{D5CDD505-2E9C-101B-9397-08002B2CF9AE}" pid="3" name="MediaServiceImageTags">
    <vt:lpwstr/>
  </property>
</Properties>
</file>