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59" r:id="rId4"/>
  </p:sldMasterIdLst>
  <p:notesMasterIdLst>
    <p:notesMasterId r:id="rId3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9144000" cy="5143500" type="screen16x9"/>
  <p:notesSz cx="6858000" cy="9144000"/>
  <p:embeddedFontLst>
    <p:embeddedFont>
      <p:font typeface="Handlee" panose="020B0604020202020204" charset="0"/>
      <p:regular r:id="rId31"/>
    </p:embeddedFont>
    <p:embeddedFont>
      <p:font typeface="Quicksand" charset="0"/>
      <p:regular r:id="rId32"/>
      <p:bold r:id="rId33"/>
    </p:embeddedFont>
    <p:embeddedFont>
      <p:font typeface="Quicksand Medium" charset="0"/>
      <p:regular r:id="rId34"/>
      <p:bold r:id="rId35"/>
    </p:embeddedFont>
    <p:embeddedFont>
      <p:font typeface="Quicksand SemiBold" charset="0"/>
      <p:regular r:id="rId36"/>
      <p:bold r:id="rId37"/>
    </p:embeddedFont>
    <p:embeddedFont>
      <p:font typeface="Roboto" panose="02000000000000000000" pitchFamily="2" charset="0"/>
      <p:regular r:id="rId38"/>
      <p:bold r:id="rId39"/>
      <p:italic r:id="rId40"/>
      <p:boldItalic r:id="rId41"/>
    </p:embeddedFont>
    <p:embeddedFont>
      <p:font typeface="Roboto Mono" panose="00000009000000000000" pitchFamily="49" charset="0"/>
      <p:regular r:id="rId42"/>
      <p:bold r:id="rId43"/>
      <p:italic r:id="rId44"/>
      <p:boldItalic r:id="rId45"/>
    </p:embeddedFont>
    <p:embeddedFont>
      <p:font typeface="Roboto Mono SemiBold" panose="020B060402020202020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195">
          <p15:clr>
            <a:srgbClr val="EA9999"/>
          </p15:clr>
        </p15:guide>
        <p15:guide id="2" pos="1034">
          <p15:clr>
            <a:srgbClr val="EA9999"/>
          </p15:clr>
        </p15:guide>
        <p15:guide id="3" pos="1102">
          <p15:clr>
            <a:srgbClr val="EA9999"/>
          </p15:clr>
        </p15:guide>
        <p15:guide id="4" pos="1940">
          <p15:clr>
            <a:srgbClr val="EA9999"/>
          </p15:clr>
        </p15:guide>
        <p15:guide id="5" pos="2007">
          <p15:clr>
            <a:srgbClr val="EA9999"/>
          </p15:clr>
        </p15:guide>
        <p15:guide id="6" pos="2846">
          <p15:clr>
            <a:srgbClr val="EA9999"/>
          </p15:clr>
        </p15:guide>
        <p15:guide id="7" pos="2914">
          <p15:clr>
            <a:srgbClr val="EA9999"/>
          </p15:clr>
        </p15:guide>
        <p15:guide id="8" pos="3753">
          <p15:clr>
            <a:srgbClr val="EA9999"/>
          </p15:clr>
        </p15:guide>
        <p15:guide id="9" pos="3821">
          <p15:clr>
            <a:srgbClr val="EA9999"/>
          </p15:clr>
        </p15:guide>
        <p15:guide id="10" pos="4660">
          <p15:clr>
            <a:srgbClr val="EA9999"/>
          </p15:clr>
        </p15:guide>
        <p15:guide id="11" pos="4728">
          <p15:clr>
            <a:srgbClr val="EA9999"/>
          </p15:clr>
        </p15:guide>
        <p15:guide id="12" pos="5567">
          <p15:clr>
            <a:srgbClr val="EA9999"/>
          </p15:clr>
        </p15:guide>
        <p15:guide id="13" orient="horz" pos="195">
          <p15:clr>
            <a:srgbClr val="EA9999"/>
          </p15:clr>
        </p15:guide>
        <p15:guide id="14" orient="horz" pos="1145">
          <p15:clr>
            <a:srgbClr val="EA9999"/>
          </p15:clr>
        </p15:guide>
        <p15:guide id="15" orient="horz" pos="1423">
          <p15:clr>
            <a:srgbClr val="EA9999"/>
          </p15:clr>
        </p15:guide>
        <p15:guide id="16" orient="horz" pos="2093">
          <p15:clr>
            <a:srgbClr val="EA9999"/>
          </p15:clr>
        </p15:guide>
        <p15:guide id="17" orient="horz" pos="3041">
          <p15:clr>
            <a:srgbClr val="EA9999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64E6C2-500D-450A-9E4F-1D3E5A68D5AD}">
  <a:tblStyle styleId="{B764E6C2-500D-450A-9E4F-1D3E5A68D5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9C553CB-9664-4CC9-A041-6DE32E187CA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18"/>
    <p:restoredTop sz="94602"/>
  </p:normalViewPr>
  <p:slideViewPr>
    <p:cSldViewPr snapToGrid="0">
      <p:cViewPr varScale="1">
        <p:scale>
          <a:sx n="133" d="100"/>
          <a:sy n="133" d="100"/>
        </p:scale>
        <p:origin x="870" y="120"/>
      </p:cViewPr>
      <p:guideLst>
        <p:guide pos="195"/>
        <p:guide pos="1034"/>
        <p:guide pos="1102"/>
        <p:guide pos="1940"/>
        <p:guide pos="2007"/>
        <p:guide pos="2846"/>
        <p:guide pos="2914"/>
        <p:guide pos="3753"/>
        <p:guide pos="3821"/>
        <p:guide pos="4660"/>
        <p:guide pos="4728"/>
        <p:guide pos="5567"/>
        <p:guide orient="horz" pos="195"/>
        <p:guide orient="horz" pos="1145"/>
        <p:guide orient="horz" pos="1423"/>
        <p:guide orient="horz" pos="2093"/>
        <p:guide orient="horz" pos="30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6.xml"/><Relationship Id="rId41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hands-thumb-promise-finger-gesture-1923185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earth-network-blockchain-globe-3537401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earth-network-blockchain-globe-3537401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ea948baa0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ea948baa0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 dirty="0">
                <a:solidFill>
                  <a:srgbClr val="666666"/>
                </a:solidFill>
                <a:latin typeface="Quicksand"/>
                <a:ea typeface="Quicksand"/>
                <a:cs typeface="Quicksand"/>
                <a:sym typeface="Quicksand"/>
              </a:rPr>
              <a:t>Version 1, June 2024</a:t>
            </a:r>
            <a:endParaRPr sz="1000" dirty="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375ee2ac5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375ee2ac5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Quicksand"/>
                <a:ea typeface="Quicksand"/>
                <a:cs typeface="Quicksand"/>
                <a:sym typeface="Quicksand"/>
              </a:rPr>
              <a:t>Image by truthseeker08 from Pixabay: </a:t>
            </a:r>
            <a:r>
              <a:rPr lang="en-GB" sz="10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3"/>
              </a:rPr>
              <a:t>https://pixabay.com/photos/hands-thumb-promise-finger-gesture-1923185/</a:t>
            </a:r>
            <a:endParaRPr sz="10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375ee2ac5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375ee2ac5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375ee2ac5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375ee2ac5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375ee2ac56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375ee2ac56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Image by geralt from Pixabay: </a:t>
            </a:r>
            <a:r>
              <a:rPr lang="en-GB" sz="10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3"/>
              </a:rPr>
              <a:t>https://pixabay.com/illustrations/earth-network-blockchain-globe-3537401/</a:t>
            </a:r>
            <a:endParaRPr sz="10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375ee2ac56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375ee2ac56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Image by geralt from Pixabay: </a:t>
            </a:r>
            <a:r>
              <a:rPr lang="en-GB" sz="10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3"/>
              </a:rPr>
              <a:t>https://pixabay.com/illustrations/earth-network-blockchain-globe-3537401/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398337ca03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398337ca03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A3 Network protocols film: https://vimeo.com/883954069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375ee2ac56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375ee2ac56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553613ec8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553613ec8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375ee2ac56_0_1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375ee2ac56_0_1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375ee2ac56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375ee2ac56_0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393e06472e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393e06472e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375ee2ac56_0_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375ee2ac56_0_5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375ee2ac56_0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375ee2ac56_0_5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375ee2ac56_0_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375ee2ac56_0_7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398337ca03_1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398337ca03_1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398337ca03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g2398337ca03_1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Answers: server – C; email protocol – B; network device - C</a:t>
            </a: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2f7e6fc389_0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g22f7e6fc389_0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5be95dba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5be95dba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2a22e51a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2a22e51a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393e06472e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393e06472e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Quicksand"/>
                <a:ea typeface="Quicksand"/>
                <a:cs typeface="Quicksand"/>
                <a:sym typeface="Quicksand"/>
              </a:rPr>
              <a:t>Images: Raspberry Pi Foundation</a:t>
            </a:r>
            <a:endParaRPr sz="10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398337ca03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398337ca03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2a869d113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2a869d113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A2 Servers film: https://vimeo.com/883954087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2f1ffed2f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22f1ffed2f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2f7e6fc3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g22f7e6fc3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3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840000" y="0"/>
            <a:ext cx="19611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526875" y="576775"/>
            <a:ext cx="8095800" cy="20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2"/>
          </p:nvPr>
        </p:nvSpPr>
        <p:spPr>
          <a:xfrm>
            <a:off x="532725" y="2665400"/>
            <a:ext cx="8095800" cy="7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55500" y="4491500"/>
            <a:ext cx="1407075" cy="42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text">
  <p:cSld name="TITLE_4_1_1_1_1_1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>
            <a:spLocks noGrp="1"/>
          </p:cNvSpPr>
          <p:nvPr>
            <p:ph type="title"/>
          </p:nvPr>
        </p:nvSpPr>
        <p:spPr>
          <a:xfrm>
            <a:off x="310900" y="319600"/>
            <a:ext cx="8521200" cy="4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subTitle" idx="1"/>
          </p:nvPr>
        </p:nvSpPr>
        <p:spPr>
          <a:xfrm>
            <a:off x="6840000" y="0"/>
            <a:ext cx="19623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4">
  <p:cSld name="TITLE_4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ives / Questions / Lists">
  <p:cSld name="TITLE_4_1_1_1_2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0900" y="1017725"/>
            <a:ext cx="8522100" cy="3811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10900" y="310900"/>
            <a:ext cx="8522100" cy="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2"/>
          </p:nvPr>
        </p:nvSpPr>
        <p:spPr>
          <a:xfrm>
            <a:off x="6840000" y="0"/>
            <a:ext cx="19611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and text under (with heading)">
  <p:cSld name="TITLE_4_1_1_2_1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310900" y="1017725"/>
            <a:ext cx="8521200" cy="309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2"/>
          </p:nvPr>
        </p:nvSpPr>
        <p:spPr>
          <a:xfrm>
            <a:off x="310900" y="4117599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608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and text under (no heading)">
  <p:cSld name="TITLE_4_1_1_1_4_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0900" y="472000"/>
            <a:ext cx="8521200" cy="3795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310900" y="4282175"/>
            <a:ext cx="85212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608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(no text under)">
  <p:cSld name="TITLE_4_1_1_1_3_2_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310900" y="1017725"/>
            <a:ext cx="8521200" cy="3811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310900" y="307424"/>
            <a:ext cx="8521200" cy="70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ubTitle" idx="2"/>
          </p:nvPr>
        </p:nvSpPr>
        <p:spPr>
          <a:xfrm>
            <a:off x="6840000" y="0"/>
            <a:ext cx="19605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r Images side by side">
  <p:cSld name="TITLE_4_1_1_1_3_1_1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2"/>
          </p:nvPr>
        </p:nvSpPr>
        <p:spPr>
          <a:xfrm>
            <a:off x="4736600" y="1017700"/>
            <a:ext cx="4096500" cy="365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r Images 2:1">
  <p:cSld name="TITLE_4_1_1_1_3_1_1_1_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310900" y="1017724"/>
            <a:ext cx="5580000" cy="365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2"/>
          </p:nvPr>
        </p:nvSpPr>
        <p:spPr>
          <a:xfrm>
            <a:off x="6041575" y="1017700"/>
            <a:ext cx="2791800" cy="365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r Images 1:2">
  <p:cSld name="TITLE_4_1_1_1_3_1_1_1_1_1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body" idx="1"/>
          </p:nvPr>
        </p:nvSpPr>
        <p:spPr>
          <a:xfrm>
            <a:off x="310900" y="1017724"/>
            <a:ext cx="2790000" cy="365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2"/>
          </p:nvPr>
        </p:nvSpPr>
        <p:spPr>
          <a:xfrm>
            <a:off x="3253475" y="1017700"/>
            <a:ext cx="5579400" cy="365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r Images 1:1:1">
  <p:cSld name="TITLE_4_1_1_1_3_1_1_1_1_1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body" idx="1"/>
          </p:nvPr>
        </p:nvSpPr>
        <p:spPr>
          <a:xfrm>
            <a:off x="310900" y="1017724"/>
            <a:ext cx="2700000" cy="365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3253475" y="1017700"/>
            <a:ext cx="2700000" cy="365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body" idx="4"/>
          </p:nvPr>
        </p:nvSpPr>
        <p:spPr>
          <a:xfrm>
            <a:off x="6149075" y="1017700"/>
            <a:ext cx="2700000" cy="365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0900" y="310900"/>
            <a:ext cx="85215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Quicksand"/>
              <a:buNone/>
              <a:defRPr sz="2800" b="1">
                <a:solidFill>
                  <a:schemeClr val="accent6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0900" y="1017725"/>
            <a:ext cx="8521500" cy="3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"/>
              <a:buChar char="●"/>
              <a:defRPr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96">
          <p15:clr>
            <a:srgbClr val="EA4335"/>
          </p15:clr>
        </p15:guide>
        <p15:guide id="2" orient="horz" pos="196">
          <p15:clr>
            <a:srgbClr val="EA4335"/>
          </p15:clr>
        </p15:guide>
        <p15:guide id="3" orient="horz" pos="641">
          <p15:clr>
            <a:srgbClr val="EA4335"/>
          </p15:clr>
        </p15:guide>
        <p15:guide id="4" pos="2776">
          <p15:clr>
            <a:srgbClr val="EA4335"/>
          </p15:clr>
        </p15:guide>
        <p15:guide id="5" orient="horz" pos="812">
          <p15:clr>
            <a:srgbClr val="EA4335"/>
          </p15:clr>
        </p15:guide>
        <p15:guide id="6" pos="2984">
          <p15:clr>
            <a:srgbClr val="EA4335"/>
          </p15:clr>
        </p15:guide>
        <p15:guide id="7" pos="5564">
          <p15:clr>
            <a:srgbClr val="EA4335"/>
          </p15:clr>
        </p15:guide>
        <p15:guide id="8" orient="horz" pos="2592">
          <p15:clr>
            <a:srgbClr val="EA4335"/>
          </p15:clr>
        </p15:guide>
        <p15:guide id="9" pos="2448">
          <p15:clr>
            <a:srgbClr val="EA4335"/>
          </p15:clr>
        </p15:guide>
        <p15:guide id="10" pos="3312">
          <p15:clr>
            <a:srgbClr val="EA4335"/>
          </p15:clr>
        </p15:guide>
        <p15:guide id="11" orient="horz" pos="304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player.vimeo.com/video/883954069?app_id=122963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player.vimeo.com/video/883954087?app_id=122963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title"/>
          </p:nvPr>
        </p:nvSpPr>
        <p:spPr>
          <a:xfrm>
            <a:off x="526875" y="576775"/>
            <a:ext cx="8095800" cy="20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Lesson 5: Communication over networks</a:t>
            </a:r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2"/>
          </p:nvPr>
        </p:nvSpPr>
        <p:spPr>
          <a:xfrm>
            <a:off x="532725" y="2665400"/>
            <a:ext cx="8095800" cy="7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Digital environments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4" name="Google Shape;7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488" y="4408551"/>
            <a:ext cx="1355401" cy="54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2"/>
          <p:cNvSpPr txBox="1">
            <a:spLocks noGrp="1"/>
          </p:cNvSpPr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Question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Can you think of any rules for communication that we use in our daily lives?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b="1"/>
              <a:t>Explorer task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What would happen if we did not have rules for communication?</a:t>
            </a:r>
            <a:endParaRPr/>
          </a:p>
        </p:txBody>
      </p:sp>
      <p:sp>
        <p:nvSpPr>
          <p:cNvPr id="190" name="Google Shape;190;p22"/>
          <p:cNvSpPr txBox="1">
            <a:spLocks noGrp="1"/>
          </p:cNvSpPr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Rules for communication</a:t>
            </a:r>
            <a:endParaRPr/>
          </a:p>
        </p:txBody>
      </p:sp>
      <p:sp>
        <p:nvSpPr>
          <p:cNvPr id="191" name="Google Shape;191;p22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3</a:t>
            </a:r>
            <a:endParaRPr/>
          </a:p>
        </p:txBody>
      </p:sp>
      <p:pic>
        <p:nvPicPr>
          <p:cNvPr id="193" name="Google Shape;19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600" y="1170125"/>
            <a:ext cx="4096500" cy="3072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3"/>
          <p:cNvSpPr txBox="1">
            <a:spLocks noGrp="1"/>
          </p:cNvSpPr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Rules for communication</a:t>
            </a:r>
            <a:endParaRPr/>
          </a:p>
        </p:txBody>
      </p:sp>
      <p:sp>
        <p:nvSpPr>
          <p:cNvPr id="199" name="Google Shape;199;p23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  <p:sp>
        <p:nvSpPr>
          <p:cNvPr id="200" name="Google Shape;200;p23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3</a:t>
            </a:r>
            <a:endParaRPr/>
          </a:p>
        </p:txBody>
      </p:sp>
      <p:sp>
        <p:nvSpPr>
          <p:cNvPr id="201" name="Google Shape;201;p23"/>
          <p:cNvSpPr/>
          <p:nvPr/>
        </p:nvSpPr>
        <p:spPr>
          <a:xfrm>
            <a:off x="6327650" y="1252875"/>
            <a:ext cx="1651800" cy="599400"/>
          </a:xfrm>
          <a:prstGeom prst="wedgeRoundRectCallout">
            <a:avLst>
              <a:gd name="adj1" fmla="val -8592"/>
              <a:gd name="adj2" fmla="val 81374"/>
              <a:gd name="adj3" fmla="val 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Shaking hands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2" name="Google Shape;202;p23"/>
          <p:cNvSpPr/>
          <p:nvPr/>
        </p:nvSpPr>
        <p:spPr>
          <a:xfrm>
            <a:off x="844675" y="1289300"/>
            <a:ext cx="1833300" cy="786900"/>
          </a:xfrm>
          <a:prstGeom prst="wedgeRoundRectCallout">
            <a:avLst>
              <a:gd name="adj1" fmla="val -38637"/>
              <a:gd name="adj2" fmla="val 86353"/>
              <a:gd name="adj3" fmla="val 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Saying hello and goodbye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3" name="Google Shape;203;p23"/>
          <p:cNvSpPr/>
          <p:nvPr/>
        </p:nvSpPr>
        <p:spPr>
          <a:xfrm>
            <a:off x="3371800" y="1469025"/>
            <a:ext cx="2399400" cy="1162800"/>
          </a:xfrm>
          <a:prstGeom prst="wedgeRoundRectCallout">
            <a:avLst>
              <a:gd name="adj1" fmla="val -38637"/>
              <a:gd name="adj2" fmla="val 86353"/>
              <a:gd name="adj3" fmla="val 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Waiting for someone to finish talking before you talk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4" name="Google Shape;204;p23"/>
          <p:cNvSpPr/>
          <p:nvPr/>
        </p:nvSpPr>
        <p:spPr>
          <a:xfrm>
            <a:off x="808800" y="3196200"/>
            <a:ext cx="1833300" cy="786900"/>
          </a:xfrm>
          <a:prstGeom prst="wedgeRoundRectCallout">
            <a:avLst>
              <a:gd name="adj1" fmla="val -38637"/>
              <a:gd name="adj2" fmla="val 86353"/>
              <a:gd name="adj3" fmla="val 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Waving hello and goodbye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5" name="Google Shape;205;p23"/>
          <p:cNvSpPr/>
          <p:nvPr/>
        </p:nvSpPr>
        <p:spPr>
          <a:xfrm>
            <a:off x="6424825" y="3118350"/>
            <a:ext cx="1914000" cy="942600"/>
          </a:xfrm>
          <a:prstGeom prst="wedgeRoundRectCallout">
            <a:avLst>
              <a:gd name="adj1" fmla="val 45182"/>
              <a:gd name="adj2" fmla="val 81095"/>
              <a:gd name="adj3" fmla="val 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Using “Dear” etc. in letters and emails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6" name="Google Shape;206;p23"/>
          <p:cNvSpPr/>
          <p:nvPr/>
        </p:nvSpPr>
        <p:spPr>
          <a:xfrm>
            <a:off x="3482125" y="3304375"/>
            <a:ext cx="2399400" cy="1162800"/>
          </a:xfrm>
          <a:prstGeom prst="wedgeRoundRectCallout">
            <a:avLst>
              <a:gd name="adj1" fmla="val -38637"/>
              <a:gd name="adj2" fmla="val 86353"/>
              <a:gd name="adj3" fmla="val 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Speaking the same language or one that both parties understand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4"/>
          <p:cNvSpPr txBox="1">
            <a:spLocks noGrp="1"/>
          </p:cNvSpPr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if we did not have rules for communication?</a:t>
            </a:r>
            <a:endParaRPr/>
          </a:p>
        </p:txBody>
      </p:sp>
      <p:sp>
        <p:nvSpPr>
          <p:cNvPr id="212" name="Google Shape;212;p24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  <p:sp>
        <p:nvSpPr>
          <p:cNvPr id="213" name="Google Shape;213;p24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3</a:t>
            </a:r>
            <a:endParaRPr/>
          </a:p>
        </p:txBody>
      </p:sp>
      <p:sp>
        <p:nvSpPr>
          <p:cNvPr id="214" name="Google Shape;214;p24"/>
          <p:cNvSpPr/>
          <p:nvPr/>
        </p:nvSpPr>
        <p:spPr>
          <a:xfrm>
            <a:off x="425650" y="1482688"/>
            <a:ext cx="1833300" cy="786900"/>
          </a:xfrm>
          <a:prstGeom prst="wedgeRoundRectCallout">
            <a:avLst>
              <a:gd name="adj1" fmla="val -38637"/>
              <a:gd name="adj2" fmla="val 86353"/>
              <a:gd name="adj3" fmla="val 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Several people might talk at once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5" name="Google Shape;215;p24"/>
          <p:cNvSpPr/>
          <p:nvPr/>
        </p:nvSpPr>
        <p:spPr>
          <a:xfrm>
            <a:off x="3080150" y="1017713"/>
            <a:ext cx="2483400" cy="1378500"/>
          </a:xfrm>
          <a:prstGeom prst="wedgeRoundRectCallout">
            <a:avLst>
              <a:gd name="adj1" fmla="val -38637"/>
              <a:gd name="adj2" fmla="val 86353"/>
              <a:gd name="adj3" fmla="val 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Exchanges might be awkward if one person waves hello and the other person does not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6" name="Google Shape;216;p24"/>
          <p:cNvSpPr/>
          <p:nvPr/>
        </p:nvSpPr>
        <p:spPr>
          <a:xfrm>
            <a:off x="1308300" y="2740675"/>
            <a:ext cx="1833300" cy="786900"/>
          </a:xfrm>
          <a:prstGeom prst="wedgeRoundRectCallout">
            <a:avLst>
              <a:gd name="adj1" fmla="val -38637"/>
              <a:gd name="adj2" fmla="val 86353"/>
              <a:gd name="adj3" fmla="val 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People might be offended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7" name="Google Shape;217;p24"/>
          <p:cNvSpPr/>
          <p:nvPr/>
        </p:nvSpPr>
        <p:spPr>
          <a:xfrm>
            <a:off x="6542200" y="1117200"/>
            <a:ext cx="2155800" cy="1141800"/>
          </a:xfrm>
          <a:prstGeom prst="wedgeRoundRectCallout">
            <a:avLst>
              <a:gd name="adj1" fmla="val -38637"/>
              <a:gd name="adj2" fmla="val 86353"/>
              <a:gd name="adj3" fmla="val 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You would not know how to politely end a conversation 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8" name="Google Shape;218;p24"/>
          <p:cNvSpPr/>
          <p:nvPr/>
        </p:nvSpPr>
        <p:spPr>
          <a:xfrm>
            <a:off x="4672575" y="2655675"/>
            <a:ext cx="1930800" cy="1091400"/>
          </a:xfrm>
          <a:prstGeom prst="wedgeRoundRectCallout">
            <a:avLst>
              <a:gd name="adj1" fmla="val -38637"/>
              <a:gd name="adj2" fmla="val 86353"/>
              <a:gd name="adj3" fmla="val 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People would not be able to understand each other 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9" name="Google Shape;219;p24"/>
          <p:cNvSpPr txBox="1"/>
          <p:nvPr/>
        </p:nvSpPr>
        <p:spPr>
          <a:xfrm>
            <a:off x="227500" y="4424600"/>
            <a:ext cx="8359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We use </a:t>
            </a:r>
            <a:r>
              <a:rPr lang="en-GB" sz="1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rules </a:t>
            </a: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for communication in our daily lives.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5"/>
          <p:cNvSpPr txBox="1">
            <a:spLocks noGrp="1"/>
          </p:cNvSpPr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Computers also need to have rules for communication.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These are known as </a:t>
            </a:r>
            <a:r>
              <a:rPr lang="en-GB" b="1"/>
              <a:t>protocols</a:t>
            </a:r>
            <a:r>
              <a:rPr lang="en-GB"/>
              <a:t>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/>
              <a:t>Protocols </a:t>
            </a:r>
            <a:r>
              <a:rPr lang="en-GB"/>
              <a:t>are the reason why billions of devices all over the world can communicate with each other.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Computers that need to communicate with each other will use the same </a:t>
            </a:r>
            <a:r>
              <a:rPr lang="en-GB" b="1"/>
              <a:t>protocols</a:t>
            </a:r>
            <a:r>
              <a:rPr lang="en-GB"/>
              <a:t>.</a:t>
            </a:r>
            <a:endParaRPr/>
          </a:p>
        </p:txBody>
      </p:sp>
      <p:sp>
        <p:nvSpPr>
          <p:cNvPr id="225" name="Google Shape;225;p25"/>
          <p:cNvSpPr txBox="1">
            <a:spLocks noGrp="1"/>
          </p:cNvSpPr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Protocols</a:t>
            </a:r>
            <a:endParaRPr/>
          </a:p>
        </p:txBody>
      </p:sp>
      <p:sp>
        <p:nvSpPr>
          <p:cNvPr id="226" name="Google Shape;226;p25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  <p:sp>
        <p:nvSpPr>
          <p:cNvPr id="227" name="Google Shape;227;p25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3</a:t>
            </a:r>
            <a:endParaRPr/>
          </a:p>
        </p:txBody>
      </p:sp>
      <p:pic>
        <p:nvPicPr>
          <p:cNvPr id="228" name="Google Shape;22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7800" y="1170125"/>
            <a:ext cx="3539474" cy="2359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 txBox="1">
            <a:spLocks noGrp="1"/>
          </p:cNvSpPr>
          <p:nvPr>
            <p:ph type="body" idx="1"/>
          </p:nvPr>
        </p:nvSpPr>
        <p:spPr>
          <a:xfrm>
            <a:off x="310900" y="9415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Common </a:t>
            </a:r>
            <a:r>
              <a:rPr lang="en-GB" b="1"/>
              <a:t>protocols</a:t>
            </a:r>
            <a:r>
              <a:rPr lang="en-GB"/>
              <a:t> used in networking are: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DHCP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DNS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HTTP/HTTPS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FTP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NTP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POP/SMTP/IMAP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TCP/IP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34" name="Google Shape;234;p26"/>
          <p:cNvSpPr txBox="1">
            <a:spLocks noGrp="1"/>
          </p:cNvSpPr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Protocols</a:t>
            </a:r>
            <a:endParaRPr/>
          </a:p>
        </p:txBody>
      </p:sp>
      <p:sp>
        <p:nvSpPr>
          <p:cNvPr id="235" name="Google Shape;235;p26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  <p:sp>
        <p:nvSpPr>
          <p:cNvPr id="236" name="Google Shape;236;p26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3</a:t>
            </a:r>
            <a:endParaRPr/>
          </a:p>
        </p:txBody>
      </p:sp>
      <p:pic>
        <p:nvPicPr>
          <p:cNvPr id="237" name="Google Shape;23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7800" y="1170125"/>
            <a:ext cx="3539474" cy="2359643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6"/>
          <p:cNvSpPr/>
          <p:nvPr/>
        </p:nvSpPr>
        <p:spPr>
          <a:xfrm>
            <a:off x="135400" y="4290675"/>
            <a:ext cx="4447500" cy="604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The </a:t>
            </a:r>
            <a:r>
              <a:rPr lang="en-GB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</a:t>
            </a:r>
            <a:r>
              <a:rPr lang="en-GB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at the end of most of these acronyms stands for </a:t>
            </a:r>
            <a:r>
              <a:rPr lang="en-GB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Protocol</a:t>
            </a:r>
            <a:r>
              <a:rPr lang="en-GB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endParaRPr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7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sp>
        <p:nvSpPr>
          <p:cNvPr id="244" name="Google Shape;244;p27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3</a:t>
            </a:r>
            <a:endParaRPr/>
          </a:p>
        </p:txBody>
      </p:sp>
      <p:sp>
        <p:nvSpPr>
          <p:cNvPr id="245" name="Google Shape;245;p27"/>
          <p:cNvSpPr txBox="1"/>
          <p:nvPr/>
        </p:nvSpPr>
        <p:spPr>
          <a:xfrm>
            <a:off x="188000" y="4588602"/>
            <a:ext cx="828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1">
                <a:latin typeface="Quicksand"/>
                <a:ea typeface="Quicksand"/>
                <a:cs typeface="Quicksand"/>
                <a:sym typeface="Quicksand"/>
              </a:rPr>
              <a:t>Which protocols are mentioned during the video? Do you recognise any of them?</a:t>
            </a:r>
            <a:endParaRPr b="1" i="1"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46" name="Google Shape;246;p27" title="A3 Network Protocols.m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3376" y="466500"/>
            <a:ext cx="7057248" cy="3969702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Online Media 1" title="A3 Network Protocols">
            <a:hlinkClick r:id="" action="ppaction://media"/>
            <a:extLst>
              <a:ext uri="{FF2B5EF4-FFF2-40B4-BE49-F238E27FC236}">
                <a16:creationId xmlns:a16="http://schemas.microsoft.com/office/drawing/2014/main" id="{AA92BE84-B59E-5B6B-F7F9-A01CBF99428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36401" y="457880"/>
            <a:ext cx="7057248" cy="3975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8"/>
          <p:cNvSpPr txBox="1">
            <a:spLocks noGrp="1"/>
          </p:cNvSpPr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Different protocols are used at different stages and for different types of communication.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Conduct some research into the common protocols. Open and complete the ‘</a:t>
            </a:r>
            <a:r>
              <a:rPr lang="en-GB" b="1"/>
              <a:t>A3 Activity sheet </a:t>
            </a:r>
            <a:r>
              <a:rPr lang="en-GB"/>
              <a:t>– Protocols’ to record your notes.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52" name="Google Shape;252;p28"/>
          <p:cNvSpPr txBox="1">
            <a:spLocks noGrp="1"/>
          </p:cNvSpPr>
          <p:nvPr>
            <p:ph type="title"/>
          </p:nvPr>
        </p:nvSpPr>
        <p:spPr>
          <a:xfrm>
            <a:off x="311388" y="284804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Protocols</a:t>
            </a:r>
            <a:endParaRPr/>
          </a:p>
        </p:txBody>
      </p:sp>
      <p:sp>
        <p:nvSpPr>
          <p:cNvPr id="253" name="Google Shape;253;p28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  <p:sp>
        <p:nvSpPr>
          <p:cNvPr id="254" name="Google Shape;254;p28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3</a:t>
            </a:r>
            <a:endParaRPr/>
          </a:p>
        </p:txBody>
      </p:sp>
      <p:sp>
        <p:nvSpPr>
          <p:cNvPr id="255" name="Google Shape;255;p28"/>
          <p:cNvSpPr txBox="1"/>
          <p:nvPr/>
        </p:nvSpPr>
        <p:spPr>
          <a:xfrm>
            <a:off x="4826563" y="923225"/>
            <a:ext cx="4096500" cy="2718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rgbClr val="CD2355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1">
              <a:solidFill>
                <a:srgbClr val="FFFFFF"/>
              </a:solidFill>
              <a:highlight>
                <a:srgbClr val="CD2355"/>
              </a:highlight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CD2355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56" name="Google Shape;256;p28"/>
          <p:cNvSpPr txBox="1"/>
          <p:nvPr/>
        </p:nvSpPr>
        <p:spPr>
          <a:xfrm>
            <a:off x="7565255" y="1405749"/>
            <a:ext cx="1257600" cy="793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" b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Domain Name Servers (DNS)</a:t>
            </a: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57" name="Google Shape;257;p28"/>
          <p:cNvSpPr txBox="1"/>
          <p:nvPr/>
        </p:nvSpPr>
        <p:spPr>
          <a:xfrm>
            <a:off x="6246009" y="1405754"/>
            <a:ext cx="1257600" cy="793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500" b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Hypertext Transfer Protocol (HTTP)</a:t>
            </a: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00" b="1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58" name="Google Shape;258;p28"/>
          <p:cNvSpPr txBox="1"/>
          <p:nvPr/>
        </p:nvSpPr>
        <p:spPr>
          <a:xfrm>
            <a:off x="4926763" y="1405754"/>
            <a:ext cx="1257600" cy="793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500" b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File Transfer Protocol (FTP)</a:t>
            </a: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59" name="Google Shape;25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2900" y="1008575"/>
            <a:ext cx="762985" cy="23242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8"/>
          <p:cNvSpPr txBox="1"/>
          <p:nvPr/>
        </p:nvSpPr>
        <p:spPr>
          <a:xfrm>
            <a:off x="7573510" y="2233425"/>
            <a:ext cx="1257600" cy="1321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Dynamic Host Configuration Protocol (DHCP)</a:t>
            </a:r>
            <a:endParaRPr sz="600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Every computer on a network needs a unique address. DHCP is used to assign unique IP addresses and other configuration options to devices that connect to a network.</a:t>
            </a:r>
            <a:endParaRPr sz="6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61" name="Google Shape;261;p28"/>
          <p:cNvSpPr txBox="1"/>
          <p:nvPr/>
        </p:nvSpPr>
        <p:spPr>
          <a:xfrm>
            <a:off x="4926763" y="2238129"/>
            <a:ext cx="1257600" cy="1321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" b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POP, IMAP, and SMTP</a:t>
            </a: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 b="1">
              <a:solidFill>
                <a:srgbClr val="CD2355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500"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62" name="Google Shape;26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8239" y="2325073"/>
            <a:ext cx="1001402" cy="950051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 txBox="1"/>
          <p:nvPr/>
        </p:nvSpPr>
        <p:spPr>
          <a:xfrm>
            <a:off x="6378232" y="2387712"/>
            <a:ext cx="1001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49BF14"/>
                </a:solidFill>
                <a:latin typeface="Roboto Mono SemiBold"/>
                <a:ea typeface="Roboto Mono SemiBold"/>
                <a:cs typeface="Roboto Mono SemiBold"/>
                <a:sym typeface="Roboto Mono SemiBold"/>
              </a:rPr>
              <a:t>What is that protocol used for?</a:t>
            </a:r>
            <a:endParaRPr sz="800">
              <a:solidFill>
                <a:srgbClr val="49BF14"/>
              </a:solidFill>
              <a:latin typeface="Roboto Mono SemiBold"/>
              <a:ea typeface="Roboto Mono SemiBold"/>
              <a:cs typeface="Roboto Mono SemiBold"/>
              <a:sym typeface="Roboto Mono Semi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9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  <p:sp>
        <p:nvSpPr>
          <p:cNvPr id="269" name="Google Shape;269;p29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Retrieval activity</a:t>
            </a:r>
            <a:endParaRPr/>
          </a:p>
        </p:txBody>
      </p:sp>
      <p:sp>
        <p:nvSpPr>
          <p:cNvPr id="270" name="Google Shape;270;p29"/>
          <p:cNvSpPr txBox="1">
            <a:spLocks noGrp="1"/>
          </p:cNvSpPr>
          <p:nvPr>
            <p:ph type="title"/>
          </p:nvPr>
        </p:nvSpPr>
        <p:spPr>
          <a:xfrm>
            <a:off x="310900" y="1611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Which protocol is which?</a:t>
            </a:r>
            <a:endParaRPr/>
          </a:p>
        </p:txBody>
      </p:sp>
      <p:sp>
        <p:nvSpPr>
          <p:cNvPr id="271" name="Google Shape;271;p29"/>
          <p:cNvSpPr txBox="1"/>
          <p:nvPr/>
        </p:nvSpPr>
        <p:spPr>
          <a:xfrm>
            <a:off x="426400" y="794775"/>
            <a:ext cx="829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The images below show the stages of a web request. What </a:t>
            </a:r>
            <a:r>
              <a:rPr lang="en-GB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protocol </a:t>
            </a:r>
            <a:r>
              <a:rPr lang="en-GB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is being used at each stage?</a:t>
            </a:r>
            <a:endParaRPr sz="1700"/>
          </a:p>
        </p:txBody>
      </p:sp>
      <p:graphicFrame>
        <p:nvGraphicFramePr>
          <p:cNvPr id="272" name="Google Shape;272;p29"/>
          <p:cNvGraphicFramePr/>
          <p:nvPr/>
        </p:nvGraphicFramePr>
        <p:xfrm>
          <a:off x="225600" y="1289300"/>
          <a:ext cx="8574300" cy="3459420"/>
        </p:xfrm>
        <a:graphic>
          <a:graphicData uri="http://schemas.openxmlformats.org/drawingml/2006/table">
            <a:tbl>
              <a:tblPr>
                <a:noFill/>
                <a:tableStyleId>{E9C553CB-9664-4CC9-A041-6DE32E187CA8}</a:tableStyleId>
              </a:tblPr>
              <a:tblGrid>
                <a:gridCol w="717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b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Stages of a web request</a:t>
                      </a:r>
                      <a:endParaRPr sz="1300"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b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Protocol</a:t>
                      </a:r>
                      <a:endParaRPr sz="1300"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Direct browser to URL. Domain name is mapped to IP address (the true location of the domain’s computers).</a:t>
                      </a:r>
                      <a:endParaRPr sz="13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dk1"/>
                        </a:solidFill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adacomputerscience.org. → 128.232.21.139</a:t>
                      </a:r>
                      <a:endParaRPr sz="13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The browser sends and receives the request and renders the document as requested.</a:t>
                      </a:r>
                      <a:endParaRPr sz="13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3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73" name="Google Shape;27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6225" y="2211400"/>
            <a:ext cx="3524250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9"/>
          <p:cNvPicPr preferRelativeResize="0"/>
          <p:nvPr/>
        </p:nvPicPr>
        <p:blipFill rotWithShape="1">
          <a:blip r:embed="rId4">
            <a:alphaModFix/>
          </a:blip>
          <a:srcRect b="26937"/>
          <a:stretch/>
        </p:blipFill>
        <p:spPr>
          <a:xfrm>
            <a:off x="1156225" y="3536925"/>
            <a:ext cx="2783575" cy="115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9"/>
          <p:cNvSpPr txBox="1"/>
          <p:nvPr/>
        </p:nvSpPr>
        <p:spPr>
          <a:xfrm>
            <a:off x="7492900" y="2020500"/>
            <a:ext cx="1223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>
                <a:solidFill>
                  <a:schemeClr val="accent6"/>
                </a:solidFill>
                <a:latin typeface="Handlee"/>
                <a:ea typeface="Handlee"/>
                <a:cs typeface="Handlee"/>
                <a:sym typeface="Handlee"/>
              </a:rPr>
              <a:t>DNS</a:t>
            </a:r>
            <a:endParaRPr sz="1900" b="1">
              <a:solidFill>
                <a:schemeClr val="accent6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276" name="Google Shape;276;p29"/>
          <p:cNvSpPr txBox="1"/>
          <p:nvPr/>
        </p:nvSpPr>
        <p:spPr>
          <a:xfrm>
            <a:off x="7492900" y="3637800"/>
            <a:ext cx="1223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>
                <a:solidFill>
                  <a:schemeClr val="accent6"/>
                </a:solidFill>
                <a:latin typeface="Handlee"/>
                <a:ea typeface="Handlee"/>
                <a:cs typeface="Handlee"/>
                <a:sym typeface="Handlee"/>
              </a:rPr>
              <a:t>HTTP</a:t>
            </a:r>
            <a:endParaRPr sz="1900" b="1">
              <a:solidFill>
                <a:schemeClr val="accent6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0"/>
          <p:cNvSpPr txBox="1">
            <a:spLocks noGrp="1"/>
          </p:cNvSpPr>
          <p:nvPr>
            <p:ph type="title"/>
          </p:nvPr>
        </p:nvSpPr>
        <p:spPr>
          <a:xfrm>
            <a:off x="310900" y="849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IP address</a:t>
            </a:r>
            <a:endParaRPr/>
          </a:p>
        </p:txBody>
      </p:sp>
      <p:sp>
        <p:nvSpPr>
          <p:cNvPr id="282" name="Google Shape;282;p30"/>
          <p:cNvSpPr txBox="1">
            <a:spLocks noGrp="1"/>
          </p:cNvSpPr>
          <p:nvPr>
            <p:ph type="body" idx="1"/>
          </p:nvPr>
        </p:nvSpPr>
        <p:spPr>
          <a:xfrm>
            <a:off x="268525" y="742675"/>
            <a:ext cx="5120700" cy="39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Every single device that directly connects to the internet needs a unique address called an </a:t>
            </a:r>
            <a:r>
              <a:rPr lang="en-GB" sz="1400" b="1"/>
              <a:t>IP address</a:t>
            </a:r>
            <a:r>
              <a:rPr lang="en-GB" sz="1400"/>
              <a:t>.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/>
              <a:t>An IP address is a 32-bit number that is usually displayed like the one seen here.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/>
              <a:t>The address is split into four 8-bit chunks (octets). The four denary values are then written with a dot between them, which is referred to as </a:t>
            </a:r>
            <a:r>
              <a:rPr lang="en-GB" sz="1400" b="1"/>
              <a:t>dotted decimal notation</a:t>
            </a:r>
            <a:r>
              <a:rPr lang="en-GB" sz="1400"/>
              <a:t>.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/>
              <a:t>The size of an IP address was chosen as 32 bits, which gave a colossal four billion addresses (</a:t>
            </a:r>
            <a:r>
              <a:rPr lang="en-GB" sz="1400" b="1"/>
              <a:t>IPv4</a:t>
            </a:r>
            <a:r>
              <a:rPr lang="en-GB" sz="1400"/>
              <a:t>).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/>
              <a:t>Due to exponential growth of the internet, more addresses are needed. </a:t>
            </a:r>
            <a:r>
              <a:rPr lang="en-GB" sz="1400" b="1"/>
              <a:t>IPv6 </a:t>
            </a:r>
            <a:r>
              <a:rPr lang="en-GB" sz="1400"/>
              <a:t>is the successor of </a:t>
            </a:r>
            <a:r>
              <a:rPr lang="en-GB" sz="1400" b="1"/>
              <a:t>IPv4 </a:t>
            </a:r>
            <a:r>
              <a:rPr lang="en-GB" sz="1400"/>
              <a:t>and uses 128-bit IP addresses.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/>
          </a:p>
        </p:txBody>
      </p:sp>
      <p:sp>
        <p:nvSpPr>
          <p:cNvPr id="283" name="Google Shape;283;p30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4</a:t>
            </a:r>
            <a:endParaRPr/>
          </a:p>
        </p:txBody>
      </p:sp>
      <p:sp>
        <p:nvSpPr>
          <p:cNvPr id="284" name="Google Shape;284;p30"/>
          <p:cNvSpPr txBox="1">
            <a:spLocks noGrp="1"/>
          </p:cNvSpPr>
          <p:nvPr>
            <p:ph type="body" idx="2"/>
          </p:nvPr>
        </p:nvSpPr>
        <p:spPr>
          <a:xfrm>
            <a:off x="5117600" y="1106525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500" b="1">
                <a:latin typeface="Roboto Mono"/>
                <a:ea typeface="Roboto Mono"/>
                <a:cs typeface="Roboto Mono"/>
                <a:sym typeface="Roboto Mono"/>
              </a:rPr>
              <a:t>104.22.1.43</a:t>
            </a:r>
            <a:endParaRPr sz="2500" b="1"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 b="1"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 b="1"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 b="1"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 b="1"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 b="1"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 b="1">
                <a:latin typeface="Roboto Mono"/>
                <a:ea typeface="Roboto Mono"/>
                <a:cs typeface="Roboto Mono"/>
                <a:sym typeface="Roboto Mono"/>
              </a:rPr>
              <a:t>2001:db8:3333:4444:5555:6666:7777:8888</a:t>
            </a:r>
            <a:endParaRPr sz="1000" b="1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85" name="Google Shape;285;p30"/>
          <p:cNvSpPr/>
          <p:nvPr/>
        </p:nvSpPr>
        <p:spPr>
          <a:xfrm>
            <a:off x="6285325" y="1732025"/>
            <a:ext cx="1788000" cy="4287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IPv4 address</a:t>
            </a:r>
            <a:endParaRPr sz="16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86" name="Google Shape;286;p30"/>
          <p:cNvSpPr/>
          <p:nvPr/>
        </p:nvSpPr>
        <p:spPr>
          <a:xfrm>
            <a:off x="6285325" y="3816425"/>
            <a:ext cx="1788000" cy="4287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IPv6 address</a:t>
            </a:r>
            <a:endParaRPr sz="16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1"/>
          <p:cNvSpPr txBox="1">
            <a:spLocks noGrp="1"/>
          </p:cNvSpPr>
          <p:nvPr>
            <p:ph type="body" idx="1"/>
          </p:nvPr>
        </p:nvSpPr>
        <p:spPr>
          <a:xfrm>
            <a:off x="320425" y="1022575"/>
            <a:ext cx="43917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Last lesson you learnt about the different types of network and how networks can be arranged (topologies).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Now, you will explore </a:t>
            </a:r>
            <a:r>
              <a:rPr lang="en-GB" b="1"/>
              <a:t>how </a:t>
            </a:r>
            <a:r>
              <a:rPr lang="en-GB"/>
              <a:t>data is sent across a network.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Data files are broken down into smaller sections of data called </a:t>
            </a:r>
            <a:r>
              <a:rPr lang="en-GB" b="1"/>
              <a:t>packets</a:t>
            </a:r>
            <a:r>
              <a:rPr lang="en-GB"/>
              <a:t>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There are different types of packet and each has its own structure.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92" name="Google Shape;292;p31"/>
          <p:cNvSpPr txBox="1">
            <a:spLocks noGrp="1"/>
          </p:cNvSpPr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Packets</a:t>
            </a:r>
            <a:endParaRPr/>
          </a:p>
        </p:txBody>
      </p:sp>
      <p:sp>
        <p:nvSpPr>
          <p:cNvPr id="293" name="Google Shape;293;p31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4</a:t>
            </a:r>
            <a:endParaRPr/>
          </a:p>
        </p:txBody>
      </p:sp>
      <p:pic>
        <p:nvPicPr>
          <p:cNvPr id="294" name="Google Shape;29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2150" y="1289312"/>
            <a:ext cx="4127073" cy="2367828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1"/>
          <p:cNvSpPr txBox="1"/>
          <p:nvPr/>
        </p:nvSpPr>
        <p:spPr>
          <a:xfrm>
            <a:off x="5172075" y="3752850"/>
            <a:ext cx="3591000" cy="400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The structure of an IP packet</a:t>
            </a:r>
            <a:endParaRPr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608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Starter activity</a:t>
            </a:r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192150" y="12986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/>
              <a:t>Network models – retrieval activity </a:t>
            </a:r>
            <a:endParaRPr/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150" y="1534323"/>
            <a:ext cx="2537743" cy="190580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 txBox="1"/>
          <p:nvPr/>
        </p:nvSpPr>
        <p:spPr>
          <a:xfrm>
            <a:off x="239841" y="723317"/>
            <a:ext cx="747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Quicksand"/>
                <a:ea typeface="Quicksand"/>
                <a:cs typeface="Quicksand"/>
                <a:sym typeface="Quicksand"/>
              </a:rPr>
              <a:t>Correctly name each network model.</a:t>
            </a:r>
            <a:endParaRPr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4" name="Google Shape;84;p14"/>
          <p:cNvSpPr txBox="1"/>
          <p:nvPr/>
        </p:nvSpPr>
        <p:spPr>
          <a:xfrm>
            <a:off x="913799" y="3714600"/>
            <a:ext cx="1455600" cy="4002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Quicksand"/>
                <a:ea typeface="Quicksand"/>
                <a:cs typeface="Quicksand"/>
                <a:sym typeface="Quicksand"/>
              </a:rPr>
              <a:t>Client–server</a:t>
            </a:r>
            <a:endParaRPr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5" name="Google Shape;85;p14"/>
          <p:cNvSpPr txBox="1"/>
          <p:nvPr/>
        </p:nvSpPr>
        <p:spPr>
          <a:xfrm>
            <a:off x="3790924" y="3714600"/>
            <a:ext cx="1455600" cy="4002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Quicksand"/>
                <a:ea typeface="Quicksand"/>
                <a:cs typeface="Quicksand"/>
                <a:sym typeface="Quicksand"/>
              </a:rPr>
              <a:t>Thin client</a:t>
            </a:r>
            <a:endParaRPr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6" name="Google Shape;86;p14"/>
          <p:cNvSpPr txBox="1"/>
          <p:nvPr/>
        </p:nvSpPr>
        <p:spPr>
          <a:xfrm>
            <a:off x="6844762" y="3714600"/>
            <a:ext cx="1455600" cy="4002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Quicksand"/>
                <a:ea typeface="Quicksand"/>
                <a:cs typeface="Quicksand"/>
                <a:sym typeface="Quicksand"/>
              </a:rPr>
              <a:t>Peer-to-peer</a:t>
            </a:r>
            <a:endParaRPr b="1"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87" name="Google Shape;8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2148" y="1354923"/>
            <a:ext cx="2780826" cy="202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6459" y="1299651"/>
            <a:ext cx="2471081" cy="2140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2"/>
          <p:cNvSpPr txBox="1">
            <a:spLocks noGrp="1"/>
          </p:cNvSpPr>
          <p:nvPr>
            <p:ph type="title"/>
          </p:nvPr>
        </p:nvSpPr>
        <p:spPr>
          <a:xfrm>
            <a:off x="128600" y="-40188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Typical contents of a packet</a:t>
            </a:r>
            <a:endParaRPr/>
          </a:p>
        </p:txBody>
      </p:sp>
      <p:sp>
        <p:nvSpPr>
          <p:cNvPr id="301" name="Google Shape;301;p32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4</a:t>
            </a:r>
            <a:endParaRPr/>
          </a:p>
        </p:txBody>
      </p:sp>
      <p:sp>
        <p:nvSpPr>
          <p:cNvPr id="302" name="Google Shape;302;p32"/>
          <p:cNvSpPr/>
          <p:nvPr/>
        </p:nvSpPr>
        <p:spPr>
          <a:xfrm>
            <a:off x="148625" y="1572375"/>
            <a:ext cx="3064800" cy="3415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accent6"/>
                </a:solidFill>
                <a:latin typeface="Quicksand"/>
                <a:ea typeface="Quicksand"/>
                <a:cs typeface="Quicksand"/>
                <a:sym typeface="Quicksand"/>
              </a:rPr>
              <a:t>Header</a:t>
            </a:r>
            <a:endParaRPr b="1" dirty="0">
              <a:solidFill>
                <a:schemeClr val="accent6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314325" lvl="0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icksand"/>
              <a:buChar char="●"/>
            </a:pPr>
            <a:r>
              <a:rPr lang="en-GB" sz="1200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The address of the packet’s </a:t>
            </a:r>
            <a:r>
              <a:rPr lang="en-GB" sz="12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destination</a:t>
            </a:r>
            <a:r>
              <a:rPr lang="en-GB" sz="1200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endParaRPr sz="12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314325" lvl="0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icksand"/>
              <a:buChar char="●"/>
            </a:pPr>
            <a:r>
              <a:rPr lang="en-GB" sz="1200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The address of the packet’s </a:t>
            </a:r>
            <a:r>
              <a:rPr lang="en-GB" sz="12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origin</a:t>
            </a:r>
            <a:r>
              <a:rPr lang="en-GB" sz="1200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endParaRPr sz="1200" b="1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314325" lvl="0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icksand"/>
              <a:buChar char="●"/>
            </a:pPr>
            <a:r>
              <a:rPr lang="en-GB" sz="1200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The sequence number of the individual packet </a:t>
            </a:r>
            <a:r>
              <a:rPr lang="en-GB" sz="12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(packet number)</a:t>
            </a:r>
            <a:r>
              <a:rPr lang="en-GB" sz="1200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endParaRPr sz="1200" b="1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314325" lvl="0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icksand"/>
              <a:buChar char="●"/>
            </a:pPr>
            <a:r>
              <a:rPr lang="en-GB" sz="1200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The number of packets in the whole file.</a:t>
            </a:r>
            <a:endParaRPr sz="12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314325" lvl="0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icksand"/>
              <a:buChar char="●"/>
            </a:pPr>
            <a:r>
              <a:rPr lang="en-GB" sz="1200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Data that is used to check the packet for errors during transmission </a:t>
            </a:r>
            <a:r>
              <a:rPr lang="en-GB" sz="12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(checksum)</a:t>
            </a:r>
            <a:r>
              <a:rPr lang="en-GB" sz="1200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endParaRPr sz="1200" b="1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314325" lvl="0" indent="-314325" algn="ctr" rtl="0">
              <a:spcBef>
                <a:spcPts val="1600"/>
              </a:spcBef>
              <a:spcAft>
                <a:spcPts val="0"/>
              </a:spcAft>
              <a:buNone/>
            </a:pPr>
            <a:endParaRPr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03" name="Google Shape;303;p32"/>
          <p:cNvSpPr/>
          <p:nvPr/>
        </p:nvSpPr>
        <p:spPr>
          <a:xfrm>
            <a:off x="1336900" y="754800"/>
            <a:ext cx="1012800" cy="6981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2"/>
          <p:cNvSpPr/>
          <p:nvPr/>
        </p:nvSpPr>
        <p:spPr>
          <a:xfrm>
            <a:off x="2087592" y="817266"/>
            <a:ext cx="177600" cy="222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05" name="Google Shape;305;p32"/>
          <p:cNvCxnSpPr/>
          <p:nvPr/>
        </p:nvCxnSpPr>
        <p:spPr>
          <a:xfrm rot="10800000" flipH="1">
            <a:off x="1374725" y="1070575"/>
            <a:ext cx="612600" cy="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6" name="Google Shape;306;p32"/>
          <p:cNvCxnSpPr/>
          <p:nvPr/>
        </p:nvCxnSpPr>
        <p:spPr>
          <a:xfrm rot="10800000" flipH="1">
            <a:off x="1374725" y="1154750"/>
            <a:ext cx="612600" cy="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7" name="Google Shape;307;p32"/>
          <p:cNvCxnSpPr/>
          <p:nvPr/>
        </p:nvCxnSpPr>
        <p:spPr>
          <a:xfrm rot="10800000" flipH="1">
            <a:off x="1374725" y="1242238"/>
            <a:ext cx="612600" cy="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8" name="Google Shape;308;p32"/>
          <p:cNvSpPr/>
          <p:nvPr/>
        </p:nvSpPr>
        <p:spPr>
          <a:xfrm>
            <a:off x="4106969" y="773850"/>
            <a:ext cx="1012800" cy="6981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2"/>
          <p:cNvSpPr/>
          <p:nvPr/>
        </p:nvSpPr>
        <p:spPr>
          <a:xfrm>
            <a:off x="4162919" y="514381"/>
            <a:ext cx="900900" cy="291300"/>
          </a:xfrm>
          <a:prstGeom prst="triangle">
            <a:avLst>
              <a:gd name="adj" fmla="val 4977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2"/>
          <p:cNvSpPr/>
          <p:nvPr/>
        </p:nvSpPr>
        <p:spPr>
          <a:xfrm>
            <a:off x="4181475" y="640550"/>
            <a:ext cx="843000" cy="350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1" name="Google Shape;311;p32"/>
          <p:cNvCxnSpPr/>
          <p:nvPr/>
        </p:nvCxnSpPr>
        <p:spPr>
          <a:xfrm>
            <a:off x="4245781" y="709625"/>
            <a:ext cx="709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2" name="Google Shape;312;p32"/>
          <p:cNvCxnSpPr/>
          <p:nvPr/>
        </p:nvCxnSpPr>
        <p:spPr>
          <a:xfrm>
            <a:off x="4245781" y="816781"/>
            <a:ext cx="709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3" name="Google Shape;313;p32"/>
          <p:cNvCxnSpPr/>
          <p:nvPr/>
        </p:nvCxnSpPr>
        <p:spPr>
          <a:xfrm>
            <a:off x="4245781" y="907269"/>
            <a:ext cx="709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4" name="Google Shape;314;p32"/>
          <p:cNvSpPr/>
          <p:nvPr/>
        </p:nvSpPr>
        <p:spPr>
          <a:xfrm>
            <a:off x="4145769" y="904875"/>
            <a:ext cx="540600" cy="90600"/>
          </a:xfrm>
          <a:prstGeom prst="rtTriangl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2"/>
          <p:cNvSpPr/>
          <p:nvPr/>
        </p:nvSpPr>
        <p:spPr>
          <a:xfrm flipH="1">
            <a:off x="4486256" y="904875"/>
            <a:ext cx="540600" cy="90600"/>
          </a:xfrm>
          <a:prstGeom prst="rtTriangl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2"/>
          <p:cNvSpPr/>
          <p:nvPr/>
        </p:nvSpPr>
        <p:spPr>
          <a:xfrm>
            <a:off x="3342675" y="1572375"/>
            <a:ext cx="2594100" cy="3415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accent6"/>
                </a:solidFill>
                <a:latin typeface="Quicksand"/>
                <a:ea typeface="Quicksand"/>
                <a:cs typeface="Quicksand"/>
                <a:sym typeface="Quicksand"/>
              </a:rPr>
              <a:t>Payload</a:t>
            </a:r>
            <a:endParaRPr sz="1200" b="1" dirty="0">
              <a:solidFill>
                <a:schemeClr val="accent6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icksand"/>
              <a:buChar char="●"/>
            </a:pPr>
            <a:r>
              <a:rPr lang="en-GB" sz="1200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The actual data that is being sent by the packet.</a:t>
            </a:r>
            <a:endParaRPr sz="12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lang="en-GB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17" name="Google Shape;317;p32"/>
          <p:cNvSpPr/>
          <p:nvPr/>
        </p:nvSpPr>
        <p:spPr>
          <a:xfrm>
            <a:off x="6066025" y="1572375"/>
            <a:ext cx="2916000" cy="34152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accent6"/>
                </a:solidFill>
                <a:latin typeface="Quicksand"/>
                <a:ea typeface="Quicksand"/>
                <a:cs typeface="Quicksand"/>
                <a:sym typeface="Quicksand"/>
              </a:rPr>
              <a:t>Trailer/footer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306388" lvl="0" indent="-30638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icksand"/>
              <a:buChar char="●"/>
            </a:pPr>
            <a:r>
              <a:rPr lang="en-GB" sz="1200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Marks the </a:t>
            </a:r>
            <a:r>
              <a:rPr lang="en-GB" sz="12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end</a:t>
            </a:r>
            <a:r>
              <a:rPr lang="en-GB" sz="1200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of the packet so the receiver knows that is the end of the packet.</a:t>
            </a:r>
          </a:p>
          <a:p>
            <a:pPr marL="314325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icksand"/>
              <a:buChar char="●"/>
            </a:pPr>
            <a:r>
              <a:rPr lang="en-GB" sz="1200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May also contain error checking (if this is not in the header). This is commonly a </a:t>
            </a:r>
            <a:r>
              <a:rPr lang="en-GB" sz="12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cyclic redundancy check (CRC)</a:t>
            </a:r>
            <a:r>
              <a:rPr lang="en-GB" sz="1200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r>
              <a:rPr lang="en-GB" sz="12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GB" sz="1200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 CRC is a mathematical algorithm that generates a unique checksum for a given set of data, which can then be used to verify the integrity of the data.</a:t>
            </a: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lang="en-GB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18" name="Google Shape;318;p32"/>
          <p:cNvSpPr/>
          <p:nvPr/>
        </p:nvSpPr>
        <p:spPr>
          <a:xfrm>
            <a:off x="7032850" y="791950"/>
            <a:ext cx="1012800" cy="6981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9" name="Google Shape;319;p32"/>
          <p:cNvCxnSpPr/>
          <p:nvPr/>
        </p:nvCxnSpPr>
        <p:spPr>
          <a:xfrm>
            <a:off x="7046125" y="838200"/>
            <a:ext cx="493200" cy="33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0" name="Google Shape;320;p32"/>
          <p:cNvCxnSpPr/>
          <p:nvPr/>
        </p:nvCxnSpPr>
        <p:spPr>
          <a:xfrm rot="10800000" flipH="1">
            <a:off x="7524750" y="840675"/>
            <a:ext cx="497700" cy="3309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3"/>
          <p:cNvSpPr txBox="1">
            <a:spLocks noGrp="1"/>
          </p:cNvSpPr>
          <p:nvPr>
            <p:ph type="body" idx="1"/>
          </p:nvPr>
        </p:nvSpPr>
        <p:spPr>
          <a:xfrm>
            <a:off x="320425" y="1022575"/>
            <a:ext cx="43050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 </a:t>
            </a:r>
            <a:r>
              <a:rPr lang="en-GB" b="1"/>
              <a:t>packet switching</a:t>
            </a:r>
            <a:r>
              <a:rPr lang="en-GB"/>
              <a:t>, the packets are divided into smaller packets and are transmitted individually across the network.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b="1"/>
              <a:t>Routers </a:t>
            </a:r>
            <a:r>
              <a:rPr lang="en-GB"/>
              <a:t>examine the </a:t>
            </a:r>
            <a:r>
              <a:rPr lang="en-GB" b="1"/>
              <a:t>destination IP address</a:t>
            </a:r>
            <a:r>
              <a:rPr lang="en-GB"/>
              <a:t> of each incoming packet and decide on which </a:t>
            </a:r>
            <a:r>
              <a:rPr lang="en-GB" b="1"/>
              <a:t>route</a:t>
            </a:r>
            <a:r>
              <a:rPr lang="en-GB"/>
              <a:t> the packet should be sent until the destination is reached.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26" name="Google Shape;326;p33"/>
          <p:cNvSpPr txBox="1">
            <a:spLocks noGrp="1"/>
          </p:cNvSpPr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Packet switching</a:t>
            </a:r>
            <a:endParaRPr/>
          </a:p>
        </p:txBody>
      </p:sp>
      <p:sp>
        <p:nvSpPr>
          <p:cNvPr id="327" name="Google Shape;327;p33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4</a:t>
            </a:r>
            <a:endParaRPr/>
          </a:p>
        </p:txBody>
      </p:sp>
      <p:grpSp>
        <p:nvGrpSpPr>
          <p:cNvPr id="328" name="Google Shape;328;p33"/>
          <p:cNvGrpSpPr/>
          <p:nvPr/>
        </p:nvGrpSpPr>
        <p:grpSpPr>
          <a:xfrm>
            <a:off x="5418597" y="1068034"/>
            <a:ext cx="3381306" cy="3759568"/>
            <a:chOff x="767022" y="691971"/>
            <a:chExt cx="3381306" cy="3759568"/>
          </a:xfrm>
        </p:grpSpPr>
        <p:cxnSp>
          <p:nvCxnSpPr>
            <p:cNvPr id="329" name="Google Shape;329;p33"/>
            <p:cNvCxnSpPr>
              <a:stCxn id="330" idx="6"/>
              <a:endCxn id="331" idx="2"/>
            </p:cNvCxnSpPr>
            <p:nvPr/>
          </p:nvCxnSpPr>
          <p:spPr>
            <a:xfrm rot="10800000" flipH="1">
              <a:off x="1373439" y="779680"/>
              <a:ext cx="833400" cy="3063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2" name="Google Shape;332;p33"/>
            <p:cNvCxnSpPr>
              <a:stCxn id="331" idx="5"/>
              <a:endCxn id="333" idx="1"/>
            </p:cNvCxnSpPr>
            <p:nvPr/>
          </p:nvCxnSpPr>
          <p:spPr>
            <a:xfrm>
              <a:off x="2356236" y="841514"/>
              <a:ext cx="651600" cy="9408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4" name="Google Shape;334;p33"/>
            <p:cNvCxnSpPr>
              <a:stCxn id="333" idx="4"/>
              <a:endCxn id="335" idx="0"/>
            </p:cNvCxnSpPr>
            <p:nvPr/>
          </p:nvCxnSpPr>
          <p:spPr>
            <a:xfrm>
              <a:off x="3069759" y="1931955"/>
              <a:ext cx="116100" cy="5850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6" name="Google Shape;336;p33"/>
            <p:cNvCxnSpPr>
              <a:stCxn id="335" idx="5"/>
              <a:endCxn id="337" idx="2"/>
            </p:cNvCxnSpPr>
            <p:nvPr/>
          </p:nvCxnSpPr>
          <p:spPr>
            <a:xfrm>
              <a:off x="3247774" y="2666475"/>
              <a:ext cx="725400" cy="2295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38" name="Google Shape;338;p33"/>
            <p:cNvSpPr/>
            <p:nvPr/>
          </p:nvSpPr>
          <p:spPr>
            <a:xfrm>
              <a:off x="1533297" y="1896858"/>
              <a:ext cx="175200" cy="175200"/>
            </a:xfrm>
            <a:prstGeom prst="ellipse">
              <a:avLst/>
            </a:prstGeom>
            <a:solidFill>
              <a:srgbClr val="000000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3"/>
            <p:cNvSpPr/>
            <p:nvPr/>
          </p:nvSpPr>
          <p:spPr>
            <a:xfrm>
              <a:off x="2206693" y="691971"/>
              <a:ext cx="175200" cy="175200"/>
            </a:xfrm>
            <a:prstGeom prst="ellipse">
              <a:avLst/>
            </a:prstGeom>
            <a:solidFill>
              <a:srgbClr val="000000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3"/>
            <p:cNvSpPr/>
            <p:nvPr/>
          </p:nvSpPr>
          <p:spPr>
            <a:xfrm>
              <a:off x="3448006" y="993397"/>
              <a:ext cx="175200" cy="175200"/>
            </a:xfrm>
            <a:prstGeom prst="ellipse">
              <a:avLst/>
            </a:prstGeom>
            <a:solidFill>
              <a:srgbClr val="000000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33"/>
            <p:cNvSpPr/>
            <p:nvPr/>
          </p:nvSpPr>
          <p:spPr>
            <a:xfrm>
              <a:off x="3973128" y="1878805"/>
              <a:ext cx="175200" cy="175200"/>
            </a:xfrm>
            <a:prstGeom prst="ellipse">
              <a:avLst/>
            </a:prstGeom>
            <a:solidFill>
              <a:srgbClr val="000000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33"/>
            <p:cNvSpPr/>
            <p:nvPr/>
          </p:nvSpPr>
          <p:spPr>
            <a:xfrm>
              <a:off x="1285834" y="2808314"/>
              <a:ext cx="175200" cy="175200"/>
            </a:xfrm>
            <a:prstGeom prst="ellipse">
              <a:avLst/>
            </a:prstGeom>
            <a:solidFill>
              <a:srgbClr val="000000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3"/>
            <p:cNvSpPr/>
            <p:nvPr/>
          </p:nvSpPr>
          <p:spPr>
            <a:xfrm>
              <a:off x="3973128" y="2808314"/>
              <a:ext cx="175200" cy="175200"/>
            </a:xfrm>
            <a:prstGeom prst="ellipse">
              <a:avLst/>
            </a:prstGeom>
            <a:solidFill>
              <a:srgbClr val="000000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3"/>
            <p:cNvSpPr/>
            <p:nvPr/>
          </p:nvSpPr>
          <p:spPr>
            <a:xfrm>
              <a:off x="2309435" y="3440300"/>
              <a:ext cx="175200" cy="175200"/>
            </a:xfrm>
            <a:prstGeom prst="ellipse">
              <a:avLst/>
            </a:prstGeom>
            <a:solidFill>
              <a:srgbClr val="000000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3"/>
            <p:cNvSpPr/>
            <p:nvPr/>
          </p:nvSpPr>
          <p:spPr>
            <a:xfrm>
              <a:off x="3710566" y="3728248"/>
              <a:ext cx="175200" cy="175200"/>
            </a:xfrm>
            <a:prstGeom prst="ellipse">
              <a:avLst/>
            </a:prstGeom>
            <a:solidFill>
              <a:srgbClr val="000000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44" name="Google Shape;344;p33"/>
            <p:cNvCxnSpPr>
              <a:stCxn id="331" idx="6"/>
              <a:endCxn id="339" idx="2"/>
            </p:cNvCxnSpPr>
            <p:nvPr/>
          </p:nvCxnSpPr>
          <p:spPr>
            <a:xfrm>
              <a:off x="2381893" y="779571"/>
              <a:ext cx="1066200" cy="3015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5" name="Google Shape;345;p33"/>
            <p:cNvCxnSpPr>
              <a:stCxn id="339" idx="5"/>
              <a:endCxn id="340" idx="1"/>
            </p:cNvCxnSpPr>
            <p:nvPr/>
          </p:nvCxnSpPr>
          <p:spPr>
            <a:xfrm>
              <a:off x="3597549" y="1142940"/>
              <a:ext cx="401100" cy="7614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6" name="Google Shape;346;p33"/>
            <p:cNvCxnSpPr>
              <a:stCxn id="340" idx="4"/>
              <a:endCxn id="337" idx="0"/>
            </p:cNvCxnSpPr>
            <p:nvPr/>
          </p:nvCxnSpPr>
          <p:spPr>
            <a:xfrm>
              <a:off x="4060728" y="2054005"/>
              <a:ext cx="0" cy="7542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7" name="Google Shape;347;p33"/>
            <p:cNvCxnSpPr>
              <a:stCxn id="337" idx="3"/>
              <a:endCxn id="343" idx="7"/>
            </p:cNvCxnSpPr>
            <p:nvPr/>
          </p:nvCxnSpPr>
          <p:spPr>
            <a:xfrm flipH="1">
              <a:off x="3860185" y="2957857"/>
              <a:ext cx="138600" cy="7959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8" name="Google Shape;348;p33"/>
            <p:cNvCxnSpPr>
              <a:stCxn id="343" idx="2"/>
              <a:endCxn id="342" idx="6"/>
            </p:cNvCxnSpPr>
            <p:nvPr/>
          </p:nvCxnSpPr>
          <p:spPr>
            <a:xfrm rot="10800000">
              <a:off x="2484766" y="3527848"/>
              <a:ext cx="1225800" cy="2880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9" name="Google Shape;349;p33"/>
            <p:cNvCxnSpPr>
              <a:stCxn id="342" idx="1"/>
              <a:endCxn id="341" idx="5"/>
            </p:cNvCxnSpPr>
            <p:nvPr/>
          </p:nvCxnSpPr>
          <p:spPr>
            <a:xfrm rot="10800000">
              <a:off x="1435392" y="2957757"/>
              <a:ext cx="899700" cy="5082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0" name="Google Shape;350;p33"/>
            <p:cNvCxnSpPr>
              <a:stCxn id="341" idx="0"/>
              <a:endCxn id="338" idx="4"/>
            </p:cNvCxnSpPr>
            <p:nvPr/>
          </p:nvCxnSpPr>
          <p:spPr>
            <a:xfrm rot="10800000" flipH="1">
              <a:off x="1373434" y="2072114"/>
              <a:ext cx="247500" cy="7362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1" name="Google Shape;351;p33"/>
            <p:cNvCxnSpPr>
              <a:stCxn id="338" idx="7"/>
              <a:endCxn id="331" idx="3"/>
            </p:cNvCxnSpPr>
            <p:nvPr/>
          </p:nvCxnSpPr>
          <p:spPr>
            <a:xfrm rot="10800000" flipH="1">
              <a:off x="1682840" y="841615"/>
              <a:ext cx="549600" cy="10809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30" name="Google Shape;330;p33"/>
            <p:cNvSpPr/>
            <p:nvPr/>
          </p:nvSpPr>
          <p:spPr>
            <a:xfrm>
              <a:off x="1198239" y="998380"/>
              <a:ext cx="175200" cy="175200"/>
            </a:xfrm>
            <a:prstGeom prst="ellipse">
              <a:avLst/>
            </a:prstGeom>
            <a:solidFill>
              <a:srgbClr val="000000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3"/>
            <p:cNvSpPr/>
            <p:nvPr/>
          </p:nvSpPr>
          <p:spPr>
            <a:xfrm>
              <a:off x="2308765" y="1975081"/>
              <a:ext cx="175200" cy="175200"/>
            </a:xfrm>
            <a:prstGeom prst="ellipse">
              <a:avLst/>
            </a:prstGeom>
            <a:solidFill>
              <a:srgbClr val="000000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3"/>
            <p:cNvSpPr/>
            <p:nvPr/>
          </p:nvSpPr>
          <p:spPr>
            <a:xfrm>
              <a:off x="2105539" y="2655523"/>
              <a:ext cx="175200" cy="175200"/>
            </a:xfrm>
            <a:prstGeom prst="ellipse">
              <a:avLst/>
            </a:prstGeom>
            <a:solidFill>
              <a:srgbClr val="000000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3"/>
            <p:cNvSpPr/>
            <p:nvPr/>
          </p:nvSpPr>
          <p:spPr>
            <a:xfrm>
              <a:off x="3098231" y="2516932"/>
              <a:ext cx="175200" cy="175200"/>
            </a:xfrm>
            <a:prstGeom prst="ellipse">
              <a:avLst/>
            </a:prstGeom>
            <a:solidFill>
              <a:srgbClr val="000000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3"/>
            <p:cNvSpPr/>
            <p:nvPr/>
          </p:nvSpPr>
          <p:spPr>
            <a:xfrm>
              <a:off x="2982159" y="1756755"/>
              <a:ext cx="175200" cy="175200"/>
            </a:xfrm>
            <a:prstGeom prst="ellipse">
              <a:avLst/>
            </a:prstGeom>
            <a:solidFill>
              <a:srgbClr val="000000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3"/>
            <p:cNvSpPr/>
            <p:nvPr/>
          </p:nvSpPr>
          <p:spPr>
            <a:xfrm>
              <a:off x="2866146" y="4276339"/>
              <a:ext cx="175200" cy="175200"/>
            </a:xfrm>
            <a:prstGeom prst="ellipse">
              <a:avLst/>
            </a:prstGeom>
            <a:solidFill>
              <a:srgbClr val="000000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33"/>
            <p:cNvSpPr/>
            <p:nvPr/>
          </p:nvSpPr>
          <p:spPr>
            <a:xfrm>
              <a:off x="767022" y="3578714"/>
              <a:ext cx="175200" cy="175200"/>
            </a:xfrm>
            <a:prstGeom prst="ellipse">
              <a:avLst/>
            </a:prstGeom>
            <a:solidFill>
              <a:srgbClr val="000000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56" name="Google Shape;356;p33"/>
            <p:cNvCxnSpPr>
              <a:stCxn id="330" idx="4"/>
              <a:endCxn id="338" idx="0"/>
            </p:cNvCxnSpPr>
            <p:nvPr/>
          </p:nvCxnSpPr>
          <p:spPr>
            <a:xfrm>
              <a:off x="1285839" y="1173580"/>
              <a:ext cx="335100" cy="7233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7" name="Google Shape;357;p33"/>
            <p:cNvCxnSpPr>
              <a:stCxn id="341" idx="3"/>
              <a:endCxn id="355" idx="0"/>
            </p:cNvCxnSpPr>
            <p:nvPr/>
          </p:nvCxnSpPr>
          <p:spPr>
            <a:xfrm flipH="1">
              <a:off x="854591" y="2957857"/>
              <a:ext cx="456900" cy="6210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8" name="Google Shape;358;p33"/>
            <p:cNvCxnSpPr>
              <a:stCxn id="355" idx="6"/>
              <a:endCxn id="342" idx="2"/>
            </p:cNvCxnSpPr>
            <p:nvPr/>
          </p:nvCxnSpPr>
          <p:spPr>
            <a:xfrm rot="10800000" flipH="1">
              <a:off x="942222" y="3528014"/>
              <a:ext cx="1367100" cy="1383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9" name="Google Shape;359;p33"/>
            <p:cNvCxnSpPr>
              <a:stCxn id="330" idx="3"/>
              <a:endCxn id="355" idx="0"/>
            </p:cNvCxnSpPr>
            <p:nvPr/>
          </p:nvCxnSpPr>
          <p:spPr>
            <a:xfrm flipH="1">
              <a:off x="854596" y="1147923"/>
              <a:ext cx="369300" cy="24309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0" name="Google Shape;360;p33"/>
            <p:cNvCxnSpPr>
              <a:stCxn id="355" idx="5"/>
              <a:endCxn id="354" idx="2"/>
            </p:cNvCxnSpPr>
            <p:nvPr/>
          </p:nvCxnSpPr>
          <p:spPr>
            <a:xfrm>
              <a:off x="916565" y="3728257"/>
              <a:ext cx="1949700" cy="6357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1" name="Google Shape;361;p33"/>
            <p:cNvCxnSpPr>
              <a:stCxn id="342" idx="5"/>
              <a:endCxn id="354" idx="1"/>
            </p:cNvCxnSpPr>
            <p:nvPr/>
          </p:nvCxnSpPr>
          <p:spPr>
            <a:xfrm>
              <a:off x="2458978" y="3589843"/>
              <a:ext cx="432900" cy="7122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2" name="Google Shape;362;p33"/>
            <p:cNvCxnSpPr>
              <a:stCxn id="343" idx="3"/>
              <a:endCxn id="354" idx="7"/>
            </p:cNvCxnSpPr>
            <p:nvPr/>
          </p:nvCxnSpPr>
          <p:spPr>
            <a:xfrm flipH="1">
              <a:off x="3015623" y="3877791"/>
              <a:ext cx="720600" cy="4242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3" name="Google Shape;363;p33"/>
            <p:cNvCxnSpPr>
              <a:stCxn id="353" idx="4"/>
              <a:endCxn id="342" idx="0"/>
            </p:cNvCxnSpPr>
            <p:nvPr/>
          </p:nvCxnSpPr>
          <p:spPr>
            <a:xfrm>
              <a:off x="2193139" y="2830723"/>
              <a:ext cx="204000" cy="6096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" name="Google Shape;364;p33"/>
            <p:cNvCxnSpPr>
              <a:stCxn id="353" idx="2"/>
              <a:endCxn id="341" idx="6"/>
            </p:cNvCxnSpPr>
            <p:nvPr/>
          </p:nvCxnSpPr>
          <p:spPr>
            <a:xfrm flipH="1">
              <a:off x="1461139" y="2743123"/>
              <a:ext cx="644400" cy="1527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5" name="Google Shape;365;p33"/>
            <p:cNvCxnSpPr>
              <a:stCxn id="352" idx="4"/>
              <a:endCxn id="353" idx="0"/>
            </p:cNvCxnSpPr>
            <p:nvPr/>
          </p:nvCxnSpPr>
          <p:spPr>
            <a:xfrm flipH="1">
              <a:off x="2193265" y="2150281"/>
              <a:ext cx="203100" cy="5052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6" name="Google Shape;366;p33"/>
            <p:cNvCxnSpPr>
              <a:stCxn id="338" idx="6"/>
              <a:endCxn id="352" idx="2"/>
            </p:cNvCxnSpPr>
            <p:nvPr/>
          </p:nvCxnSpPr>
          <p:spPr>
            <a:xfrm>
              <a:off x="1708497" y="1984458"/>
              <a:ext cx="600300" cy="783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7" name="Google Shape;367;p33"/>
            <p:cNvCxnSpPr>
              <a:stCxn id="331" idx="4"/>
              <a:endCxn id="352" idx="0"/>
            </p:cNvCxnSpPr>
            <p:nvPr/>
          </p:nvCxnSpPr>
          <p:spPr>
            <a:xfrm>
              <a:off x="2294293" y="867171"/>
              <a:ext cx="102000" cy="11079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8" name="Google Shape;368;p33"/>
            <p:cNvCxnSpPr>
              <a:stCxn id="333" idx="0"/>
              <a:endCxn id="339" idx="3"/>
            </p:cNvCxnSpPr>
            <p:nvPr/>
          </p:nvCxnSpPr>
          <p:spPr>
            <a:xfrm rot="10800000" flipH="1">
              <a:off x="3069759" y="1142955"/>
              <a:ext cx="403800" cy="6138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9" name="Google Shape;369;p33"/>
            <p:cNvCxnSpPr>
              <a:stCxn id="352" idx="6"/>
              <a:endCxn id="333" idx="3"/>
            </p:cNvCxnSpPr>
            <p:nvPr/>
          </p:nvCxnSpPr>
          <p:spPr>
            <a:xfrm rot="10800000" flipH="1">
              <a:off x="2483965" y="1906381"/>
              <a:ext cx="523800" cy="1563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0" name="Google Shape;370;p33"/>
            <p:cNvCxnSpPr>
              <a:stCxn id="353" idx="6"/>
              <a:endCxn id="335" idx="2"/>
            </p:cNvCxnSpPr>
            <p:nvPr/>
          </p:nvCxnSpPr>
          <p:spPr>
            <a:xfrm rot="10800000" flipH="1">
              <a:off x="2280739" y="2604523"/>
              <a:ext cx="817500" cy="1386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1" name="Google Shape;371;p33"/>
            <p:cNvCxnSpPr>
              <a:stCxn id="352" idx="5"/>
              <a:endCxn id="335" idx="1"/>
            </p:cNvCxnSpPr>
            <p:nvPr/>
          </p:nvCxnSpPr>
          <p:spPr>
            <a:xfrm>
              <a:off x="2458308" y="2124624"/>
              <a:ext cx="665700" cy="4179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2" name="Google Shape;372;p33"/>
            <p:cNvCxnSpPr>
              <a:stCxn id="335" idx="7"/>
              <a:endCxn id="340" idx="3"/>
            </p:cNvCxnSpPr>
            <p:nvPr/>
          </p:nvCxnSpPr>
          <p:spPr>
            <a:xfrm rot="10800000" flipH="1">
              <a:off x="3247774" y="2028389"/>
              <a:ext cx="750900" cy="5142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3" name="Google Shape;373;p33"/>
            <p:cNvCxnSpPr>
              <a:stCxn id="335" idx="4"/>
              <a:endCxn id="343" idx="0"/>
            </p:cNvCxnSpPr>
            <p:nvPr/>
          </p:nvCxnSpPr>
          <p:spPr>
            <a:xfrm>
              <a:off x="3185831" y="2692132"/>
              <a:ext cx="612300" cy="10362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4" name="Google Shape;374;p33"/>
            <p:cNvCxnSpPr>
              <a:stCxn id="335" idx="3"/>
              <a:endCxn id="342" idx="7"/>
            </p:cNvCxnSpPr>
            <p:nvPr/>
          </p:nvCxnSpPr>
          <p:spPr>
            <a:xfrm flipH="1">
              <a:off x="2459088" y="2666475"/>
              <a:ext cx="664800" cy="7995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375" name="Google Shape;37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9173" y="831687"/>
            <a:ext cx="322918" cy="238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09658" y="831688"/>
            <a:ext cx="322918" cy="238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89173" y="1068034"/>
            <a:ext cx="322918" cy="238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09658" y="1068034"/>
            <a:ext cx="322918" cy="238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"/>
          <p:cNvSpPr txBox="1">
            <a:spLocks noGrp="1"/>
          </p:cNvSpPr>
          <p:nvPr>
            <p:ph type="body" idx="1"/>
          </p:nvPr>
        </p:nvSpPr>
        <p:spPr>
          <a:xfrm>
            <a:off x="320425" y="1174975"/>
            <a:ext cx="45987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Different packets from the same file could be sent </a:t>
            </a:r>
            <a:r>
              <a:rPr lang="en-GB" b="1"/>
              <a:t>separately</a:t>
            </a:r>
            <a:r>
              <a:rPr lang="en-GB"/>
              <a:t> along the most </a:t>
            </a:r>
            <a:r>
              <a:rPr lang="en-GB" b="1"/>
              <a:t>efficient</a:t>
            </a:r>
            <a:r>
              <a:rPr lang="en-GB"/>
              <a:t> route.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At the destination, the packets are reassembled into the correct order.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Most traffic over the internet uses packet switching.</a:t>
            </a:r>
            <a:endParaRPr/>
          </a:p>
        </p:txBody>
      </p:sp>
      <p:sp>
        <p:nvSpPr>
          <p:cNvPr id="384" name="Google Shape;384;p34"/>
          <p:cNvSpPr txBox="1">
            <a:spLocks noGrp="1"/>
          </p:cNvSpPr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Packet switching</a:t>
            </a:r>
            <a:endParaRPr/>
          </a:p>
        </p:txBody>
      </p:sp>
      <p:sp>
        <p:nvSpPr>
          <p:cNvPr id="385" name="Google Shape;385;p34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4</a:t>
            </a:r>
            <a:endParaRPr/>
          </a:p>
        </p:txBody>
      </p:sp>
      <p:sp>
        <p:nvSpPr>
          <p:cNvPr id="386" name="Google Shape;386;p34"/>
          <p:cNvSpPr/>
          <p:nvPr/>
        </p:nvSpPr>
        <p:spPr>
          <a:xfrm>
            <a:off x="326225" y="4063850"/>
            <a:ext cx="4684800" cy="8208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Hops: </a:t>
            </a:r>
            <a:r>
              <a:rPr lang="en-GB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Refers to the number of routers or devices that a packet passes through on its route from source to destination</a:t>
            </a:r>
            <a:endParaRPr>
              <a:solidFill>
                <a:schemeClr val="lt1"/>
              </a:solidFill>
              <a:highlight>
                <a:schemeClr val="accent6"/>
              </a:highlight>
            </a:endParaRPr>
          </a:p>
        </p:txBody>
      </p:sp>
      <p:pic>
        <p:nvPicPr>
          <p:cNvPr id="387" name="Google Shape;38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0900" y="1017725"/>
            <a:ext cx="3827099" cy="382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5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4</a:t>
            </a:r>
            <a:endParaRPr/>
          </a:p>
        </p:txBody>
      </p:sp>
      <p:sp>
        <p:nvSpPr>
          <p:cNvPr id="393" name="Google Shape;393;p35"/>
          <p:cNvSpPr txBox="1">
            <a:spLocks noGrp="1"/>
          </p:cNvSpPr>
          <p:nvPr>
            <p:ph type="title"/>
          </p:nvPr>
        </p:nvSpPr>
        <p:spPr>
          <a:xfrm>
            <a:off x="310900" y="157200"/>
            <a:ext cx="48498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Traceroute</a:t>
            </a:r>
            <a:endParaRPr/>
          </a:p>
        </p:txBody>
      </p:sp>
      <p:sp>
        <p:nvSpPr>
          <p:cNvPr id="394" name="Google Shape;394;p35"/>
          <p:cNvSpPr txBox="1"/>
          <p:nvPr/>
        </p:nvSpPr>
        <p:spPr>
          <a:xfrm>
            <a:off x="310900" y="920225"/>
            <a:ext cx="4425600" cy="40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Quicksand"/>
                <a:ea typeface="Quicksand"/>
                <a:cs typeface="Quicksand"/>
                <a:sym typeface="Quicksand"/>
              </a:rPr>
              <a:t>The </a:t>
            </a:r>
            <a:r>
              <a:rPr lang="en-GB" sz="1800" b="1">
                <a:latin typeface="Quicksand"/>
                <a:ea typeface="Quicksand"/>
                <a:cs typeface="Quicksand"/>
                <a:sym typeface="Quicksand"/>
              </a:rPr>
              <a:t>Traceroute</a:t>
            </a:r>
            <a:r>
              <a:rPr lang="en-GB" sz="1800">
                <a:latin typeface="Quicksand"/>
                <a:ea typeface="Quicksand"/>
                <a:cs typeface="Quicksand"/>
                <a:sym typeface="Quicksand"/>
              </a:rPr>
              <a:t> command (tracert) is a utility designed for displaying the time it takes for a packet of information to travel between a local computer and a destination IP address or domain. This is often used to detect if there are issues with a domain name.</a:t>
            </a:r>
            <a:endParaRPr sz="180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Open and follow the instructions in the ‘</a:t>
            </a:r>
            <a:r>
              <a:rPr lang="en-GB" sz="1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A4 Activity sheet </a:t>
            </a: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– Traceroute’ to explore how it works.</a:t>
            </a:r>
            <a:endParaRPr sz="1700"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700"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395" name="Google Shape;395;p35"/>
          <p:cNvSpPr txBox="1"/>
          <p:nvPr/>
        </p:nvSpPr>
        <p:spPr>
          <a:xfrm>
            <a:off x="4994700" y="778625"/>
            <a:ext cx="3805200" cy="3745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 dirty="0">
                <a:solidFill>
                  <a:srgbClr val="CD2355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Traceroute</a:t>
            </a:r>
            <a:endParaRPr sz="2100" dirty="0">
              <a:solidFill>
                <a:srgbClr val="CD2355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The </a:t>
            </a:r>
            <a:r>
              <a:rPr lang="en-GB" sz="8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Traceroute</a:t>
            </a:r>
            <a:r>
              <a:rPr lang="en-GB" sz="800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command (</a:t>
            </a:r>
            <a:r>
              <a:rPr lang="en-GB" sz="800" dirty="0" err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tracert</a:t>
            </a:r>
            <a:r>
              <a:rPr lang="en-GB" sz="800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) is a utility designed for displaying the time it takes for a packet of information to travel between a local computer and a destination IP address or domain.</a:t>
            </a:r>
            <a:endParaRPr sz="8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b="1" dirty="0">
                <a:solidFill>
                  <a:srgbClr val="FFFFFF"/>
                </a:solidFill>
                <a:highlight>
                  <a:srgbClr val="CD2355"/>
                </a:highlight>
                <a:latin typeface="Quicksand"/>
                <a:ea typeface="Quicksand"/>
                <a:cs typeface="Quicksand"/>
                <a:sym typeface="Quicksand"/>
              </a:rPr>
              <a:t>Traceroute for Windows</a:t>
            </a:r>
            <a:endParaRPr sz="1100" b="1" dirty="0">
              <a:solidFill>
                <a:srgbClr val="FFFFFF"/>
              </a:solidFill>
              <a:highlight>
                <a:srgbClr val="CD2355"/>
              </a:highlight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If you are using Windows, follow the steps below to run Traceroute:</a:t>
            </a:r>
            <a:endParaRPr sz="8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Quicksand"/>
              <a:buAutoNum type="arabicPeriod"/>
            </a:pPr>
            <a:r>
              <a:rPr lang="en-GB" sz="800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Press the Windows key</a:t>
            </a:r>
            <a:endParaRPr sz="8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Quicksand"/>
              <a:buAutoNum type="arabicPeriod"/>
            </a:pPr>
            <a:r>
              <a:rPr lang="en-GB" sz="800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Type </a:t>
            </a:r>
            <a:r>
              <a:rPr lang="en-GB" sz="8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Command Prompt, </a:t>
            </a:r>
            <a:r>
              <a:rPr lang="en-GB" sz="800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and press Enter to launch </a:t>
            </a:r>
            <a:endParaRPr sz="8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Quicksand"/>
              <a:buAutoNum type="arabicPeriod"/>
            </a:pPr>
            <a:r>
              <a:rPr lang="en-GB" sz="800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Type </a:t>
            </a:r>
            <a:r>
              <a:rPr lang="en-GB" sz="800" dirty="0" err="1">
                <a:solidFill>
                  <a:srgbClr val="FFFFFF"/>
                </a:solidFill>
                <a:highlight>
                  <a:schemeClr val="dk1"/>
                </a:highlight>
                <a:latin typeface="Roboto"/>
                <a:ea typeface="Roboto"/>
                <a:cs typeface="Roboto"/>
                <a:sym typeface="Roboto"/>
              </a:rPr>
              <a:t>tracert</a:t>
            </a:r>
            <a:r>
              <a:rPr lang="en-GB" sz="800" dirty="0">
                <a:solidFill>
                  <a:srgbClr val="FFFFFF"/>
                </a:solidFill>
                <a:highlight>
                  <a:schemeClr val="dk1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800" dirty="0" err="1">
                <a:solidFill>
                  <a:srgbClr val="FFFFFF"/>
                </a:solidFill>
                <a:highlight>
                  <a:schemeClr val="dk1"/>
                </a:highlight>
                <a:latin typeface="Roboto"/>
                <a:ea typeface="Roboto"/>
                <a:cs typeface="Roboto"/>
                <a:sym typeface="Roboto"/>
              </a:rPr>
              <a:t>raspberrypi.org</a:t>
            </a:r>
            <a:r>
              <a:rPr lang="en-GB" sz="800" dirty="0">
                <a:solidFill>
                  <a:srgbClr val="FFFFFF"/>
                </a:solidFill>
                <a:highlight>
                  <a:schemeClr val="dk1"/>
                </a:highlight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800" dirty="0">
              <a:solidFill>
                <a:srgbClr val="FFFFFF"/>
              </a:solidFill>
              <a:highlight>
                <a:schemeClr val="dk1"/>
              </a:highlight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FFFFFF"/>
              </a:solidFill>
              <a:highlight>
                <a:schemeClr val="dk1"/>
              </a:highlight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FFFFFF"/>
              </a:solidFill>
              <a:highlight>
                <a:schemeClr val="dk1"/>
              </a:highlight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396" name="Google Shape;39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0269" y="3266902"/>
            <a:ext cx="3094032" cy="1187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6"/>
          <p:cNvSpPr txBox="1"/>
          <p:nvPr/>
        </p:nvSpPr>
        <p:spPr>
          <a:xfrm>
            <a:off x="4625275" y="2905501"/>
            <a:ext cx="4273800" cy="21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highlight>
                  <a:srgbClr val="CD2355"/>
                </a:highlight>
                <a:latin typeface="Quicksand"/>
                <a:ea typeface="Quicksand"/>
                <a:cs typeface="Quicksand"/>
                <a:sym typeface="Quicksand"/>
              </a:rPr>
              <a:t> Question </a:t>
            </a:r>
            <a:r>
              <a:rPr lang="en-GB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r>
              <a:rPr lang="en-GB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Which network device receives incoming data and broadcasts (copies and transmits) it to all other devices connected to it?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6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	Switch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6"/>
                </a:solidFill>
                <a:latin typeface="Quicksand"/>
                <a:ea typeface="Quicksand"/>
                <a:cs typeface="Quicksand"/>
                <a:sym typeface="Quicksand"/>
              </a:rPr>
              <a:t>B</a:t>
            </a: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	Router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6"/>
                </a:solidFill>
                <a:latin typeface="Quicksand"/>
                <a:ea typeface="Quicksand"/>
                <a:cs typeface="Quicksand"/>
                <a:sym typeface="Quicksand"/>
              </a:rPr>
              <a:t>C</a:t>
            </a: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	Hub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02" name="Google Shape;402;p36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60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Retrieval activity</a:t>
            </a:r>
            <a:endParaRPr/>
          </a:p>
        </p:txBody>
      </p:sp>
      <p:sp>
        <p:nvSpPr>
          <p:cNvPr id="403" name="Google Shape;403;p36"/>
          <p:cNvSpPr txBox="1">
            <a:spLocks noGrp="1"/>
          </p:cNvSpPr>
          <p:nvPr>
            <p:ph type="title"/>
          </p:nvPr>
        </p:nvSpPr>
        <p:spPr>
          <a:xfrm>
            <a:off x="311400" y="59662"/>
            <a:ext cx="85212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Retrieval practice</a:t>
            </a:r>
            <a:endParaRPr/>
          </a:p>
        </p:txBody>
      </p:sp>
      <p:sp>
        <p:nvSpPr>
          <p:cNvPr id="404" name="Google Shape;404;p36"/>
          <p:cNvSpPr txBox="1"/>
          <p:nvPr/>
        </p:nvSpPr>
        <p:spPr>
          <a:xfrm>
            <a:off x="309600" y="805375"/>
            <a:ext cx="4086000" cy="16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highlight>
                  <a:srgbClr val="CD2355"/>
                </a:highlight>
                <a:latin typeface="Quicksand"/>
                <a:ea typeface="Quicksand"/>
                <a:cs typeface="Quicksand"/>
                <a:sym typeface="Quicksand"/>
              </a:rPr>
              <a:t> Question </a:t>
            </a:r>
            <a:r>
              <a:rPr lang="en-GB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r>
              <a:rPr lang="en-GB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What type of server is used to replicate the functionality of a physical server?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Web server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File server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Virtual server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Domain Name Server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05" name="Google Shape;405;p36"/>
          <p:cNvSpPr txBox="1"/>
          <p:nvPr/>
        </p:nvSpPr>
        <p:spPr>
          <a:xfrm>
            <a:off x="4625275" y="647088"/>
            <a:ext cx="4426200" cy="21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highlight>
                  <a:srgbClr val="CD2355"/>
                </a:highlight>
                <a:latin typeface="Quicksand"/>
                <a:ea typeface="Quicksand"/>
                <a:cs typeface="Quicksand"/>
                <a:sym typeface="Quicksand"/>
              </a:rPr>
              <a:t> Question </a:t>
            </a:r>
            <a:r>
              <a:rPr lang="en-GB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r>
              <a:rPr lang="en-GB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Which email protocol retrieves the email from the email server, delivers it to your computer or device, and then usually deletes it from the email server?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D2355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	SMTP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D2355"/>
                </a:solidFill>
                <a:latin typeface="Quicksand"/>
                <a:ea typeface="Quicksand"/>
                <a:cs typeface="Quicksand"/>
                <a:sym typeface="Quicksand"/>
              </a:rPr>
              <a:t>B</a:t>
            </a: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	POP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6"/>
                </a:solidFill>
                <a:latin typeface="Quicksand"/>
                <a:ea typeface="Quicksand"/>
                <a:cs typeface="Quicksand"/>
                <a:sym typeface="Quicksand"/>
              </a:rPr>
              <a:t>C</a:t>
            </a: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	IMAP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06" name="Google Shape;406;p36"/>
          <p:cNvSpPr txBox="1"/>
          <p:nvPr/>
        </p:nvSpPr>
        <p:spPr>
          <a:xfrm>
            <a:off x="309600" y="805375"/>
            <a:ext cx="4086000" cy="16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highlight>
                  <a:srgbClr val="CD2355"/>
                </a:highlight>
                <a:latin typeface="Quicksand"/>
                <a:ea typeface="Quicksand"/>
                <a:cs typeface="Quicksand"/>
                <a:sym typeface="Quicksand"/>
              </a:rPr>
              <a:t> Question </a:t>
            </a:r>
            <a:r>
              <a:rPr lang="en-GB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r>
              <a:rPr lang="en-GB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What type of server is used to replicate the functionality of a physical server?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Web server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File server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 b="1">
                <a:latin typeface="Quicksand"/>
                <a:ea typeface="Quicksand"/>
                <a:cs typeface="Quicksand"/>
                <a:sym typeface="Quicksand"/>
              </a:rPr>
              <a:t>Virtual server</a:t>
            </a:r>
            <a:endParaRPr b="1"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Domain Name Server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07" name="Google Shape;407;p36"/>
          <p:cNvSpPr txBox="1"/>
          <p:nvPr/>
        </p:nvSpPr>
        <p:spPr>
          <a:xfrm>
            <a:off x="4625275" y="647088"/>
            <a:ext cx="4426200" cy="21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highlight>
                  <a:srgbClr val="CD2355"/>
                </a:highlight>
                <a:latin typeface="Quicksand"/>
                <a:ea typeface="Quicksand"/>
                <a:cs typeface="Quicksand"/>
                <a:sym typeface="Quicksand"/>
              </a:rPr>
              <a:t> Question </a:t>
            </a:r>
            <a:r>
              <a:rPr lang="en-GB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r>
              <a:rPr lang="en-GB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Which email protocol retrieves the email from the email server, delivers it to your computer or device, and then usually deletes it from the email server?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D2355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	SMTP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D2355"/>
                </a:solidFill>
                <a:latin typeface="Quicksand"/>
                <a:ea typeface="Quicksand"/>
                <a:cs typeface="Quicksand"/>
                <a:sym typeface="Quicksand"/>
              </a:rPr>
              <a:t>B</a:t>
            </a: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	</a:t>
            </a:r>
            <a:r>
              <a:rPr lang="en-GB" b="1">
                <a:latin typeface="Quicksand"/>
                <a:ea typeface="Quicksand"/>
                <a:cs typeface="Quicksand"/>
                <a:sym typeface="Quicksand"/>
              </a:rPr>
              <a:t>POP</a:t>
            </a:r>
            <a:endParaRPr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6"/>
                </a:solidFill>
                <a:latin typeface="Quicksand"/>
                <a:ea typeface="Quicksand"/>
                <a:cs typeface="Quicksand"/>
                <a:sym typeface="Quicksand"/>
              </a:rPr>
              <a:t>C</a:t>
            </a: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	IMAP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08" name="Google Shape;408;p36"/>
          <p:cNvSpPr txBox="1"/>
          <p:nvPr/>
        </p:nvSpPr>
        <p:spPr>
          <a:xfrm>
            <a:off x="4625275" y="2905501"/>
            <a:ext cx="4273800" cy="21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highlight>
                  <a:srgbClr val="CD2355"/>
                </a:highlight>
                <a:latin typeface="Quicksand"/>
                <a:ea typeface="Quicksand"/>
                <a:cs typeface="Quicksand"/>
                <a:sym typeface="Quicksand"/>
              </a:rPr>
              <a:t> Question </a:t>
            </a:r>
            <a:r>
              <a:rPr lang="en-GB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r>
              <a:rPr lang="en-GB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Which network device receives incoming data and broadcasts (copies and transmits) it to all other devices connected to it?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6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	Switch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6"/>
                </a:solidFill>
                <a:latin typeface="Quicksand"/>
                <a:ea typeface="Quicksand"/>
                <a:cs typeface="Quicksand"/>
                <a:sym typeface="Quicksand"/>
              </a:rPr>
              <a:t>B</a:t>
            </a: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	Router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6"/>
                </a:solidFill>
                <a:latin typeface="Quicksand"/>
                <a:ea typeface="Quicksand"/>
                <a:cs typeface="Quicksand"/>
                <a:sym typeface="Quicksand"/>
              </a:rPr>
              <a:t>C</a:t>
            </a:r>
            <a:r>
              <a:rPr lang="en-GB" b="1">
                <a:latin typeface="Quicksand"/>
                <a:ea typeface="Quicksand"/>
                <a:cs typeface="Quicksand"/>
                <a:sym typeface="Quicksand"/>
              </a:rPr>
              <a:t>	Hub</a:t>
            </a:r>
            <a:endParaRPr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7"/>
          <p:cNvSpPr txBox="1">
            <a:spLocks noGrp="1"/>
          </p:cNvSpPr>
          <p:nvPr>
            <p:ph type="body" idx="2"/>
          </p:nvPr>
        </p:nvSpPr>
        <p:spPr>
          <a:xfrm>
            <a:off x="375950" y="1017725"/>
            <a:ext cx="4096500" cy="36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b="1"/>
              <a:t>In this lesson, you…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</a:pPr>
            <a:r>
              <a:rPr lang="en-GB" sz="1400" b="1"/>
              <a:t>Discovered </a:t>
            </a:r>
            <a:r>
              <a:rPr lang="en-GB" sz="1400"/>
              <a:t>how communication takes place over a network</a:t>
            </a:r>
            <a:endParaRPr sz="140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</a:pPr>
            <a:r>
              <a:rPr lang="en-GB" sz="1400" b="1"/>
              <a:t>Recognised </a:t>
            </a:r>
            <a:r>
              <a:rPr lang="en-GB" sz="1400"/>
              <a:t>some common components of a network and their purpose </a:t>
            </a:r>
            <a:endParaRPr sz="140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</a:pPr>
            <a:r>
              <a:rPr lang="en-GB" sz="1400" b="1"/>
              <a:t>Described </a:t>
            </a:r>
            <a:r>
              <a:rPr lang="en-GB" sz="1400"/>
              <a:t>the role of protocols in network communication </a:t>
            </a:r>
            <a:endParaRPr sz="140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</a:pPr>
            <a:r>
              <a:rPr lang="en-GB" sz="1400" b="1"/>
              <a:t>Identified </a:t>
            </a:r>
            <a:r>
              <a:rPr lang="en-GB" sz="1400"/>
              <a:t>the contents and purpose of a packet in transmitting data across a network</a:t>
            </a:r>
            <a:endParaRPr sz="1400"/>
          </a:p>
        </p:txBody>
      </p:sp>
      <p:sp>
        <p:nvSpPr>
          <p:cNvPr id="414" name="Google Shape;414;p37"/>
          <p:cNvSpPr txBox="1">
            <a:spLocks noGrp="1"/>
          </p:cNvSpPr>
          <p:nvPr>
            <p:ph type="title"/>
          </p:nvPr>
        </p:nvSpPr>
        <p:spPr>
          <a:xfrm>
            <a:off x="311400" y="309612"/>
            <a:ext cx="85212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Next lesson</a:t>
            </a:r>
            <a:endParaRPr/>
          </a:p>
        </p:txBody>
      </p:sp>
      <p:sp>
        <p:nvSpPr>
          <p:cNvPr id="415" name="Google Shape;415;p37"/>
          <p:cNvSpPr txBox="1">
            <a:spLocks noGrp="1"/>
          </p:cNvSpPr>
          <p:nvPr>
            <p:ph type="body" idx="1"/>
          </p:nvPr>
        </p:nvSpPr>
        <p:spPr>
          <a:xfrm>
            <a:off x="4882900" y="1017724"/>
            <a:ext cx="4096500" cy="36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b="1"/>
              <a:t>Next lesson, you will…</a:t>
            </a:r>
            <a:endParaRPr b="1"/>
          </a:p>
          <a:p>
            <a:pPr marL="457200" lvl="0" indent="-3302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</a:pPr>
            <a:r>
              <a:rPr lang="en-GB" sz="1600" b="1"/>
              <a:t>Describe </a:t>
            </a:r>
            <a:r>
              <a:rPr lang="en-GB" sz="1600"/>
              <a:t>how applications communicate over a network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</a:pPr>
            <a:r>
              <a:rPr lang="en-GB" sz="1600" b="1"/>
              <a:t>Compare </a:t>
            </a:r>
            <a:r>
              <a:rPr lang="en-GB" sz="1600"/>
              <a:t>the layers of the OSI and TCP/IP models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</a:pPr>
            <a:r>
              <a:rPr lang="en-GB" sz="1600" b="1"/>
              <a:t>Distinguish between </a:t>
            </a:r>
            <a:r>
              <a:rPr lang="en-GB" sz="1600"/>
              <a:t>network layers and protocols that operate on each layer</a:t>
            </a:r>
            <a:endParaRPr sz="1600"/>
          </a:p>
        </p:txBody>
      </p:sp>
      <p:sp>
        <p:nvSpPr>
          <p:cNvPr id="416" name="Google Shape;416;p37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Summary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608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Starter activity</a:t>
            </a:r>
            <a:endParaRPr/>
          </a:p>
        </p:txBody>
      </p:sp>
      <p:sp>
        <p:nvSpPr>
          <p:cNvPr id="95" name="Google Shape;95;p15"/>
          <p:cNvSpPr/>
          <p:nvPr/>
        </p:nvSpPr>
        <p:spPr>
          <a:xfrm>
            <a:off x="2200225" y="1276850"/>
            <a:ext cx="4912704" cy="2532060"/>
          </a:xfrm>
          <a:prstGeom prst="cloud">
            <a:avLst/>
          </a:prstGeom>
          <a:solidFill>
            <a:schemeClr val="lt2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b="1">
                <a:solidFill>
                  <a:schemeClr val="accent6"/>
                </a:solidFill>
                <a:latin typeface="Quicksand"/>
                <a:ea typeface="Quicksand"/>
                <a:cs typeface="Quicksand"/>
                <a:sym typeface="Quicksand"/>
              </a:rPr>
              <a:t>What do we need to consider when networking devices together?</a:t>
            </a:r>
            <a:endParaRPr/>
          </a:p>
        </p:txBody>
      </p:sp>
      <p:sp>
        <p:nvSpPr>
          <p:cNvPr id="96" name="Google Shape;96;p15"/>
          <p:cNvSpPr txBox="1"/>
          <p:nvPr/>
        </p:nvSpPr>
        <p:spPr>
          <a:xfrm>
            <a:off x="7112925" y="822375"/>
            <a:ext cx="17601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How the devices will be connected (wired, wireless)?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7" name="Google Shape;97;p15"/>
          <p:cNvSpPr txBox="1"/>
          <p:nvPr/>
        </p:nvSpPr>
        <p:spPr>
          <a:xfrm>
            <a:off x="310900" y="1465325"/>
            <a:ext cx="17601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How the network will be arranged (topologies)?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8" name="Google Shape;98;p15"/>
          <p:cNvSpPr txBox="1"/>
          <p:nvPr/>
        </p:nvSpPr>
        <p:spPr>
          <a:xfrm>
            <a:off x="7156175" y="3147050"/>
            <a:ext cx="17601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Quicksand"/>
                <a:ea typeface="Quicksand"/>
                <a:cs typeface="Quicksand"/>
                <a:sym typeface="Quicksand"/>
              </a:rPr>
              <a:t>What hardware will be needed?</a:t>
            </a:r>
            <a:endParaRPr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9" name="Google Shape;99;p15"/>
          <p:cNvSpPr txBox="1"/>
          <p:nvPr/>
        </p:nvSpPr>
        <p:spPr>
          <a:xfrm>
            <a:off x="440125" y="3766025"/>
            <a:ext cx="17601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What will affect the performance of the network?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0" name="Google Shape;100;p15"/>
          <p:cNvSpPr txBox="1"/>
          <p:nvPr/>
        </p:nvSpPr>
        <p:spPr>
          <a:xfrm>
            <a:off x="2456375" y="130250"/>
            <a:ext cx="24564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Quicksand"/>
                <a:ea typeface="Quicksand"/>
                <a:cs typeface="Quicksand"/>
                <a:sym typeface="Quicksand"/>
              </a:rPr>
              <a:t>How will devices on different networks communicate with each other?</a:t>
            </a:r>
            <a:endParaRPr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1" name="Google Shape;101;p15"/>
          <p:cNvSpPr txBox="1"/>
          <p:nvPr/>
        </p:nvSpPr>
        <p:spPr>
          <a:xfrm>
            <a:off x="4130900" y="3998450"/>
            <a:ext cx="23760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Quicksand"/>
                <a:ea typeface="Quicksand"/>
                <a:cs typeface="Quicksand"/>
                <a:sym typeface="Quicksand"/>
              </a:rPr>
              <a:t>How will information be transmitted across the network?</a:t>
            </a:r>
            <a:endParaRPr b="1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body" idx="1"/>
          </p:nvPr>
        </p:nvSpPr>
        <p:spPr>
          <a:xfrm>
            <a:off x="364225" y="960400"/>
            <a:ext cx="4689000" cy="38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In this lesson, you will:</a:t>
            </a:r>
            <a:endParaRPr b="1"/>
          </a:p>
          <a:p>
            <a:pPr marL="457200" lvl="0" indent="-3302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</a:pPr>
            <a:r>
              <a:rPr lang="en-GB" sz="1600" b="1"/>
              <a:t>Discover </a:t>
            </a:r>
            <a:r>
              <a:rPr lang="en-GB" sz="1600"/>
              <a:t>how communication takes place over a network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</a:pPr>
            <a:r>
              <a:rPr lang="en-GB" sz="1600" b="1"/>
              <a:t>Recognise </a:t>
            </a:r>
            <a:r>
              <a:rPr lang="en-GB" sz="1600"/>
              <a:t>some common components of a network and their purpose 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</a:pPr>
            <a:r>
              <a:rPr lang="en-GB" sz="1600" b="1"/>
              <a:t>Describe </a:t>
            </a:r>
            <a:r>
              <a:rPr lang="en-GB" sz="1600"/>
              <a:t>the role of protocols in network communication 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</a:pPr>
            <a:r>
              <a:rPr lang="en-GB" sz="1600" b="1"/>
              <a:t>Identify </a:t>
            </a:r>
            <a:r>
              <a:rPr lang="en-GB" sz="1600"/>
              <a:t>the contents and purpose of a packet in transmitting data across a network</a:t>
            </a:r>
            <a:endParaRPr sz="1600"/>
          </a:p>
          <a:p>
            <a:pPr marL="45720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310900" y="310900"/>
            <a:ext cx="8522100" cy="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Lesson 5: Communication over networks</a:t>
            </a:r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subTitle" idx="2"/>
          </p:nvPr>
        </p:nvSpPr>
        <p:spPr>
          <a:xfrm>
            <a:off x="6840000" y="0"/>
            <a:ext cx="19611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Objectives</a:t>
            </a:r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sp>
        <p:nvSpPr>
          <p:cNvPr id="110" name="Google Shape;110;p16"/>
          <p:cNvSpPr txBox="1"/>
          <p:nvPr/>
        </p:nvSpPr>
        <p:spPr>
          <a:xfrm>
            <a:off x="5971800" y="1646550"/>
            <a:ext cx="2852400" cy="1850400"/>
          </a:xfrm>
          <a:prstGeom prst="rect">
            <a:avLst/>
          </a:prstGeom>
          <a:noFill/>
          <a:ln w="9525" cap="flat" cmpd="sng">
            <a:solidFill>
              <a:srgbClr val="CD23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Quicksand"/>
                <a:ea typeface="Quicksand"/>
                <a:cs typeface="Quicksand"/>
                <a:sym typeface="Quicksand"/>
              </a:rPr>
              <a:t>General competencies:</a:t>
            </a:r>
            <a:endParaRPr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Quicksand"/>
              <a:ea typeface="Quicksand"/>
              <a:cs typeface="Quicksand"/>
              <a:sym typeface="Quicksand"/>
            </a:endParaRPr>
          </a:p>
          <a:p>
            <a:pPr marL="360000" lvl="0" indent="-298450" algn="l" rtl="0">
              <a:spcBef>
                <a:spcPts val="0"/>
              </a:spcBef>
              <a:spcAft>
                <a:spcPts val="0"/>
              </a:spcAft>
              <a:buClr>
                <a:srgbClr val="CD2355"/>
              </a:buClr>
              <a:buSzPts val="1100"/>
              <a:buFont typeface="Quicksand"/>
              <a:buChar char="●"/>
            </a:pPr>
            <a:r>
              <a:rPr lang="en-GB" sz="1100">
                <a:latin typeface="Quicksand"/>
                <a:ea typeface="Quicksand"/>
                <a:cs typeface="Quicksand"/>
                <a:sym typeface="Quicksand"/>
              </a:rPr>
              <a:t>E2 - present information and ideas</a:t>
            </a:r>
            <a:endParaRPr sz="1100">
              <a:latin typeface="Quicksand"/>
              <a:ea typeface="Quicksand"/>
              <a:cs typeface="Quicksand"/>
              <a:sym typeface="Quicksand"/>
            </a:endParaRPr>
          </a:p>
          <a:p>
            <a:pPr marL="360000" lvl="0" indent="-298450" algn="l" rtl="0">
              <a:spcBef>
                <a:spcPts val="0"/>
              </a:spcBef>
              <a:spcAft>
                <a:spcPts val="0"/>
              </a:spcAft>
              <a:buClr>
                <a:srgbClr val="CD2355"/>
              </a:buClr>
              <a:buSzPts val="1100"/>
              <a:buFont typeface="Quicksand"/>
              <a:buChar char="●"/>
            </a:pPr>
            <a:r>
              <a:rPr lang="en-GB" sz="1100">
                <a:latin typeface="Quicksand"/>
                <a:ea typeface="Quicksand"/>
                <a:cs typeface="Quicksand"/>
                <a:sym typeface="Quicksand"/>
              </a:rPr>
              <a:t>E4 - summarise information</a:t>
            </a:r>
            <a:endParaRPr sz="1100">
              <a:latin typeface="Quicksand"/>
              <a:ea typeface="Quicksand"/>
              <a:cs typeface="Quicksand"/>
              <a:sym typeface="Quicksand"/>
            </a:endParaRPr>
          </a:p>
          <a:p>
            <a:pPr marL="360000" lvl="0" indent="-298450" algn="l" rtl="0">
              <a:spcBef>
                <a:spcPts val="0"/>
              </a:spcBef>
              <a:spcAft>
                <a:spcPts val="0"/>
              </a:spcAft>
              <a:buClr>
                <a:srgbClr val="CD2355"/>
              </a:buClr>
              <a:buSzPts val="1100"/>
              <a:buFont typeface="Quicksand"/>
              <a:buChar char="●"/>
            </a:pPr>
            <a:r>
              <a:rPr lang="en-GB" sz="1100">
                <a:latin typeface="Quicksand"/>
                <a:ea typeface="Quicksand"/>
                <a:cs typeface="Quicksand"/>
                <a:sym typeface="Quicksand"/>
              </a:rPr>
              <a:t>E5 - synthesise information </a:t>
            </a:r>
            <a:endParaRPr sz="1100">
              <a:latin typeface="Quicksand"/>
              <a:ea typeface="Quicksand"/>
              <a:cs typeface="Quicksand"/>
              <a:sym typeface="Quicksand"/>
            </a:endParaRPr>
          </a:p>
          <a:p>
            <a:pPr marL="360000" lvl="0" indent="-298450" algn="l" rtl="0">
              <a:spcBef>
                <a:spcPts val="0"/>
              </a:spcBef>
              <a:spcAft>
                <a:spcPts val="0"/>
              </a:spcAft>
              <a:buClr>
                <a:srgbClr val="CD2355"/>
              </a:buClr>
              <a:buSzPts val="1100"/>
              <a:buFont typeface="Quicksand"/>
              <a:buChar char="●"/>
            </a:pPr>
            <a:r>
              <a:rPr lang="en-GB" sz="1100">
                <a:latin typeface="Quicksand"/>
                <a:ea typeface="Quicksand"/>
                <a:cs typeface="Quicksand"/>
                <a:sym typeface="Quicksand"/>
              </a:rPr>
              <a:t>E6 - take part in discussions</a:t>
            </a:r>
            <a:endParaRPr sz="1100">
              <a:latin typeface="Quicksand"/>
              <a:ea typeface="Quicksand"/>
              <a:cs typeface="Quicksand"/>
              <a:sym typeface="Quicksand"/>
            </a:endParaRPr>
          </a:p>
          <a:p>
            <a:pPr marL="360000" lvl="0" indent="-298450" algn="l" rtl="0">
              <a:spcBef>
                <a:spcPts val="0"/>
              </a:spcBef>
              <a:spcAft>
                <a:spcPts val="0"/>
              </a:spcAft>
              <a:buClr>
                <a:srgbClr val="CD2355"/>
              </a:buClr>
              <a:buSzPts val="1100"/>
              <a:buFont typeface="Quicksand"/>
              <a:buChar char="●"/>
            </a:pPr>
            <a:r>
              <a:rPr lang="en-GB" sz="1100">
                <a:latin typeface="Quicksand"/>
                <a:ea typeface="Quicksand"/>
                <a:cs typeface="Quicksand"/>
                <a:sym typeface="Quicksand"/>
              </a:rPr>
              <a:t>D1 - use digital technology</a:t>
            </a:r>
            <a:endParaRPr sz="1100">
              <a:latin typeface="Quicksand"/>
              <a:ea typeface="Quicksand"/>
              <a:cs typeface="Quicksand"/>
              <a:sym typeface="Quicksand"/>
            </a:endParaRPr>
          </a:p>
          <a:p>
            <a:pPr marL="360000" lvl="0" indent="-298450" algn="l" rtl="0">
              <a:spcBef>
                <a:spcPts val="0"/>
              </a:spcBef>
              <a:spcAft>
                <a:spcPts val="0"/>
              </a:spcAft>
              <a:buClr>
                <a:srgbClr val="CD2355"/>
              </a:buClr>
              <a:buSzPts val="1100"/>
              <a:buFont typeface="Quicksand"/>
              <a:buChar char="●"/>
            </a:pPr>
            <a:r>
              <a:rPr lang="en-GB" sz="1100">
                <a:latin typeface="Quicksand"/>
                <a:ea typeface="Quicksand"/>
                <a:cs typeface="Quicksand"/>
                <a:sym typeface="Quicksand"/>
              </a:rPr>
              <a:t>D2 - design digital media </a:t>
            </a:r>
            <a:endParaRPr sz="1100">
              <a:latin typeface="Quicksand"/>
              <a:ea typeface="Quicksand"/>
              <a:cs typeface="Quicksand"/>
              <a:sym typeface="Quicksand"/>
            </a:endParaRPr>
          </a:p>
          <a:p>
            <a:pPr marL="360000" lvl="0" indent="-298450" algn="l" rtl="0">
              <a:spcBef>
                <a:spcPts val="0"/>
              </a:spcBef>
              <a:spcAft>
                <a:spcPts val="0"/>
              </a:spcAft>
              <a:buClr>
                <a:srgbClr val="CD2355"/>
              </a:buClr>
              <a:buSzPts val="1100"/>
              <a:buFont typeface="Quicksand"/>
              <a:buChar char="●"/>
            </a:pPr>
            <a:r>
              <a:rPr lang="en-GB" sz="1100">
                <a:latin typeface="Quicksand"/>
                <a:ea typeface="Quicksand"/>
                <a:cs typeface="Quicksand"/>
                <a:sym typeface="Quicksand"/>
              </a:rPr>
              <a:t>D3 - communicate and collaborate</a:t>
            </a:r>
            <a:endParaRPr sz="1100">
              <a:latin typeface="Quicksand"/>
              <a:ea typeface="Quicksand"/>
              <a:cs typeface="Quicksand"/>
              <a:sym typeface="Quicksand"/>
            </a:endParaRPr>
          </a:p>
          <a:p>
            <a:pPr marL="360000" lvl="0" indent="-298450" algn="l" rtl="0">
              <a:spcBef>
                <a:spcPts val="0"/>
              </a:spcBef>
              <a:spcAft>
                <a:spcPts val="0"/>
              </a:spcAft>
              <a:buClr>
                <a:srgbClr val="CD2355"/>
              </a:buClr>
              <a:buSzPts val="1100"/>
              <a:buFont typeface="Quicksand"/>
              <a:buChar char="●"/>
            </a:pPr>
            <a:r>
              <a:rPr lang="en-GB" sz="1100">
                <a:latin typeface="Quicksand"/>
                <a:ea typeface="Quicksand"/>
                <a:cs typeface="Quicksand"/>
                <a:sym typeface="Quicksand"/>
              </a:rPr>
              <a:t>D6 - code and program</a:t>
            </a:r>
            <a:endParaRPr sz="110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>
            <a:spLocks noGrp="1"/>
          </p:cNvSpPr>
          <p:nvPr>
            <p:ph type="title"/>
          </p:nvPr>
        </p:nvSpPr>
        <p:spPr>
          <a:xfrm>
            <a:off x="220650" y="2650"/>
            <a:ext cx="8522100" cy="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Common network components </a:t>
            </a:r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subTitle" idx="2"/>
          </p:nvPr>
        </p:nvSpPr>
        <p:spPr>
          <a:xfrm>
            <a:off x="6840000" y="0"/>
            <a:ext cx="19611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1</a:t>
            </a:r>
            <a:endParaRPr/>
          </a:p>
        </p:txBody>
      </p:sp>
      <p:graphicFrame>
        <p:nvGraphicFramePr>
          <p:cNvPr id="118" name="Google Shape;118;p17"/>
          <p:cNvGraphicFramePr/>
          <p:nvPr/>
        </p:nvGraphicFramePr>
        <p:xfrm>
          <a:off x="359925" y="642975"/>
          <a:ext cx="8243550" cy="4180840"/>
        </p:xfrm>
        <a:graphic>
          <a:graphicData uri="http://schemas.openxmlformats.org/drawingml/2006/table">
            <a:tbl>
              <a:tblPr>
                <a:noFill/>
                <a:tableStyleId>{B764E6C2-500D-450A-9E4F-1D3E5A68D5AD}</a:tableStyleId>
              </a:tblPr>
              <a:tblGrid>
                <a:gridCol w="1668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74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 b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Switch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– can be used to connect multiple wired devices together.</a:t>
                      </a:r>
                      <a:endParaRPr sz="12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 switch will receive any incoming data and transmit it to the specific device to which it is addressed.</a:t>
                      </a:r>
                      <a:endParaRPr sz="1200"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Hub </a:t>
                      </a:r>
                      <a:r>
                        <a:rPr lang="en-GB" sz="120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– can be used to connect multiple wired devices together. </a:t>
                      </a:r>
                      <a:endParaRPr sz="12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 hub will receive any incoming data and broadcast (copy and transmit) it to all other devices connected to the hub. </a:t>
                      </a:r>
                      <a:endParaRPr sz="12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Wireless access point (WAP) </a:t>
                      </a:r>
                      <a:r>
                        <a:rPr lang="en-GB" sz="120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– connects to a wired network and provides a central point for wireless devices to connect to. The WAP allows wireless access to the network. </a:t>
                      </a:r>
                      <a:endParaRPr sz="12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 b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Network interface card (NIC)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– allows a device to connect to a network. It is used to receive data from the network and to transmit data onto the network.</a:t>
                      </a:r>
                      <a:endParaRPr sz="1200"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Bridge 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–</a:t>
                      </a:r>
                      <a:r>
                        <a:rPr lang="en-GB" sz="1200" b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is used to connect a network segment to another network segment.</a:t>
                      </a:r>
                      <a:endParaRPr sz="12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 b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Server 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– a centralised device that manages access to resources across a network. The server fulfils requests from the clients on the network.</a:t>
                      </a:r>
                      <a:endParaRPr sz="1200" b="1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Router</a:t>
                      </a:r>
                      <a:r>
                        <a:rPr lang="en-GB" sz="1200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– responsible for moving data from one network to another. A common use for a router is to connect a network to the internet (which is also a network).</a:t>
                      </a:r>
                      <a:endParaRPr sz="1200" b="1"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19" name="Google Shape;11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374" y="1159150"/>
            <a:ext cx="853276" cy="85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9225" y="1988107"/>
            <a:ext cx="595550" cy="59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363" y="510775"/>
            <a:ext cx="853276" cy="85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9027" y="2747000"/>
            <a:ext cx="1375949" cy="270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9025" y="3034782"/>
            <a:ext cx="1375951" cy="68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9222" y="3645258"/>
            <a:ext cx="595550" cy="581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0375" y="4075396"/>
            <a:ext cx="853274" cy="853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/>
          <p:nvPr/>
        </p:nvSpPr>
        <p:spPr>
          <a:xfrm>
            <a:off x="4625275" y="1153975"/>
            <a:ext cx="4388400" cy="3201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1" name="Google Shape;131;p18"/>
          <p:cNvSpPr txBox="1">
            <a:spLocks noGrp="1"/>
          </p:cNvSpPr>
          <p:nvPr>
            <p:ph type="body" idx="1"/>
          </p:nvPr>
        </p:nvSpPr>
        <p:spPr>
          <a:xfrm>
            <a:off x="310900" y="1017725"/>
            <a:ext cx="40419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Different networks need to meet different </a:t>
            </a:r>
            <a:r>
              <a:rPr lang="en-GB" b="1"/>
              <a:t>network requirements</a:t>
            </a:r>
            <a:r>
              <a:rPr lang="en-GB"/>
              <a:t> and will be implemented using different network components.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Open and complete the ‘</a:t>
            </a:r>
            <a:r>
              <a:rPr lang="en-GB" b="1"/>
              <a:t>A1 Activity sheet </a:t>
            </a:r>
            <a:r>
              <a:rPr lang="en-GB"/>
              <a:t>– Selecting hardware for a network’.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Selecting hardware for a network</a:t>
            </a:r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1</a:t>
            </a:r>
            <a:endParaRPr/>
          </a:p>
        </p:txBody>
      </p:sp>
      <p:sp>
        <p:nvSpPr>
          <p:cNvPr id="135" name="Google Shape;135;p18"/>
          <p:cNvSpPr txBox="1"/>
          <p:nvPr/>
        </p:nvSpPr>
        <p:spPr>
          <a:xfrm>
            <a:off x="4739125" y="1739099"/>
            <a:ext cx="1921344" cy="2095928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An </a:t>
            </a:r>
            <a:r>
              <a:rPr lang="en-GB" sz="900" dirty="0">
                <a:latin typeface="Quicksand"/>
                <a:ea typeface="Quicksand"/>
                <a:cs typeface="Quicksand"/>
                <a:sym typeface="Quicksand"/>
              </a:rPr>
              <a:t>apprentice </a:t>
            </a:r>
            <a:r>
              <a:rPr lang="en-GB" sz="9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wants to test their networking skills and set up a wired network using three devices. They have a laptop and two PCs that they </a:t>
            </a:r>
            <a:r>
              <a:rPr lang="en-GB" sz="900" dirty="0">
                <a:latin typeface="Quicksand"/>
                <a:ea typeface="Quicksand"/>
                <a:cs typeface="Quicksand"/>
                <a:sym typeface="Quicksand"/>
              </a:rPr>
              <a:t>want </a:t>
            </a:r>
            <a:r>
              <a:rPr lang="en-GB" sz="9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to connect together. Each device already has a standard </a:t>
            </a:r>
            <a:r>
              <a:rPr lang="en-GB" sz="900" dirty="0">
                <a:latin typeface="Quicksand"/>
                <a:ea typeface="Quicksand"/>
                <a:cs typeface="Quicksand"/>
                <a:sym typeface="Quicksand"/>
              </a:rPr>
              <a:t>network </a:t>
            </a:r>
            <a:r>
              <a:rPr lang="en-GB" sz="9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interface card. The network will not be connected to the internet. Label the network hardware item that you think is missing from the diagram.</a:t>
            </a:r>
            <a:endParaRPr sz="900"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6" name="Google Shape;136;p18"/>
          <p:cNvSpPr/>
          <p:nvPr/>
        </p:nvSpPr>
        <p:spPr>
          <a:xfrm>
            <a:off x="4625275" y="1248700"/>
            <a:ext cx="2035200" cy="359700"/>
          </a:xfrm>
          <a:prstGeom prst="rect">
            <a:avLst/>
          </a:prstGeom>
          <a:solidFill>
            <a:srgbClr val="CD23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Scenario 1</a:t>
            </a:r>
            <a:endParaRPr sz="11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7" name="Google Shape;137;p18"/>
          <p:cNvSpPr/>
          <p:nvPr/>
        </p:nvSpPr>
        <p:spPr>
          <a:xfrm>
            <a:off x="7589537" y="2222875"/>
            <a:ext cx="429000" cy="2937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8" name="Google Shape;138;p18"/>
          <p:cNvCxnSpPr>
            <a:stCxn id="137" idx="2"/>
          </p:cNvCxnSpPr>
          <p:nvPr/>
        </p:nvCxnSpPr>
        <p:spPr>
          <a:xfrm flipH="1">
            <a:off x="7119737" y="2516575"/>
            <a:ext cx="684300" cy="414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" name="Google Shape;139;p18"/>
          <p:cNvCxnSpPr>
            <a:stCxn id="137" idx="2"/>
          </p:cNvCxnSpPr>
          <p:nvPr/>
        </p:nvCxnSpPr>
        <p:spPr>
          <a:xfrm>
            <a:off x="7804037" y="2516575"/>
            <a:ext cx="0" cy="417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" name="Google Shape;140;p18"/>
          <p:cNvCxnSpPr>
            <a:stCxn id="137" idx="2"/>
          </p:cNvCxnSpPr>
          <p:nvPr/>
        </p:nvCxnSpPr>
        <p:spPr>
          <a:xfrm>
            <a:off x="7804037" y="2516575"/>
            <a:ext cx="654900" cy="417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1" name="Google Shape;14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6500" y="2971651"/>
            <a:ext cx="312077" cy="31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2243" y="2979782"/>
            <a:ext cx="563519" cy="298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82" y="2979782"/>
            <a:ext cx="563519" cy="298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608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2</a:t>
            </a:r>
            <a:endParaRPr/>
          </a:p>
        </p:txBody>
      </p:sp>
      <p:sp>
        <p:nvSpPr>
          <p:cNvPr id="149" name="Google Shape;149;p19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  <p:sp>
        <p:nvSpPr>
          <p:cNvPr id="150" name="Google Shape;150;p19"/>
          <p:cNvSpPr txBox="1"/>
          <p:nvPr/>
        </p:nvSpPr>
        <p:spPr>
          <a:xfrm>
            <a:off x="188000" y="4664802"/>
            <a:ext cx="828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1">
                <a:latin typeface="Quicksand"/>
                <a:ea typeface="Quicksand"/>
                <a:cs typeface="Quicksand"/>
                <a:sym typeface="Quicksand"/>
              </a:rPr>
              <a:t>What is a server? How many types of server are discussed in the video?</a:t>
            </a:r>
            <a:endParaRPr b="1" i="1"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51" name="Google Shape;151;p19" title="A2 Servers.m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5643" y="466500"/>
            <a:ext cx="7192714" cy="404590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Online Media 1" title="A2 Servers">
            <a:hlinkClick r:id="" action="ppaction://media"/>
            <a:extLst>
              <a:ext uri="{FF2B5EF4-FFF2-40B4-BE49-F238E27FC236}">
                <a16:creationId xmlns:a16="http://schemas.microsoft.com/office/drawing/2014/main" id="{B2BB9183-401B-9884-3EDE-0C224744ECF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83861" y="473934"/>
            <a:ext cx="7181475" cy="4045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title"/>
          </p:nvPr>
        </p:nvSpPr>
        <p:spPr>
          <a:xfrm>
            <a:off x="364675" y="167112"/>
            <a:ext cx="85212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Examples of types of servers</a:t>
            </a:r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body" idx="1"/>
          </p:nvPr>
        </p:nvSpPr>
        <p:spPr>
          <a:xfrm>
            <a:off x="364675" y="1009200"/>
            <a:ext cx="3879000" cy="37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There are different types of servers and each has a specific purpose.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70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Open and complete the ‘</a:t>
            </a:r>
            <a:r>
              <a:rPr lang="en-GB" b="1"/>
              <a:t>A2 Activity sheet </a:t>
            </a:r>
            <a:r>
              <a:rPr lang="en-GB"/>
              <a:t>– Types of servers and their purpose’.</a:t>
            </a:r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3"/>
          </p:nvPr>
        </p:nvSpPr>
        <p:spPr>
          <a:xfrm>
            <a:off x="7116600" y="-6700"/>
            <a:ext cx="18627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2</a:t>
            </a:r>
            <a:endParaRPr/>
          </a:p>
        </p:txBody>
      </p:sp>
      <p:sp>
        <p:nvSpPr>
          <p:cNvPr id="160" name="Google Shape;160;p20"/>
          <p:cNvSpPr txBox="1"/>
          <p:nvPr/>
        </p:nvSpPr>
        <p:spPr>
          <a:xfrm>
            <a:off x="4473675" y="750725"/>
            <a:ext cx="4412100" cy="4309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accent6"/>
                </a:solidFill>
                <a:latin typeface="Quicksand"/>
                <a:ea typeface="Quicksand"/>
                <a:cs typeface="Quicksand"/>
                <a:sym typeface="Quicksand"/>
              </a:rPr>
              <a:t>Types of servers and their purpose</a:t>
            </a:r>
            <a:endParaRPr sz="1600" b="1">
              <a:solidFill>
                <a:schemeClr val="accent6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Match each type of server with the correct description of its purpose.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graphicFrame>
        <p:nvGraphicFramePr>
          <p:cNvPr id="161" name="Google Shape;161;p20"/>
          <p:cNvGraphicFramePr/>
          <p:nvPr/>
        </p:nvGraphicFramePr>
        <p:xfrm>
          <a:off x="4625275" y="1614290"/>
          <a:ext cx="4048225" cy="3222545"/>
        </p:xfrm>
        <a:graphic>
          <a:graphicData uri="http://schemas.openxmlformats.org/drawingml/2006/table">
            <a:tbl>
              <a:tblPr>
                <a:noFill/>
                <a:tableStyleId>{B764E6C2-500D-450A-9E4F-1D3E5A68D5AD}</a:tableStyleId>
              </a:tblPr>
              <a:tblGrid>
                <a:gridCol w="859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1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Type of server</a:t>
                      </a:r>
                      <a:endParaRPr sz="700"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Purpose</a:t>
                      </a:r>
                      <a:endParaRPr sz="700"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Application server</a:t>
                      </a:r>
                      <a:endParaRPr sz="7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Used for hosting a database so that it can be accessed by users over a network.</a:t>
                      </a:r>
                      <a:endParaRPr sz="7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Database server</a:t>
                      </a:r>
                      <a:endParaRPr sz="7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Used for sending and receiving email communications.</a:t>
                      </a:r>
                      <a:endParaRPr sz="7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File server</a:t>
                      </a:r>
                      <a:endParaRPr sz="7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Used for receiving and processing printing requests to networked printers.</a:t>
                      </a:r>
                      <a:endParaRPr sz="7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Web server</a:t>
                      </a:r>
                      <a:endParaRPr sz="7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Used for hosting webpages. Web content is delivered to end users over the internet via a web browser.</a:t>
                      </a:r>
                      <a:endParaRPr sz="7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Domain Name Server (DNS)</a:t>
                      </a:r>
                      <a:endParaRPr sz="7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Used to convert domain names to the IP addresses needed to locate resources on the internet.</a:t>
                      </a:r>
                      <a:endParaRPr sz="7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9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Mail server</a:t>
                      </a:r>
                      <a:endParaRPr sz="7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Used to replicate the functionality of a physical server. There can be many such servers running on the same physical server, which allows for separation of services without the need for multiple pieces of hardware.</a:t>
                      </a:r>
                      <a:endParaRPr sz="7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Virtual server</a:t>
                      </a:r>
                      <a:endParaRPr sz="7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Used for sharing files over a network.</a:t>
                      </a:r>
                      <a:endParaRPr sz="7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6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Print server</a:t>
                      </a:r>
                      <a:endParaRPr sz="7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Used for hosting web applications. It allows users to access applications without having to install them on their computers.</a:t>
                      </a:r>
                      <a:endParaRPr sz="700" dirty="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1"/>
          <p:cNvSpPr txBox="1">
            <a:spLocks noGrp="1"/>
          </p:cNvSpPr>
          <p:nvPr>
            <p:ph type="title"/>
          </p:nvPr>
        </p:nvSpPr>
        <p:spPr>
          <a:xfrm>
            <a:off x="364675" y="-88072"/>
            <a:ext cx="85212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Examples of types of servers – Answers</a:t>
            </a:r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ldNum" idx="12"/>
          </p:nvPr>
        </p:nvSpPr>
        <p:spPr>
          <a:xfrm>
            <a:off x="8832200" y="4574116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  <p:sp>
        <p:nvSpPr>
          <p:cNvPr id="168" name="Google Shape;168;p21"/>
          <p:cNvSpPr txBox="1"/>
          <p:nvPr/>
        </p:nvSpPr>
        <p:spPr>
          <a:xfrm>
            <a:off x="350700" y="583066"/>
            <a:ext cx="1474500" cy="554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Application server</a:t>
            </a:r>
            <a:endParaRPr sz="1200"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9" name="Google Shape;169;p21"/>
          <p:cNvSpPr txBox="1"/>
          <p:nvPr/>
        </p:nvSpPr>
        <p:spPr>
          <a:xfrm>
            <a:off x="1968950" y="583066"/>
            <a:ext cx="7010400" cy="554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Used for hosting web applications. It allows users to access applications without having to install them on their computers.</a:t>
            </a:r>
            <a:endParaRPr sz="1200" b="1"/>
          </a:p>
        </p:txBody>
      </p:sp>
      <p:sp>
        <p:nvSpPr>
          <p:cNvPr id="170" name="Google Shape;170;p21"/>
          <p:cNvSpPr txBox="1"/>
          <p:nvPr/>
        </p:nvSpPr>
        <p:spPr>
          <a:xfrm>
            <a:off x="350700" y="1205816"/>
            <a:ext cx="1474500" cy="369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Database server</a:t>
            </a:r>
            <a:endParaRPr sz="1200" b="1"/>
          </a:p>
        </p:txBody>
      </p:sp>
      <p:sp>
        <p:nvSpPr>
          <p:cNvPr id="171" name="Google Shape;171;p21"/>
          <p:cNvSpPr txBox="1"/>
          <p:nvPr/>
        </p:nvSpPr>
        <p:spPr>
          <a:xfrm>
            <a:off x="1968950" y="1205816"/>
            <a:ext cx="7010400" cy="369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Used for hosting a database so that it can be accessed by users over a network.</a:t>
            </a:r>
            <a:endParaRPr sz="1200" b="1"/>
          </a:p>
        </p:txBody>
      </p:sp>
      <p:sp>
        <p:nvSpPr>
          <p:cNvPr id="172" name="Google Shape;172;p21"/>
          <p:cNvSpPr txBox="1"/>
          <p:nvPr/>
        </p:nvSpPr>
        <p:spPr>
          <a:xfrm>
            <a:off x="353900" y="1636632"/>
            <a:ext cx="1474500" cy="369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File server</a:t>
            </a:r>
            <a:endParaRPr sz="1200" b="1"/>
          </a:p>
        </p:txBody>
      </p:sp>
      <p:sp>
        <p:nvSpPr>
          <p:cNvPr id="173" name="Google Shape;173;p21"/>
          <p:cNvSpPr txBox="1"/>
          <p:nvPr/>
        </p:nvSpPr>
        <p:spPr>
          <a:xfrm>
            <a:off x="1968950" y="1636644"/>
            <a:ext cx="7010400" cy="369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Used for sharing files over a network.</a:t>
            </a:r>
            <a:endParaRPr sz="1200" b="1"/>
          </a:p>
        </p:txBody>
      </p:sp>
      <p:sp>
        <p:nvSpPr>
          <p:cNvPr id="174" name="Google Shape;174;p21"/>
          <p:cNvSpPr txBox="1"/>
          <p:nvPr/>
        </p:nvSpPr>
        <p:spPr>
          <a:xfrm>
            <a:off x="350700" y="2055693"/>
            <a:ext cx="1474500" cy="554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Web server</a:t>
            </a:r>
            <a:endParaRPr sz="1200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5" name="Google Shape;175;p21"/>
          <p:cNvSpPr txBox="1"/>
          <p:nvPr/>
        </p:nvSpPr>
        <p:spPr>
          <a:xfrm>
            <a:off x="1968950" y="2055693"/>
            <a:ext cx="7010400" cy="554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Used for hosting webpages. Web content is delivered to end users over the internet via a web browser.</a:t>
            </a:r>
            <a:endParaRPr sz="1200" b="1"/>
          </a:p>
        </p:txBody>
      </p:sp>
      <p:sp>
        <p:nvSpPr>
          <p:cNvPr id="176" name="Google Shape;176;p21"/>
          <p:cNvSpPr txBox="1">
            <a:spLocks noGrp="1"/>
          </p:cNvSpPr>
          <p:nvPr>
            <p:ph type="subTitle" idx="3"/>
          </p:nvPr>
        </p:nvSpPr>
        <p:spPr>
          <a:xfrm>
            <a:off x="7116600" y="-6700"/>
            <a:ext cx="18627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2</a:t>
            </a:r>
            <a:endParaRPr/>
          </a:p>
        </p:txBody>
      </p:sp>
      <p:sp>
        <p:nvSpPr>
          <p:cNvPr id="177" name="Google Shape;177;p21"/>
          <p:cNvSpPr txBox="1"/>
          <p:nvPr/>
        </p:nvSpPr>
        <p:spPr>
          <a:xfrm>
            <a:off x="353900" y="2659817"/>
            <a:ext cx="1474500" cy="554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Domain Name Server (DNS)</a:t>
            </a:r>
            <a:endParaRPr sz="1200"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8" name="Google Shape;178;p21"/>
          <p:cNvSpPr txBox="1"/>
          <p:nvPr/>
        </p:nvSpPr>
        <p:spPr>
          <a:xfrm>
            <a:off x="1972150" y="2659817"/>
            <a:ext cx="7010400" cy="554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Used to convert domain names to the IP addresses needed to locate resources on the internet.</a:t>
            </a:r>
            <a:endParaRPr sz="1200" b="1"/>
          </a:p>
        </p:txBody>
      </p:sp>
      <p:sp>
        <p:nvSpPr>
          <p:cNvPr id="179" name="Google Shape;179;p21"/>
          <p:cNvSpPr txBox="1"/>
          <p:nvPr/>
        </p:nvSpPr>
        <p:spPr>
          <a:xfrm>
            <a:off x="353900" y="3280791"/>
            <a:ext cx="1474500" cy="369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Mail server</a:t>
            </a:r>
            <a:endParaRPr sz="1200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0" name="Google Shape;180;p21"/>
          <p:cNvSpPr txBox="1"/>
          <p:nvPr/>
        </p:nvSpPr>
        <p:spPr>
          <a:xfrm>
            <a:off x="1972150" y="3280791"/>
            <a:ext cx="7007100" cy="369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Used for sending and receiving email communications.</a:t>
            </a:r>
            <a:endParaRPr sz="1200" b="1"/>
          </a:p>
        </p:txBody>
      </p:sp>
      <p:sp>
        <p:nvSpPr>
          <p:cNvPr id="181" name="Google Shape;181;p21"/>
          <p:cNvSpPr txBox="1"/>
          <p:nvPr/>
        </p:nvSpPr>
        <p:spPr>
          <a:xfrm>
            <a:off x="353900" y="3703441"/>
            <a:ext cx="1474500" cy="738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Virtual server</a:t>
            </a:r>
            <a:endParaRPr sz="1200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2" name="Google Shape;182;p21"/>
          <p:cNvSpPr txBox="1"/>
          <p:nvPr/>
        </p:nvSpPr>
        <p:spPr>
          <a:xfrm>
            <a:off x="1972150" y="3703441"/>
            <a:ext cx="7007100" cy="738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Used to replicate the functionality of a physical server. There can be many such servers running on the same physical server, which allows for separation of services without the need for multiple pieces of hardware.</a:t>
            </a:r>
            <a:endParaRPr sz="1200" b="1"/>
          </a:p>
        </p:txBody>
      </p:sp>
      <p:sp>
        <p:nvSpPr>
          <p:cNvPr id="183" name="Google Shape;183;p21"/>
          <p:cNvSpPr txBox="1"/>
          <p:nvPr/>
        </p:nvSpPr>
        <p:spPr>
          <a:xfrm>
            <a:off x="353900" y="4492468"/>
            <a:ext cx="1474500" cy="369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Print server</a:t>
            </a:r>
            <a:endParaRPr sz="1200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4" name="Google Shape;184;p21"/>
          <p:cNvSpPr txBox="1"/>
          <p:nvPr/>
        </p:nvSpPr>
        <p:spPr>
          <a:xfrm>
            <a:off x="1972150" y="4492468"/>
            <a:ext cx="7010400" cy="369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Used for receiving and processing printing requests to networked printers.</a:t>
            </a:r>
            <a:endParaRPr sz="12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PF Curriculum Slides">
  <a:themeElements>
    <a:clrScheme name="Simple Light">
      <a:dk1>
        <a:srgbClr val="000000"/>
      </a:dk1>
      <a:lt1>
        <a:srgbClr val="FFFFFF"/>
      </a:lt1>
      <a:dk2>
        <a:srgbClr val="F7F6FB"/>
      </a:dk2>
      <a:lt2>
        <a:srgbClr val="F2FCFC"/>
      </a:lt2>
      <a:accent1>
        <a:srgbClr val="F1FAFF"/>
      </a:accent1>
      <a:accent2>
        <a:srgbClr val="FFF8F3"/>
      </a:accent2>
      <a:accent3>
        <a:srgbClr val="FFFEF2"/>
      </a:accent3>
      <a:accent4>
        <a:srgbClr val="F5FBF5"/>
      </a:accent4>
      <a:accent5>
        <a:srgbClr val="F5FBF5"/>
      </a:accent5>
      <a:accent6>
        <a:srgbClr val="CD2355"/>
      </a:accent6>
      <a:hlink>
        <a:srgbClr val="0000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5bd0bae-f88e-4010-86b3-4f837abcc0be" xsi:nil="true"/>
    <lcf76f155ced4ddcb4097134ff3c332f xmlns="793c77ee-4b4c-4c71-81d8-13ade05a2728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3CBE4BB3A37E488EBA36778162DF73" ma:contentTypeVersion="14" ma:contentTypeDescription="Create a new document." ma:contentTypeScope="" ma:versionID="0ca46bf19ef785bbbc8660e038fa42bd">
  <xsd:schema xmlns:xsd="http://www.w3.org/2001/XMLSchema" xmlns:xs="http://www.w3.org/2001/XMLSchema" xmlns:p="http://schemas.microsoft.com/office/2006/metadata/properties" xmlns:ns2="793c77ee-4b4c-4c71-81d8-13ade05a2728" xmlns:ns3="35bd0bae-f88e-4010-86b3-4f837abcc0be" targetNamespace="http://schemas.microsoft.com/office/2006/metadata/properties" ma:root="true" ma:fieldsID="5715f077389cd6616b2945872cd585d5" ns2:_="" ns3:_="">
    <xsd:import namespace="793c77ee-4b4c-4c71-81d8-13ade05a2728"/>
    <xsd:import namespace="35bd0bae-f88e-4010-86b3-4f837abcc0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3c77ee-4b4c-4c71-81d8-13ade05a27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5c323eb9-42bf-4c5f-9fdb-2be1ed835c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bd0bae-f88e-4010-86b3-4f837abcc0b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528b4b58-1043-4966-96c8-0b089c760a9f}" ma:internalName="TaxCatchAll" ma:showField="CatchAllData" ma:web="35bd0bae-f88e-4010-86b3-4f837abcc0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346E30-6080-440A-BAB6-0F2005170876}">
  <ds:schemaRefs>
    <ds:schemaRef ds:uri="http://schemas.microsoft.com/office/2006/metadata/properties"/>
    <ds:schemaRef ds:uri="http://schemas.microsoft.com/office/infopath/2007/PartnerControls"/>
    <ds:schemaRef ds:uri="35bd0bae-f88e-4010-86b3-4f837abcc0be"/>
    <ds:schemaRef ds:uri="793c77ee-4b4c-4c71-81d8-13ade05a2728"/>
  </ds:schemaRefs>
</ds:datastoreItem>
</file>

<file path=customXml/itemProps2.xml><?xml version="1.0" encoding="utf-8"?>
<ds:datastoreItem xmlns:ds="http://schemas.openxmlformats.org/officeDocument/2006/customXml" ds:itemID="{A41D359C-7A9E-43EC-B3C1-944C1A6F45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327F6F-B325-47CA-8BDA-769C2A0DF2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3c77ee-4b4c-4c71-81d8-13ade05a2728"/>
    <ds:schemaRef ds:uri="35bd0bae-f88e-4010-86b3-4f837abcc0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2356</Words>
  <Application>Microsoft Office PowerPoint</Application>
  <PresentationFormat>On-screen Show (16:9)</PresentationFormat>
  <Paragraphs>374</Paragraphs>
  <Slides>25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Quicksand</vt:lpstr>
      <vt:lpstr>Arial</vt:lpstr>
      <vt:lpstr>Roboto</vt:lpstr>
      <vt:lpstr>Quicksand SemiBold</vt:lpstr>
      <vt:lpstr>Roboto Mono</vt:lpstr>
      <vt:lpstr>Quicksand Medium</vt:lpstr>
      <vt:lpstr>Handlee</vt:lpstr>
      <vt:lpstr>Roboto Mono SemiBold</vt:lpstr>
      <vt:lpstr>RPF Curriculum Slides</vt:lpstr>
      <vt:lpstr>Lesson 5: Communication over networks</vt:lpstr>
      <vt:lpstr>Network models – retrieval activity </vt:lpstr>
      <vt:lpstr>PowerPoint Presentation</vt:lpstr>
      <vt:lpstr>Lesson 5: Communication over networks</vt:lpstr>
      <vt:lpstr>Common network components </vt:lpstr>
      <vt:lpstr>Selecting hardware for a network</vt:lpstr>
      <vt:lpstr>PowerPoint Presentation</vt:lpstr>
      <vt:lpstr>Examples of types of servers</vt:lpstr>
      <vt:lpstr>Examples of types of servers – Answers</vt:lpstr>
      <vt:lpstr>Rules for communication</vt:lpstr>
      <vt:lpstr>Rules for communication</vt:lpstr>
      <vt:lpstr>What if we did not have rules for communication?</vt:lpstr>
      <vt:lpstr>Protocols</vt:lpstr>
      <vt:lpstr>Protocols</vt:lpstr>
      <vt:lpstr>PowerPoint Presentation</vt:lpstr>
      <vt:lpstr>Protocols</vt:lpstr>
      <vt:lpstr>Which protocol is which?</vt:lpstr>
      <vt:lpstr>The IP address</vt:lpstr>
      <vt:lpstr>Packets</vt:lpstr>
      <vt:lpstr>Typical contents of a packet</vt:lpstr>
      <vt:lpstr>Packet switching</vt:lpstr>
      <vt:lpstr>Packet switching</vt:lpstr>
      <vt:lpstr>Traceroute</vt:lpstr>
      <vt:lpstr>Retrieval practice</vt:lpstr>
      <vt:lpstr>Next lesson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2024-06-11T15:22:50Z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0x010100823CBE4BB3A37E488EBA36778162DF73</vt:lpwstr>
  </property>
</Properties>
</file>