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authors.xml" ContentType="application/vnd.ms-powerpoi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handoutMasterIdLst>
    <p:handoutMasterId r:id="rId28"/>
  </p:handoutMasterIdLst>
  <p:sldIdLst>
    <p:sldId id="267" r:id="rId2"/>
    <p:sldId id="258" r:id="rId3"/>
    <p:sldId id="273" r:id="rId4"/>
    <p:sldId id="274" r:id="rId5"/>
    <p:sldId id="275" r:id="rId6"/>
    <p:sldId id="276" r:id="rId7"/>
    <p:sldId id="277" r:id="rId8"/>
    <p:sldId id="309" r:id="rId9"/>
    <p:sldId id="259" r:id="rId10"/>
    <p:sldId id="261" r:id="rId11"/>
    <p:sldId id="262" r:id="rId12"/>
    <p:sldId id="282" r:id="rId13"/>
    <p:sldId id="295" r:id="rId14"/>
    <p:sldId id="272" r:id="rId15"/>
    <p:sldId id="285" r:id="rId16"/>
    <p:sldId id="286" r:id="rId17"/>
    <p:sldId id="310" r:id="rId18"/>
    <p:sldId id="279" r:id="rId19"/>
    <p:sldId id="288" r:id="rId20"/>
    <p:sldId id="289" r:id="rId21"/>
    <p:sldId id="290" r:id="rId22"/>
    <p:sldId id="270" r:id="rId23"/>
    <p:sldId id="311" r:id="rId24"/>
    <p:sldId id="294" r:id="rId25"/>
    <p:sldId id="30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FBF"/>
    <a:srgbClr val="88A2FF"/>
    <a:srgbClr val="8E53EF"/>
    <a:srgbClr val="F1995D"/>
    <a:srgbClr val="FF7575"/>
    <a:srgbClr val="466318"/>
    <a:srgbClr val="E2EEBE"/>
    <a:srgbClr val="F6FAEC"/>
    <a:srgbClr val="C0CEFF"/>
    <a:srgbClr val="1028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B54E0A-F99D-D523-33D1-262DEBD1A15C}" v="12" dt="2024-03-19T11:07:56.794"/>
    <p1510:client id="{B7A2374C-305F-AA96-E6E4-C1876883A0A8}" v="51" dt="2024-03-19T12:26:27.1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83" autoAdjust="0"/>
    <p:restoredTop sz="87075" autoAdjust="0"/>
  </p:normalViewPr>
  <p:slideViewPr>
    <p:cSldViewPr snapToGrid="0">
      <p:cViewPr varScale="1">
        <p:scale>
          <a:sx n="64" d="100"/>
          <a:sy n="64" d="100"/>
        </p:scale>
        <p:origin x="600" y="52"/>
      </p:cViewPr>
      <p:guideLst/>
    </p:cSldViewPr>
  </p:slideViewPr>
  <p:notesTextViewPr>
    <p:cViewPr>
      <p:scale>
        <a:sx n="70" d="100"/>
        <a:sy n="70" d="100"/>
      </p:scale>
      <p:origin x="0" y="0"/>
    </p:cViewPr>
  </p:notesTextViewPr>
  <p:notesViewPr>
    <p:cSldViewPr snapToGrid="0">
      <p:cViewPr varScale="1">
        <p:scale>
          <a:sx n="84" d="100"/>
          <a:sy n="84" d="100"/>
        </p:scale>
        <p:origin x="396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41D0A8-53FF-630C-A836-51A3FCF679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02E7DE2-9C0D-6BF3-1161-3FCE11A4D7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090100-C4EB-4E88-91FA-DBDEB754A07B}" type="datetimeFigureOut">
              <a:rPr lang="en-GB" smtClean="0"/>
              <a:t>05/04/2024</a:t>
            </a:fld>
            <a:endParaRPr lang="en-GB"/>
          </a:p>
        </p:txBody>
      </p:sp>
      <p:sp>
        <p:nvSpPr>
          <p:cNvPr id="4" name="Footer Placeholder 3">
            <a:extLst>
              <a:ext uri="{FF2B5EF4-FFF2-40B4-BE49-F238E27FC236}">
                <a16:creationId xmlns:a16="http://schemas.microsoft.com/office/drawing/2014/main" id="{90F8F44F-3644-328A-AC9D-5615F79C6C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6" name="Slide Number Placeholder 5">
            <a:extLst>
              <a:ext uri="{FF2B5EF4-FFF2-40B4-BE49-F238E27FC236}">
                <a16:creationId xmlns:a16="http://schemas.microsoft.com/office/drawing/2014/main" id="{719DFE00-70B8-9624-0D12-55AEF16C7C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DBE69C-86F9-4AFD-A89E-85F0E027EAC0}" type="slidenum">
              <a:rPr lang="en-GB" smtClean="0"/>
              <a:t>‹#›</a:t>
            </a:fld>
            <a:endParaRPr lang="en-GB"/>
          </a:p>
        </p:txBody>
      </p:sp>
    </p:spTree>
    <p:extLst>
      <p:ext uri="{BB962C8B-B14F-4D97-AF65-F5344CB8AC3E}">
        <p14:creationId xmlns:p14="http://schemas.microsoft.com/office/powerpoint/2010/main" val="1513877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DD0BBD-9CBB-4EF8-97BC-1C18BB64CA2B}" type="datetimeFigureOut">
              <a:rPr lang="en-GB" smtClean="0"/>
              <a:t>05/04/2024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4A197A-DFEF-4DA6-96F8-E5E569920FE4}" type="slidenum">
              <a:rPr lang="en-GB" smtClean="0"/>
              <a:t>‹#›</a:t>
            </a:fld>
            <a:endParaRPr lang="en-GB"/>
          </a:p>
        </p:txBody>
      </p:sp>
    </p:spTree>
    <p:extLst>
      <p:ext uri="{BB962C8B-B14F-4D97-AF65-F5344CB8AC3E}">
        <p14:creationId xmlns:p14="http://schemas.microsoft.com/office/powerpoint/2010/main" val="1875993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se.gov.uk/coshh/casestudies/index.ht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nationalarchives.gov.uk/doc/open-government-licence/version/3/"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se.gov.uk/coshh/casestudies/index.ht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nationalarchives.gov.uk/doc/open-government-licence/version/3/"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se.gov.uk/coshh/casestudies/index.ht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nationalarchives.gov.uk/doc/open-government-licence/version/3/"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a:t>
            </a:r>
            <a:r>
              <a:rPr lang="en-GB" b="0" i="0" dirty="0" err="1">
                <a:solidFill>
                  <a:srgbClr val="000000"/>
                </a:solidFill>
                <a:effectLst/>
                <a:latin typeface="docs-Calibri"/>
              </a:rPr>
              <a:t>Istockphoto</a:t>
            </a:r>
            <a:r>
              <a:rPr lang="en-GB" b="0" i="0" dirty="0">
                <a:solidFill>
                  <a:srgbClr val="000000"/>
                </a:solidFill>
                <a:effectLst/>
                <a:latin typeface="docs-Calibri"/>
              </a:rPr>
              <a:t>/</a:t>
            </a:r>
            <a:r>
              <a:rPr lang="en-GB" b="0" i="0" dirty="0" err="1">
                <a:solidFill>
                  <a:srgbClr val="000000"/>
                </a:solidFill>
                <a:effectLst/>
                <a:latin typeface="docs-Calibri"/>
              </a:rPr>
              <a:t>sanjeri</a:t>
            </a:r>
            <a:endParaRPr lang="en-GB" dirty="0"/>
          </a:p>
          <a:p>
            <a:endParaRPr lang="en-GB" dirty="0"/>
          </a:p>
        </p:txBody>
      </p:sp>
      <p:sp>
        <p:nvSpPr>
          <p:cNvPr id="4" name="Slide Number Placeholder 3"/>
          <p:cNvSpPr>
            <a:spLocks noGrp="1"/>
          </p:cNvSpPr>
          <p:nvPr>
            <p:ph type="sldNum" sz="quarter" idx="5"/>
          </p:nvPr>
        </p:nvSpPr>
        <p:spPr/>
        <p:txBody>
          <a:bodyPr/>
          <a:lstStyle/>
          <a:p>
            <a:fld id="{FC4A197A-DFEF-4DA6-96F8-E5E569920FE4}" type="slidenum">
              <a:rPr lang="en-GB" smtClean="0"/>
              <a:t>1</a:t>
            </a:fld>
            <a:endParaRPr lang="en-GB"/>
          </a:p>
        </p:txBody>
      </p:sp>
    </p:spTree>
    <p:extLst>
      <p:ext uri="{BB962C8B-B14F-4D97-AF65-F5344CB8AC3E}">
        <p14:creationId xmlns:p14="http://schemas.microsoft.com/office/powerpoint/2010/main" val="2699450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lnSpc>
                <a:spcPct val="100000"/>
              </a:lnSpc>
              <a:spcBef>
                <a:spcPts val="0"/>
              </a:spcBef>
              <a:spcAft>
                <a:spcPts val="0"/>
              </a:spcAft>
              <a:buSzPts val="1100"/>
              <a:buFontTx/>
              <a:buNone/>
            </a:pPr>
            <a:endParaRPr lang="en-GB" dirty="0"/>
          </a:p>
        </p:txBody>
      </p:sp>
      <p:sp>
        <p:nvSpPr>
          <p:cNvPr id="4" name="Slide Number Placeholder 3"/>
          <p:cNvSpPr>
            <a:spLocks noGrp="1"/>
          </p:cNvSpPr>
          <p:nvPr>
            <p:ph type="sldNum" sz="quarter" idx="5"/>
          </p:nvPr>
        </p:nvSpPr>
        <p:spPr/>
        <p:txBody>
          <a:bodyPr/>
          <a:lstStyle/>
          <a:p>
            <a:fld id="{FC4A197A-DFEF-4DA6-96F8-E5E569920FE4}" type="slidenum">
              <a:rPr lang="en-GB" smtClean="0"/>
              <a:t>10</a:t>
            </a:fld>
            <a:endParaRPr lang="en-GB"/>
          </a:p>
        </p:txBody>
      </p:sp>
    </p:spTree>
    <p:extLst>
      <p:ext uri="{BB962C8B-B14F-4D97-AF65-F5344CB8AC3E}">
        <p14:creationId xmlns:p14="http://schemas.microsoft.com/office/powerpoint/2010/main" val="463551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4A197A-DFEF-4DA6-96F8-E5E569920FE4}" type="slidenum">
              <a:rPr lang="en-GB" smtClean="0"/>
              <a:t>11</a:t>
            </a:fld>
            <a:endParaRPr lang="en-GB"/>
          </a:p>
        </p:txBody>
      </p:sp>
    </p:spTree>
    <p:extLst>
      <p:ext uri="{BB962C8B-B14F-4D97-AF65-F5344CB8AC3E}">
        <p14:creationId xmlns:p14="http://schemas.microsoft.com/office/powerpoint/2010/main" val="3838413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See also risk assessment (pages 11–12): https://</a:t>
            </a:r>
            <a:r>
              <a:rPr lang="en-US" dirty="0" err="1"/>
              <a:t>www.ncfe.org.uk</a:t>
            </a:r>
            <a:r>
              <a:rPr lang="en-US" dirty="0"/>
              <a:t>/media/xeyo35n4/sci-gsem-01-tq-science-osa-laboratory-sciences-assignment-1-distinction-guide-standard-exemplification-materials.pdf</a:t>
            </a:r>
          </a:p>
        </p:txBody>
      </p:sp>
      <p:sp>
        <p:nvSpPr>
          <p:cNvPr id="4" name="Slide Number Placeholder 3"/>
          <p:cNvSpPr>
            <a:spLocks noGrp="1"/>
          </p:cNvSpPr>
          <p:nvPr>
            <p:ph type="sldNum" sz="quarter" idx="5"/>
          </p:nvPr>
        </p:nvSpPr>
        <p:spPr/>
        <p:txBody>
          <a:bodyPr/>
          <a:lstStyle/>
          <a:p>
            <a:fld id="{FC4A197A-DFEF-4DA6-96F8-E5E569920FE4}" type="slidenum">
              <a:rPr lang="en-GB" smtClean="0"/>
              <a:t>12</a:t>
            </a:fld>
            <a:endParaRPr lang="en-GB"/>
          </a:p>
        </p:txBody>
      </p:sp>
    </p:spTree>
    <p:extLst>
      <p:ext uri="{BB962C8B-B14F-4D97-AF65-F5344CB8AC3E}">
        <p14:creationId xmlns:p14="http://schemas.microsoft.com/office/powerpoint/2010/main" val="747984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also Risk matrix (page 10): https://</a:t>
            </a:r>
            <a:r>
              <a:rPr lang="en-GB" dirty="0" err="1"/>
              <a:t>www.ncfe.org.uk</a:t>
            </a:r>
            <a:r>
              <a:rPr lang="en-GB" dirty="0"/>
              <a:t>/media/xeyo35n4/sci-gsem-01-tq-science-osa-laboratory-sciences-assignment-1-distinction-guide-standard-exemplification-materials.pdf</a:t>
            </a:r>
          </a:p>
        </p:txBody>
      </p:sp>
      <p:sp>
        <p:nvSpPr>
          <p:cNvPr id="4" name="Slide Number Placeholder 3"/>
          <p:cNvSpPr>
            <a:spLocks noGrp="1"/>
          </p:cNvSpPr>
          <p:nvPr>
            <p:ph type="sldNum" sz="quarter" idx="5"/>
          </p:nvPr>
        </p:nvSpPr>
        <p:spPr/>
        <p:txBody>
          <a:bodyPr/>
          <a:lstStyle/>
          <a:p>
            <a:fld id="{FC4A197A-DFEF-4DA6-96F8-E5E569920FE4}" type="slidenum">
              <a:rPr lang="en-GB" smtClean="0"/>
              <a:t>13</a:t>
            </a:fld>
            <a:endParaRPr lang="en-GB"/>
          </a:p>
        </p:txBody>
      </p:sp>
    </p:spTree>
    <p:extLst>
      <p:ext uri="{BB962C8B-B14F-4D97-AF65-F5344CB8AC3E}">
        <p14:creationId xmlns:p14="http://schemas.microsoft.com/office/powerpoint/2010/main" val="2470258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a:t>
            </a:r>
            <a:r>
              <a:rPr lang="en-GB" dirty="0" err="1"/>
              <a:t>iStockphoto</a:t>
            </a:r>
            <a:r>
              <a:rPr lang="en-GB" dirty="0"/>
              <a:t>/</a:t>
            </a:r>
            <a:r>
              <a:rPr lang="en-GB" dirty="0" err="1"/>
              <a:t>JohnnyGrieg</a:t>
            </a:r>
            <a:endParaRPr lang="en-GB" dirty="0"/>
          </a:p>
        </p:txBody>
      </p:sp>
      <p:sp>
        <p:nvSpPr>
          <p:cNvPr id="4" name="Slide Number Placeholder 3"/>
          <p:cNvSpPr>
            <a:spLocks noGrp="1"/>
          </p:cNvSpPr>
          <p:nvPr>
            <p:ph type="sldNum" sz="quarter" idx="5"/>
          </p:nvPr>
        </p:nvSpPr>
        <p:spPr/>
        <p:txBody>
          <a:bodyPr/>
          <a:lstStyle/>
          <a:p>
            <a:fld id="{FC4A197A-DFEF-4DA6-96F8-E5E569920FE4}" type="slidenum">
              <a:rPr lang="en-GB" smtClean="0"/>
              <a:t>14</a:t>
            </a:fld>
            <a:endParaRPr lang="en-GB"/>
          </a:p>
        </p:txBody>
      </p:sp>
    </p:spTree>
    <p:extLst>
      <p:ext uri="{BB962C8B-B14F-4D97-AF65-F5344CB8AC3E}">
        <p14:creationId xmlns:p14="http://schemas.microsoft.com/office/powerpoint/2010/main" val="1005380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also risk assessment from (pages 11–12): https://</a:t>
            </a:r>
            <a:r>
              <a:rPr lang="en-US" dirty="0" err="1"/>
              <a:t>www.ncfe.org.uk</a:t>
            </a:r>
            <a:r>
              <a:rPr lang="en-US" dirty="0"/>
              <a:t>/media/xeyo35n4/sci-gsem-01-tq-science-osa-laboratory-sciences-assignment-1-distinction-guide-standard-exemplification-materials.pdf</a:t>
            </a:r>
          </a:p>
          <a:p>
            <a:endParaRPr lang="en-GB" dirty="0"/>
          </a:p>
        </p:txBody>
      </p:sp>
      <p:sp>
        <p:nvSpPr>
          <p:cNvPr id="4" name="Slide Number Placeholder 3"/>
          <p:cNvSpPr>
            <a:spLocks noGrp="1"/>
          </p:cNvSpPr>
          <p:nvPr>
            <p:ph type="sldNum" sz="quarter" idx="5"/>
          </p:nvPr>
        </p:nvSpPr>
        <p:spPr/>
        <p:txBody>
          <a:bodyPr/>
          <a:lstStyle/>
          <a:p>
            <a:fld id="{FC4A197A-DFEF-4DA6-96F8-E5E569920FE4}" type="slidenum">
              <a:rPr lang="en-GB" smtClean="0"/>
              <a:t>15</a:t>
            </a:fld>
            <a:endParaRPr lang="en-GB"/>
          </a:p>
        </p:txBody>
      </p:sp>
    </p:spTree>
    <p:extLst>
      <p:ext uri="{BB962C8B-B14F-4D97-AF65-F5344CB8AC3E}">
        <p14:creationId xmlns:p14="http://schemas.microsoft.com/office/powerpoint/2010/main" val="1939082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Contains public sector information published by the Health and Safety Executive and licensed under the https://</a:t>
            </a:r>
            <a:r>
              <a:rPr lang="en-GB" dirty="0" err="1"/>
              <a:t>www.nationalarchives.gov.uk</a:t>
            </a:r>
            <a:r>
              <a:rPr lang="en-GB" dirty="0"/>
              <a:t>/doc/open-government-licence/version/3/</a:t>
            </a:r>
          </a:p>
        </p:txBody>
      </p:sp>
      <p:sp>
        <p:nvSpPr>
          <p:cNvPr id="4" name="Slide Number Placeholder 3"/>
          <p:cNvSpPr>
            <a:spLocks noGrp="1"/>
          </p:cNvSpPr>
          <p:nvPr>
            <p:ph type="sldNum" sz="quarter" idx="5"/>
          </p:nvPr>
        </p:nvSpPr>
        <p:spPr/>
        <p:txBody>
          <a:bodyPr/>
          <a:lstStyle/>
          <a:p>
            <a:fld id="{FC4A197A-DFEF-4DA6-96F8-E5E569920FE4}" type="slidenum">
              <a:rPr lang="en-GB" smtClean="0"/>
              <a:t>16</a:t>
            </a:fld>
            <a:endParaRPr lang="en-GB"/>
          </a:p>
        </p:txBody>
      </p:sp>
    </p:spTree>
    <p:extLst>
      <p:ext uri="{BB962C8B-B14F-4D97-AF65-F5344CB8AC3E}">
        <p14:creationId xmlns:p14="http://schemas.microsoft.com/office/powerpoint/2010/main" val="3135767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video ’Health and safety risk assessment and management’ from the HSE is available on YouTube at: https://www.youtube.com/watch?v=xyANahuhGs0. </a:t>
            </a:r>
          </a:p>
          <a:p>
            <a:r>
              <a:rPr lang="en-GB"/>
              <a:t>Video </a:t>
            </a:r>
            <a:r>
              <a:rPr lang="en-GB" dirty="0"/>
              <a:t>c</a:t>
            </a:r>
            <a:r>
              <a:rPr lang="en-GB"/>
              <a:t>ontains </a:t>
            </a:r>
            <a:r>
              <a:rPr lang="en-GB" dirty="0"/>
              <a:t>public sector information published by the Health and Safety Executive and licensed under the https://www.nationalarchives.gov.uk/doc/open-government-licence/version/3/</a:t>
            </a:r>
          </a:p>
        </p:txBody>
      </p:sp>
      <p:sp>
        <p:nvSpPr>
          <p:cNvPr id="4" name="Slide Number Placeholder 3"/>
          <p:cNvSpPr>
            <a:spLocks noGrp="1"/>
          </p:cNvSpPr>
          <p:nvPr>
            <p:ph type="sldNum" sz="quarter" idx="5"/>
          </p:nvPr>
        </p:nvSpPr>
        <p:spPr/>
        <p:txBody>
          <a:bodyPr/>
          <a:lstStyle/>
          <a:p>
            <a:fld id="{FC4A197A-DFEF-4DA6-96F8-E5E569920FE4}" type="slidenum">
              <a:rPr lang="en-GB" smtClean="0"/>
              <a:t>17</a:t>
            </a:fld>
            <a:endParaRPr lang="en-GB"/>
          </a:p>
        </p:txBody>
      </p:sp>
    </p:spTree>
    <p:extLst>
      <p:ext uri="{BB962C8B-B14F-4D97-AF65-F5344CB8AC3E}">
        <p14:creationId xmlns:p14="http://schemas.microsoft.com/office/powerpoint/2010/main" val="1178540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4A197A-DFEF-4DA6-96F8-E5E569920FE4}" type="slidenum">
              <a:rPr lang="en-GB" smtClean="0"/>
              <a:t>18</a:t>
            </a:fld>
            <a:endParaRPr lang="en-GB"/>
          </a:p>
        </p:txBody>
      </p:sp>
    </p:spTree>
    <p:extLst>
      <p:ext uri="{BB962C8B-B14F-4D97-AF65-F5344CB8AC3E}">
        <p14:creationId xmlns:p14="http://schemas.microsoft.com/office/powerpoint/2010/main" val="952100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4A197A-DFEF-4DA6-96F8-E5E569920FE4}" type="slidenum">
              <a:rPr lang="en-GB" smtClean="0"/>
              <a:t>19</a:t>
            </a:fld>
            <a:endParaRPr lang="en-GB"/>
          </a:p>
        </p:txBody>
      </p:sp>
    </p:spTree>
    <p:extLst>
      <p:ext uri="{BB962C8B-B14F-4D97-AF65-F5344CB8AC3E}">
        <p14:creationId xmlns:p14="http://schemas.microsoft.com/office/powerpoint/2010/main" val="4140817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4A197A-DFEF-4DA6-96F8-E5E569920FE4}" type="slidenum">
              <a:rPr lang="en-GB" smtClean="0"/>
              <a:t>2</a:t>
            </a:fld>
            <a:endParaRPr lang="en-GB"/>
          </a:p>
        </p:txBody>
      </p:sp>
    </p:spTree>
    <p:extLst>
      <p:ext uri="{BB962C8B-B14F-4D97-AF65-F5344CB8AC3E}">
        <p14:creationId xmlns:p14="http://schemas.microsoft.com/office/powerpoint/2010/main" val="330764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also risk matrix: https://</a:t>
            </a:r>
            <a:r>
              <a:rPr lang="en-GB" dirty="0" err="1"/>
              <a:t>www.ncfe.org.uk</a:t>
            </a:r>
            <a:r>
              <a:rPr lang="en-GB" dirty="0"/>
              <a:t>/media/</a:t>
            </a:r>
            <a:r>
              <a:rPr lang="en-GB" dirty="0" err="1"/>
              <a:t>votpjuvh</a:t>
            </a:r>
            <a:r>
              <a:rPr lang="en-GB" dirty="0"/>
              <a:t>/sci-0007-01-tq-science-osa-laboratory-sciences-assignment-1-assignment-brief.pdf</a:t>
            </a:r>
          </a:p>
        </p:txBody>
      </p:sp>
      <p:sp>
        <p:nvSpPr>
          <p:cNvPr id="4" name="Slide Number Placeholder 3"/>
          <p:cNvSpPr>
            <a:spLocks noGrp="1"/>
          </p:cNvSpPr>
          <p:nvPr>
            <p:ph type="sldNum" sz="quarter" idx="5"/>
          </p:nvPr>
        </p:nvSpPr>
        <p:spPr/>
        <p:txBody>
          <a:bodyPr/>
          <a:lstStyle/>
          <a:p>
            <a:fld id="{FC4A197A-DFEF-4DA6-96F8-E5E569920FE4}" type="slidenum">
              <a:rPr lang="en-GB" smtClean="0"/>
              <a:t>20</a:t>
            </a:fld>
            <a:endParaRPr lang="en-GB"/>
          </a:p>
        </p:txBody>
      </p:sp>
    </p:spTree>
    <p:extLst>
      <p:ext uri="{BB962C8B-B14F-4D97-AF65-F5344CB8AC3E}">
        <p14:creationId xmlns:p14="http://schemas.microsoft.com/office/powerpoint/2010/main" val="78614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also risk assessment (pages 9–10): https://www.ncfe.org.uk/media/votpjuvh/sci-0007-01-tq-science-osa-laboratory-sciences-assignment-1-assignment-brief.pdf</a:t>
            </a:r>
          </a:p>
        </p:txBody>
      </p:sp>
      <p:sp>
        <p:nvSpPr>
          <p:cNvPr id="4" name="Slide Number Placeholder 3"/>
          <p:cNvSpPr>
            <a:spLocks noGrp="1"/>
          </p:cNvSpPr>
          <p:nvPr>
            <p:ph type="sldNum" sz="quarter" idx="5"/>
          </p:nvPr>
        </p:nvSpPr>
        <p:spPr/>
        <p:txBody>
          <a:bodyPr/>
          <a:lstStyle/>
          <a:p>
            <a:fld id="{FC4A197A-DFEF-4DA6-96F8-E5E569920FE4}" type="slidenum">
              <a:rPr lang="en-GB" smtClean="0"/>
              <a:t>21</a:t>
            </a:fld>
            <a:endParaRPr lang="en-GB"/>
          </a:p>
        </p:txBody>
      </p:sp>
    </p:spTree>
    <p:extLst>
      <p:ext uri="{BB962C8B-B14F-4D97-AF65-F5344CB8AC3E}">
        <p14:creationId xmlns:p14="http://schemas.microsoft.com/office/powerpoint/2010/main" val="1788384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4A197A-DFEF-4DA6-96F8-E5E569920FE4}" type="slidenum">
              <a:rPr lang="en-GB" smtClean="0"/>
              <a:t>22</a:t>
            </a:fld>
            <a:endParaRPr lang="en-GB"/>
          </a:p>
        </p:txBody>
      </p:sp>
    </p:spTree>
    <p:extLst>
      <p:ext uri="{BB962C8B-B14F-4D97-AF65-F5344CB8AC3E}">
        <p14:creationId xmlns:p14="http://schemas.microsoft.com/office/powerpoint/2010/main" val="4102202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4A197A-DFEF-4DA6-96F8-E5E569920FE4}" type="slidenum">
              <a:rPr lang="en-GB" smtClean="0"/>
              <a:t>23</a:t>
            </a:fld>
            <a:endParaRPr lang="en-GB"/>
          </a:p>
        </p:txBody>
      </p:sp>
    </p:spTree>
    <p:extLst>
      <p:ext uri="{BB962C8B-B14F-4D97-AF65-F5344CB8AC3E}">
        <p14:creationId xmlns:p14="http://schemas.microsoft.com/office/powerpoint/2010/main" val="1793824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4A197A-DFEF-4DA6-96F8-E5E569920FE4}" type="slidenum">
              <a:rPr lang="en-GB" smtClean="0"/>
              <a:t>24</a:t>
            </a:fld>
            <a:endParaRPr lang="en-GB"/>
          </a:p>
        </p:txBody>
      </p:sp>
    </p:spTree>
    <p:extLst>
      <p:ext uri="{BB962C8B-B14F-4D97-AF65-F5344CB8AC3E}">
        <p14:creationId xmlns:p14="http://schemas.microsoft.com/office/powerpoint/2010/main" val="3678477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4A197A-DFEF-4DA6-96F8-E5E569920FE4}" type="slidenum">
              <a:rPr lang="en-GB" smtClean="0"/>
              <a:t>25</a:t>
            </a:fld>
            <a:endParaRPr lang="en-GB"/>
          </a:p>
        </p:txBody>
      </p:sp>
    </p:spTree>
    <p:extLst>
      <p:ext uri="{BB962C8B-B14F-4D97-AF65-F5344CB8AC3E}">
        <p14:creationId xmlns:p14="http://schemas.microsoft.com/office/powerpoint/2010/main" val="3636062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spilled test tube © Shutterstock/</a:t>
            </a:r>
            <a:r>
              <a:rPr lang="en-GB" b="0" i="0" u="none" strike="noStrike" dirty="0" err="1">
                <a:solidFill>
                  <a:srgbClr val="1F1F1F"/>
                </a:solidFill>
                <a:effectLst/>
                <a:latin typeface="Google Sans"/>
              </a:rPr>
              <a:t>adriaticfoto</a:t>
            </a:r>
            <a:endParaRPr lang="en-GB" b="0" i="0" u="none" strike="noStrike" dirty="0">
              <a:solidFill>
                <a:srgbClr val="1F1F1F"/>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1F1F1F"/>
                </a:solidFill>
                <a:effectLst/>
                <a:latin typeface="Google Sans"/>
              </a:rPr>
              <a:t>Image: man with trapped arm </a:t>
            </a:r>
            <a:r>
              <a:rPr lang="en-GB" dirty="0"/>
              <a:t>© Shutterstock/</a:t>
            </a:r>
            <a:r>
              <a:rPr lang="en-GB" b="0" i="0" u="none" strike="noStrike" dirty="0" err="1">
                <a:solidFill>
                  <a:srgbClr val="1F1F1F"/>
                </a:solidFill>
                <a:effectLst/>
                <a:latin typeface="Google Sans"/>
              </a:rPr>
              <a:t>Zoriana</a:t>
            </a:r>
            <a:r>
              <a:rPr lang="en-GB" b="0" i="0" u="none" strike="noStrike" dirty="0">
                <a:solidFill>
                  <a:srgbClr val="1F1F1F"/>
                </a:solidFill>
                <a:effectLst/>
                <a:latin typeface="Google Sans"/>
              </a:rPr>
              <a:t> </a:t>
            </a:r>
            <a:r>
              <a:rPr lang="en-GB" b="0" i="0" u="none" strike="noStrike" dirty="0" err="1">
                <a:solidFill>
                  <a:srgbClr val="1F1F1F"/>
                </a:solidFill>
                <a:effectLst/>
                <a:latin typeface="Google Sans"/>
              </a:rPr>
              <a:t>Zaitseva</a:t>
            </a:r>
            <a:endParaRPr lang="en-GB" b="0" i="0" u="none" strike="noStrike" dirty="0">
              <a:solidFill>
                <a:srgbClr val="1F1F1F"/>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1F1F1F"/>
                </a:solidFill>
                <a:effectLst/>
                <a:latin typeface="Google Sans"/>
              </a:rPr>
              <a:t>Image: man falling over </a:t>
            </a:r>
            <a:r>
              <a:rPr lang="en-GB" dirty="0"/>
              <a:t>© Shutterstock/Andre Marcelo Santa Maria</a:t>
            </a:r>
            <a:endParaRPr lang="en-GB" b="0" i="0" u="none" strike="noStrike" dirty="0">
              <a:solidFill>
                <a:srgbClr val="1F1F1F"/>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C4A197A-DFEF-4DA6-96F8-E5E569920FE4}" type="slidenum">
              <a:rPr lang="en-GB" smtClean="0"/>
              <a:t>3</a:t>
            </a:fld>
            <a:endParaRPr lang="en-GB"/>
          </a:p>
        </p:txBody>
      </p:sp>
    </p:spTree>
    <p:extLst>
      <p:ext uri="{BB962C8B-B14F-4D97-AF65-F5344CB8AC3E}">
        <p14:creationId xmlns:p14="http://schemas.microsoft.com/office/powerpoint/2010/main" val="2003282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dirty="0">
                <a:solidFill>
                  <a:srgbClr val="000000"/>
                </a:solidFill>
                <a:effectLst/>
                <a:latin typeface="Calibri" panose="020F0502020204030204" pitchFamily="34" charset="0"/>
              </a:rPr>
              <a:t>This case study is available at: </a:t>
            </a:r>
            <a:r>
              <a:rPr lang="en-US" sz="1800" b="0" i="0" dirty="0">
                <a:solidFill>
                  <a:srgbClr val="1155CC"/>
                </a:solidFill>
                <a:effectLst/>
                <a:latin typeface="Arial" panose="020B0604020202020204" pitchFamily="34" charset="0"/>
                <a:hlinkClick r:id="rId3"/>
              </a:rPr>
              <a:t>https://www.hse.gov.uk/coshh/casestudies/index.htm</a:t>
            </a:r>
            <a:r>
              <a:rPr lang="en-US" sz="1800" b="0" i="0" dirty="0">
                <a:solidFill>
                  <a:srgbClr val="000000"/>
                </a:solidFill>
                <a:effectLst/>
                <a:latin typeface="Calibri" panose="020F0502020204030204" pitchFamily="34" charset="0"/>
              </a:rPr>
              <a:t> </a:t>
            </a:r>
            <a:endParaRPr lang="en-US" b="0" i="0" dirty="0">
              <a:solidFill>
                <a:srgbClr val="222222"/>
              </a:solidFill>
              <a:effectLst/>
              <a:latin typeface="Arial" panose="020B0604020202020204" pitchFamily="34" charset="0"/>
            </a:endParaRPr>
          </a:p>
          <a:p>
            <a:pPr algn="l"/>
            <a:r>
              <a:rPr lang="en-US" b="0" i="0" dirty="0">
                <a:solidFill>
                  <a:srgbClr val="1F1F1F"/>
                </a:solidFill>
                <a:effectLst/>
                <a:latin typeface="Google Sans"/>
              </a:rPr>
              <a:t>Case study contains public sector information published by the Health and Safety Executive and licensed under the </a:t>
            </a:r>
            <a:r>
              <a:rPr lang="en-US" b="0" i="0" dirty="0">
                <a:solidFill>
                  <a:srgbClr val="1155CC"/>
                </a:solidFill>
                <a:effectLst/>
                <a:latin typeface="Google Sans"/>
                <a:hlinkClick r:id="rId4"/>
              </a:rPr>
              <a:t>https://www.nationalarchives.gov.uk/doc/open-government-licence/version/3/</a:t>
            </a:r>
            <a:endParaRPr lang="en-US" b="0" i="0" dirty="0">
              <a:solidFill>
                <a:srgbClr val="222222"/>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C4A197A-DFEF-4DA6-96F8-E5E569920FE4}" type="slidenum">
              <a:rPr lang="en-GB" smtClean="0"/>
              <a:t>4</a:t>
            </a:fld>
            <a:endParaRPr lang="en-GB"/>
          </a:p>
        </p:txBody>
      </p:sp>
    </p:spTree>
    <p:extLst>
      <p:ext uri="{BB962C8B-B14F-4D97-AF65-F5344CB8AC3E}">
        <p14:creationId xmlns:p14="http://schemas.microsoft.com/office/powerpoint/2010/main" val="296330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effectLst/>
                <a:latin typeface="Helvetica" pitchFamily="2" charset="0"/>
              </a:rPr>
              <a:t>This case study is available at: https://www.hsmsearch.com/Food-manufacturer-fined-after-two-workers-injured with content from HSE (https://www.hse.gov.uk).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effectLst/>
                <a:latin typeface="Helvetica" pitchFamily="2" charset="0"/>
              </a:rPr>
              <a:t>Case study contains public sector information published by the Health and Safety Executive and licensed under the https://www.nationalarchives.gov.uk/doc/open-government-licence/version/3/</a:t>
            </a:r>
          </a:p>
          <a:p>
            <a:endParaRPr lang="en-GB" dirty="0"/>
          </a:p>
        </p:txBody>
      </p:sp>
      <p:sp>
        <p:nvSpPr>
          <p:cNvPr id="4" name="Slide Number Placeholder 3"/>
          <p:cNvSpPr>
            <a:spLocks noGrp="1"/>
          </p:cNvSpPr>
          <p:nvPr>
            <p:ph type="sldNum" sz="quarter" idx="5"/>
          </p:nvPr>
        </p:nvSpPr>
        <p:spPr/>
        <p:txBody>
          <a:bodyPr/>
          <a:lstStyle/>
          <a:p>
            <a:fld id="{FC4A197A-DFEF-4DA6-96F8-E5E569920FE4}" type="slidenum">
              <a:rPr lang="en-GB" smtClean="0"/>
              <a:t>5</a:t>
            </a:fld>
            <a:endParaRPr lang="en-GB"/>
          </a:p>
        </p:txBody>
      </p:sp>
    </p:spTree>
    <p:extLst>
      <p:ext uri="{BB962C8B-B14F-4D97-AF65-F5344CB8AC3E}">
        <p14:creationId xmlns:p14="http://schemas.microsoft.com/office/powerpoint/2010/main" val="4278761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dirty="0">
                <a:solidFill>
                  <a:srgbClr val="000000"/>
                </a:solidFill>
                <a:effectLst/>
                <a:latin typeface="Calibri" panose="020F0502020204030204" pitchFamily="34" charset="0"/>
              </a:rPr>
              <a:t>This case study is available at: </a:t>
            </a:r>
            <a:r>
              <a:rPr lang="en-US" sz="1800" b="0" i="0" dirty="0">
                <a:solidFill>
                  <a:srgbClr val="1155CC"/>
                </a:solidFill>
                <a:effectLst/>
                <a:latin typeface="Arial" panose="020B0604020202020204" pitchFamily="34" charset="0"/>
                <a:hlinkClick r:id="rId3"/>
              </a:rPr>
              <a:t>https://www.hse.gov.uk/coshh/casestudies/index.htm</a:t>
            </a:r>
            <a:r>
              <a:rPr lang="en-US" sz="1800" b="0" i="0" dirty="0">
                <a:solidFill>
                  <a:srgbClr val="000000"/>
                </a:solidFill>
                <a:effectLst/>
                <a:latin typeface="Calibri" panose="020F0502020204030204" pitchFamily="34" charset="0"/>
              </a:rPr>
              <a:t> </a:t>
            </a:r>
            <a:endParaRPr lang="en-US" b="0" i="0" dirty="0">
              <a:solidFill>
                <a:srgbClr val="222222"/>
              </a:solidFill>
              <a:effectLst/>
              <a:latin typeface="Arial" panose="020B0604020202020204" pitchFamily="34" charset="0"/>
            </a:endParaRPr>
          </a:p>
          <a:p>
            <a:pPr algn="l"/>
            <a:r>
              <a:rPr lang="en-US" b="0" i="0" dirty="0">
                <a:solidFill>
                  <a:srgbClr val="1F1F1F"/>
                </a:solidFill>
                <a:effectLst/>
                <a:latin typeface="Google Sans"/>
              </a:rPr>
              <a:t>Case study contains public sector information published by the Health and Safety Executive and licensed under the</a:t>
            </a:r>
            <a:r>
              <a:rPr lang="en-US" b="0" i="0" dirty="0">
                <a:solidFill>
                  <a:srgbClr val="1155CC"/>
                </a:solidFill>
                <a:effectLst/>
                <a:latin typeface="Google Sans"/>
                <a:hlinkClick r:id="rId4"/>
              </a:rPr>
              <a:t>https://www.nationalarchives.gov.uk/doc/open-government-licence/version/3/</a:t>
            </a:r>
            <a:endParaRPr lang="en-US" b="0" i="0" dirty="0">
              <a:solidFill>
                <a:srgbClr val="222222"/>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C4A197A-DFEF-4DA6-96F8-E5E569920FE4}" type="slidenum">
              <a:rPr lang="en-GB" smtClean="0"/>
              <a:t>6</a:t>
            </a:fld>
            <a:endParaRPr lang="en-GB"/>
          </a:p>
        </p:txBody>
      </p:sp>
    </p:spTree>
    <p:extLst>
      <p:ext uri="{BB962C8B-B14F-4D97-AF65-F5344CB8AC3E}">
        <p14:creationId xmlns:p14="http://schemas.microsoft.com/office/powerpoint/2010/main" val="3490160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dirty="0">
                <a:solidFill>
                  <a:srgbClr val="000000"/>
                </a:solidFill>
                <a:effectLst/>
                <a:latin typeface="Calibri" panose="020F0502020204030204" pitchFamily="34" charset="0"/>
              </a:rPr>
              <a:t>This case study is available at: </a:t>
            </a:r>
            <a:r>
              <a:rPr lang="en-US" sz="1800" b="0" i="0" dirty="0">
                <a:solidFill>
                  <a:srgbClr val="1155CC"/>
                </a:solidFill>
                <a:effectLst/>
                <a:latin typeface="Arial" panose="020B0604020202020204" pitchFamily="34" charset="0"/>
                <a:hlinkClick r:id="rId3"/>
              </a:rPr>
              <a:t>https://www.hse.gov.uk/coshh/casestudies/index.htm</a:t>
            </a:r>
            <a:r>
              <a:rPr lang="en-US" sz="1800" b="0" i="0" dirty="0">
                <a:solidFill>
                  <a:srgbClr val="000000"/>
                </a:solidFill>
                <a:effectLst/>
                <a:latin typeface="Calibri" panose="020F0502020204030204" pitchFamily="34" charset="0"/>
              </a:rPr>
              <a:t> </a:t>
            </a:r>
            <a:endParaRPr lang="en-US" b="0" i="0" dirty="0">
              <a:solidFill>
                <a:srgbClr val="222222"/>
              </a:solidFill>
              <a:effectLst/>
              <a:latin typeface="Arial" panose="020B0604020202020204" pitchFamily="34" charset="0"/>
            </a:endParaRPr>
          </a:p>
          <a:p>
            <a:pPr algn="l"/>
            <a:r>
              <a:rPr lang="en-US" b="0" i="0" dirty="0">
                <a:solidFill>
                  <a:srgbClr val="1F1F1F"/>
                </a:solidFill>
                <a:effectLst/>
                <a:latin typeface="Google Sans"/>
              </a:rPr>
              <a:t>Case study contains public sector information published by the Health and Safety Executive and licensed under the</a:t>
            </a:r>
            <a:r>
              <a:rPr lang="en-US" b="0" i="0" dirty="0">
                <a:solidFill>
                  <a:srgbClr val="1155CC"/>
                </a:solidFill>
                <a:effectLst/>
                <a:latin typeface="Google Sans"/>
                <a:hlinkClick r:id="rId4"/>
              </a:rPr>
              <a:t>https://www.nationalarchives.gov.uk/doc/open-government-licence/version/3/</a:t>
            </a:r>
            <a:endParaRPr lang="en-US" b="0" i="0" dirty="0">
              <a:solidFill>
                <a:srgbClr val="222222"/>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C4A197A-DFEF-4DA6-96F8-E5E569920FE4}" type="slidenum">
              <a:rPr lang="en-GB" smtClean="0"/>
              <a:t>7</a:t>
            </a:fld>
            <a:endParaRPr lang="en-GB"/>
          </a:p>
        </p:txBody>
      </p:sp>
    </p:spTree>
    <p:extLst>
      <p:ext uri="{BB962C8B-B14F-4D97-AF65-F5344CB8AC3E}">
        <p14:creationId xmlns:p14="http://schemas.microsoft.com/office/powerpoint/2010/main" val="3594359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The Laboratory Safety Institute (LSI)</a:t>
            </a:r>
          </a:p>
        </p:txBody>
      </p:sp>
      <p:sp>
        <p:nvSpPr>
          <p:cNvPr id="4" name="Slide Number Placeholder 3"/>
          <p:cNvSpPr>
            <a:spLocks noGrp="1"/>
          </p:cNvSpPr>
          <p:nvPr>
            <p:ph type="sldNum" sz="quarter" idx="5"/>
          </p:nvPr>
        </p:nvSpPr>
        <p:spPr/>
        <p:txBody>
          <a:bodyPr/>
          <a:lstStyle/>
          <a:p>
            <a:fld id="{FC4A197A-DFEF-4DA6-96F8-E5E569920FE4}" type="slidenum">
              <a:rPr lang="en-GB" smtClean="0"/>
              <a:t>8</a:t>
            </a:fld>
            <a:endParaRPr lang="en-GB"/>
          </a:p>
        </p:txBody>
      </p:sp>
    </p:spTree>
    <p:extLst>
      <p:ext uri="{BB962C8B-B14F-4D97-AF65-F5344CB8AC3E}">
        <p14:creationId xmlns:p14="http://schemas.microsoft.com/office/powerpoint/2010/main" val="3465683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4A197A-DFEF-4DA6-96F8-E5E569920FE4}" type="slidenum">
              <a:rPr lang="en-GB" smtClean="0"/>
              <a:t>9</a:t>
            </a:fld>
            <a:endParaRPr lang="en-GB"/>
          </a:p>
        </p:txBody>
      </p:sp>
    </p:spTree>
    <p:extLst>
      <p:ext uri="{BB962C8B-B14F-4D97-AF65-F5344CB8AC3E}">
        <p14:creationId xmlns:p14="http://schemas.microsoft.com/office/powerpoint/2010/main" val="3421292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group of people in lab coats&#10;&#10;Description automatically generated with medium confidence">
            <a:extLst>
              <a:ext uri="{FF2B5EF4-FFF2-40B4-BE49-F238E27FC236}">
                <a16:creationId xmlns:a16="http://schemas.microsoft.com/office/drawing/2014/main" id="{F46E5EB6-EF23-9191-1C19-791D0A3DF82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1771"/>
            <a:ext cx="12192000" cy="3461657"/>
          </a:xfrm>
          <a:prstGeom prst="rect">
            <a:avLst/>
          </a:prstGeom>
        </p:spPr>
      </p:pic>
      <p:pic>
        <p:nvPicPr>
          <p:cNvPr id="6" name="Picture 5" descr="A picture containing screenshot, design&#10;&#10;Description automatically generated">
            <a:extLst>
              <a:ext uri="{FF2B5EF4-FFF2-40B4-BE49-F238E27FC236}">
                <a16:creationId xmlns:a16="http://schemas.microsoft.com/office/drawing/2014/main" id="{CF0436F5-4759-CE02-9A1C-07D3004141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608266"/>
            <a:ext cx="12192000" cy="5247132"/>
          </a:xfrm>
          <a:prstGeom prst="rect">
            <a:avLst/>
          </a:prstGeom>
        </p:spPr>
      </p:pic>
      <p:sp>
        <p:nvSpPr>
          <p:cNvPr id="11" name="Footer Placeholder 4">
            <a:extLst>
              <a:ext uri="{FF2B5EF4-FFF2-40B4-BE49-F238E27FC236}">
                <a16:creationId xmlns:a16="http://schemas.microsoft.com/office/drawing/2014/main" id="{E33622E4-CEE5-F34B-4F3F-C30CEBF6A7A0}"/>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April 2024</a:t>
            </a:r>
            <a:endParaRPr lang="en-GB"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01A01DBF-6845-8111-1CE3-3D349B5929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90283" y="1283344"/>
            <a:ext cx="1811434" cy="1800000"/>
          </a:xfrm>
          <a:prstGeom prst="rect">
            <a:avLst/>
          </a:prstGeom>
        </p:spPr>
      </p:pic>
      <p:pic>
        <p:nvPicPr>
          <p:cNvPr id="17" name="Picture 16">
            <a:extLst>
              <a:ext uri="{FF2B5EF4-FFF2-40B4-BE49-F238E27FC236}">
                <a16:creationId xmlns:a16="http://schemas.microsoft.com/office/drawing/2014/main" id="{CBFB300C-2BB8-401C-5DD0-A1E1AA7DCF37}"/>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5717226" y="1677322"/>
            <a:ext cx="757547" cy="953324"/>
          </a:xfrm>
          <a:prstGeom prst="rect">
            <a:avLst/>
          </a:prstGeom>
        </p:spPr>
      </p:pic>
      <p:sp>
        <p:nvSpPr>
          <p:cNvPr id="2" name="Title 1">
            <a:extLst>
              <a:ext uri="{FF2B5EF4-FFF2-40B4-BE49-F238E27FC236}">
                <a16:creationId xmlns:a16="http://schemas.microsoft.com/office/drawing/2014/main" id="{1A6B36D0-2D56-0FDB-5940-69EB91D58521}"/>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46631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2EF9B7F-2B1A-52D2-9C85-16A12FF20742}"/>
              </a:ext>
            </a:extLst>
          </p:cNvPr>
          <p:cNvSpPr>
            <a:spLocks noGrp="1"/>
          </p:cNvSpPr>
          <p:nvPr>
            <p:ph type="subTitle" idx="1"/>
          </p:nvPr>
        </p:nvSpPr>
        <p:spPr>
          <a:xfrm>
            <a:off x="1524000" y="4903189"/>
            <a:ext cx="9144000" cy="583211"/>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Text Placeholder 5">
            <a:extLst>
              <a:ext uri="{FF2B5EF4-FFF2-40B4-BE49-F238E27FC236}">
                <a16:creationId xmlns:a16="http://schemas.microsoft.com/office/drawing/2014/main" id="{ED3B1122-7287-39FB-52A7-F594DB038E65}"/>
              </a:ext>
            </a:extLst>
          </p:cNvPr>
          <p:cNvSpPr>
            <a:spLocks noGrp="1"/>
          </p:cNvSpPr>
          <p:nvPr>
            <p:ph type="body" sz="quarter" idx="10"/>
          </p:nvPr>
        </p:nvSpPr>
        <p:spPr>
          <a:xfrm>
            <a:off x="6096000" y="2476724"/>
            <a:ext cx="5623668" cy="534189"/>
          </a:xfrm>
        </p:spPr>
        <p:txBody>
          <a:bodyPr>
            <a:noAutofit/>
          </a:bodyPr>
          <a:lstStyle>
            <a:lvl1pPr marL="0" indent="0" algn="r">
              <a:buNone/>
              <a:defRPr sz="2000" b="1" i="0" u="none">
                <a:solidFill>
                  <a:srgbClr val="466318"/>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Master text styles</a:t>
            </a:r>
          </a:p>
        </p:txBody>
      </p:sp>
      <p:sp>
        <p:nvSpPr>
          <p:cNvPr id="7" name="Text Placeholder 9">
            <a:extLst>
              <a:ext uri="{FF2B5EF4-FFF2-40B4-BE49-F238E27FC236}">
                <a16:creationId xmlns:a16="http://schemas.microsoft.com/office/drawing/2014/main" id="{96A30E20-A7B7-5E55-322D-0D73FBBE212D}"/>
              </a:ext>
            </a:extLst>
          </p:cNvPr>
          <p:cNvSpPr>
            <a:spLocks noGrp="1"/>
          </p:cNvSpPr>
          <p:nvPr>
            <p:ph type="body" sz="quarter" idx="11"/>
          </p:nvPr>
        </p:nvSpPr>
        <p:spPr>
          <a:xfrm>
            <a:off x="1524000" y="5625863"/>
            <a:ext cx="9144000" cy="458004"/>
          </a:xfrm>
        </p:spPr>
        <p:txBody>
          <a:bodyPr>
            <a:noAutofit/>
          </a:bodyPr>
          <a:lstStyle>
            <a:lvl1pPr marL="0" indent="0" algn="ctr">
              <a:buNone/>
              <a:defRPr sz="2400">
                <a:solidFill>
                  <a:schemeClr val="tx1">
                    <a:lumMod val="85000"/>
                    <a:lumOff val="15000"/>
                  </a:schemeClr>
                </a:solidFill>
              </a:defRPr>
            </a:lvl1pPr>
          </a:lstStyle>
          <a:p>
            <a:pPr lvl="0"/>
            <a:r>
              <a:rPr lang="en-US" dirty="0"/>
              <a:t>Click to edit Master text styles</a:t>
            </a:r>
          </a:p>
        </p:txBody>
      </p:sp>
      <p:pic>
        <p:nvPicPr>
          <p:cNvPr id="13" name="Picture 12" descr="A picture containing screenshot, graphics, pattern, circle&#10;&#10;Description automatically generated">
            <a:extLst>
              <a:ext uri="{FF2B5EF4-FFF2-40B4-BE49-F238E27FC236}">
                <a16:creationId xmlns:a16="http://schemas.microsoft.com/office/drawing/2014/main" id="{4ABF62B2-FA08-FA76-C798-4B6D72056BC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03163" y="1861525"/>
            <a:ext cx="2049637" cy="860482"/>
          </a:xfrm>
          <a:prstGeom prst="rect">
            <a:avLst/>
          </a:prstGeom>
        </p:spPr>
      </p:pic>
    </p:spTree>
    <p:extLst>
      <p:ext uri="{BB962C8B-B14F-4D97-AF65-F5344CB8AC3E}">
        <p14:creationId xmlns:p14="http://schemas.microsoft.com/office/powerpoint/2010/main" val="340950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tivity_answer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F0C2EF-6E16-9B82-6B63-442BD0C248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61979"/>
          <a:stretch/>
        </p:blipFill>
        <p:spPr>
          <a:xfrm>
            <a:off x="7556311" y="1"/>
            <a:ext cx="4635689" cy="6857999"/>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59635E-39ED-F784-26B0-6A6520D6ADE2}"/>
              </a:ext>
            </a:extLst>
          </p:cNvPr>
          <p:cNvSpPr>
            <a:spLocks noGrp="1"/>
          </p:cNvSpPr>
          <p:nvPr>
            <p:ph type="body" sz="quarter" idx="10"/>
          </p:nvPr>
        </p:nvSpPr>
        <p:spPr>
          <a:xfrm>
            <a:off x="8175008" y="2892829"/>
            <a:ext cx="3507474" cy="3284134"/>
          </a:xfrm>
        </p:spPr>
        <p:txBody>
          <a:bodyPr>
            <a:normAutofit/>
          </a:bodyPr>
          <a:lstStyle>
            <a:lvl1pPr marL="0" indent="0">
              <a:buNone/>
              <a:defRPr sz="2000">
                <a:solidFill>
                  <a:srgbClr val="10283A"/>
                </a:solidFill>
              </a:defRPr>
            </a:lvl1pPr>
            <a:lvl2pPr marL="457200" indent="0">
              <a:buNone/>
              <a:defRPr sz="2000">
                <a:solidFill>
                  <a:srgbClr val="10283A"/>
                </a:solidFill>
              </a:defRPr>
            </a:lvl2pPr>
            <a:lvl3pPr marL="914400" indent="0">
              <a:buNone/>
              <a:defRPr sz="2000">
                <a:solidFill>
                  <a:srgbClr val="10283A"/>
                </a:solidFill>
              </a:defRPr>
            </a:lvl3pPr>
            <a:lvl4pPr marL="1371600" indent="0">
              <a:buNone/>
              <a:defRPr sz="2000">
                <a:solidFill>
                  <a:srgbClr val="10283A"/>
                </a:solidFill>
              </a:defRPr>
            </a:lvl4pPr>
            <a:lvl5pPr marL="1828800" indent="0">
              <a:buNone/>
              <a:defRPr sz="2000">
                <a:solidFill>
                  <a:srgbClr val="10283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4">
            <a:extLst>
              <a:ext uri="{FF2B5EF4-FFF2-40B4-BE49-F238E27FC236}">
                <a16:creationId xmlns:a16="http://schemas.microsoft.com/office/drawing/2014/main" id="{EEAC885B-A4A4-DCB2-7EAC-A1F1A996CE75}"/>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April 2024</a:t>
            </a:r>
          </a:p>
        </p:txBody>
      </p:sp>
      <p:sp>
        <p:nvSpPr>
          <p:cNvPr id="4" name="Text Placeholder 4">
            <a:extLst>
              <a:ext uri="{FF2B5EF4-FFF2-40B4-BE49-F238E27FC236}">
                <a16:creationId xmlns:a16="http://schemas.microsoft.com/office/drawing/2014/main" id="{614E3177-C0BC-55FC-4E39-B45CD33145B8}"/>
              </a:ext>
            </a:extLst>
          </p:cNvPr>
          <p:cNvSpPr>
            <a:spLocks noGrp="1"/>
          </p:cNvSpPr>
          <p:nvPr>
            <p:ph type="body" sz="quarter" idx="11"/>
          </p:nvPr>
        </p:nvSpPr>
        <p:spPr>
          <a:xfrm>
            <a:off x="8175008" y="2055812"/>
            <a:ext cx="2689727" cy="620511"/>
          </a:xfrm>
        </p:spPr>
        <p:txBody>
          <a:bodyPr>
            <a:normAutofit/>
          </a:bodyPr>
          <a:lstStyle>
            <a:lvl1pPr marL="0" indent="0">
              <a:buNone/>
              <a:defRPr sz="2800" b="1">
                <a:solidFill>
                  <a:srgbClr val="10283A"/>
                </a:solidFill>
              </a:defRPr>
            </a:lvl1pPr>
            <a:lvl2pPr marL="457200" indent="0">
              <a:buNone/>
              <a:defRPr sz="2000">
                <a:solidFill>
                  <a:srgbClr val="FF0000"/>
                </a:solidFill>
              </a:defRPr>
            </a:lvl2pPr>
            <a:lvl3pPr marL="914400" indent="0">
              <a:buNone/>
              <a:defRPr sz="2000">
                <a:solidFill>
                  <a:srgbClr val="FF0000"/>
                </a:solidFill>
              </a:defRPr>
            </a:lvl3pPr>
            <a:lvl4pPr marL="1371600" indent="0">
              <a:buNone/>
              <a:defRPr sz="2000">
                <a:solidFill>
                  <a:srgbClr val="FF0000"/>
                </a:solidFill>
              </a:defRPr>
            </a:lvl4pPr>
            <a:lvl5pPr marL="1828800" indent="0">
              <a:buNone/>
              <a:defRPr sz="2000">
                <a:solidFill>
                  <a:srgbClr val="FF0000"/>
                </a:solidFill>
              </a:defRPr>
            </a:lvl5pPr>
          </a:lstStyle>
          <a:p>
            <a:pPr lvl="0"/>
            <a:r>
              <a:rPr lang="en-US" dirty="0"/>
              <a:t>Click to edit Master text styles</a:t>
            </a:r>
          </a:p>
        </p:txBody>
      </p:sp>
      <p:sp>
        <p:nvSpPr>
          <p:cNvPr id="8" name="Text Placeholder 5">
            <a:extLst>
              <a:ext uri="{FF2B5EF4-FFF2-40B4-BE49-F238E27FC236}">
                <a16:creationId xmlns:a16="http://schemas.microsoft.com/office/drawing/2014/main" id="{E5E4C997-4AE7-5413-8EBD-5D3A204E8318}"/>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9" name="Text Placeholder 12">
            <a:extLst>
              <a:ext uri="{FF2B5EF4-FFF2-40B4-BE49-F238E27FC236}">
                <a16:creationId xmlns:a16="http://schemas.microsoft.com/office/drawing/2014/main" id="{38E42E70-E1D6-307E-10B0-2F5B246987F6}"/>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13145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tivity_text+image">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81CF4477-6D3D-2D7E-2E3D-CAC0483B27E4}"/>
              </a:ext>
            </a:extLst>
          </p:cNvPr>
          <p:cNvSpPr>
            <a:spLocks noGrp="1"/>
          </p:cNvSpPr>
          <p:nvPr>
            <p:ph sz="half" idx="10"/>
          </p:nvPr>
        </p:nvSpPr>
        <p:spPr>
          <a:xfrm>
            <a:off x="839788" y="1872343"/>
            <a:ext cx="3932238" cy="3988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42D7E2D6-6541-EB56-B25E-8362BF154465}"/>
              </a:ext>
            </a:extLst>
          </p:cNvPr>
          <p:cNvSpPr>
            <a:spLocks noGrp="1"/>
          </p:cNvSpPr>
          <p:nvPr>
            <p:ph type="title"/>
          </p:nvPr>
        </p:nvSpPr>
        <p:spPr>
          <a:xfrm>
            <a:off x="839788" y="457200"/>
            <a:ext cx="3932237" cy="1255486"/>
          </a:xfrm>
        </p:spPr>
        <p:txBody>
          <a:bodyPr anchor="b">
            <a:normAutofit/>
          </a:bodyPr>
          <a:lstStyle>
            <a:lvl1pPr>
              <a:defRPr sz="36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FB401A65-36E9-75E7-2C99-A3E54302453D}"/>
              </a:ext>
            </a:extLst>
          </p:cNvPr>
          <p:cNvSpPr>
            <a:spLocks noGrp="1"/>
          </p:cNvSpPr>
          <p:nvPr>
            <p:ph type="pic" idx="1"/>
          </p:nvPr>
        </p:nvSpPr>
        <p:spPr>
          <a:xfrm>
            <a:off x="5183188" y="1284514"/>
            <a:ext cx="5762398" cy="4576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0" name="Footer Placeholder 4">
            <a:extLst>
              <a:ext uri="{FF2B5EF4-FFF2-40B4-BE49-F238E27FC236}">
                <a16:creationId xmlns:a16="http://schemas.microsoft.com/office/drawing/2014/main" id="{42425175-C340-950A-69CF-C6171BA23D5C}"/>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April 2024</a:t>
            </a:r>
          </a:p>
        </p:txBody>
      </p:sp>
      <p:sp>
        <p:nvSpPr>
          <p:cNvPr id="13" name="Text Placeholder 12">
            <a:extLst>
              <a:ext uri="{FF2B5EF4-FFF2-40B4-BE49-F238E27FC236}">
                <a16:creationId xmlns:a16="http://schemas.microsoft.com/office/drawing/2014/main" id="{4B12EA37-2B28-33A5-1D17-A7374800F6F7}"/>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4" name="Text Placeholder 5">
            <a:extLst>
              <a:ext uri="{FF2B5EF4-FFF2-40B4-BE49-F238E27FC236}">
                <a16:creationId xmlns:a16="http://schemas.microsoft.com/office/drawing/2014/main" id="{2B62C6E0-46EF-437B-CFEB-4B65E34ADC2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1346948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vity_two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April 2024</a:t>
            </a:r>
          </a:p>
        </p:txBody>
      </p:sp>
      <p:sp>
        <p:nvSpPr>
          <p:cNvPr id="5" name="Content Placeholder 2">
            <a:extLst>
              <a:ext uri="{FF2B5EF4-FFF2-40B4-BE49-F238E27FC236}">
                <a16:creationId xmlns:a16="http://schemas.microsoft.com/office/drawing/2014/main" id="{7D15544B-F175-9EAE-3425-9D9811AB2A77}"/>
              </a:ext>
            </a:extLst>
          </p:cNvPr>
          <p:cNvSpPr>
            <a:spLocks noGrp="1"/>
          </p:cNvSpPr>
          <p:nvPr>
            <p:ph idx="10"/>
          </p:nvPr>
        </p:nvSpPr>
        <p:spPr>
          <a:xfrm>
            <a:off x="838200" y="1978025"/>
            <a:ext cx="5196840" cy="4351338"/>
          </a:xfrm>
          <a:noFill/>
          <a:ln w="28575">
            <a:solidFill>
              <a:srgbClr val="E2EEBE"/>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401330FB-8399-C74E-BF60-F600FDC5CC02}"/>
              </a:ext>
            </a:extLst>
          </p:cNvPr>
          <p:cNvSpPr>
            <a:spLocks noGrp="1"/>
          </p:cNvSpPr>
          <p:nvPr>
            <p:ph idx="11"/>
          </p:nvPr>
        </p:nvSpPr>
        <p:spPr>
          <a:xfrm>
            <a:off x="6168046" y="1978025"/>
            <a:ext cx="5196840" cy="4351338"/>
          </a:xfrm>
          <a:noFill/>
          <a:ln w="28575">
            <a:solidFill>
              <a:srgbClr val="E2EEBE"/>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2">
            <a:extLst>
              <a:ext uri="{FF2B5EF4-FFF2-40B4-BE49-F238E27FC236}">
                <a16:creationId xmlns:a16="http://schemas.microsoft.com/office/drawing/2014/main" id="{E5148E20-5D43-7AC1-2CBA-646804B0C41F}"/>
              </a:ext>
            </a:extLst>
          </p:cNvPr>
          <p:cNvSpPr>
            <a:spLocks noGrp="1"/>
          </p:cNvSpPr>
          <p:nvPr>
            <p:ph type="body" sz="quarter" idx="12"/>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DE05CFA6-FB5A-1E49-1F0A-E11C421F4B8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34371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tivity_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7083829" cy="4351338"/>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April 2024</a:t>
            </a:r>
          </a:p>
        </p:txBody>
      </p:sp>
      <p:sp>
        <p:nvSpPr>
          <p:cNvPr id="5" name="Content Placeholder 2">
            <a:extLst>
              <a:ext uri="{FF2B5EF4-FFF2-40B4-BE49-F238E27FC236}">
                <a16:creationId xmlns:a16="http://schemas.microsoft.com/office/drawing/2014/main" id="{B5360CA8-9563-DFF9-85DA-504D23632949}"/>
              </a:ext>
            </a:extLst>
          </p:cNvPr>
          <p:cNvSpPr>
            <a:spLocks noGrp="1"/>
          </p:cNvSpPr>
          <p:nvPr>
            <p:ph idx="10"/>
          </p:nvPr>
        </p:nvSpPr>
        <p:spPr>
          <a:xfrm>
            <a:off x="8179724" y="1825625"/>
            <a:ext cx="3174076" cy="4351338"/>
          </a:xfrm>
          <a:custGeom>
            <a:avLst/>
            <a:gdLst>
              <a:gd name="connsiteX0" fmla="*/ 0 w 3174076"/>
              <a:gd name="connsiteY0" fmla="*/ 0 h 4351338"/>
              <a:gd name="connsiteX1" fmla="*/ 539593 w 3174076"/>
              <a:gd name="connsiteY1" fmla="*/ 0 h 4351338"/>
              <a:gd name="connsiteX2" fmla="*/ 1079186 w 3174076"/>
              <a:gd name="connsiteY2" fmla="*/ 0 h 4351338"/>
              <a:gd name="connsiteX3" fmla="*/ 1650520 w 3174076"/>
              <a:gd name="connsiteY3" fmla="*/ 0 h 4351338"/>
              <a:gd name="connsiteX4" fmla="*/ 2253594 w 3174076"/>
              <a:gd name="connsiteY4" fmla="*/ 0 h 4351338"/>
              <a:gd name="connsiteX5" fmla="*/ 3174076 w 3174076"/>
              <a:gd name="connsiteY5" fmla="*/ 0 h 4351338"/>
              <a:gd name="connsiteX6" fmla="*/ 3174076 w 3174076"/>
              <a:gd name="connsiteY6" fmla="*/ 708646 h 4351338"/>
              <a:gd name="connsiteX7" fmla="*/ 3174076 w 3174076"/>
              <a:gd name="connsiteY7" fmla="*/ 1199726 h 4351338"/>
              <a:gd name="connsiteX8" fmla="*/ 3174076 w 3174076"/>
              <a:gd name="connsiteY8" fmla="*/ 1734319 h 4351338"/>
              <a:gd name="connsiteX9" fmla="*/ 3174076 w 3174076"/>
              <a:gd name="connsiteY9" fmla="*/ 2312425 h 4351338"/>
              <a:gd name="connsiteX10" fmla="*/ 3174076 w 3174076"/>
              <a:gd name="connsiteY10" fmla="*/ 2890532 h 4351338"/>
              <a:gd name="connsiteX11" fmla="*/ 3174076 w 3174076"/>
              <a:gd name="connsiteY11" fmla="*/ 3425125 h 4351338"/>
              <a:gd name="connsiteX12" fmla="*/ 3174076 w 3174076"/>
              <a:gd name="connsiteY12" fmla="*/ 4351338 h 4351338"/>
              <a:gd name="connsiteX13" fmla="*/ 2475779 w 3174076"/>
              <a:gd name="connsiteY13" fmla="*/ 4351338 h 4351338"/>
              <a:gd name="connsiteX14" fmla="*/ 1809223 w 3174076"/>
              <a:gd name="connsiteY14" fmla="*/ 4351338 h 4351338"/>
              <a:gd name="connsiteX15" fmla="*/ 1206149 w 3174076"/>
              <a:gd name="connsiteY15" fmla="*/ 4351338 h 4351338"/>
              <a:gd name="connsiteX16" fmla="*/ 0 w 3174076"/>
              <a:gd name="connsiteY16" fmla="*/ 4351338 h 4351338"/>
              <a:gd name="connsiteX17" fmla="*/ 0 w 3174076"/>
              <a:gd name="connsiteY17" fmla="*/ 3642692 h 4351338"/>
              <a:gd name="connsiteX18" fmla="*/ 0 w 3174076"/>
              <a:gd name="connsiteY18" fmla="*/ 3151612 h 4351338"/>
              <a:gd name="connsiteX19" fmla="*/ 0 w 3174076"/>
              <a:gd name="connsiteY19" fmla="*/ 2486479 h 4351338"/>
              <a:gd name="connsiteX20" fmla="*/ 0 w 3174076"/>
              <a:gd name="connsiteY20" fmla="*/ 1995399 h 4351338"/>
              <a:gd name="connsiteX21" fmla="*/ 0 w 3174076"/>
              <a:gd name="connsiteY21" fmla="*/ 1286753 h 4351338"/>
              <a:gd name="connsiteX22" fmla="*/ 0 w 3174076"/>
              <a:gd name="connsiteY22" fmla="*/ 665133 h 4351338"/>
              <a:gd name="connsiteX23" fmla="*/ 0 w 3174076"/>
              <a:gd name="connsiteY23"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74076" h="4351338" fill="none" extrusionOk="0">
                <a:moveTo>
                  <a:pt x="0" y="0"/>
                </a:moveTo>
                <a:cubicBezTo>
                  <a:pt x="268416" y="-23827"/>
                  <a:pt x="352197" y="24648"/>
                  <a:pt x="539593" y="0"/>
                </a:cubicBezTo>
                <a:cubicBezTo>
                  <a:pt x="726989" y="-24648"/>
                  <a:pt x="971240" y="-20080"/>
                  <a:pt x="1079186" y="0"/>
                </a:cubicBezTo>
                <a:cubicBezTo>
                  <a:pt x="1187132" y="20080"/>
                  <a:pt x="1440798" y="-18762"/>
                  <a:pt x="1650520" y="0"/>
                </a:cubicBezTo>
                <a:cubicBezTo>
                  <a:pt x="1860242" y="18762"/>
                  <a:pt x="2083458" y="-8389"/>
                  <a:pt x="2253594" y="0"/>
                </a:cubicBezTo>
                <a:cubicBezTo>
                  <a:pt x="2423730" y="8389"/>
                  <a:pt x="2941083" y="-37671"/>
                  <a:pt x="3174076" y="0"/>
                </a:cubicBezTo>
                <a:cubicBezTo>
                  <a:pt x="3171503" y="328352"/>
                  <a:pt x="3162404" y="507417"/>
                  <a:pt x="3174076" y="708646"/>
                </a:cubicBezTo>
                <a:cubicBezTo>
                  <a:pt x="3185748" y="909875"/>
                  <a:pt x="3188485" y="1079887"/>
                  <a:pt x="3174076" y="1199726"/>
                </a:cubicBezTo>
                <a:cubicBezTo>
                  <a:pt x="3159667" y="1319565"/>
                  <a:pt x="3151895" y="1579508"/>
                  <a:pt x="3174076" y="1734319"/>
                </a:cubicBezTo>
                <a:cubicBezTo>
                  <a:pt x="3196257" y="1889130"/>
                  <a:pt x="3195829" y="2045705"/>
                  <a:pt x="3174076" y="2312425"/>
                </a:cubicBezTo>
                <a:cubicBezTo>
                  <a:pt x="3152323" y="2579145"/>
                  <a:pt x="3169865" y="2685824"/>
                  <a:pt x="3174076" y="2890532"/>
                </a:cubicBezTo>
                <a:cubicBezTo>
                  <a:pt x="3178287" y="3095240"/>
                  <a:pt x="3171104" y="3213803"/>
                  <a:pt x="3174076" y="3425125"/>
                </a:cubicBezTo>
                <a:cubicBezTo>
                  <a:pt x="3177048" y="3636447"/>
                  <a:pt x="3154403" y="4108609"/>
                  <a:pt x="3174076" y="4351338"/>
                </a:cubicBezTo>
                <a:cubicBezTo>
                  <a:pt x="3031832" y="4321705"/>
                  <a:pt x="2622579" y="4372546"/>
                  <a:pt x="2475779" y="4351338"/>
                </a:cubicBezTo>
                <a:cubicBezTo>
                  <a:pt x="2328979" y="4330130"/>
                  <a:pt x="2072231" y="4349691"/>
                  <a:pt x="1809223" y="4351338"/>
                </a:cubicBezTo>
                <a:cubicBezTo>
                  <a:pt x="1546215" y="4352985"/>
                  <a:pt x="1343102" y="4378518"/>
                  <a:pt x="1206149" y="4351338"/>
                </a:cubicBezTo>
                <a:cubicBezTo>
                  <a:pt x="1069196" y="4324158"/>
                  <a:pt x="376438" y="4330080"/>
                  <a:pt x="0" y="4351338"/>
                </a:cubicBezTo>
                <a:cubicBezTo>
                  <a:pt x="32564" y="4157387"/>
                  <a:pt x="11478" y="3815685"/>
                  <a:pt x="0" y="3642692"/>
                </a:cubicBezTo>
                <a:cubicBezTo>
                  <a:pt x="-11478" y="3469699"/>
                  <a:pt x="-17769" y="3356878"/>
                  <a:pt x="0" y="3151612"/>
                </a:cubicBezTo>
                <a:cubicBezTo>
                  <a:pt x="17769" y="2946346"/>
                  <a:pt x="12578" y="2797666"/>
                  <a:pt x="0" y="2486479"/>
                </a:cubicBezTo>
                <a:cubicBezTo>
                  <a:pt x="-12578" y="2175292"/>
                  <a:pt x="-9907" y="2104087"/>
                  <a:pt x="0" y="1995399"/>
                </a:cubicBezTo>
                <a:cubicBezTo>
                  <a:pt x="9907" y="1886711"/>
                  <a:pt x="11327" y="1512831"/>
                  <a:pt x="0" y="1286753"/>
                </a:cubicBezTo>
                <a:cubicBezTo>
                  <a:pt x="-11327" y="1060675"/>
                  <a:pt x="5859" y="832266"/>
                  <a:pt x="0" y="665133"/>
                </a:cubicBezTo>
                <a:cubicBezTo>
                  <a:pt x="-5859" y="498000"/>
                  <a:pt x="75" y="259686"/>
                  <a:pt x="0" y="0"/>
                </a:cubicBezTo>
                <a:close/>
              </a:path>
              <a:path w="3174076" h="4351338" stroke="0" extrusionOk="0">
                <a:moveTo>
                  <a:pt x="0" y="0"/>
                </a:moveTo>
                <a:cubicBezTo>
                  <a:pt x="238831" y="14723"/>
                  <a:pt x="480051" y="-10538"/>
                  <a:pt x="698297" y="0"/>
                </a:cubicBezTo>
                <a:cubicBezTo>
                  <a:pt x="916543" y="10538"/>
                  <a:pt x="1154726" y="13383"/>
                  <a:pt x="1301371" y="0"/>
                </a:cubicBezTo>
                <a:cubicBezTo>
                  <a:pt x="1448016" y="-13383"/>
                  <a:pt x="1807132" y="-30"/>
                  <a:pt x="1999668" y="0"/>
                </a:cubicBezTo>
                <a:cubicBezTo>
                  <a:pt x="2192204" y="30"/>
                  <a:pt x="2655866" y="13746"/>
                  <a:pt x="3174076" y="0"/>
                </a:cubicBezTo>
                <a:cubicBezTo>
                  <a:pt x="3154416" y="328479"/>
                  <a:pt x="3156727" y="507405"/>
                  <a:pt x="3174076" y="665133"/>
                </a:cubicBezTo>
                <a:cubicBezTo>
                  <a:pt x="3191425" y="822861"/>
                  <a:pt x="3193977" y="1042506"/>
                  <a:pt x="3174076" y="1199726"/>
                </a:cubicBezTo>
                <a:cubicBezTo>
                  <a:pt x="3154175" y="1356946"/>
                  <a:pt x="3183847" y="1517591"/>
                  <a:pt x="3174076" y="1821346"/>
                </a:cubicBezTo>
                <a:cubicBezTo>
                  <a:pt x="3164305" y="2125101"/>
                  <a:pt x="3194528" y="2073601"/>
                  <a:pt x="3174076" y="2312425"/>
                </a:cubicBezTo>
                <a:cubicBezTo>
                  <a:pt x="3153624" y="2551249"/>
                  <a:pt x="3185805" y="2772558"/>
                  <a:pt x="3174076" y="2934045"/>
                </a:cubicBezTo>
                <a:cubicBezTo>
                  <a:pt x="3162347" y="3095532"/>
                  <a:pt x="3155247" y="3369274"/>
                  <a:pt x="3174076" y="3599178"/>
                </a:cubicBezTo>
                <a:cubicBezTo>
                  <a:pt x="3192905" y="3829082"/>
                  <a:pt x="3154199" y="4122520"/>
                  <a:pt x="3174076" y="4351338"/>
                </a:cubicBezTo>
                <a:cubicBezTo>
                  <a:pt x="2875561" y="4332635"/>
                  <a:pt x="2778934" y="4334576"/>
                  <a:pt x="2571002" y="4351338"/>
                </a:cubicBezTo>
                <a:cubicBezTo>
                  <a:pt x="2363070" y="4368100"/>
                  <a:pt x="2267472" y="4359571"/>
                  <a:pt x="2031409" y="4351338"/>
                </a:cubicBezTo>
                <a:cubicBezTo>
                  <a:pt x="1795346" y="4343105"/>
                  <a:pt x="1673628" y="4348935"/>
                  <a:pt x="1396593" y="4351338"/>
                </a:cubicBezTo>
                <a:cubicBezTo>
                  <a:pt x="1119558" y="4353741"/>
                  <a:pt x="1036303" y="4351322"/>
                  <a:pt x="793519" y="4351338"/>
                </a:cubicBezTo>
                <a:cubicBezTo>
                  <a:pt x="550735" y="4351354"/>
                  <a:pt x="330547" y="4384738"/>
                  <a:pt x="0" y="4351338"/>
                </a:cubicBezTo>
                <a:cubicBezTo>
                  <a:pt x="12507" y="4129693"/>
                  <a:pt x="4998" y="4047075"/>
                  <a:pt x="0" y="3860258"/>
                </a:cubicBezTo>
                <a:cubicBezTo>
                  <a:pt x="-4998" y="3673441"/>
                  <a:pt x="3114" y="3407381"/>
                  <a:pt x="0" y="3151612"/>
                </a:cubicBezTo>
                <a:cubicBezTo>
                  <a:pt x="-3114" y="2895843"/>
                  <a:pt x="16768" y="2799560"/>
                  <a:pt x="0" y="2617019"/>
                </a:cubicBezTo>
                <a:cubicBezTo>
                  <a:pt x="-16768" y="2434478"/>
                  <a:pt x="-28652" y="2250010"/>
                  <a:pt x="0" y="1908373"/>
                </a:cubicBezTo>
                <a:cubicBezTo>
                  <a:pt x="28652" y="1566736"/>
                  <a:pt x="-2930" y="1442324"/>
                  <a:pt x="0" y="1199726"/>
                </a:cubicBezTo>
                <a:cubicBezTo>
                  <a:pt x="2930" y="957128"/>
                  <a:pt x="8576" y="401800"/>
                  <a:pt x="0" y="0"/>
                </a:cubicBezTo>
                <a:close/>
              </a:path>
            </a:pathLst>
          </a:custGeom>
          <a:solidFill>
            <a:srgbClr val="E2EEBE"/>
          </a:solidFill>
          <a:ln w="19050" cap="sq">
            <a:solidFill>
              <a:srgbClr val="466318"/>
            </a:solidFill>
            <a:extLst>
              <a:ext uri="{C807C97D-BFC1-408E-A445-0C87EB9F89A2}">
                <ask:lineSketchStyleProps xmlns:ask="http://schemas.microsoft.com/office/drawing/2018/sketchyshapes" sd="809461488">
                  <ask:type>
                    <ask:lineSketchFreehand/>
                  </ask:type>
                </ask:lineSketchStyleProps>
              </a:ext>
            </a:extLst>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12">
            <a:extLst>
              <a:ext uri="{FF2B5EF4-FFF2-40B4-BE49-F238E27FC236}">
                <a16:creationId xmlns:a16="http://schemas.microsoft.com/office/drawing/2014/main" id="{6EB070F2-6F26-BF10-67CE-69E180ABB023}"/>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8" name="Text Placeholder 5">
            <a:extLst>
              <a:ext uri="{FF2B5EF4-FFF2-40B4-BE49-F238E27FC236}">
                <a16:creationId xmlns:a16="http://schemas.microsoft.com/office/drawing/2014/main" id="{78F13B2F-E75D-A0E3-4CBA-ECA797356F77}"/>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2681580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solidation">
    <p:spTree>
      <p:nvGrpSpPr>
        <p:cNvPr id="1" name=""/>
        <p:cNvGrpSpPr/>
        <p:nvPr/>
      </p:nvGrpSpPr>
      <p:grpSpPr>
        <a:xfrm>
          <a:off x="0" y="0"/>
          <a:ext cx="0" cy="0"/>
          <a:chOff x="0" y="0"/>
          <a:chExt cx="0" cy="0"/>
        </a:xfrm>
      </p:grpSpPr>
      <p:pic>
        <p:nvPicPr>
          <p:cNvPr id="8" name="Picture 7" descr="A picture containing pattern, circle, screenshot, design&#10;&#10;Description automatically generated">
            <a:extLst>
              <a:ext uri="{FF2B5EF4-FFF2-40B4-BE49-F238E27FC236}">
                <a16:creationId xmlns:a16="http://schemas.microsoft.com/office/drawing/2014/main" id="{33131622-DDC2-ED14-86B4-2BF01D3540DD}"/>
              </a:ext>
            </a:extLst>
          </p:cNvPr>
          <p:cNvPicPr>
            <a:picLocks noChangeAspect="1"/>
          </p:cNvPicPr>
          <p:nvPr userDrawn="1"/>
        </p:nvPicPr>
        <p:blipFill>
          <a:blip r:embed="rId2">
            <a:alphaModFix amt="5000"/>
            <a:extLst>
              <a:ext uri="{28A0092B-C50C-407E-A947-70E740481C1C}">
                <a14:useLocalDpi xmlns:a14="http://schemas.microsoft.com/office/drawing/2010/main"/>
              </a:ext>
            </a:extLst>
          </a:blip>
          <a:stretch>
            <a:fillRect/>
          </a:stretch>
        </p:blipFill>
        <p:spPr>
          <a:xfrm>
            <a:off x="5119832" y="365125"/>
            <a:ext cx="8745021" cy="8687336"/>
          </a:xfrm>
          <a:prstGeom prst="rect">
            <a:avLst/>
          </a:prstGeom>
        </p:spPr>
      </p:pic>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10515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DC2ED04E-677C-C92B-8D41-838378B5328C}"/>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April 2024</a:t>
            </a:r>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E53E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4" name="Text Placeholder 12">
            <a:extLst>
              <a:ext uri="{FF2B5EF4-FFF2-40B4-BE49-F238E27FC236}">
                <a16:creationId xmlns:a16="http://schemas.microsoft.com/office/drawing/2014/main" id="{EBB2B898-75E4-BA92-0EDE-F8F75E140AC5}"/>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152047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sson paus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0E12BB-9714-8016-5459-5843FDB8A246}"/>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7" name="Footer Placeholder 4">
            <a:extLst>
              <a:ext uri="{FF2B5EF4-FFF2-40B4-BE49-F238E27FC236}">
                <a16:creationId xmlns:a16="http://schemas.microsoft.com/office/drawing/2014/main" id="{1FE61FDA-5E2B-208F-5A20-01FC775E7B9F}"/>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April 2024</a:t>
            </a:r>
            <a:endParaRPr lang="en-GB"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286B998-0103-C1DB-8E36-C20883F41150}"/>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46631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EBB64C23-83AF-58AF-1D04-EC58CEEB9640}"/>
              </a:ext>
            </a:extLst>
          </p:cNvPr>
          <p:cNvSpPr>
            <a:spLocks noGrp="1"/>
          </p:cNvSpPr>
          <p:nvPr>
            <p:ph type="subTitle" idx="1"/>
          </p:nvPr>
        </p:nvSpPr>
        <p:spPr>
          <a:xfrm>
            <a:off x="1524000" y="4903189"/>
            <a:ext cx="9144000" cy="1316636"/>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0" name="Picture 9" descr="A picture containing screenshot, graphics, pattern, circle&#10;&#10;Description automatically generated">
            <a:extLst>
              <a:ext uri="{FF2B5EF4-FFF2-40B4-BE49-F238E27FC236}">
                <a16:creationId xmlns:a16="http://schemas.microsoft.com/office/drawing/2014/main" id="{6723EEDC-DC11-DDA5-E851-4106E43828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83453" y="491318"/>
            <a:ext cx="2178305" cy="914500"/>
          </a:xfrm>
          <a:prstGeom prst="rect">
            <a:avLst/>
          </a:prstGeom>
        </p:spPr>
      </p:pic>
    </p:spTree>
    <p:extLst>
      <p:ext uri="{BB962C8B-B14F-4D97-AF65-F5344CB8AC3E}">
        <p14:creationId xmlns:p14="http://schemas.microsoft.com/office/powerpoint/2010/main" val="409347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_1">
    <p:spTree>
      <p:nvGrpSpPr>
        <p:cNvPr id="1" name=""/>
        <p:cNvGrpSpPr/>
        <p:nvPr/>
      </p:nvGrpSpPr>
      <p:grpSpPr>
        <a:xfrm>
          <a:off x="0" y="0"/>
          <a:ext cx="0" cy="0"/>
          <a:chOff x="0" y="0"/>
          <a:chExt cx="0" cy="0"/>
        </a:xfrm>
      </p:grpSpPr>
      <p:pic>
        <p:nvPicPr>
          <p:cNvPr id="8" name="Picture 7" descr="A picture containing pattern, circle, screenshot, design&#10;&#10;Description automatically generated">
            <a:extLst>
              <a:ext uri="{FF2B5EF4-FFF2-40B4-BE49-F238E27FC236}">
                <a16:creationId xmlns:a16="http://schemas.microsoft.com/office/drawing/2014/main" id="{33131622-DDC2-ED14-86B4-2BF01D3540DD}"/>
              </a:ext>
            </a:extLst>
          </p:cNvPr>
          <p:cNvPicPr>
            <a:picLocks noChangeAspect="1"/>
          </p:cNvPicPr>
          <p:nvPr userDrawn="1"/>
        </p:nvPicPr>
        <p:blipFill>
          <a:blip r:embed="rId2">
            <a:alphaModFix amt="5000"/>
            <a:extLst>
              <a:ext uri="{28A0092B-C50C-407E-A947-70E740481C1C}">
                <a14:useLocalDpi xmlns:a14="http://schemas.microsoft.com/office/drawing/2010/main"/>
              </a:ext>
            </a:extLst>
          </a:blip>
          <a:stretch>
            <a:fillRect/>
          </a:stretch>
        </p:blipFill>
        <p:spPr>
          <a:xfrm>
            <a:off x="5119832" y="365125"/>
            <a:ext cx="8745021" cy="8687336"/>
          </a:xfrm>
          <a:prstGeom prst="rect">
            <a:avLst/>
          </a:prstGeom>
        </p:spPr>
      </p:pic>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6400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DC2ED04E-677C-C92B-8D41-838378B5328C}"/>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April 2024</a:t>
            </a:r>
          </a:p>
        </p:txBody>
      </p:sp>
      <p:sp>
        <p:nvSpPr>
          <p:cNvPr id="9" name="Text Placeholder 8">
            <a:extLst>
              <a:ext uri="{FF2B5EF4-FFF2-40B4-BE49-F238E27FC236}">
                <a16:creationId xmlns:a16="http://schemas.microsoft.com/office/drawing/2014/main" id="{A5DD11EB-73B6-9FA1-9358-3BB8241E05F7}"/>
              </a:ext>
            </a:extLst>
          </p:cNvPr>
          <p:cNvSpPr>
            <a:spLocks noGrp="1"/>
          </p:cNvSpPr>
          <p:nvPr>
            <p:ph type="body" sz="quarter" idx="10"/>
          </p:nvPr>
        </p:nvSpPr>
        <p:spPr>
          <a:xfrm>
            <a:off x="7530353" y="1825625"/>
            <a:ext cx="3823447" cy="4351338"/>
          </a:xfrm>
          <a:solidFill>
            <a:schemeClr val="bg1"/>
          </a:solidFill>
          <a:ln w="28575">
            <a:solidFill>
              <a:srgbClr val="88A2FF"/>
            </a:solidFill>
          </a:ln>
        </p:spPr>
        <p:txBody>
          <a:bodyPr lIns="180000" tIns="144000" rIns="180000" bIns="14400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11" name="Text Placeholder 12">
            <a:extLst>
              <a:ext uri="{FF2B5EF4-FFF2-40B4-BE49-F238E27FC236}">
                <a16:creationId xmlns:a16="http://schemas.microsoft.com/office/drawing/2014/main" id="{35391365-8BD4-3948-009B-4610525006BF}"/>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294610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solidFill>
            <a:srgbClr val="E2EEBE"/>
          </a:solidFill>
        </p:spPr>
        <p:txBody>
          <a:bodyPr lIns="180000" tIns="180000" rIns="180000" bIns="180000"/>
          <a:lstStyle/>
          <a:p>
            <a:pPr lvl="0"/>
            <a:r>
              <a:rPr lang="en-US" dirty="0"/>
              <a:t>Click to edit Master text styles</a:t>
            </a:r>
          </a:p>
          <a:p>
            <a:pPr lvl="1"/>
            <a:r>
              <a:rPr lang="en-US" dirty="0"/>
              <a:t>Second 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April 2024</a:t>
            </a:r>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Text Placeholder 12">
            <a:extLst>
              <a:ext uri="{FF2B5EF4-FFF2-40B4-BE49-F238E27FC236}">
                <a16:creationId xmlns:a16="http://schemas.microsoft.com/office/drawing/2014/main" id="{927FA953-FAA1-35E6-D6EB-E529BDA03F7B}"/>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1024470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5921829" cy="4351338"/>
          </a:xfrm>
          <a:solidFill>
            <a:srgbClr val="E2EEBE"/>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April 2024</a:t>
            </a:r>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42D77770-603A-956D-71F8-59FAB1C35913}"/>
              </a:ext>
            </a:extLst>
          </p:cNvPr>
          <p:cNvSpPr>
            <a:spLocks noGrp="1"/>
          </p:cNvSpPr>
          <p:nvPr>
            <p:ph type="pic" sz="quarter" idx="15"/>
          </p:nvPr>
        </p:nvSpPr>
        <p:spPr>
          <a:xfrm>
            <a:off x="6989083" y="1825625"/>
            <a:ext cx="4364717" cy="4351338"/>
          </a:xfrm>
        </p:spPr>
        <p:txBody>
          <a:bodyPr/>
          <a:lstStyle/>
          <a:p>
            <a:endParaRPr lang="en-GB"/>
          </a:p>
        </p:txBody>
      </p:sp>
      <p:sp>
        <p:nvSpPr>
          <p:cNvPr id="8" name="Text Placeholder 12">
            <a:extLst>
              <a:ext uri="{FF2B5EF4-FFF2-40B4-BE49-F238E27FC236}">
                <a16:creationId xmlns:a16="http://schemas.microsoft.com/office/drawing/2014/main" id="{75581552-1077-6B8E-2257-50FA83522134}"/>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242187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noFill/>
          <a:ln w="28575">
            <a:solidFill>
              <a:srgbClr val="E2EEBE"/>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April 2024</a:t>
            </a:r>
          </a:p>
        </p:txBody>
      </p:sp>
      <p:sp>
        <p:nvSpPr>
          <p:cNvPr id="6" name="Text Placeholder 5">
            <a:extLst>
              <a:ext uri="{FF2B5EF4-FFF2-40B4-BE49-F238E27FC236}">
                <a16:creationId xmlns:a16="http://schemas.microsoft.com/office/drawing/2014/main" id="{6456402D-9FD0-4E90-15E7-18D5BE698653}"/>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Text Placeholder 12">
            <a:extLst>
              <a:ext uri="{FF2B5EF4-FFF2-40B4-BE49-F238E27FC236}">
                <a16:creationId xmlns:a16="http://schemas.microsoft.com/office/drawing/2014/main" id="{EB95CEFE-2254-582E-AA71-BEC4140C9F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4062100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vity_video">
    <p:spTree>
      <p:nvGrpSpPr>
        <p:cNvPr id="1" name=""/>
        <p:cNvGrpSpPr/>
        <p:nvPr/>
      </p:nvGrpSpPr>
      <p:grpSpPr>
        <a:xfrm>
          <a:off x="0" y="0"/>
          <a:ext cx="0" cy="0"/>
          <a:chOff x="0" y="0"/>
          <a:chExt cx="0" cy="0"/>
        </a:xfrm>
      </p:grpSpPr>
      <p:pic>
        <p:nvPicPr>
          <p:cNvPr id="13" name="Picture 12" descr="A picture containing pattern, circle, screenshot, design&#10;&#10;Description automatically generated">
            <a:extLst>
              <a:ext uri="{FF2B5EF4-FFF2-40B4-BE49-F238E27FC236}">
                <a16:creationId xmlns:a16="http://schemas.microsoft.com/office/drawing/2014/main" id="{26D4B314-F49E-12B5-620F-16A35F5C2F52}"/>
              </a:ext>
            </a:extLst>
          </p:cNvPr>
          <p:cNvPicPr>
            <a:picLocks noChangeAspect="1"/>
          </p:cNvPicPr>
          <p:nvPr userDrawn="1"/>
        </p:nvPicPr>
        <p:blipFill>
          <a:blip r:embed="rId2">
            <a:alphaModFix amt="5000"/>
            <a:extLst>
              <a:ext uri="{28A0092B-C50C-407E-A947-70E740481C1C}">
                <a14:useLocalDpi xmlns:a14="http://schemas.microsoft.com/office/drawing/2010/main"/>
              </a:ext>
            </a:extLst>
          </a:blip>
          <a:stretch>
            <a:fillRect/>
          </a:stretch>
        </p:blipFill>
        <p:spPr>
          <a:xfrm>
            <a:off x="1797985" y="-232757"/>
            <a:ext cx="10869835" cy="10798134"/>
          </a:xfrm>
          <a:prstGeom prst="rect">
            <a:avLst/>
          </a:prstGeom>
        </p:spPr>
      </p:pic>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14" name="Footer Placeholder 4">
            <a:extLst>
              <a:ext uri="{FF2B5EF4-FFF2-40B4-BE49-F238E27FC236}">
                <a16:creationId xmlns:a16="http://schemas.microsoft.com/office/drawing/2014/main" id="{42B8CCDF-DB6F-8C00-F908-1C017D9AF93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April 2024</a:t>
            </a:r>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Media Placeholder 9">
            <a:extLst>
              <a:ext uri="{FF2B5EF4-FFF2-40B4-BE49-F238E27FC236}">
                <a16:creationId xmlns:a16="http://schemas.microsoft.com/office/drawing/2014/main" id="{FF4CE65D-1F3E-DDCA-DFC3-AD627D0C9554}"/>
              </a:ext>
            </a:extLst>
          </p:cNvPr>
          <p:cNvSpPr>
            <a:spLocks noGrp="1"/>
          </p:cNvSpPr>
          <p:nvPr>
            <p:ph type="media" sz="quarter" idx="12"/>
          </p:nvPr>
        </p:nvSpPr>
        <p:spPr>
          <a:xfrm>
            <a:off x="1345277" y="1825625"/>
            <a:ext cx="2863468" cy="2014538"/>
          </a:xfrm>
        </p:spPr>
        <p:txBody>
          <a:bodyPr/>
          <a:lstStyle/>
          <a:p>
            <a:endParaRPr lang="en-GB"/>
          </a:p>
        </p:txBody>
      </p:sp>
      <p:sp>
        <p:nvSpPr>
          <p:cNvPr id="4" name="Media Placeholder 9">
            <a:extLst>
              <a:ext uri="{FF2B5EF4-FFF2-40B4-BE49-F238E27FC236}">
                <a16:creationId xmlns:a16="http://schemas.microsoft.com/office/drawing/2014/main" id="{E1343224-FEC4-DC11-C663-18376AA79055}"/>
              </a:ext>
            </a:extLst>
          </p:cNvPr>
          <p:cNvSpPr>
            <a:spLocks noGrp="1"/>
          </p:cNvSpPr>
          <p:nvPr>
            <p:ph type="media" sz="quarter" idx="16"/>
          </p:nvPr>
        </p:nvSpPr>
        <p:spPr>
          <a:xfrm>
            <a:off x="4913252" y="1825625"/>
            <a:ext cx="2868020" cy="2014538"/>
          </a:xfrm>
        </p:spPr>
        <p:txBody>
          <a:bodyPr/>
          <a:lstStyle/>
          <a:p>
            <a:endParaRPr lang="en-GB" dirty="0"/>
          </a:p>
        </p:txBody>
      </p:sp>
      <p:sp>
        <p:nvSpPr>
          <p:cNvPr id="9" name="Media Placeholder 9">
            <a:extLst>
              <a:ext uri="{FF2B5EF4-FFF2-40B4-BE49-F238E27FC236}">
                <a16:creationId xmlns:a16="http://schemas.microsoft.com/office/drawing/2014/main" id="{5906E010-8129-32F5-C16B-952078949CB7}"/>
              </a:ext>
            </a:extLst>
          </p:cNvPr>
          <p:cNvSpPr>
            <a:spLocks noGrp="1"/>
          </p:cNvSpPr>
          <p:nvPr>
            <p:ph type="media" sz="quarter" idx="17"/>
          </p:nvPr>
        </p:nvSpPr>
        <p:spPr>
          <a:xfrm>
            <a:off x="8485779" y="1825625"/>
            <a:ext cx="2868020" cy="2014538"/>
          </a:xfrm>
        </p:spPr>
        <p:txBody>
          <a:bodyPr/>
          <a:lstStyle/>
          <a:p>
            <a:endParaRPr lang="en-GB"/>
          </a:p>
        </p:txBody>
      </p:sp>
      <p:sp>
        <p:nvSpPr>
          <p:cNvPr id="11" name="Media Placeholder 9">
            <a:extLst>
              <a:ext uri="{FF2B5EF4-FFF2-40B4-BE49-F238E27FC236}">
                <a16:creationId xmlns:a16="http://schemas.microsoft.com/office/drawing/2014/main" id="{67E0326F-2B5D-F940-6B07-2040CD364126}"/>
              </a:ext>
            </a:extLst>
          </p:cNvPr>
          <p:cNvSpPr>
            <a:spLocks noGrp="1"/>
          </p:cNvSpPr>
          <p:nvPr>
            <p:ph type="media" sz="quarter" idx="18"/>
          </p:nvPr>
        </p:nvSpPr>
        <p:spPr>
          <a:xfrm>
            <a:off x="3128522" y="4046026"/>
            <a:ext cx="2869506" cy="2014538"/>
          </a:xfrm>
        </p:spPr>
        <p:txBody>
          <a:bodyPr/>
          <a:lstStyle/>
          <a:p>
            <a:endParaRPr lang="en-GB" dirty="0"/>
          </a:p>
        </p:txBody>
      </p:sp>
      <p:sp>
        <p:nvSpPr>
          <p:cNvPr id="15" name="Media Placeholder 9">
            <a:extLst>
              <a:ext uri="{FF2B5EF4-FFF2-40B4-BE49-F238E27FC236}">
                <a16:creationId xmlns:a16="http://schemas.microsoft.com/office/drawing/2014/main" id="{77B97025-398A-2411-8139-584808243C23}"/>
              </a:ext>
            </a:extLst>
          </p:cNvPr>
          <p:cNvSpPr>
            <a:spLocks noGrp="1"/>
          </p:cNvSpPr>
          <p:nvPr>
            <p:ph type="media" sz="quarter" idx="19"/>
          </p:nvPr>
        </p:nvSpPr>
        <p:spPr>
          <a:xfrm>
            <a:off x="6701049" y="4046026"/>
            <a:ext cx="2869506" cy="2014538"/>
          </a:xfrm>
        </p:spPr>
        <p:txBody>
          <a:bodyPr/>
          <a:lstStyle/>
          <a:p>
            <a:endParaRPr lang="en-GB"/>
          </a:p>
        </p:txBody>
      </p:sp>
      <p:sp>
        <p:nvSpPr>
          <p:cNvPr id="16" name="Oval 15">
            <a:extLst>
              <a:ext uri="{FF2B5EF4-FFF2-40B4-BE49-F238E27FC236}">
                <a16:creationId xmlns:a16="http://schemas.microsoft.com/office/drawing/2014/main" id="{9E71D4DB-7805-4FB7-6863-4E593E8FDD1A}"/>
              </a:ext>
            </a:extLst>
          </p:cNvPr>
          <p:cNvSpPr/>
          <p:nvPr userDrawn="1"/>
        </p:nvSpPr>
        <p:spPr>
          <a:xfrm>
            <a:off x="838200"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783CDFB-2601-E6DF-815A-D5F9320CFD14}"/>
              </a:ext>
            </a:extLst>
          </p:cNvPr>
          <p:cNvSpPr/>
          <p:nvPr userDrawn="1"/>
        </p:nvSpPr>
        <p:spPr>
          <a:xfrm>
            <a:off x="4406175"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A6276721-4429-0704-C4CE-7A43F571760F}"/>
              </a:ext>
            </a:extLst>
          </p:cNvPr>
          <p:cNvSpPr/>
          <p:nvPr userDrawn="1"/>
        </p:nvSpPr>
        <p:spPr>
          <a:xfrm>
            <a:off x="7983254"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0727038A-6470-D99B-4555-F91D93131CC0}"/>
              </a:ext>
            </a:extLst>
          </p:cNvPr>
          <p:cNvSpPr/>
          <p:nvPr userDrawn="1"/>
        </p:nvSpPr>
        <p:spPr>
          <a:xfrm>
            <a:off x="2621445" y="4046026"/>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6EB21FDD-D444-068F-F9BE-3B5603BFD79E}"/>
              </a:ext>
            </a:extLst>
          </p:cNvPr>
          <p:cNvSpPr/>
          <p:nvPr userDrawn="1"/>
        </p:nvSpPr>
        <p:spPr>
          <a:xfrm>
            <a:off x="6193974" y="4046026"/>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1312256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ctivity_video+caption">
    <p:spTree>
      <p:nvGrpSpPr>
        <p:cNvPr id="1" name=""/>
        <p:cNvGrpSpPr/>
        <p:nvPr/>
      </p:nvGrpSpPr>
      <p:grpSpPr>
        <a:xfrm>
          <a:off x="0" y="0"/>
          <a:ext cx="0" cy="0"/>
          <a:chOff x="0" y="0"/>
          <a:chExt cx="0" cy="0"/>
        </a:xfrm>
      </p:grpSpPr>
      <p:pic>
        <p:nvPicPr>
          <p:cNvPr id="13" name="Picture 12" descr="A picture containing pattern, circle, screenshot, design&#10;&#10;Description automatically generated">
            <a:extLst>
              <a:ext uri="{FF2B5EF4-FFF2-40B4-BE49-F238E27FC236}">
                <a16:creationId xmlns:a16="http://schemas.microsoft.com/office/drawing/2014/main" id="{26D4B314-F49E-12B5-620F-16A35F5C2F52}"/>
              </a:ext>
            </a:extLst>
          </p:cNvPr>
          <p:cNvPicPr>
            <a:picLocks noChangeAspect="1"/>
          </p:cNvPicPr>
          <p:nvPr userDrawn="1"/>
        </p:nvPicPr>
        <p:blipFill>
          <a:blip r:embed="rId2">
            <a:alphaModFix amt="5000"/>
            <a:extLst>
              <a:ext uri="{28A0092B-C50C-407E-A947-70E740481C1C}">
                <a14:useLocalDpi xmlns:a14="http://schemas.microsoft.com/office/drawing/2010/main"/>
              </a:ext>
            </a:extLst>
          </a:blip>
          <a:stretch>
            <a:fillRect/>
          </a:stretch>
        </p:blipFill>
        <p:spPr>
          <a:xfrm>
            <a:off x="1797985" y="-232757"/>
            <a:ext cx="10869835" cy="10798134"/>
          </a:xfrm>
          <a:prstGeom prst="rect">
            <a:avLst/>
          </a:prstGeom>
        </p:spPr>
      </p:pic>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14" name="Footer Placeholder 4">
            <a:extLst>
              <a:ext uri="{FF2B5EF4-FFF2-40B4-BE49-F238E27FC236}">
                <a16:creationId xmlns:a16="http://schemas.microsoft.com/office/drawing/2014/main" id="{42B8CCDF-DB6F-8C00-F908-1C017D9AF93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April 2024</a:t>
            </a:r>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Media Placeholder 9">
            <a:extLst>
              <a:ext uri="{FF2B5EF4-FFF2-40B4-BE49-F238E27FC236}">
                <a16:creationId xmlns:a16="http://schemas.microsoft.com/office/drawing/2014/main" id="{092FE5E2-F98A-01C3-3E69-D46BAE20DA3D}"/>
              </a:ext>
            </a:extLst>
          </p:cNvPr>
          <p:cNvSpPr>
            <a:spLocks noGrp="1"/>
          </p:cNvSpPr>
          <p:nvPr>
            <p:ph type="media" sz="quarter" idx="12"/>
          </p:nvPr>
        </p:nvSpPr>
        <p:spPr>
          <a:xfrm>
            <a:off x="838200" y="1825625"/>
            <a:ext cx="10515600" cy="3714142"/>
          </a:xfrm>
        </p:spPr>
        <p:txBody>
          <a:bodyPr/>
          <a:lstStyle/>
          <a:p>
            <a:endParaRPr lang="en-GB"/>
          </a:p>
        </p:txBody>
      </p:sp>
      <p:sp>
        <p:nvSpPr>
          <p:cNvPr id="4" name="Content Placeholder 2">
            <a:extLst>
              <a:ext uri="{FF2B5EF4-FFF2-40B4-BE49-F238E27FC236}">
                <a16:creationId xmlns:a16="http://schemas.microsoft.com/office/drawing/2014/main" id="{670E205A-90C6-9B1A-EE2A-91B43E15ABE6}"/>
              </a:ext>
            </a:extLst>
          </p:cNvPr>
          <p:cNvSpPr>
            <a:spLocks noGrp="1"/>
          </p:cNvSpPr>
          <p:nvPr>
            <p:ph idx="1"/>
          </p:nvPr>
        </p:nvSpPr>
        <p:spPr>
          <a:xfrm>
            <a:off x="838199" y="5744095"/>
            <a:ext cx="10515599" cy="432867"/>
          </a:xfrm>
        </p:spPr>
        <p:txBody>
          <a:bodyPr>
            <a:normAutofit/>
          </a:bodyPr>
          <a:lstStyle>
            <a:lvl1pPr marL="0" indent="0">
              <a:buNone/>
              <a:defRPr sz="1800"/>
            </a:lvl1pPr>
          </a:lstStyle>
          <a:p>
            <a:pPr lvl="0"/>
            <a:r>
              <a:rPr lang="en-US" dirty="0"/>
              <a:t>Click to edit Master text styles</a:t>
            </a:r>
          </a:p>
        </p:txBody>
      </p:sp>
    </p:spTree>
    <p:extLst>
      <p:ext uri="{BB962C8B-B14F-4D97-AF65-F5344CB8AC3E}">
        <p14:creationId xmlns:p14="http://schemas.microsoft.com/office/powerpoint/2010/main" val="40584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tivity_question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D8E80ED-875C-C9DC-352C-5F92FA6F5D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61979"/>
          <a:stretch/>
        </p:blipFill>
        <p:spPr>
          <a:xfrm>
            <a:off x="7556311" y="1"/>
            <a:ext cx="4635689" cy="6857999"/>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4">
            <a:extLst>
              <a:ext uri="{FF2B5EF4-FFF2-40B4-BE49-F238E27FC236}">
                <a16:creationId xmlns:a16="http://schemas.microsoft.com/office/drawing/2014/main" id="{5A4879B2-B6EE-DE7B-2C83-25EEB102F0B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April 2024</a:t>
            </a:r>
          </a:p>
        </p:txBody>
      </p:sp>
      <p:sp>
        <p:nvSpPr>
          <p:cNvPr id="4" name="Text Placeholder 5">
            <a:extLst>
              <a:ext uri="{FF2B5EF4-FFF2-40B4-BE49-F238E27FC236}">
                <a16:creationId xmlns:a16="http://schemas.microsoft.com/office/drawing/2014/main" id="{56F986DF-3D2A-678C-B7BA-42B8340E3DC4}"/>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5" name="Text Placeholder 12">
            <a:extLst>
              <a:ext uri="{FF2B5EF4-FFF2-40B4-BE49-F238E27FC236}">
                <a16:creationId xmlns:a16="http://schemas.microsoft.com/office/drawing/2014/main" id="{1F936F32-0F00-143C-23D0-72E9A6BD48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3047574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72BFA8-2D39-244F-4F2A-031D91E2EE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DD84677-D669-F58E-69CC-70B9AE12C1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75293567"/>
      </p:ext>
    </p:extLst>
  </p:cSld>
  <p:clrMap bg1="lt1" tx1="dk1" bg2="lt2" tx2="dk2" accent1="accent1" accent2="accent2" accent3="accent3" accent4="accent4" accent5="accent5" accent6="accent6" hlink="hlink" folHlink="folHlink"/>
  <p:sldLayoutIdLst>
    <p:sldLayoutId id="2147483666" r:id="rId1"/>
    <p:sldLayoutId id="2147483660" r:id="rId2"/>
    <p:sldLayoutId id="2147483650" r:id="rId3"/>
    <p:sldLayoutId id="2147483661" r:id="rId4"/>
    <p:sldLayoutId id="2147483670" r:id="rId5"/>
    <p:sldLayoutId id="2147483665" r:id="rId6"/>
    <p:sldLayoutId id="2147483662" r:id="rId7"/>
    <p:sldLayoutId id="2147483671" r:id="rId8"/>
    <p:sldLayoutId id="2147483652" r:id="rId9"/>
    <p:sldLayoutId id="2147483664" r:id="rId10"/>
    <p:sldLayoutId id="2147483657" r:id="rId11"/>
    <p:sldLayoutId id="2147483667" r:id="rId12"/>
    <p:sldLayoutId id="2147483668" r:id="rId13"/>
    <p:sldLayoutId id="2147483669" r:id="rId14"/>
  </p:sldLayoutIdLst>
  <p:txStyles>
    <p:titleStyle>
      <a:lvl1pPr algn="l" defTabSz="914400" rtl="0" eaLnBrk="1" latinLnBrk="0" hangingPunct="1">
        <a:lnSpc>
          <a:spcPct val="90000"/>
        </a:lnSpc>
        <a:spcBef>
          <a:spcPct val="0"/>
        </a:spcBef>
        <a:buNone/>
        <a:defRPr sz="4000" kern="1200">
          <a:solidFill>
            <a:schemeClr val="tx1">
              <a:lumMod val="85000"/>
              <a:lumOff val="1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8000"/>
        </a:lnSpc>
        <a:spcBef>
          <a:spcPts val="1000"/>
        </a:spcBef>
        <a:buClr>
          <a:srgbClr val="466318"/>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466318"/>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46631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hyperlink" Target="https://www.hse.gov.uk/coshh/casestudies/index.htm"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hse.gov.uk/coshh/casestudies/index.htm"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hse.gov.uk/coshh/casestudies/index.htm"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CE04C9-F46F-4224-A880-738B1633B564}"/>
              </a:ext>
            </a:extLst>
          </p:cNvPr>
          <p:cNvSpPr>
            <a:spLocks noGrp="1"/>
          </p:cNvSpPr>
          <p:nvPr>
            <p:ph type="ctrTitle"/>
          </p:nvPr>
        </p:nvSpPr>
        <p:spPr>
          <a:xfrm>
            <a:off x="1524000" y="3835106"/>
            <a:ext cx="9144000" cy="875845"/>
          </a:xfrm>
        </p:spPr>
        <p:txBody>
          <a:bodyPr>
            <a:normAutofit/>
          </a:bodyPr>
          <a:lstStyle/>
          <a:p>
            <a:r>
              <a:rPr lang="en-GB" dirty="0"/>
              <a:t>Science</a:t>
            </a:r>
          </a:p>
        </p:txBody>
      </p:sp>
      <p:sp>
        <p:nvSpPr>
          <p:cNvPr id="7" name="Subtitle 6">
            <a:extLst>
              <a:ext uri="{FF2B5EF4-FFF2-40B4-BE49-F238E27FC236}">
                <a16:creationId xmlns:a16="http://schemas.microsoft.com/office/drawing/2014/main" id="{1F5EADF3-A590-4AFE-1185-A6960C9D1B6A}"/>
              </a:ext>
            </a:extLst>
          </p:cNvPr>
          <p:cNvSpPr>
            <a:spLocks noGrp="1"/>
          </p:cNvSpPr>
          <p:nvPr>
            <p:ph type="subTitle" idx="1"/>
          </p:nvPr>
        </p:nvSpPr>
        <p:spPr>
          <a:xfrm>
            <a:off x="1524000" y="4903788"/>
            <a:ext cx="9144000" cy="582612"/>
          </a:xfrm>
        </p:spPr>
        <p:txBody>
          <a:bodyPr>
            <a:normAutofit fontScale="85000" lnSpcReduction="10000"/>
          </a:bodyPr>
          <a:lstStyle/>
          <a:p>
            <a:r>
              <a:rPr lang="en-US"/>
              <a:t>Topic: </a:t>
            </a:r>
            <a:r>
              <a:rPr lang="en-US" dirty="0"/>
              <a:t>Health, safety and environmental regulations and practice</a:t>
            </a:r>
          </a:p>
        </p:txBody>
      </p:sp>
      <p:sp>
        <p:nvSpPr>
          <p:cNvPr id="4" name="Text Placeholder 3">
            <a:extLst>
              <a:ext uri="{FF2B5EF4-FFF2-40B4-BE49-F238E27FC236}">
                <a16:creationId xmlns:a16="http://schemas.microsoft.com/office/drawing/2014/main" id="{47867F5A-5A0F-C526-6E2A-AC6C470A9D34}"/>
              </a:ext>
            </a:extLst>
          </p:cNvPr>
          <p:cNvSpPr>
            <a:spLocks noGrp="1"/>
          </p:cNvSpPr>
          <p:nvPr>
            <p:ph type="body" sz="quarter" idx="10"/>
          </p:nvPr>
        </p:nvSpPr>
        <p:spPr>
          <a:xfrm>
            <a:off x="6096000" y="2476500"/>
            <a:ext cx="5622925" cy="534988"/>
          </a:xfrm>
        </p:spPr>
        <p:txBody>
          <a:bodyPr/>
          <a:lstStyle/>
          <a:p>
            <a:r>
              <a:rPr lang="en-GB" dirty="0"/>
              <a:t>Route: Health &amp; Science</a:t>
            </a:r>
          </a:p>
        </p:txBody>
      </p:sp>
      <p:sp>
        <p:nvSpPr>
          <p:cNvPr id="5" name="Text Placeholder 4">
            <a:extLst>
              <a:ext uri="{FF2B5EF4-FFF2-40B4-BE49-F238E27FC236}">
                <a16:creationId xmlns:a16="http://schemas.microsoft.com/office/drawing/2014/main" id="{47751806-CAEB-6B9E-B21F-4278168228FD}"/>
              </a:ext>
            </a:extLst>
          </p:cNvPr>
          <p:cNvSpPr>
            <a:spLocks noGrp="1"/>
          </p:cNvSpPr>
          <p:nvPr>
            <p:ph type="body" sz="quarter" idx="11"/>
          </p:nvPr>
        </p:nvSpPr>
        <p:spPr>
          <a:xfrm>
            <a:off x="1524000" y="5599206"/>
            <a:ext cx="9144000" cy="457200"/>
          </a:xfrm>
        </p:spPr>
        <p:txBody>
          <a:bodyPr/>
          <a:lstStyle/>
          <a:p>
            <a:r>
              <a:rPr lang="en-GB" dirty="0"/>
              <a:t>Lesson 1: How to assess risk</a:t>
            </a:r>
          </a:p>
        </p:txBody>
      </p:sp>
    </p:spTree>
    <p:extLst>
      <p:ext uri="{BB962C8B-B14F-4D97-AF65-F5344CB8AC3E}">
        <p14:creationId xmlns:p14="http://schemas.microsoft.com/office/powerpoint/2010/main" val="1924075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95C442-E988-F9D6-098A-E6F6C0FA5D9D}"/>
              </a:ext>
            </a:extLst>
          </p:cNvPr>
          <p:cNvSpPr>
            <a:spLocks noGrp="1"/>
          </p:cNvSpPr>
          <p:nvPr>
            <p:ph type="title"/>
          </p:nvPr>
        </p:nvSpPr>
        <p:spPr>
          <a:xfrm>
            <a:off x="838200" y="365125"/>
            <a:ext cx="10515600" cy="1325563"/>
          </a:xfrm>
        </p:spPr>
        <p:txBody>
          <a:bodyPr/>
          <a:lstStyle/>
          <a:p>
            <a:r>
              <a:rPr lang="en-GB" dirty="0"/>
              <a:t>Risks and hazards</a:t>
            </a:r>
          </a:p>
        </p:txBody>
      </p:sp>
      <p:sp>
        <p:nvSpPr>
          <p:cNvPr id="8" name="Content Placeholder 7">
            <a:extLst>
              <a:ext uri="{FF2B5EF4-FFF2-40B4-BE49-F238E27FC236}">
                <a16:creationId xmlns:a16="http://schemas.microsoft.com/office/drawing/2014/main" id="{CDFA3211-8A55-BB29-F8F1-A1678304B15A}"/>
              </a:ext>
            </a:extLst>
          </p:cNvPr>
          <p:cNvSpPr>
            <a:spLocks noGrp="1"/>
          </p:cNvSpPr>
          <p:nvPr>
            <p:ph sz="half" idx="1"/>
          </p:nvPr>
        </p:nvSpPr>
        <p:spPr>
          <a:xfrm>
            <a:off x="838199" y="1825625"/>
            <a:ext cx="6400801" cy="4351338"/>
          </a:xfrm>
        </p:spPr>
        <p:txBody>
          <a:bodyPr>
            <a:normAutofit/>
          </a:bodyPr>
          <a:lstStyle/>
          <a:p>
            <a:pPr marL="0" indent="0">
              <a:buNone/>
            </a:pPr>
            <a:r>
              <a:rPr lang="en-GB" dirty="0"/>
              <a:t>What is the difference between a risk and </a:t>
            </a:r>
            <a:br>
              <a:rPr lang="en-GB" dirty="0"/>
            </a:br>
            <a:r>
              <a:rPr lang="en-GB" dirty="0"/>
              <a:t>a hazard?</a:t>
            </a:r>
          </a:p>
          <a:p>
            <a:pPr marL="0" indent="0">
              <a:buNone/>
            </a:pPr>
            <a:r>
              <a:rPr lang="en-GB" dirty="0"/>
              <a:t>Here are two definitions. Identify the definition of a risk and the definition of a hazard.</a:t>
            </a:r>
          </a:p>
          <a:p>
            <a:pPr marL="457200" indent="-457200">
              <a:buFont typeface="+mj-lt"/>
              <a:buAutoNum type="alphaUcPeriod"/>
            </a:pPr>
            <a:r>
              <a:rPr lang="en-GB" dirty="0"/>
              <a:t>Something that has the potential to cause injury or harm.</a:t>
            </a:r>
          </a:p>
          <a:p>
            <a:pPr marL="457200" indent="-457200">
              <a:buFont typeface="+mj-lt"/>
              <a:buAutoNum type="alphaUcPeriod"/>
            </a:pPr>
            <a:r>
              <a:rPr lang="en-GB" dirty="0"/>
              <a:t>How likely it is that something will cause harm, </a:t>
            </a:r>
            <a:r>
              <a:rPr lang="en-GB" b="1" dirty="0"/>
              <a:t>and</a:t>
            </a:r>
            <a:r>
              <a:rPr lang="en-GB" dirty="0"/>
              <a:t> how severe that harm would be (the consequence).</a:t>
            </a:r>
          </a:p>
          <a:p>
            <a:endParaRPr lang="en-US" dirty="0"/>
          </a:p>
        </p:txBody>
      </p:sp>
      <p:sp>
        <p:nvSpPr>
          <p:cNvPr id="4" name="Text Placeholder 3">
            <a:extLst>
              <a:ext uri="{FF2B5EF4-FFF2-40B4-BE49-F238E27FC236}">
                <a16:creationId xmlns:a16="http://schemas.microsoft.com/office/drawing/2014/main" id="{B90D4504-F00C-6685-FDE6-9B5B5EDDC744}"/>
              </a:ext>
            </a:extLst>
          </p:cNvPr>
          <p:cNvSpPr>
            <a:spLocks noGrp="1"/>
          </p:cNvSpPr>
          <p:nvPr>
            <p:ph type="body" sz="quarter" idx="14"/>
          </p:nvPr>
        </p:nvSpPr>
        <p:spPr>
          <a:xfrm>
            <a:off x="9973929" y="162686"/>
            <a:ext cx="2078545" cy="365125"/>
          </a:xfrm>
        </p:spPr>
        <p:txBody>
          <a:bodyPr/>
          <a:lstStyle/>
          <a:p>
            <a:r>
              <a:rPr lang="en-GB"/>
              <a:t>Activity 1</a:t>
            </a:r>
            <a:endParaRPr lang="en-GB" dirty="0"/>
          </a:p>
        </p:txBody>
      </p:sp>
      <p:sp>
        <p:nvSpPr>
          <p:cNvPr id="10" name="Text Placeholder 9">
            <a:extLst>
              <a:ext uri="{FF2B5EF4-FFF2-40B4-BE49-F238E27FC236}">
                <a16:creationId xmlns:a16="http://schemas.microsoft.com/office/drawing/2014/main" id="{4A1EFDF9-A04E-C52E-5791-F3A1C34CE7D6}"/>
              </a:ext>
            </a:extLst>
          </p:cNvPr>
          <p:cNvSpPr>
            <a:spLocks noGrp="1"/>
          </p:cNvSpPr>
          <p:nvPr>
            <p:ph type="body" sz="quarter" idx="11"/>
          </p:nvPr>
        </p:nvSpPr>
        <p:spPr>
          <a:xfrm>
            <a:off x="838200" y="6356349"/>
            <a:ext cx="4210050" cy="365125"/>
          </a:xfrm>
        </p:spPr>
        <p:txBody>
          <a:bodyPr/>
          <a:lstStyle/>
          <a:p>
            <a:r>
              <a:rPr lang="en-GB" dirty="0"/>
              <a:t>Lesson 1: How to assess risk</a:t>
            </a:r>
          </a:p>
        </p:txBody>
      </p:sp>
    </p:spTree>
    <p:extLst>
      <p:ext uri="{BB962C8B-B14F-4D97-AF65-F5344CB8AC3E}">
        <p14:creationId xmlns:p14="http://schemas.microsoft.com/office/powerpoint/2010/main" val="3166837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D358E7-C4A6-3D4A-A6B4-6E71E403BD50}"/>
              </a:ext>
            </a:extLst>
          </p:cNvPr>
          <p:cNvSpPr>
            <a:spLocks noGrp="1"/>
          </p:cNvSpPr>
          <p:nvPr>
            <p:ph type="title"/>
          </p:nvPr>
        </p:nvSpPr>
        <p:spPr>
          <a:xfrm>
            <a:off x="838200" y="365125"/>
            <a:ext cx="10515600" cy="1325563"/>
          </a:xfrm>
        </p:spPr>
        <p:txBody>
          <a:bodyPr/>
          <a:lstStyle/>
          <a:p>
            <a:r>
              <a:rPr lang="en-GB" dirty="0"/>
              <a:t>Risks and hazards</a:t>
            </a:r>
          </a:p>
        </p:txBody>
      </p:sp>
      <p:sp>
        <p:nvSpPr>
          <p:cNvPr id="5" name="Content Placeholder 4">
            <a:extLst>
              <a:ext uri="{FF2B5EF4-FFF2-40B4-BE49-F238E27FC236}">
                <a16:creationId xmlns:a16="http://schemas.microsoft.com/office/drawing/2014/main" id="{1DE12E5A-5724-44AA-EE2A-1CC98536165E}"/>
              </a:ext>
            </a:extLst>
          </p:cNvPr>
          <p:cNvSpPr>
            <a:spLocks noGrp="1"/>
          </p:cNvSpPr>
          <p:nvPr>
            <p:ph sz="half" idx="1"/>
          </p:nvPr>
        </p:nvSpPr>
        <p:spPr>
          <a:xfrm>
            <a:off x="838199" y="1825625"/>
            <a:ext cx="6400801" cy="4351338"/>
          </a:xfrm>
        </p:spPr>
        <p:txBody>
          <a:bodyPr>
            <a:normAutofit/>
          </a:bodyPr>
          <a:lstStyle/>
          <a:p>
            <a:pPr marL="0" indent="0">
              <a:buNone/>
            </a:pPr>
            <a:r>
              <a:rPr lang="en-GB" dirty="0"/>
              <a:t>What is the difference between a risk and </a:t>
            </a:r>
            <a:br>
              <a:rPr lang="en-GB" dirty="0"/>
            </a:br>
            <a:r>
              <a:rPr lang="en-GB" dirty="0"/>
              <a:t>a hazard?</a:t>
            </a:r>
          </a:p>
          <a:p>
            <a:pPr marL="0" indent="0">
              <a:buNone/>
            </a:pPr>
            <a:r>
              <a:rPr lang="en-GB" dirty="0"/>
              <a:t>Here are two definitions. Identify the definition of a risk and the definition of a hazard.</a:t>
            </a:r>
          </a:p>
          <a:p>
            <a:pPr marL="457200" indent="-457200">
              <a:buFont typeface="+mj-lt"/>
              <a:buAutoNum type="alphaUcPeriod"/>
            </a:pPr>
            <a:r>
              <a:rPr lang="en-GB" dirty="0"/>
              <a:t>Something that has the potential to cause injury or harm.</a:t>
            </a:r>
          </a:p>
          <a:p>
            <a:pPr marL="457200" indent="-457200">
              <a:buFont typeface="+mj-lt"/>
              <a:buAutoNum type="alphaUcPeriod"/>
            </a:pPr>
            <a:r>
              <a:rPr lang="en-GB" dirty="0"/>
              <a:t>How likely it is that something will cause harm, </a:t>
            </a:r>
            <a:r>
              <a:rPr lang="en-GB" b="1" dirty="0"/>
              <a:t>and</a:t>
            </a:r>
            <a:r>
              <a:rPr lang="en-GB" dirty="0"/>
              <a:t> how severe that harm would be (the consequence).</a:t>
            </a:r>
          </a:p>
        </p:txBody>
      </p:sp>
      <p:sp>
        <p:nvSpPr>
          <p:cNvPr id="6" name="Text Placeholder 5">
            <a:extLst>
              <a:ext uri="{FF2B5EF4-FFF2-40B4-BE49-F238E27FC236}">
                <a16:creationId xmlns:a16="http://schemas.microsoft.com/office/drawing/2014/main" id="{996FEACE-C9BE-AE60-35CF-8D2D83BF35E7}"/>
              </a:ext>
            </a:extLst>
          </p:cNvPr>
          <p:cNvSpPr>
            <a:spLocks noGrp="1"/>
          </p:cNvSpPr>
          <p:nvPr>
            <p:ph type="body" sz="quarter" idx="10"/>
          </p:nvPr>
        </p:nvSpPr>
        <p:spPr>
          <a:xfrm>
            <a:off x="8175008" y="2892829"/>
            <a:ext cx="3507474" cy="3284134"/>
          </a:xfrm>
        </p:spPr>
        <p:txBody>
          <a:bodyPr>
            <a:normAutofit/>
          </a:bodyPr>
          <a:lstStyle/>
          <a:p>
            <a:pPr marL="457200" indent="-457200">
              <a:buAutoNum type="alphaUcPeriod"/>
            </a:pPr>
            <a:r>
              <a:rPr lang="en-US" dirty="0"/>
              <a:t>Hazard</a:t>
            </a:r>
          </a:p>
          <a:p>
            <a:pPr marL="457200" indent="-457200">
              <a:buAutoNum type="alphaUcPeriod"/>
            </a:pPr>
            <a:r>
              <a:rPr lang="en-US" dirty="0"/>
              <a:t>Risk</a:t>
            </a:r>
            <a:endParaRPr lang="en-GB" dirty="0"/>
          </a:p>
        </p:txBody>
      </p:sp>
      <p:sp>
        <p:nvSpPr>
          <p:cNvPr id="12" name="Text Placeholder 11">
            <a:extLst>
              <a:ext uri="{FF2B5EF4-FFF2-40B4-BE49-F238E27FC236}">
                <a16:creationId xmlns:a16="http://schemas.microsoft.com/office/drawing/2014/main" id="{1DAE403D-5598-BF13-ED3D-BC4681726FFB}"/>
              </a:ext>
            </a:extLst>
          </p:cNvPr>
          <p:cNvSpPr>
            <a:spLocks noGrp="1"/>
          </p:cNvSpPr>
          <p:nvPr>
            <p:ph type="body" sz="quarter" idx="11"/>
          </p:nvPr>
        </p:nvSpPr>
        <p:spPr>
          <a:xfrm>
            <a:off x="8175008" y="2055812"/>
            <a:ext cx="2689727" cy="620511"/>
          </a:xfrm>
        </p:spPr>
        <p:txBody>
          <a:bodyPr/>
          <a:lstStyle/>
          <a:p>
            <a:r>
              <a:rPr lang="en-GB" dirty="0"/>
              <a:t>Answers</a:t>
            </a:r>
          </a:p>
        </p:txBody>
      </p:sp>
      <p:sp>
        <p:nvSpPr>
          <p:cNvPr id="9" name="Text Placeholder 8">
            <a:extLst>
              <a:ext uri="{FF2B5EF4-FFF2-40B4-BE49-F238E27FC236}">
                <a16:creationId xmlns:a16="http://schemas.microsoft.com/office/drawing/2014/main" id="{84ADBFCA-5376-D6F8-0263-0D7F0C3F06B3}"/>
              </a:ext>
            </a:extLst>
          </p:cNvPr>
          <p:cNvSpPr>
            <a:spLocks noGrp="1"/>
          </p:cNvSpPr>
          <p:nvPr>
            <p:ph type="body" sz="quarter" idx="14"/>
          </p:nvPr>
        </p:nvSpPr>
        <p:spPr>
          <a:xfrm>
            <a:off x="9973929" y="162686"/>
            <a:ext cx="2078545" cy="365125"/>
          </a:xfrm>
        </p:spPr>
        <p:txBody>
          <a:bodyPr/>
          <a:lstStyle/>
          <a:p>
            <a:r>
              <a:rPr lang="en-GB" dirty="0"/>
              <a:t>Activity 1</a:t>
            </a:r>
          </a:p>
        </p:txBody>
      </p:sp>
      <p:sp>
        <p:nvSpPr>
          <p:cNvPr id="16" name="Text Placeholder 15">
            <a:extLst>
              <a:ext uri="{FF2B5EF4-FFF2-40B4-BE49-F238E27FC236}">
                <a16:creationId xmlns:a16="http://schemas.microsoft.com/office/drawing/2014/main" id="{AFAA21B3-C413-A750-D2CB-6B4E3085813D}"/>
              </a:ext>
            </a:extLst>
          </p:cNvPr>
          <p:cNvSpPr>
            <a:spLocks noGrp="1"/>
          </p:cNvSpPr>
          <p:nvPr>
            <p:ph type="body" sz="quarter" idx="15"/>
          </p:nvPr>
        </p:nvSpPr>
        <p:spPr/>
        <p:txBody>
          <a:bodyPr/>
          <a:lstStyle/>
          <a:p>
            <a:r>
              <a:rPr lang="en-GB" dirty="0"/>
              <a:t>Lesson 1: How to assess risk</a:t>
            </a:r>
          </a:p>
        </p:txBody>
      </p:sp>
    </p:spTree>
    <p:extLst>
      <p:ext uri="{BB962C8B-B14F-4D97-AF65-F5344CB8AC3E}">
        <p14:creationId xmlns:p14="http://schemas.microsoft.com/office/powerpoint/2010/main" val="1453191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FFAF6D9-D1DA-3928-6143-2FC34E43385D}"/>
              </a:ext>
            </a:extLst>
          </p:cNvPr>
          <p:cNvSpPr>
            <a:spLocks noGrp="1"/>
          </p:cNvSpPr>
          <p:nvPr>
            <p:ph type="body" sz="quarter" idx="14"/>
          </p:nvPr>
        </p:nvSpPr>
        <p:spPr/>
        <p:txBody>
          <a:bodyPr/>
          <a:lstStyle/>
          <a:p>
            <a:r>
              <a:rPr lang="en-GB" dirty="0"/>
              <a:t>Activity 2</a:t>
            </a:r>
          </a:p>
        </p:txBody>
      </p:sp>
      <p:sp>
        <p:nvSpPr>
          <p:cNvPr id="8" name="Title 7">
            <a:extLst>
              <a:ext uri="{FF2B5EF4-FFF2-40B4-BE49-F238E27FC236}">
                <a16:creationId xmlns:a16="http://schemas.microsoft.com/office/drawing/2014/main" id="{7D401173-EDA9-4BB0-E1FC-528A88FF09A2}"/>
              </a:ext>
            </a:extLst>
          </p:cNvPr>
          <p:cNvSpPr>
            <a:spLocks noGrp="1"/>
          </p:cNvSpPr>
          <p:nvPr>
            <p:ph type="title"/>
          </p:nvPr>
        </p:nvSpPr>
        <p:spPr/>
        <p:txBody>
          <a:bodyPr/>
          <a:lstStyle/>
          <a:p>
            <a:r>
              <a:rPr lang="en-GB" dirty="0"/>
              <a:t>Introduction to risk assessments</a:t>
            </a:r>
          </a:p>
        </p:txBody>
      </p:sp>
      <p:sp>
        <p:nvSpPr>
          <p:cNvPr id="9" name="Content Placeholder 8">
            <a:extLst>
              <a:ext uri="{FF2B5EF4-FFF2-40B4-BE49-F238E27FC236}">
                <a16:creationId xmlns:a16="http://schemas.microsoft.com/office/drawing/2014/main" id="{69C20734-CA63-3CF1-5B97-55429A16C9B6}"/>
              </a:ext>
            </a:extLst>
          </p:cNvPr>
          <p:cNvSpPr>
            <a:spLocks noGrp="1"/>
          </p:cNvSpPr>
          <p:nvPr>
            <p:ph idx="1"/>
          </p:nvPr>
        </p:nvSpPr>
        <p:spPr>
          <a:xfrm>
            <a:off x="838200" y="5863190"/>
            <a:ext cx="10515599" cy="432867"/>
          </a:xfrm>
        </p:spPr>
        <p:txBody>
          <a:bodyPr/>
          <a:lstStyle/>
          <a:p>
            <a:pPr algn="ctr"/>
            <a:r>
              <a:rPr lang="en-GB" dirty="0"/>
              <a:t>A pro-forma risk assessment</a:t>
            </a:r>
          </a:p>
        </p:txBody>
      </p:sp>
      <p:sp>
        <p:nvSpPr>
          <p:cNvPr id="17" name="Text Placeholder 15">
            <a:extLst>
              <a:ext uri="{FF2B5EF4-FFF2-40B4-BE49-F238E27FC236}">
                <a16:creationId xmlns:a16="http://schemas.microsoft.com/office/drawing/2014/main" id="{1CF9AD5F-15C3-E915-2947-271A5BA954AE}"/>
              </a:ext>
            </a:extLst>
          </p:cNvPr>
          <p:cNvSpPr>
            <a:spLocks noGrp="1"/>
          </p:cNvSpPr>
          <p:nvPr>
            <p:ph type="body" sz="quarter" idx="15"/>
          </p:nvPr>
        </p:nvSpPr>
        <p:spPr>
          <a:xfrm>
            <a:off x="838200" y="6356350"/>
            <a:ext cx="4210050" cy="365125"/>
          </a:xfrm>
        </p:spPr>
        <p:txBody>
          <a:bodyPr/>
          <a:lstStyle/>
          <a:p>
            <a:r>
              <a:rPr lang="en-GB" dirty="0"/>
              <a:t>Lesson 1: How to assess risk</a:t>
            </a:r>
          </a:p>
        </p:txBody>
      </p:sp>
      <p:pic>
        <p:nvPicPr>
          <p:cNvPr id="3" name="Picture 2">
            <a:extLst>
              <a:ext uri="{FF2B5EF4-FFF2-40B4-BE49-F238E27FC236}">
                <a16:creationId xmlns:a16="http://schemas.microsoft.com/office/drawing/2014/main" id="{A16FAAFC-BC5E-D270-C8B3-CD24E2340E80}"/>
              </a:ext>
            </a:extLst>
          </p:cNvPr>
          <p:cNvPicPr>
            <a:picLocks noChangeAspect="1"/>
          </p:cNvPicPr>
          <p:nvPr/>
        </p:nvPicPr>
        <p:blipFill>
          <a:blip r:embed="rId3"/>
          <a:stretch>
            <a:fillRect/>
          </a:stretch>
        </p:blipFill>
        <p:spPr>
          <a:xfrm>
            <a:off x="1118492" y="1344575"/>
            <a:ext cx="9955014" cy="4458322"/>
          </a:xfrm>
          <a:prstGeom prst="rect">
            <a:avLst/>
          </a:prstGeom>
        </p:spPr>
      </p:pic>
    </p:spTree>
    <p:extLst>
      <p:ext uri="{BB962C8B-B14F-4D97-AF65-F5344CB8AC3E}">
        <p14:creationId xmlns:p14="http://schemas.microsoft.com/office/powerpoint/2010/main" val="2038480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FFAF6D9-D1DA-3928-6143-2FC34E43385D}"/>
              </a:ext>
            </a:extLst>
          </p:cNvPr>
          <p:cNvSpPr>
            <a:spLocks noGrp="1"/>
          </p:cNvSpPr>
          <p:nvPr>
            <p:ph type="body" sz="quarter" idx="14"/>
          </p:nvPr>
        </p:nvSpPr>
        <p:spPr/>
        <p:txBody>
          <a:bodyPr/>
          <a:lstStyle/>
          <a:p>
            <a:r>
              <a:rPr lang="en-GB" dirty="0"/>
              <a:t>Activity 2</a:t>
            </a:r>
          </a:p>
        </p:txBody>
      </p:sp>
      <p:sp>
        <p:nvSpPr>
          <p:cNvPr id="8" name="Title 7">
            <a:extLst>
              <a:ext uri="{FF2B5EF4-FFF2-40B4-BE49-F238E27FC236}">
                <a16:creationId xmlns:a16="http://schemas.microsoft.com/office/drawing/2014/main" id="{7D401173-EDA9-4BB0-E1FC-528A88FF09A2}"/>
              </a:ext>
            </a:extLst>
          </p:cNvPr>
          <p:cNvSpPr>
            <a:spLocks noGrp="1"/>
          </p:cNvSpPr>
          <p:nvPr>
            <p:ph type="title"/>
          </p:nvPr>
        </p:nvSpPr>
        <p:spPr/>
        <p:txBody>
          <a:bodyPr/>
          <a:lstStyle/>
          <a:p>
            <a:r>
              <a:rPr lang="en-GB" dirty="0"/>
              <a:t>Introduction to risk assessments</a:t>
            </a:r>
          </a:p>
        </p:txBody>
      </p:sp>
      <p:sp>
        <p:nvSpPr>
          <p:cNvPr id="9" name="Content Placeholder 8">
            <a:extLst>
              <a:ext uri="{FF2B5EF4-FFF2-40B4-BE49-F238E27FC236}">
                <a16:creationId xmlns:a16="http://schemas.microsoft.com/office/drawing/2014/main" id="{69C20734-CA63-3CF1-5B97-55429A16C9B6}"/>
              </a:ext>
            </a:extLst>
          </p:cNvPr>
          <p:cNvSpPr>
            <a:spLocks noGrp="1"/>
          </p:cNvSpPr>
          <p:nvPr>
            <p:ph idx="1"/>
          </p:nvPr>
        </p:nvSpPr>
        <p:spPr/>
        <p:txBody>
          <a:bodyPr/>
          <a:lstStyle/>
          <a:p>
            <a:pPr algn="ctr"/>
            <a:r>
              <a:rPr lang="en-GB" dirty="0"/>
              <a:t>A risk matrix</a:t>
            </a:r>
          </a:p>
        </p:txBody>
      </p:sp>
      <p:sp>
        <p:nvSpPr>
          <p:cNvPr id="17" name="Text Placeholder 15">
            <a:extLst>
              <a:ext uri="{FF2B5EF4-FFF2-40B4-BE49-F238E27FC236}">
                <a16:creationId xmlns:a16="http://schemas.microsoft.com/office/drawing/2014/main" id="{1CF9AD5F-15C3-E915-2947-271A5BA954AE}"/>
              </a:ext>
            </a:extLst>
          </p:cNvPr>
          <p:cNvSpPr>
            <a:spLocks noGrp="1"/>
          </p:cNvSpPr>
          <p:nvPr>
            <p:ph type="body" sz="quarter" idx="15"/>
          </p:nvPr>
        </p:nvSpPr>
        <p:spPr>
          <a:xfrm>
            <a:off x="838200" y="6356350"/>
            <a:ext cx="4210050" cy="365125"/>
          </a:xfrm>
        </p:spPr>
        <p:txBody>
          <a:bodyPr/>
          <a:lstStyle/>
          <a:p>
            <a:r>
              <a:rPr lang="en-GB" dirty="0"/>
              <a:t>Lesson 1: How to assess risk</a:t>
            </a:r>
          </a:p>
        </p:txBody>
      </p:sp>
      <p:pic>
        <p:nvPicPr>
          <p:cNvPr id="4" name="Picture 3">
            <a:extLst>
              <a:ext uri="{FF2B5EF4-FFF2-40B4-BE49-F238E27FC236}">
                <a16:creationId xmlns:a16="http://schemas.microsoft.com/office/drawing/2014/main" id="{EE6703F0-D143-2C03-A4B6-44C28749749F}"/>
              </a:ext>
            </a:extLst>
          </p:cNvPr>
          <p:cNvPicPr>
            <a:picLocks noChangeAspect="1"/>
          </p:cNvPicPr>
          <p:nvPr/>
        </p:nvPicPr>
        <p:blipFill>
          <a:blip r:embed="rId3"/>
          <a:stretch>
            <a:fillRect/>
          </a:stretch>
        </p:blipFill>
        <p:spPr>
          <a:xfrm>
            <a:off x="567187" y="2495362"/>
            <a:ext cx="11057625" cy="2394029"/>
          </a:xfrm>
          <a:prstGeom prst="rect">
            <a:avLst/>
          </a:prstGeom>
        </p:spPr>
      </p:pic>
    </p:spTree>
    <p:extLst>
      <p:ext uri="{BB962C8B-B14F-4D97-AF65-F5344CB8AC3E}">
        <p14:creationId xmlns:p14="http://schemas.microsoft.com/office/powerpoint/2010/main" val="3899079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The main purposes of a risk assessment</a:t>
            </a:r>
          </a:p>
        </p:txBody>
      </p:sp>
      <p:sp>
        <p:nvSpPr>
          <p:cNvPr id="5" name="Content Placeholder 4">
            <a:extLst>
              <a:ext uri="{FF2B5EF4-FFF2-40B4-BE49-F238E27FC236}">
                <a16:creationId xmlns:a16="http://schemas.microsoft.com/office/drawing/2014/main" id="{F1AB0B37-6ED4-E961-0E13-1DB461DB5C1D}"/>
              </a:ext>
            </a:extLst>
          </p:cNvPr>
          <p:cNvSpPr>
            <a:spLocks noGrp="1"/>
          </p:cNvSpPr>
          <p:nvPr>
            <p:ph idx="1"/>
          </p:nvPr>
        </p:nvSpPr>
        <p:spPr>
          <a:xfrm>
            <a:off x="838199" y="1825625"/>
            <a:ext cx="5921829" cy="4351338"/>
          </a:xfrm>
        </p:spPr>
        <p:txBody>
          <a:bodyPr>
            <a:normAutofit fontScale="85000" lnSpcReduction="10000"/>
          </a:bodyPr>
          <a:lstStyle/>
          <a:p>
            <a:pPr marL="0" lvl="0" indent="0">
              <a:buNone/>
            </a:pPr>
            <a:r>
              <a:rPr lang="en-GB" dirty="0">
                <a:sym typeface="Arial"/>
              </a:rPr>
              <a:t>The main purposes of a risk assessment are:</a:t>
            </a:r>
          </a:p>
          <a:p>
            <a:r>
              <a:rPr lang="en-GB" dirty="0">
                <a:sym typeface="Arial"/>
              </a:rPr>
              <a:t>to identify hazards to health, safety and wellbeing in a workplace</a:t>
            </a:r>
          </a:p>
          <a:p>
            <a:r>
              <a:rPr lang="en-GB" dirty="0">
                <a:sym typeface="Arial"/>
              </a:rPr>
              <a:t>to determine the risks involved with each of those hazards</a:t>
            </a:r>
            <a:endParaRPr lang="en-GB" dirty="0"/>
          </a:p>
          <a:p>
            <a:pPr lvl="0"/>
            <a:r>
              <a:rPr lang="en-GB" dirty="0">
                <a:sym typeface="Arial"/>
              </a:rPr>
              <a:t>to evaluate existing safety and control measures and determine if further measures are required to eliminate a hazard, or where this is not possible, to minimise risk</a:t>
            </a:r>
            <a:endParaRPr lang="en-GB" dirty="0"/>
          </a:p>
          <a:p>
            <a:pPr lvl="0"/>
            <a:r>
              <a:rPr lang="en-GB" dirty="0">
                <a:sym typeface="Arial"/>
              </a:rPr>
              <a:t>to put safety measures in place to ensure that any residual risk is as low as possible.</a:t>
            </a:r>
            <a:endParaRPr lang="en-GB" dirty="0"/>
          </a:p>
          <a:p>
            <a:endParaRPr lang="pt-BR" dirty="0"/>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rgbClr val="F1995D"/>
          </a:solidFill>
        </p:spPr>
        <p:txBody>
          <a:bodyPr/>
          <a:lstStyle/>
          <a:p>
            <a:r>
              <a:rPr lang="en-GB" dirty="0"/>
              <a:t>Activity 2</a:t>
            </a:r>
          </a:p>
        </p:txBody>
      </p:sp>
      <p:sp>
        <p:nvSpPr>
          <p:cNvPr id="16" name="Text Placeholder 15">
            <a:extLst>
              <a:ext uri="{FF2B5EF4-FFF2-40B4-BE49-F238E27FC236}">
                <a16:creationId xmlns:a16="http://schemas.microsoft.com/office/drawing/2014/main" id="{7BE8136D-0C89-D68D-F368-030DEA6F0B2E}"/>
              </a:ext>
            </a:extLst>
          </p:cNvPr>
          <p:cNvSpPr>
            <a:spLocks noGrp="1"/>
          </p:cNvSpPr>
          <p:nvPr>
            <p:ph type="body" sz="quarter" idx="11"/>
          </p:nvPr>
        </p:nvSpPr>
        <p:spPr>
          <a:xfrm>
            <a:off x="838200" y="6356349"/>
            <a:ext cx="4210050" cy="365125"/>
          </a:xfrm>
        </p:spPr>
        <p:txBody>
          <a:bodyPr/>
          <a:lstStyle/>
          <a:p>
            <a:r>
              <a:rPr lang="en-GB" dirty="0"/>
              <a:t>Lesson 1: How to assess risk</a:t>
            </a:r>
          </a:p>
        </p:txBody>
      </p:sp>
      <p:pic>
        <p:nvPicPr>
          <p:cNvPr id="3" name="Picture 2" descr="A group of people in lab coats looking through microscopes&#10;&#10;Description automatically generated">
            <a:extLst>
              <a:ext uri="{FF2B5EF4-FFF2-40B4-BE49-F238E27FC236}">
                <a16:creationId xmlns:a16="http://schemas.microsoft.com/office/drawing/2014/main" id="{3BDC5C6C-D69D-795F-84FC-B884FE0531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6989082" y="1825625"/>
            <a:ext cx="4364718" cy="4327182"/>
          </a:xfrm>
          <a:prstGeom prst="rect">
            <a:avLst/>
          </a:prstGeom>
        </p:spPr>
      </p:pic>
    </p:spTree>
    <p:extLst>
      <p:ext uri="{BB962C8B-B14F-4D97-AF65-F5344CB8AC3E}">
        <p14:creationId xmlns:p14="http://schemas.microsoft.com/office/powerpoint/2010/main" val="1316791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Considering risk assessments</a:t>
            </a:r>
          </a:p>
        </p:txBody>
      </p:sp>
      <p:sp>
        <p:nvSpPr>
          <p:cNvPr id="5" name="Content Placeholder 4">
            <a:extLst>
              <a:ext uri="{FF2B5EF4-FFF2-40B4-BE49-F238E27FC236}">
                <a16:creationId xmlns:a16="http://schemas.microsoft.com/office/drawing/2014/main" id="{F1AB0B37-6ED4-E961-0E13-1DB461DB5C1D}"/>
              </a:ext>
            </a:extLst>
          </p:cNvPr>
          <p:cNvSpPr>
            <a:spLocks noGrp="1"/>
          </p:cNvSpPr>
          <p:nvPr>
            <p:ph idx="1"/>
          </p:nvPr>
        </p:nvSpPr>
        <p:spPr>
          <a:xfrm>
            <a:off x="838201" y="1825625"/>
            <a:ext cx="3467792" cy="4351338"/>
          </a:xfrm>
        </p:spPr>
        <p:txBody>
          <a:bodyPr>
            <a:normAutofit lnSpcReduction="10000"/>
          </a:bodyPr>
          <a:lstStyle/>
          <a:p>
            <a:pPr marL="0" indent="0">
              <a:buNone/>
            </a:pPr>
            <a:r>
              <a:rPr lang="en-GB" b="1" dirty="0"/>
              <a:t>THINK, PAIR, SHARE</a:t>
            </a:r>
          </a:p>
          <a:p>
            <a:r>
              <a:rPr lang="en-GB" dirty="0"/>
              <a:t>Why are risk assessments important?</a:t>
            </a:r>
          </a:p>
          <a:p>
            <a:r>
              <a:rPr lang="en-GB" dirty="0"/>
              <a:t>What information is needed in a risk assessment?</a:t>
            </a:r>
          </a:p>
          <a:p>
            <a:r>
              <a:rPr lang="en-GB" dirty="0"/>
              <a:t>How does this relate to the activity we have just performed?</a:t>
            </a:r>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rgbClr val="F1995D"/>
          </a:solidFill>
        </p:spPr>
        <p:txBody>
          <a:bodyPr/>
          <a:lstStyle/>
          <a:p>
            <a:r>
              <a:rPr lang="en-GB" dirty="0"/>
              <a:t>Activity 2</a:t>
            </a:r>
          </a:p>
        </p:txBody>
      </p:sp>
      <p:sp>
        <p:nvSpPr>
          <p:cNvPr id="16" name="Text Placeholder 15">
            <a:extLst>
              <a:ext uri="{FF2B5EF4-FFF2-40B4-BE49-F238E27FC236}">
                <a16:creationId xmlns:a16="http://schemas.microsoft.com/office/drawing/2014/main" id="{7BE8136D-0C89-D68D-F368-030DEA6F0B2E}"/>
              </a:ext>
            </a:extLst>
          </p:cNvPr>
          <p:cNvSpPr>
            <a:spLocks noGrp="1"/>
          </p:cNvSpPr>
          <p:nvPr>
            <p:ph type="body" sz="quarter" idx="11"/>
          </p:nvPr>
        </p:nvSpPr>
        <p:spPr>
          <a:xfrm>
            <a:off x="838200" y="6356349"/>
            <a:ext cx="4210050" cy="365125"/>
          </a:xfrm>
        </p:spPr>
        <p:txBody>
          <a:bodyPr/>
          <a:lstStyle/>
          <a:p>
            <a:r>
              <a:rPr lang="en-GB" dirty="0"/>
              <a:t>Lesson 1: How to assess risk</a:t>
            </a:r>
          </a:p>
        </p:txBody>
      </p:sp>
      <p:pic>
        <p:nvPicPr>
          <p:cNvPr id="6" name="Picture 5" descr="A close-up of a survey&#10;&#10;Description automatically generated">
            <a:extLst>
              <a:ext uri="{FF2B5EF4-FFF2-40B4-BE49-F238E27FC236}">
                <a16:creationId xmlns:a16="http://schemas.microsoft.com/office/drawing/2014/main" id="{770705C3-C3DA-B788-8A82-BA6680E145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3564" y="2099604"/>
            <a:ext cx="7124008" cy="3620851"/>
          </a:xfrm>
          <a:prstGeom prst="rect">
            <a:avLst/>
          </a:prstGeom>
        </p:spPr>
      </p:pic>
    </p:spTree>
    <p:extLst>
      <p:ext uri="{BB962C8B-B14F-4D97-AF65-F5344CB8AC3E}">
        <p14:creationId xmlns:p14="http://schemas.microsoft.com/office/powerpoint/2010/main" val="3955090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BF017F-F3BC-0D23-DBFD-AE119F99684F}"/>
              </a:ext>
            </a:extLst>
          </p:cNvPr>
          <p:cNvSpPr>
            <a:spLocks noGrp="1"/>
          </p:cNvSpPr>
          <p:nvPr>
            <p:ph type="title"/>
          </p:nvPr>
        </p:nvSpPr>
        <p:spPr>
          <a:xfrm>
            <a:off x="838200" y="365125"/>
            <a:ext cx="10515600" cy="1325563"/>
          </a:xfrm>
        </p:spPr>
        <p:txBody>
          <a:bodyPr/>
          <a:lstStyle/>
          <a:p>
            <a:r>
              <a:rPr lang="en-GB" dirty="0"/>
              <a:t>The HSE’s Five Steps to Risk Assessment</a:t>
            </a:r>
          </a:p>
        </p:txBody>
      </p:sp>
      <p:sp>
        <p:nvSpPr>
          <p:cNvPr id="8" name="Content Placeholder 7">
            <a:extLst>
              <a:ext uri="{FF2B5EF4-FFF2-40B4-BE49-F238E27FC236}">
                <a16:creationId xmlns:a16="http://schemas.microsoft.com/office/drawing/2014/main" id="{BC636FB0-03E9-B373-78A0-FF8984ECC9FF}"/>
              </a:ext>
            </a:extLst>
          </p:cNvPr>
          <p:cNvSpPr>
            <a:spLocks noGrp="1"/>
          </p:cNvSpPr>
          <p:nvPr>
            <p:ph idx="1"/>
          </p:nvPr>
        </p:nvSpPr>
        <p:spPr>
          <a:xfrm>
            <a:off x="838199" y="1825625"/>
            <a:ext cx="5921829" cy="4351338"/>
          </a:xfrm>
        </p:spPr>
        <p:txBody>
          <a:bodyPr>
            <a:normAutofit fontScale="92500" lnSpcReduction="10000"/>
          </a:bodyPr>
          <a:lstStyle/>
          <a:p>
            <a:r>
              <a:rPr lang="en-GB" b="1" dirty="0"/>
              <a:t>Step 1: </a:t>
            </a:r>
            <a:r>
              <a:rPr lang="en-GB" dirty="0"/>
              <a:t>Identifying the hazards</a:t>
            </a:r>
          </a:p>
          <a:p>
            <a:r>
              <a:rPr lang="en-GB" b="1" dirty="0"/>
              <a:t>Step 2: </a:t>
            </a:r>
            <a:r>
              <a:rPr lang="en-GB" dirty="0"/>
              <a:t>Deciding who might be harmed and how</a:t>
            </a:r>
          </a:p>
          <a:p>
            <a:r>
              <a:rPr lang="en-GB" b="1" dirty="0"/>
              <a:t>Step 3: </a:t>
            </a:r>
            <a:r>
              <a:rPr lang="en-GB" dirty="0"/>
              <a:t>Evaluating the risks and deciding on precautions</a:t>
            </a:r>
          </a:p>
          <a:p>
            <a:r>
              <a:rPr lang="en-GB" b="1" dirty="0"/>
              <a:t>Step 4: </a:t>
            </a:r>
            <a:r>
              <a:rPr lang="en-GB" dirty="0"/>
              <a:t>Recording findings and implementing them, including completing risk assessment documentation</a:t>
            </a:r>
          </a:p>
          <a:p>
            <a:r>
              <a:rPr lang="en-GB" b="1" dirty="0"/>
              <a:t>Step 5: </a:t>
            </a:r>
            <a:r>
              <a:rPr lang="en-GB" dirty="0"/>
              <a:t>Reviewing your assessment and updating if necessary</a:t>
            </a:r>
          </a:p>
        </p:txBody>
      </p:sp>
      <p:sp>
        <p:nvSpPr>
          <p:cNvPr id="10" name="Text Placeholder 9">
            <a:extLst>
              <a:ext uri="{FF2B5EF4-FFF2-40B4-BE49-F238E27FC236}">
                <a16:creationId xmlns:a16="http://schemas.microsoft.com/office/drawing/2014/main" id="{CDEA452B-EECA-6C8B-1F6F-DC21784562C6}"/>
              </a:ext>
            </a:extLst>
          </p:cNvPr>
          <p:cNvSpPr>
            <a:spLocks noGrp="1"/>
          </p:cNvSpPr>
          <p:nvPr>
            <p:ph type="body" sz="quarter" idx="14"/>
          </p:nvPr>
        </p:nvSpPr>
        <p:spPr>
          <a:xfrm>
            <a:off x="9973929" y="162686"/>
            <a:ext cx="2078545" cy="365125"/>
          </a:xfrm>
          <a:solidFill>
            <a:srgbClr val="F1995D"/>
          </a:solidFill>
        </p:spPr>
        <p:txBody>
          <a:bodyPr/>
          <a:lstStyle/>
          <a:p>
            <a:r>
              <a:rPr lang="en-GB" dirty="0"/>
              <a:t>Activity 3</a:t>
            </a:r>
          </a:p>
        </p:txBody>
      </p:sp>
      <p:sp>
        <p:nvSpPr>
          <p:cNvPr id="9" name="Text Placeholder 8">
            <a:extLst>
              <a:ext uri="{FF2B5EF4-FFF2-40B4-BE49-F238E27FC236}">
                <a16:creationId xmlns:a16="http://schemas.microsoft.com/office/drawing/2014/main" id="{124B490E-AE03-6206-70C1-120C43D6ADE7}"/>
              </a:ext>
            </a:extLst>
          </p:cNvPr>
          <p:cNvSpPr>
            <a:spLocks noGrp="1"/>
          </p:cNvSpPr>
          <p:nvPr>
            <p:ph type="body" sz="quarter" idx="11"/>
          </p:nvPr>
        </p:nvSpPr>
        <p:spPr>
          <a:xfrm>
            <a:off x="838200" y="6356349"/>
            <a:ext cx="4210050" cy="365125"/>
          </a:xfrm>
        </p:spPr>
        <p:txBody>
          <a:bodyPr/>
          <a:lstStyle/>
          <a:p>
            <a:r>
              <a:rPr lang="en-GB" dirty="0"/>
              <a:t>Lesson 1: How to assess risk</a:t>
            </a:r>
          </a:p>
        </p:txBody>
      </p:sp>
      <p:grpSp>
        <p:nvGrpSpPr>
          <p:cNvPr id="13" name="Group 12">
            <a:extLst>
              <a:ext uri="{FF2B5EF4-FFF2-40B4-BE49-F238E27FC236}">
                <a16:creationId xmlns:a16="http://schemas.microsoft.com/office/drawing/2014/main" id="{A64A8483-37D8-3AD9-702D-62842B9544BD}"/>
              </a:ext>
            </a:extLst>
          </p:cNvPr>
          <p:cNvGrpSpPr/>
          <p:nvPr/>
        </p:nvGrpSpPr>
        <p:grpSpPr>
          <a:xfrm>
            <a:off x="6989083" y="3053443"/>
            <a:ext cx="4376057" cy="1496788"/>
            <a:chOff x="6989083" y="3053443"/>
            <a:chExt cx="4376057" cy="1496788"/>
          </a:xfrm>
        </p:grpSpPr>
        <p:pic>
          <p:nvPicPr>
            <p:cNvPr id="2" name="Google Shape;157;p24">
              <a:extLst>
                <a:ext uri="{FF2B5EF4-FFF2-40B4-BE49-F238E27FC236}">
                  <a16:creationId xmlns:a16="http://schemas.microsoft.com/office/drawing/2014/main" id="{B3A51B76-373A-E182-657D-6C8C54AF7BF0}"/>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989083" y="3084287"/>
              <a:ext cx="4376057" cy="1465944"/>
            </a:xfrm>
            <a:prstGeom prst="rect">
              <a:avLst/>
            </a:prstGeom>
            <a:noFill/>
            <a:ln>
              <a:noFill/>
            </a:ln>
          </p:spPr>
        </p:pic>
        <p:sp>
          <p:nvSpPr>
            <p:cNvPr id="12" name="Rectangle 11">
              <a:extLst>
                <a:ext uri="{FF2B5EF4-FFF2-40B4-BE49-F238E27FC236}">
                  <a16:creationId xmlns:a16="http://schemas.microsoft.com/office/drawing/2014/main" id="{C4D7D8F9-94AC-1173-64A4-36882F5ED292}"/>
                </a:ext>
              </a:extLst>
            </p:cNvPr>
            <p:cNvSpPr/>
            <p:nvPr/>
          </p:nvSpPr>
          <p:spPr>
            <a:xfrm>
              <a:off x="8803141" y="3053443"/>
              <a:ext cx="696460" cy="2152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23940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CE9F06-B5B4-701A-A656-BAA5A3AB856A}"/>
              </a:ext>
            </a:extLst>
          </p:cNvPr>
          <p:cNvSpPr>
            <a:spLocks noGrp="1"/>
          </p:cNvSpPr>
          <p:nvPr>
            <p:ph type="title"/>
          </p:nvPr>
        </p:nvSpPr>
        <p:spPr>
          <a:xfrm>
            <a:off x="838200" y="365125"/>
            <a:ext cx="10515600" cy="1325563"/>
          </a:xfrm>
        </p:spPr>
        <p:txBody>
          <a:bodyPr/>
          <a:lstStyle/>
          <a:p>
            <a:r>
              <a:rPr lang="en-GB" dirty="0"/>
              <a:t>Preparing to write risk assessments</a:t>
            </a:r>
          </a:p>
        </p:txBody>
      </p:sp>
      <p:sp>
        <p:nvSpPr>
          <p:cNvPr id="8" name="Content Placeholder 7">
            <a:extLst>
              <a:ext uri="{FF2B5EF4-FFF2-40B4-BE49-F238E27FC236}">
                <a16:creationId xmlns:a16="http://schemas.microsoft.com/office/drawing/2014/main" id="{6346F21B-770A-9765-2A6E-2055CC38D2F3}"/>
              </a:ext>
            </a:extLst>
          </p:cNvPr>
          <p:cNvSpPr>
            <a:spLocks noGrp="1"/>
          </p:cNvSpPr>
          <p:nvPr>
            <p:ph idx="10"/>
          </p:nvPr>
        </p:nvSpPr>
        <p:spPr>
          <a:xfrm>
            <a:off x="6333059" y="1825625"/>
            <a:ext cx="5020741" cy="4351338"/>
          </a:xfrm>
        </p:spPr>
        <p:txBody>
          <a:bodyPr>
            <a:normAutofit fontScale="85000" lnSpcReduction="20000"/>
          </a:bodyPr>
          <a:lstStyle/>
          <a:p>
            <a:r>
              <a:rPr lang="en-GB" dirty="0">
                <a:sym typeface="Calibri"/>
              </a:rPr>
              <a:t>Watch the video about the HSE’s Five Steps to Risk Assessment. </a:t>
            </a:r>
            <a:endParaRPr lang="en-GB" dirty="0">
              <a:sym typeface="Arial"/>
            </a:endParaRPr>
          </a:p>
          <a:p>
            <a:r>
              <a:rPr lang="en-GB" dirty="0">
                <a:sym typeface="Calibri"/>
              </a:rPr>
              <a:t>Add notes to Worksheet 2, which will help you to follow these five steps yourself.</a:t>
            </a:r>
          </a:p>
          <a:p>
            <a:r>
              <a:rPr lang="en-GB" dirty="0">
                <a:sym typeface="Calibri"/>
              </a:rPr>
              <a:t>You should include prompts or questions that you could ask yourself during each step.</a:t>
            </a:r>
          </a:p>
          <a:p>
            <a:endParaRPr lang="en-GB" dirty="0">
              <a:sym typeface="Calibri"/>
            </a:endParaRPr>
          </a:p>
          <a:p>
            <a:pPr marL="0" indent="0">
              <a:buNone/>
            </a:pPr>
            <a:r>
              <a:rPr lang="en-GB" b="1" dirty="0">
                <a:sym typeface="Calibri"/>
              </a:rPr>
              <a:t>Resources needed</a:t>
            </a:r>
          </a:p>
          <a:p>
            <a:r>
              <a:rPr lang="en-GB" dirty="0">
                <a:sym typeface="Calibri"/>
              </a:rPr>
              <a:t>L1 A3 Example risk assessment</a:t>
            </a:r>
          </a:p>
          <a:p>
            <a:r>
              <a:rPr lang="en-GB" dirty="0">
                <a:sym typeface="Calibri"/>
              </a:rPr>
              <a:t>L1 A3 Worksheet 2</a:t>
            </a:r>
          </a:p>
        </p:txBody>
      </p:sp>
      <p:sp>
        <p:nvSpPr>
          <p:cNvPr id="12" name="Text Placeholder 8">
            <a:extLst>
              <a:ext uri="{FF2B5EF4-FFF2-40B4-BE49-F238E27FC236}">
                <a16:creationId xmlns:a16="http://schemas.microsoft.com/office/drawing/2014/main" id="{79090CB5-A203-2F05-391F-849AE0910263}"/>
              </a:ext>
            </a:extLst>
          </p:cNvPr>
          <p:cNvSpPr>
            <a:spLocks noGrp="1"/>
          </p:cNvSpPr>
          <p:nvPr>
            <p:ph type="body" sz="quarter" idx="11"/>
          </p:nvPr>
        </p:nvSpPr>
        <p:spPr>
          <a:xfrm>
            <a:off x="838200" y="6356349"/>
            <a:ext cx="4210050" cy="365125"/>
          </a:xfrm>
        </p:spPr>
        <p:txBody>
          <a:bodyPr/>
          <a:lstStyle/>
          <a:p>
            <a:r>
              <a:rPr lang="en-GB" dirty="0"/>
              <a:t>Lesson 1: How to assess risk</a:t>
            </a:r>
          </a:p>
        </p:txBody>
      </p:sp>
      <p:sp>
        <p:nvSpPr>
          <p:cNvPr id="10" name="Text Placeholder 9">
            <a:extLst>
              <a:ext uri="{FF2B5EF4-FFF2-40B4-BE49-F238E27FC236}">
                <a16:creationId xmlns:a16="http://schemas.microsoft.com/office/drawing/2014/main" id="{A53F72CD-FE43-F384-F9AF-A2AD97D90B1C}"/>
              </a:ext>
            </a:extLst>
          </p:cNvPr>
          <p:cNvSpPr>
            <a:spLocks noGrp="1"/>
          </p:cNvSpPr>
          <p:nvPr>
            <p:ph type="body" sz="quarter" idx="14"/>
          </p:nvPr>
        </p:nvSpPr>
        <p:spPr>
          <a:xfrm>
            <a:off x="9973929" y="162686"/>
            <a:ext cx="2078545" cy="365125"/>
          </a:xfrm>
        </p:spPr>
        <p:txBody>
          <a:bodyPr/>
          <a:lstStyle/>
          <a:p>
            <a:r>
              <a:rPr lang="en-GB" dirty="0"/>
              <a:t>Activity 3</a:t>
            </a:r>
          </a:p>
        </p:txBody>
      </p:sp>
      <p:sp>
        <p:nvSpPr>
          <p:cNvPr id="2" name="TextBox 1">
            <a:extLst>
              <a:ext uri="{FF2B5EF4-FFF2-40B4-BE49-F238E27FC236}">
                <a16:creationId xmlns:a16="http://schemas.microsoft.com/office/drawing/2014/main" id="{61FF02B4-461B-FE95-01CE-B816AD638576}"/>
              </a:ext>
            </a:extLst>
          </p:cNvPr>
          <p:cNvSpPr txBox="1"/>
          <p:nvPr/>
        </p:nvSpPr>
        <p:spPr>
          <a:xfrm>
            <a:off x="1211580" y="5206083"/>
            <a:ext cx="4456861" cy="646331"/>
          </a:xfrm>
          <a:prstGeom prst="rect">
            <a:avLst/>
          </a:prstGeom>
          <a:noFill/>
        </p:spPr>
        <p:txBody>
          <a:bodyPr wrap="square" rtlCol="0">
            <a:spAutoFit/>
          </a:bodyPr>
          <a:lstStyle/>
          <a:p>
            <a:r>
              <a:rPr lang="en-US" i="1" dirty="0"/>
              <a:t>HSE: Health and safety risk assessment and management</a:t>
            </a:r>
          </a:p>
        </p:txBody>
      </p:sp>
      <p:pic>
        <p:nvPicPr>
          <p:cNvPr id="4" name="Picture 3">
            <a:extLst>
              <a:ext uri="{FF2B5EF4-FFF2-40B4-BE49-F238E27FC236}">
                <a16:creationId xmlns:a16="http://schemas.microsoft.com/office/drawing/2014/main" id="{505167D2-111B-E9A7-CC82-FDF9A9175A3C}"/>
              </a:ext>
            </a:extLst>
          </p:cNvPr>
          <p:cNvPicPr>
            <a:picLocks noChangeAspect="1"/>
          </p:cNvPicPr>
          <p:nvPr/>
        </p:nvPicPr>
        <p:blipFill>
          <a:blip r:embed="rId3"/>
          <a:stretch>
            <a:fillRect/>
          </a:stretch>
        </p:blipFill>
        <p:spPr>
          <a:xfrm>
            <a:off x="738643" y="2520334"/>
            <a:ext cx="4991254" cy="2332708"/>
          </a:xfrm>
          <a:prstGeom prst="rect">
            <a:avLst/>
          </a:prstGeom>
        </p:spPr>
      </p:pic>
    </p:spTree>
    <p:extLst>
      <p:ext uri="{BB962C8B-B14F-4D97-AF65-F5344CB8AC3E}">
        <p14:creationId xmlns:p14="http://schemas.microsoft.com/office/powerpoint/2010/main" val="1343717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6AB381D-6E53-C664-1449-F7C7EAA77882}"/>
              </a:ext>
            </a:extLst>
          </p:cNvPr>
          <p:cNvSpPr>
            <a:spLocks noGrp="1"/>
          </p:cNvSpPr>
          <p:nvPr>
            <p:ph type="title"/>
          </p:nvPr>
        </p:nvSpPr>
        <p:spPr>
          <a:xfrm>
            <a:off x="838200" y="365125"/>
            <a:ext cx="10515600" cy="1325563"/>
          </a:xfrm>
        </p:spPr>
        <p:txBody>
          <a:bodyPr/>
          <a:lstStyle/>
          <a:p>
            <a:r>
              <a:rPr lang="en-GB"/>
              <a:t>Considerations when writing risk assessments</a:t>
            </a:r>
            <a:endParaRPr lang="en-GB" dirty="0"/>
          </a:p>
        </p:txBody>
      </p:sp>
      <p:sp>
        <p:nvSpPr>
          <p:cNvPr id="16" name="Content Placeholder 15">
            <a:extLst>
              <a:ext uri="{FF2B5EF4-FFF2-40B4-BE49-F238E27FC236}">
                <a16:creationId xmlns:a16="http://schemas.microsoft.com/office/drawing/2014/main" id="{90DB5824-6018-206D-4FE9-7F414BEB9D15}"/>
              </a:ext>
            </a:extLst>
          </p:cNvPr>
          <p:cNvSpPr>
            <a:spLocks noGrp="1"/>
          </p:cNvSpPr>
          <p:nvPr>
            <p:ph idx="1"/>
          </p:nvPr>
        </p:nvSpPr>
        <p:spPr>
          <a:xfrm>
            <a:off x="838200" y="1825625"/>
            <a:ext cx="10515600" cy="4351338"/>
          </a:xfrm>
        </p:spPr>
        <p:txBody>
          <a:bodyPr>
            <a:normAutofit fontScale="85000" lnSpcReduction="20000"/>
          </a:bodyPr>
          <a:lstStyle/>
          <a:p>
            <a:r>
              <a:rPr lang="en-GB" b="1" dirty="0"/>
              <a:t>Step 1: </a:t>
            </a:r>
            <a:r>
              <a:rPr lang="en-GB" dirty="0"/>
              <a:t>Identifying the hazards</a:t>
            </a:r>
          </a:p>
          <a:p>
            <a:pPr lvl="1"/>
            <a:r>
              <a:rPr lang="en-GB" dirty="0"/>
              <a:t>How do we do this? What could we use to help?</a:t>
            </a:r>
          </a:p>
          <a:p>
            <a:pPr lvl="1"/>
            <a:r>
              <a:rPr lang="en-GB" dirty="0"/>
              <a:t>How much detail is needed?</a:t>
            </a:r>
          </a:p>
          <a:p>
            <a:pPr lvl="1"/>
            <a:r>
              <a:rPr lang="en-GB" dirty="0"/>
              <a:t>Consider long term health hazards (e.g. high levels of noise) </a:t>
            </a:r>
            <a:br>
              <a:rPr lang="en-GB" dirty="0"/>
            </a:br>
            <a:r>
              <a:rPr lang="en-GB" dirty="0"/>
              <a:t>and non-routine activities (e.g. spring cleaning).</a:t>
            </a:r>
          </a:p>
          <a:p>
            <a:r>
              <a:rPr lang="en-GB" b="1" dirty="0"/>
              <a:t>Step 2: </a:t>
            </a:r>
            <a:r>
              <a:rPr lang="en-GB" dirty="0"/>
              <a:t>Deciding who might be harmed and how</a:t>
            </a:r>
          </a:p>
          <a:p>
            <a:pPr lvl="1"/>
            <a:r>
              <a:rPr lang="en-GB" dirty="0"/>
              <a:t>Consider visitors, as well as regular members of staff/employees/students.</a:t>
            </a:r>
          </a:p>
          <a:p>
            <a:r>
              <a:rPr lang="en-GB" b="1" dirty="0"/>
              <a:t>Step 3: </a:t>
            </a:r>
            <a:r>
              <a:rPr lang="en-GB" dirty="0"/>
              <a:t>Evaluating the risks and deciding on precautions</a:t>
            </a:r>
          </a:p>
          <a:p>
            <a:pPr lvl="1"/>
            <a:r>
              <a:rPr lang="en-GB" dirty="0"/>
              <a:t>How do we determine the risk level?</a:t>
            </a:r>
          </a:p>
          <a:p>
            <a:pPr lvl="1"/>
            <a:r>
              <a:rPr lang="en-GB" dirty="0"/>
              <a:t>Are all hazards the same?</a:t>
            </a:r>
          </a:p>
          <a:p>
            <a:pPr lvl="1"/>
            <a:r>
              <a:rPr lang="en-GB" dirty="0"/>
              <a:t>Consider what can be done to minimise/</a:t>
            </a:r>
            <a:br>
              <a:rPr lang="en-GB" dirty="0"/>
            </a:br>
            <a:r>
              <a:rPr lang="en-GB" dirty="0"/>
              <a:t>reduce/remove the risk.</a:t>
            </a:r>
          </a:p>
          <a:p>
            <a:pPr marL="0" indent="0">
              <a:buNone/>
            </a:pPr>
            <a:r>
              <a:rPr lang="en-GB" dirty="0"/>
              <a:t>Add notes to your activity sheet during your class discussion.</a:t>
            </a:r>
          </a:p>
          <a:p>
            <a:endParaRPr lang="en-GB" dirty="0"/>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rgbClr val="F1995D"/>
          </a:solidFill>
        </p:spPr>
        <p:txBody>
          <a:bodyPr/>
          <a:lstStyle/>
          <a:p>
            <a:r>
              <a:rPr lang="en-GB"/>
              <a:t>Activity 3</a:t>
            </a:r>
            <a:endParaRPr lang="en-GB" dirty="0"/>
          </a:p>
        </p:txBody>
      </p:sp>
      <p:sp>
        <p:nvSpPr>
          <p:cNvPr id="13" name="Text Placeholder 12">
            <a:extLst>
              <a:ext uri="{FF2B5EF4-FFF2-40B4-BE49-F238E27FC236}">
                <a16:creationId xmlns:a16="http://schemas.microsoft.com/office/drawing/2014/main" id="{3B2F7691-CFBD-7BDB-0F5E-460712211FC9}"/>
              </a:ext>
            </a:extLst>
          </p:cNvPr>
          <p:cNvSpPr>
            <a:spLocks noGrp="1"/>
          </p:cNvSpPr>
          <p:nvPr>
            <p:ph type="body" sz="quarter" idx="11"/>
          </p:nvPr>
        </p:nvSpPr>
        <p:spPr>
          <a:xfrm>
            <a:off x="838200" y="6356349"/>
            <a:ext cx="4210050" cy="365125"/>
          </a:xfrm>
        </p:spPr>
        <p:txBody>
          <a:bodyPr/>
          <a:lstStyle/>
          <a:p>
            <a:r>
              <a:rPr lang="en-GB" dirty="0"/>
              <a:t>Lesson 1: How to assess risk</a:t>
            </a:r>
          </a:p>
        </p:txBody>
      </p:sp>
      <p:grpSp>
        <p:nvGrpSpPr>
          <p:cNvPr id="17" name="Group 16">
            <a:extLst>
              <a:ext uri="{FF2B5EF4-FFF2-40B4-BE49-F238E27FC236}">
                <a16:creationId xmlns:a16="http://schemas.microsoft.com/office/drawing/2014/main" id="{7FE05F9F-D993-E3CF-C156-CD7735F197C0}"/>
              </a:ext>
            </a:extLst>
          </p:cNvPr>
          <p:cNvGrpSpPr/>
          <p:nvPr/>
        </p:nvGrpSpPr>
        <p:grpSpPr>
          <a:xfrm>
            <a:off x="8999833" y="1315749"/>
            <a:ext cx="2570214" cy="2570214"/>
            <a:chOff x="8551932" y="1112324"/>
            <a:chExt cx="3151118" cy="3151118"/>
          </a:xfrm>
        </p:grpSpPr>
        <p:sp>
          <p:nvSpPr>
            <p:cNvPr id="2" name="Oval 1">
              <a:extLst>
                <a:ext uri="{FF2B5EF4-FFF2-40B4-BE49-F238E27FC236}">
                  <a16:creationId xmlns:a16="http://schemas.microsoft.com/office/drawing/2014/main" id="{417F0D06-6872-3142-BD7C-BEC832CD8535}"/>
                </a:ext>
              </a:extLst>
            </p:cNvPr>
            <p:cNvSpPr/>
            <p:nvPr/>
          </p:nvSpPr>
          <p:spPr>
            <a:xfrm>
              <a:off x="8551932" y="1112324"/>
              <a:ext cx="3151118" cy="3151118"/>
            </a:xfrm>
            <a:prstGeom prst="ellipse">
              <a:avLst/>
            </a:prstGeom>
            <a:solidFill>
              <a:schemeClr val="bg1"/>
            </a:solidFill>
            <a:ln w="38100">
              <a:solidFill>
                <a:srgbClr val="E2EE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8F7B8B7-F92F-E99B-4331-86FAD2E5D7C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395562" y="1766800"/>
              <a:ext cx="1463857" cy="1842166"/>
            </a:xfrm>
            <a:prstGeom prst="rect">
              <a:avLst/>
            </a:prstGeom>
          </p:spPr>
        </p:pic>
      </p:grpSp>
    </p:spTree>
    <p:extLst>
      <p:ext uri="{BB962C8B-B14F-4D97-AF65-F5344CB8AC3E}">
        <p14:creationId xmlns:p14="http://schemas.microsoft.com/office/powerpoint/2010/main" val="1092600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6AB381D-6E53-C664-1449-F7C7EAA77882}"/>
              </a:ext>
            </a:extLst>
          </p:cNvPr>
          <p:cNvSpPr>
            <a:spLocks noGrp="1"/>
          </p:cNvSpPr>
          <p:nvPr>
            <p:ph type="title"/>
          </p:nvPr>
        </p:nvSpPr>
        <p:spPr/>
        <p:txBody>
          <a:bodyPr/>
          <a:lstStyle/>
          <a:p>
            <a:r>
              <a:rPr lang="en-GB" dirty="0"/>
              <a:t>Considerations when writing risk assessments</a:t>
            </a:r>
          </a:p>
        </p:txBody>
      </p:sp>
      <p:sp>
        <p:nvSpPr>
          <p:cNvPr id="16" name="Content Placeholder 15">
            <a:extLst>
              <a:ext uri="{FF2B5EF4-FFF2-40B4-BE49-F238E27FC236}">
                <a16:creationId xmlns:a16="http://schemas.microsoft.com/office/drawing/2014/main" id="{90DB5824-6018-206D-4FE9-7F414BEB9D15}"/>
              </a:ext>
            </a:extLst>
          </p:cNvPr>
          <p:cNvSpPr>
            <a:spLocks noGrp="1"/>
          </p:cNvSpPr>
          <p:nvPr>
            <p:ph idx="1"/>
          </p:nvPr>
        </p:nvSpPr>
        <p:spPr/>
        <p:txBody>
          <a:bodyPr>
            <a:normAutofit fontScale="32500" lnSpcReduction="20000"/>
          </a:bodyPr>
          <a:lstStyle/>
          <a:p>
            <a:pPr marL="342000" indent="-342000">
              <a:lnSpc>
                <a:spcPct val="117000"/>
              </a:lnSpc>
              <a:spcBef>
                <a:spcPts val="200"/>
              </a:spcBef>
              <a:spcAft>
                <a:spcPts val="200"/>
              </a:spcAft>
              <a:buClr>
                <a:schemeClr val="dk1"/>
              </a:buClr>
              <a:buSzPts val="2000"/>
            </a:pPr>
            <a:r>
              <a:rPr lang="en-GB" sz="7200" b="1" dirty="0"/>
              <a:t>Step 4: </a:t>
            </a:r>
            <a:r>
              <a:rPr lang="en-GB" sz="7200" dirty="0"/>
              <a:t>Recording findings and implementing them,</a:t>
            </a:r>
            <a:br>
              <a:rPr lang="en-GB" sz="7200" dirty="0"/>
            </a:br>
            <a:r>
              <a:rPr lang="en-GB" sz="7200" dirty="0"/>
              <a:t>including completing risk assessment documentation</a:t>
            </a:r>
          </a:p>
          <a:p>
            <a:pPr marL="799200" lvl="2" indent="-342000">
              <a:lnSpc>
                <a:spcPct val="117000"/>
              </a:lnSpc>
              <a:spcBef>
                <a:spcPts val="200"/>
              </a:spcBef>
              <a:spcAft>
                <a:spcPts val="200"/>
              </a:spcAft>
              <a:buSzPts val="2000"/>
            </a:pPr>
            <a:r>
              <a:rPr lang="en-GB" sz="7000" dirty="0"/>
              <a:t>What do we need to record here? How?</a:t>
            </a:r>
          </a:p>
          <a:p>
            <a:pPr marL="342000" indent="-342000">
              <a:lnSpc>
                <a:spcPct val="117000"/>
              </a:lnSpc>
              <a:spcBef>
                <a:spcPts val="200"/>
              </a:spcBef>
              <a:spcAft>
                <a:spcPts val="200"/>
              </a:spcAft>
              <a:buClr>
                <a:schemeClr val="dk1"/>
              </a:buClr>
              <a:buSzPts val="2000"/>
            </a:pPr>
            <a:endParaRPr lang="en-GB" sz="7200" dirty="0"/>
          </a:p>
          <a:p>
            <a:pPr marL="342000" indent="-342000">
              <a:lnSpc>
                <a:spcPct val="117000"/>
              </a:lnSpc>
              <a:spcBef>
                <a:spcPts val="200"/>
              </a:spcBef>
              <a:spcAft>
                <a:spcPts val="200"/>
              </a:spcAft>
              <a:buClr>
                <a:schemeClr val="dk1"/>
              </a:buClr>
              <a:buSzPts val="2000"/>
            </a:pPr>
            <a:r>
              <a:rPr lang="en-GB" sz="7200" b="1" dirty="0"/>
              <a:t>Step 5: </a:t>
            </a:r>
            <a:r>
              <a:rPr lang="en-GB" sz="7200" dirty="0"/>
              <a:t>Reviewing your assessment and updating if necessary</a:t>
            </a:r>
          </a:p>
          <a:p>
            <a:pPr marL="799200" lvl="2" indent="-342000">
              <a:lnSpc>
                <a:spcPct val="117000"/>
              </a:lnSpc>
              <a:spcBef>
                <a:spcPts val="200"/>
              </a:spcBef>
              <a:spcAft>
                <a:spcPts val="200"/>
              </a:spcAft>
              <a:buSzPts val="2000"/>
            </a:pPr>
            <a:r>
              <a:rPr lang="en-GB" sz="7000" dirty="0"/>
              <a:t>When should this take place?</a:t>
            </a:r>
          </a:p>
          <a:p>
            <a:pPr marL="799200" lvl="2" indent="-342000">
              <a:lnSpc>
                <a:spcPct val="117000"/>
              </a:lnSpc>
              <a:spcBef>
                <a:spcPts val="200"/>
              </a:spcBef>
              <a:spcAft>
                <a:spcPts val="200"/>
              </a:spcAft>
              <a:buSzPts val="2000"/>
            </a:pPr>
            <a:r>
              <a:rPr lang="en-GB" sz="7000" dirty="0"/>
              <a:t>Why is this an important step?</a:t>
            </a:r>
          </a:p>
          <a:p>
            <a:pPr marL="342000" lvl="1" indent="-342000">
              <a:lnSpc>
                <a:spcPct val="117000"/>
              </a:lnSpc>
              <a:spcBef>
                <a:spcPts val="200"/>
              </a:spcBef>
              <a:spcAft>
                <a:spcPts val="200"/>
              </a:spcAft>
              <a:buSzPts val="2000"/>
              <a:buNone/>
            </a:pPr>
            <a:endParaRPr lang="en-GB" sz="7200" dirty="0"/>
          </a:p>
          <a:p>
            <a:pPr marL="342000" lvl="1" indent="-342000">
              <a:lnSpc>
                <a:spcPct val="117000"/>
              </a:lnSpc>
              <a:spcBef>
                <a:spcPts val="200"/>
              </a:spcBef>
              <a:spcAft>
                <a:spcPts val="200"/>
              </a:spcAft>
              <a:buClr>
                <a:schemeClr val="dk1"/>
              </a:buClr>
              <a:buSzPts val="2000"/>
              <a:buNone/>
            </a:pPr>
            <a:r>
              <a:rPr lang="en-GB" sz="7200" dirty="0"/>
              <a:t>Add notes to your activity sheet during your class discussion.</a:t>
            </a:r>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rgbClr val="F1995D"/>
          </a:solidFill>
        </p:spPr>
        <p:txBody>
          <a:bodyPr/>
          <a:lstStyle/>
          <a:p>
            <a:r>
              <a:rPr lang="en-GB" dirty="0"/>
              <a:t>Activity 3</a:t>
            </a:r>
          </a:p>
        </p:txBody>
      </p:sp>
      <p:sp>
        <p:nvSpPr>
          <p:cNvPr id="13" name="Text Placeholder 12">
            <a:extLst>
              <a:ext uri="{FF2B5EF4-FFF2-40B4-BE49-F238E27FC236}">
                <a16:creationId xmlns:a16="http://schemas.microsoft.com/office/drawing/2014/main" id="{3B2F7691-CFBD-7BDB-0F5E-460712211FC9}"/>
              </a:ext>
            </a:extLst>
          </p:cNvPr>
          <p:cNvSpPr>
            <a:spLocks noGrp="1"/>
          </p:cNvSpPr>
          <p:nvPr>
            <p:ph type="body" sz="quarter" idx="11"/>
          </p:nvPr>
        </p:nvSpPr>
        <p:spPr>
          <a:xfrm>
            <a:off x="838200" y="6356349"/>
            <a:ext cx="4210050" cy="365125"/>
          </a:xfrm>
        </p:spPr>
        <p:txBody>
          <a:bodyPr/>
          <a:lstStyle/>
          <a:p>
            <a:r>
              <a:rPr lang="en-GB" dirty="0"/>
              <a:t>Lesson 1: How to assess risk</a:t>
            </a:r>
          </a:p>
        </p:txBody>
      </p:sp>
      <p:grpSp>
        <p:nvGrpSpPr>
          <p:cNvPr id="3" name="Group 2">
            <a:extLst>
              <a:ext uri="{FF2B5EF4-FFF2-40B4-BE49-F238E27FC236}">
                <a16:creationId xmlns:a16="http://schemas.microsoft.com/office/drawing/2014/main" id="{29DACB85-893A-A175-C4D7-B077BD97C16B}"/>
              </a:ext>
            </a:extLst>
          </p:cNvPr>
          <p:cNvGrpSpPr/>
          <p:nvPr/>
        </p:nvGrpSpPr>
        <p:grpSpPr>
          <a:xfrm>
            <a:off x="8999833" y="1315749"/>
            <a:ext cx="2570214" cy="2570214"/>
            <a:chOff x="8551932" y="1112324"/>
            <a:chExt cx="3151118" cy="3151118"/>
          </a:xfrm>
        </p:grpSpPr>
        <p:sp>
          <p:nvSpPr>
            <p:cNvPr id="4" name="Oval 3">
              <a:extLst>
                <a:ext uri="{FF2B5EF4-FFF2-40B4-BE49-F238E27FC236}">
                  <a16:creationId xmlns:a16="http://schemas.microsoft.com/office/drawing/2014/main" id="{90AA8B0F-D2D6-3E9F-1089-E2C540346F86}"/>
                </a:ext>
              </a:extLst>
            </p:cNvPr>
            <p:cNvSpPr/>
            <p:nvPr/>
          </p:nvSpPr>
          <p:spPr>
            <a:xfrm>
              <a:off x="8551932" y="1112324"/>
              <a:ext cx="3151118" cy="3151118"/>
            </a:xfrm>
            <a:prstGeom prst="ellipse">
              <a:avLst/>
            </a:prstGeom>
            <a:solidFill>
              <a:schemeClr val="bg1"/>
            </a:solidFill>
            <a:ln w="38100">
              <a:solidFill>
                <a:srgbClr val="E2EE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59CF27C-5F0C-622C-D287-1F32A4ACB31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395562" y="1766800"/>
              <a:ext cx="1463857" cy="1842166"/>
            </a:xfrm>
            <a:prstGeom prst="rect">
              <a:avLst/>
            </a:prstGeom>
          </p:spPr>
        </p:pic>
      </p:grpSp>
    </p:spTree>
    <p:extLst>
      <p:ext uri="{BB962C8B-B14F-4D97-AF65-F5344CB8AC3E}">
        <p14:creationId xmlns:p14="http://schemas.microsoft.com/office/powerpoint/2010/main" val="4183035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57BC3-A920-1744-4378-77EA2C9D1914}"/>
              </a:ext>
            </a:extLst>
          </p:cNvPr>
          <p:cNvSpPr>
            <a:spLocks noGrp="1"/>
          </p:cNvSpPr>
          <p:nvPr>
            <p:ph type="title"/>
          </p:nvPr>
        </p:nvSpPr>
        <p:spPr>
          <a:xfrm>
            <a:off x="838200" y="365125"/>
            <a:ext cx="10515600" cy="1325563"/>
          </a:xfrm>
        </p:spPr>
        <p:txBody>
          <a:bodyPr/>
          <a:lstStyle/>
          <a:p>
            <a:r>
              <a:rPr lang="en-US" dirty="0"/>
              <a:t>In this lesson we will:</a:t>
            </a:r>
            <a:endParaRPr lang="en-GB" dirty="0"/>
          </a:p>
        </p:txBody>
      </p:sp>
      <p:sp>
        <p:nvSpPr>
          <p:cNvPr id="5" name="Content Placeholder 4">
            <a:extLst>
              <a:ext uri="{FF2B5EF4-FFF2-40B4-BE49-F238E27FC236}">
                <a16:creationId xmlns:a16="http://schemas.microsoft.com/office/drawing/2014/main" id="{82C64786-921D-E434-0361-3595FFD918F4}"/>
              </a:ext>
            </a:extLst>
          </p:cNvPr>
          <p:cNvSpPr>
            <a:spLocks noGrp="1"/>
          </p:cNvSpPr>
          <p:nvPr>
            <p:ph idx="1"/>
          </p:nvPr>
        </p:nvSpPr>
        <p:spPr>
          <a:xfrm>
            <a:off x="838200" y="1825625"/>
            <a:ext cx="6400800" cy="4351338"/>
          </a:xfrm>
        </p:spPr>
        <p:txBody>
          <a:bodyPr vert="horz" lIns="91440" tIns="45720" rIns="91440" bIns="45720" rtlCol="0" anchor="t">
            <a:normAutofit fontScale="92500"/>
          </a:bodyPr>
          <a:lstStyle/>
          <a:p>
            <a:pPr lvl="0"/>
            <a:r>
              <a:rPr lang="en-GB" dirty="0">
                <a:solidFill>
                  <a:schemeClr val="tx1"/>
                </a:solidFill>
                <a:latin typeface="Arial"/>
                <a:cs typeface="Arial"/>
              </a:rPr>
              <a:t>Identify the difference between hazards and risks, and how to determine each appropriately.</a:t>
            </a:r>
          </a:p>
          <a:p>
            <a:pPr lvl="0"/>
            <a:r>
              <a:rPr lang="en-GB" dirty="0">
                <a:solidFill>
                  <a:schemeClr val="tx1"/>
                </a:solidFill>
              </a:rPr>
              <a:t>Assess hazards and risks in new and familiar environments.</a:t>
            </a:r>
          </a:p>
          <a:p>
            <a:r>
              <a:rPr lang="en-GB" dirty="0">
                <a:solidFill>
                  <a:schemeClr val="tx1"/>
                </a:solidFill>
                <a:latin typeface="Arial"/>
                <a:cs typeface="Arial"/>
              </a:rPr>
              <a:t>Introduce writing a risk assessment using the HSE’s Five Steps to Risk Assessment for a variety of new and familiar contexts.</a:t>
            </a:r>
          </a:p>
          <a:p>
            <a:r>
              <a:rPr lang="en-GB" dirty="0">
                <a:solidFill>
                  <a:schemeClr val="tx1"/>
                </a:solidFill>
                <a:latin typeface="Arial"/>
                <a:cs typeface="Arial"/>
              </a:rPr>
              <a:t>Establish individual accountability and expertise in order to initiate evaluation of risk </a:t>
            </a:r>
            <a:r>
              <a:rPr lang="en-GB" dirty="0" err="1">
                <a:solidFill>
                  <a:schemeClr val="tx1"/>
                </a:solidFill>
                <a:latin typeface="Arial"/>
                <a:cs typeface="Arial"/>
              </a:rPr>
              <a:t>assesments</a:t>
            </a:r>
            <a:r>
              <a:rPr lang="en-GB" dirty="0">
                <a:solidFill>
                  <a:schemeClr val="tx1"/>
                </a:solidFill>
                <a:latin typeface="Arial"/>
                <a:cs typeface="Arial"/>
              </a:rPr>
              <a:t>.</a:t>
            </a:r>
          </a:p>
          <a:p>
            <a:endParaRPr lang="en-US" dirty="0"/>
          </a:p>
        </p:txBody>
      </p:sp>
      <p:sp>
        <p:nvSpPr>
          <p:cNvPr id="6" name="Text Placeholder 5">
            <a:extLst>
              <a:ext uri="{FF2B5EF4-FFF2-40B4-BE49-F238E27FC236}">
                <a16:creationId xmlns:a16="http://schemas.microsoft.com/office/drawing/2014/main" id="{BC0336A8-8E9F-6750-02CB-278E8B016EC4}"/>
              </a:ext>
            </a:extLst>
          </p:cNvPr>
          <p:cNvSpPr>
            <a:spLocks noGrp="1"/>
          </p:cNvSpPr>
          <p:nvPr>
            <p:ph type="body" sz="quarter" idx="10"/>
          </p:nvPr>
        </p:nvSpPr>
        <p:spPr>
          <a:xfrm>
            <a:off x="7530353" y="1825625"/>
            <a:ext cx="3823447" cy="4351338"/>
          </a:xfrm>
        </p:spPr>
        <p:txBody>
          <a:bodyPr>
            <a:normAutofit lnSpcReduction="10000"/>
          </a:bodyPr>
          <a:lstStyle/>
          <a:p>
            <a:r>
              <a:rPr lang="en-US" sz="800" b="1" dirty="0"/>
              <a:t>Skills:</a:t>
            </a:r>
          </a:p>
          <a:p>
            <a:r>
              <a:rPr lang="en-US" sz="800" dirty="0"/>
              <a:t>CS1.1: Independently produce a high-level project plan, taking into account the document’s purpose, including: a completed risk assessment; details of how risks will be mitigated</a:t>
            </a:r>
          </a:p>
          <a:p>
            <a:r>
              <a:rPr lang="en-US" sz="800" dirty="0"/>
              <a:t>CS3.1: Identifying their own role in relation to the wider team, including: establishing own accountability for tasks and deliverables; own and others’ area of expertise </a:t>
            </a:r>
          </a:p>
          <a:p>
            <a:r>
              <a:rPr lang="en-US" sz="800" dirty="0"/>
              <a:t>CS3.2: Meet their responsibilities when working in a wider team by ensuring that project is compliant with relevant health and safety requirements (for example, if storing and handling hazardous substances)</a:t>
            </a:r>
          </a:p>
          <a:p>
            <a:r>
              <a:rPr lang="en-US" sz="800" dirty="0"/>
              <a:t>CS5.1: Solve a problem within a science context, by evaluating the impact and continuing to monitor any changes and making recommendations for further improvement</a:t>
            </a:r>
          </a:p>
          <a:p>
            <a:r>
              <a:rPr lang="en-US" sz="800" b="1" dirty="0"/>
              <a:t>General competencies:</a:t>
            </a:r>
          </a:p>
          <a:p>
            <a:r>
              <a:rPr lang="en-US" sz="800" dirty="0"/>
              <a:t>English: </a:t>
            </a:r>
          </a:p>
          <a:p>
            <a:r>
              <a:rPr lang="en-US" sz="800" dirty="0"/>
              <a:t>GEC2: Present information and ideas</a:t>
            </a:r>
          </a:p>
          <a:p>
            <a:r>
              <a:rPr lang="en-US" sz="800" dirty="0"/>
              <a:t>GEC3: Create texts for different purposes and audiences</a:t>
            </a:r>
          </a:p>
          <a:p>
            <a:r>
              <a:rPr lang="en-US" sz="800" dirty="0"/>
              <a:t>GEC4: </a:t>
            </a:r>
            <a:r>
              <a:rPr lang="en-US" sz="800" dirty="0" err="1"/>
              <a:t>Summarise</a:t>
            </a:r>
            <a:r>
              <a:rPr lang="en-US" sz="800" dirty="0"/>
              <a:t> information/ideas</a:t>
            </a:r>
          </a:p>
          <a:p>
            <a:r>
              <a:rPr lang="en-US" sz="800" dirty="0"/>
              <a:t>GEC6: Take part in/lead discussions</a:t>
            </a:r>
          </a:p>
          <a:p>
            <a:r>
              <a:rPr lang="en-US" sz="800" dirty="0"/>
              <a:t>Maths: </a:t>
            </a:r>
          </a:p>
          <a:p>
            <a:r>
              <a:rPr lang="en-US" sz="800" dirty="0"/>
              <a:t>GMC6: Understanding data and risk</a:t>
            </a:r>
          </a:p>
        </p:txBody>
      </p:sp>
      <p:sp>
        <p:nvSpPr>
          <p:cNvPr id="10" name="Text Placeholder 9">
            <a:extLst>
              <a:ext uri="{FF2B5EF4-FFF2-40B4-BE49-F238E27FC236}">
                <a16:creationId xmlns:a16="http://schemas.microsoft.com/office/drawing/2014/main" id="{E471921A-207F-0E70-E097-13DD6D1CCA72}"/>
              </a:ext>
            </a:extLst>
          </p:cNvPr>
          <p:cNvSpPr>
            <a:spLocks noGrp="1"/>
          </p:cNvSpPr>
          <p:nvPr>
            <p:ph type="body" sz="quarter" idx="14"/>
          </p:nvPr>
        </p:nvSpPr>
        <p:spPr>
          <a:xfrm>
            <a:off x="9973929" y="162686"/>
            <a:ext cx="2078545" cy="365125"/>
          </a:xfrm>
        </p:spPr>
        <p:txBody>
          <a:bodyPr/>
          <a:lstStyle/>
          <a:p>
            <a:r>
              <a:rPr lang="en-GB" dirty="0"/>
              <a:t>Introduction</a:t>
            </a:r>
          </a:p>
        </p:txBody>
      </p:sp>
      <p:sp>
        <p:nvSpPr>
          <p:cNvPr id="15" name="Text Placeholder 14">
            <a:extLst>
              <a:ext uri="{FF2B5EF4-FFF2-40B4-BE49-F238E27FC236}">
                <a16:creationId xmlns:a16="http://schemas.microsoft.com/office/drawing/2014/main" id="{3B0FA94E-7B0F-E8B2-17F4-EC94C02C2DE3}"/>
              </a:ext>
            </a:extLst>
          </p:cNvPr>
          <p:cNvSpPr>
            <a:spLocks noGrp="1"/>
          </p:cNvSpPr>
          <p:nvPr>
            <p:ph type="body" sz="quarter" idx="11"/>
          </p:nvPr>
        </p:nvSpPr>
        <p:spPr>
          <a:xfrm>
            <a:off x="838200" y="6356349"/>
            <a:ext cx="4210050" cy="365125"/>
          </a:xfrm>
        </p:spPr>
        <p:txBody>
          <a:bodyPr/>
          <a:lstStyle/>
          <a:p>
            <a:r>
              <a:rPr lang="en-GB" dirty="0"/>
              <a:t>Lesson 1: How to assess risk</a:t>
            </a:r>
          </a:p>
        </p:txBody>
      </p:sp>
    </p:spTree>
    <p:extLst>
      <p:ext uri="{BB962C8B-B14F-4D97-AF65-F5344CB8AC3E}">
        <p14:creationId xmlns:p14="http://schemas.microsoft.com/office/powerpoint/2010/main" val="2994206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FFAF6D9-D1DA-3928-6143-2FC34E43385D}"/>
              </a:ext>
            </a:extLst>
          </p:cNvPr>
          <p:cNvSpPr>
            <a:spLocks noGrp="1"/>
          </p:cNvSpPr>
          <p:nvPr>
            <p:ph type="body" sz="quarter" idx="14"/>
          </p:nvPr>
        </p:nvSpPr>
        <p:spPr/>
        <p:txBody>
          <a:bodyPr/>
          <a:lstStyle/>
          <a:p>
            <a:r>
              <a:rPr lang="en-GB" dirty="0"/>
              <a:t>Activity 3</a:t>
            </a:r>
          </a:p>
        </p:txBody>
      </p:sp>
      <p:sp>
        <p:nvSpPr>
          <p:cNvPr id="8" name="Title 7">
            <a:extLst>
              <a:ext uri="{FF2B5EF4-FFF2-40B4-BE49-F238E27FC236}">
                <a16:creationId xmlns:a16="http://schemas.microsoft.com/office/drawing/2014/main" id="{7D401173-EDA9-4BB0-E1FC-528A88FF09A2}"/>
              </a:ext>
            </a:extLst>
          </p:cNvPr>
          <p:cNvSpPr>
            <a:spLocks noGrp="1"/>
          </p:cNvSpPr>
          <p:nvPr>
            <p:ph type="title"/>
          </p:nvPr>
        </p:nvSpPr>
        <p:spPr/>
        <p:txBody>
          <a:bodyPr/>
          <a:lstStyle/>
          <a:p>
            <a:r>
              <a:rPr lang="en-GB" dirty="0"/>
              <a:t>Using a risk matrix</a:t>
            </a:r>
          </a:p>
        </p:txBody>
      </p:sp>
      <p:sp>
        <p:nvSpPr>
          <p:cNvPr id="17" name="Text Placeholder 15">
            <a:extLst>
              <a:ext uri="{FF2B5EF4-FFF2-40B4-BE49-F238E27FC236}">
                <a16:creationId xmlns:a16="http://schemas.microsoft.com/office/drawing/2014/main" id="{1CF9AD5F-15C3-E915-2947-271A5BA954AE}"/>
              </a:ext>
            </a:extLst>
          </p:cNvPr>
          <p:cNvSpPr>
            <a:spLocks noGrp="1"/>
          </p:cNvSpPr>
          <p:nvPr>
            <p:ph type="body" sz="quarter" idx="15"/>
          </p:nvPr>
        </p:nvSpPr>
        <p:spPr>
          <a:xfrm>
            <a:off x="838200" y="6356350"/>
            <a:ext cx="4210050" cy="365125"/>
          </a:xfrm>
        </p:spPr>
        <p:txBody>
          <a:bodyPr/>
          <a:lstStyle/>
          <a:p>
            <a:r>
              <a:rPr lang="en-GB" dirty="0"/>
              <a:t>Lesson 1: How to assess risk</a:t>
            </a:r>
          </a:p>
        </p:txBody>
      </p:sp>
      <p:pic>
        <p:nvPicPr>
          <p:cNvPr id="5" name="Picture 4" descr="A close-up of a chart&#10;&#10;Description automatically generated">
            <a:extLst>
              <a:ext uri="{FF2B5EF4-FFF2-40B4-BE49-F238E27FC236}">
                <a16:creationId xmlns:a16="http://schemas.microsoft.com/office/drawing/2014/main" id="{A89724DC-A11D-39EB-505F-C9199E677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364" y="2438470"/>
            <a:ext cx="10211274" cy="2399748"/>
          </a:xfrm>
          <a:prstGeom prst="rect">
            <a:avLst/>
          </a:prstGeom>
        </p:spPr>
      </p:pic>
      <p:sp>
        <p:nvSpPr>
          <p:cNvPr id="7" name="Content Placeholder 8">
            <a:extLst>
              <a:ext uri="{FF2B5EF4-FFF2-40B4-BE49-F238E27FC236}">
                <a16:creationId xmlns:a16="http://schemas.microsoft.com/office/drawing/2014/main" id="{37BC24DD-174A-FD72-7EA6-5525A6F394F2}"/>
              </a:ext>
            </a:extLst>
          </p:cNvPr>
          <p:cNvSpPr>
            <a:spLocks noGrp="1"/>
          </p:cNvSpPr>
          <p:nvPr>
            <p:ph idx="1"/>
          </p:nvPr>
        </p:nvSpPr>
        <p:spPr>
          <a:xfrm>
            <a:off x="838199" y="5744095"/>
            <a:ext cx="10515599" cy="432867"/>
          </a:xfrm>
        </p:spPr>
        <p:txBody>
          <a:bodyPr/>
          <a:lstStyle/>
          <a:p>
            <a:pPr algn="ctr"/>
            <a:r>
              <a:rPr lang="en-GB" dirty="0"/>
              <a:t>A risk matrix</a:t>
            </a:r>
          </a:p>
        </p:txBody>
      </p:sp>
    </p:spTree>
    <p:extLst>
      <p:ext uri="{BB962C8B-B14F-4D97-AF65-F5344CB8AC3E}">
        <p14:creationId xmlns:p14="http://schemas.microsoft.com/office/powerpoint/2010/main" val="1898081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FFAF6D9-D1DA-3928-6143-2FC34E43385D}"/>
              </a:ext>
            </a:extLst>
          </p:cNvPr>
          <p:cNvSpPr>
            <a:spLocks noGrp="1"/>
          </p:cNvSpPr>
          <p:nvPr>
            <p:ph type="body" sz="quarter" idx="14"/>
          </p:nvPr>
        </p:nvSpPr>
        <p:spPr/>
        <p:txBody>
          <a:bodyPr/>
          <a:lstStyle/>
          <a:p>
            <a:r>
              <a:rPr lang="en-GB" dirty="0"/>
              <a:t>Activity 3</a:t>
            </a:r>
          </a:p>
        </p:txBody>
      </p:sp>
      <p:sp>
        <p:nvSpPr>
          <p:cNvPr id="8" name="Title 7">
            <a:extLst>
              <a:ext uri="{FF2B5EF4-FFF2-40B4-BE49-F238E27FC236}">
                <a16:creationId xmlns:a16="http://schemas.microsoft.com/office/drawing/2014/main" id="{7D401173-EDA9-4BB0-E1FC-528A88FF09A2}"/>
              </a:ext>
            </a:extLst>
          </p:cNvPr>
          <p:cNvSpPr>
            <a:spLocks noGrp="1"/>
          </p:cNvSpPr>
          <p:nvPr>
            <p:ph type="title"/>
          </p:nvPr>
        </p:nvSpPr>
        <p:spPr/>
        <p:txBody>
          <a:bodyPr/>
          <a:lstStyle/>
          <a:p>
            <a:r>
              <a:rPr lang="en-GB" dirty="0"/>
              <a:t>Writing risk assessments</a:t>
            </a:r>
          </a:p>
        </p:txBody>
      </p:sp>
      <p:sp>
        <p:nvSpPr>
          <p:cNvPr id="17" name="Text Placeholder 15">
            <a:extLst>
              <a:ext uri="{FF2B5EF4-FFF2-40B4-BE49-F238E27FC236}">
                <a16:creationId xmlns:a16="http://schemas.microsoft.com/office/drawing/2014/main" id="{1CF9AD5F-15C3-E915-2947-271A5BA954AE}"/>
              </a:ext>
            </a:extLst>
          </p:cNvPr>
          <p:cNvSpPr>
            <a:spLocks noGrp="1"/>
          </p:cNvSpPr>
          <p:nvPr>
            <p:ph type="body" sz="quarter" idx="15"/>
          </p:nvPr>
        </p:nvSpPr>
        <p:spPr>
          <a:xfrm>
            <a:off x="838200" y="6356350"/>
            <a:ext cx="4210050" cy="365125"/>
          </a:xfrm>
        </p:spPr>
        <p:txBody>
          <a:bodyPr/>
          <a:lstStyle/>
          <a:p>
            <a:r>
              <a:rPr lang="en-GB" dirty="0"/>
              <a:t>Lesson 1: How to assess risk</a:t>
            </a:r>
          </a:p>
        </p:txBody>
      </p:sp>
      <p:pic>
        <p:nvPicPr>
          <p:cNvPr id="3" name="Picture 2" descr="A close-up of a survey&#10;&#10;Description automatically generated">
            <a:extLst>
              <a:ext uri="{FF2B5EF4-FFF2-40B4-BE49-F238E27FC236}">
                <a16:creationId xmlns:a16="http://schemas.microsoft.com/office/drawing/2014/main" id="{4D63A45A-77A9-EB83-C6C5-16A040366F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6633" y="2058944"/>
            <a:ext cx="8427959" cy="3678452"/>
          </a:xfrm>
          <a:prstGeom prst="rect">
            <a:avLst/>
          </a:prstGeom>
        </p:spPr>
      </p:pic>
      <p:sp>
        <p:nvSpPr>
          <p:cNvPr id="5" name="Rectangular Callout 4">
            <a:extLst>
              <a:ext uri="{FF2B5EF4-FFF2-40B4-BE49-F238E27FC236}">
                <a16:creationId xmlns:a16="http://schemas.microsoft.com/office/drawing/2014/main" id="{A9FC29B8-10EE-C3A8-E165-B26E51D0B1F1}"/>
              </a:ext>
            </a:extLst>
          </p:cNvPr>
          <p:cNvSpPr/>
          <p:nvPr/>
        </p:nvSpPr>
        <p:spPr>
          <a:xfrm>
            <a:off x="9027923" y="4843841"/>
            <a:ext cx="2774435" cy="1261811"/>
          </a:xfrm>
          <a:prstGeom prst="wedgeRectCallout">
            <a:avLst>
              <a:gd name="adj1" fmla="val -61829"/>
              <a:gd name="adj2" fmla="val -145468"/>
            </a:avLst>
          </a:prstGeom>
          <a:solidFill>
            <a:srgbClr val="E2EFB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These second ‘Likelihood’ and</a:t>
            </a:r>
            <a:br>
              <a:rPr lang="en-US" sz="1400" dirty="0">
                <a:solidFill>
                  <a:schemeClr val="tx1"/>
                </a:solidFill>
                <a:latin typeface="Arial" panose="020B0604020202020204" pitchFamily="34" charset="0"/>
                <a:cs typeface="Arial" panose="020B0604020202020204" pitchFamily="34" charset="0"/>
              </a:rPr>
            </a:br>
            <a:r>
              <a:rPr lang="en-US" sz="1400" dirty="0">
                <a:solidFill>
                  <a:schemeClr val="tx1"/>
                </a:solidFill>
                <a:latin typeface="Arial" panose="020B0604020202020204" pitchFamily="34" charset="0"/>
                <a:cs typeface="Arial" panose="020B0604020202020204" pitchFamily="34" charset="0"/>
              </a:rPr>
              <a:t>‘Severity’ columns give values (1 – 5) which reflect the likelihood and severity after the control measures have been applied. </a:t>
            </a:r>
          </a:p>
        </p:txBody>
      </p:sp>
      <p:sp>
        <p:nvSpPr>
          <p:cNvPr id="6" name="Rectangular Callout 5">
            <a:extLst>
              <a:ext uri="{FF2B5EF4-FFF2-40B4-BE49-F238E27FC236}">
                <a16:creationId xmlns:a16="http://schemas.microsoft.com/office/drawing/2014/main" id="{4F38945B-7F0B-8D7D-DC8F-CE6A244E048D}"/>
              </a:ext>
            </a:extLst>
          </p:cNvPr>
          <p:cNvSpPr/>
          <p:nvPr/>
        </p:nvSpPr>
        <p:spPr>
          <a:xfrm>
            <a:off x="10116361" y="1139166"/>
            <a:ext cx="1846322" cy="1930442"/>
          </a:xfrm>
          <a:prstGeom prst="wedgeRectCallout">
            <a:avLst>
              <a:gd name="adj1" fmla="val -33328"/>
              <a:gd name="adj2" fmla="val 62694"/>
            </a:avLst>
          </a:prstGeom>
          <a:solidFill>
            <a:srgbClr val="E2EFB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This is the risk level (</a:t>
            </a:r>
            <a:r>
              <a:rPr lang="en-US" sz="1400" dirty="0" err="1">
                <a:solidFill>
                  <a:schemeClr val="tx1"/>
                </a:solidFill>
                <a:latin typeface="Arial" panose="020B0604020202020204" pitchFamily="34" charset="0"/>
                <a:cs typeface="Arial" panose="020B0604020202020204" pitchFamily="34" charset="0"/>
              </a:rPr>
              <a:t>LxS</a:t>
            </a:r>
            <a:r>
              <a:rPr lang="en-US" sz="1400" dirty="0">
                <a:solidFill>
                  <a:schemeClr val="tx1"/>
                </a:solidFill>
                <a:latin typeface="Arial" panose="020B0604020202020204" pitchFamily="34" charset="0"/>
                <a:cs typeface="Arial" panose="020B0604020202020204" pitchFamily="34" charset="0"/>
              </a:rPr>
              <a:t>) once the control measures have been applied – again, use the risk matrix to determine if further action is needed.</a:t>
            </a:r>
          </a:p>
        </p:txBody>
      </p:sp>
      <p:sp>
        <p:nvSpPr>
          <p:cNvPr id="7" name="Rectangular Callout 6">
            <a:extLst>
              <a:ext uri="{FF2B5EF4-FFF2-40B4-BE49-F238E27FC236}">
                <a16:creationId xmlns:a16="http://schemas.microsoft.com/office/drawing/2014/main" id="{2EFE165C-E065-8991-4345-35F7D246B90A}"/>
              </a:ext>
            </a:extLst>
          </p:cNvPr>
          <p:cNvSpPr/>
          <p:nvPr/>
        </p:nvSpPr>
        <p:spPr>
          <a:xfrm>
            <a:off x="139526" y="1665471"/>
            <a:ext cx="2017107" cy="1325563"/>
          </a:xfrm>
          <a:prstGeom prst="wedgeRectCallout">
            <a:avLst>
              <a:gd name="adj1" fmla="val 55531"/>
              <a:gd name="adj2" fmla="val 78122"/>
            </a:avLst>
          </a:prstGeom>
          <a:solidFill>
            <a:srgbClr val="E2EFB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Here we need to write each hazard and a brief description of it, and then who might be harmed by it.</a:t>
            </a:r>
          </a:p>
        </p:txBody>
      </p:sp>
      <p:sp>
        <p:nvSpPr>
          <p:cNvPr id="9" name="Rectangular Callout 8">
            <a:extLst>
              <a:ext uri="{FF2B5EF4-FFF2-40B4-BE49-F238E27FC236}">
                <a16:creationId xmlns:a16="http://schemas.microsoft.com/office/drawing/2014/main" id="{70AF49AF-DA56-95EF-1CDF-BE7533F87047}"/>
              </a:ext>
            </a:extLst>
          </p:cNvPr>
          <p:cNvSpPr/>
          <p:nvPr/>
        </p:nvSpPr>
        <p:spPr>
          <a:xfrm>
            <a:off x="5048250" y="1369260"/>
            <a:ext cx="3615465" cy="1261811"/>
          </a:xfrm>
          <a:prstGeom prst="wedgeRectCallout">
            <a:avLst>
              <a:gd name="adj1" fmla="val -50562"/>
              <a:gd name="adj2" fmla="val 99615"/>
            </a:avLst>
          </a:prstGeom>
          <a:solidFill>
            <a:srgbClr val="E2EFB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In these first ’Likelihood’ and ‘Severity’ columns, determine the likelihood of this hazard occurring, and the severity of the consequences if it does. Mark these out of 5 – you can use the risk matrix to help.</a:t>
            </a:r>
          </a:p>
        </p:txBody>
      </p:sp>
      <p:sp>
        <p:nvSpPr>
          <p:cNvPr id="10" name="Rectangular Callout 9">
            <a:extLst>
              <a:ext uri="{FF2B5EF4-FFF2-40B4-BE49-F238E27FC236}">
                <a16:creationId xmlns:a16="http://schemas.microsoft.com/office/drawing/2014/main" id="{338EAE53-3468-86F0-AF33-0C257446173A}"/>
              </a:ext>
            </a:extLst>
          </p:cNvPr>
          <p:cNvSpPr/>
          <p:nvPr/>
        </p:nvSpPr>
        <p:spPr>
          <a:xfrm>
            <a:off x="210845" y="4291380"/>
            <a:ext cx="1874469" cy="1863695"/>
          </a:xfrm>
          <a:prstGeom prst="wedgeRectCallout">
            <a:avLst>
              <a:gd name="adj1" fmla="val 256662"/>
              <a:gd name="adj2" fmla="val -86593"/>
            </a:avLst>
          </a:prstGeom>
          <a:solidFill>
            <a:srgbClr val="E2EFB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Use the risk matrix to determine the total risk level (before any control measures are put in place) – this gives you an idea of what further action is appropriate. </a:t>
            </a:r>
          </a:p>
        </p:txBody>
      </p:sp>
      <p:sp>
        <p:nvSpPr>
          <p:cNvPr id="12" name="Rectangular Callout 11">
            <a:extLst>
              <a:ext uri="{FF2B5EF4-FFF2-40B4-BE49-F238E27FC236}">
                <a16:creationId xmlns:a16="http://schemas.microsoft.com/office/drawing/2014/main" id="{2E8D521C-B2DC-8AAC-7ED2-B0AD46D17564}"/>
              </a:ext>
            </a:extLst>
          </p:cNvPr>
          <p:cNvSpPr/>
          <p:nvPr/>
        </p:nvSpPr>
        <p:spPr>
          <a:xfrm>
            <a:off x="5146699" y="5094539"/>
            <a:ext cx="2679700" cy="1472516"/>
          </a:xfrm>
          <a:prstGeom prst="wedgeRectCallout">
            <a:avLst>
              <a:gd name="adj1" fmla="val 15204"/>
              <a:gd name="adj2" fmla="val -166206"/>
            </a:avLst>
          </a:prstGeom>
          <a:solidFill>
            <a:srgbClr val="E2EFB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Here, detail any control measures necessary to minimize the hazard – these control measures should leave your residual risk level at 10 or below where possible.</a:t>
            </a:r>
          </a:p>
        </p:txBody>
      </p:sp>
    </p:spTree>
    <p:extLst>
      <p:ext uri="{BB962C8B-B14F-4D97-AF65-F5344CB8AC3E}">
        <p14:creationId xmlns:p14="http://schemas.microsoft.com/office/powerpoint/2010/main" val="1651735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Write your own risk assessment</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1" y="1825625"/>
            <a:ext cx="5569424" cy="4351338"/>
          </a:xfrm>
        </p:spPr>
        <p:txBody>
          <a:bodyPr/>
          <a:lstStyle/>
          <a:p>
            <a:r>
              <a:rPr lang="en-GB" dirty="0">
                <a:sym typeface="Arial"/>
              </a:rPr>
              <a:t>It’s your turn!</a:t>
            </a:r>
          </a:p>
          <a:p>
            <a:r>
              <a:rPr lang="en-GB" dirty="0">
                <a:sym typeface="Arial"/>
              </a:rPr>
              <a:t>Complete a risk assessment for one of the five tasks using the HSE’s Five Steps to Risk Assessment.</a:t>
            </a:r>
          </a:p>
          <a:p>
            <a:r>
              <a:rPr lang="en-GB" dirty="0">
                <a:sym typeface="Arial"/>
              </a:rPr>
              <a:t>Then, in groups, compare and improve your risk assessments.</a:t>
            </a:r>
            <a:endParaRPr lang="en-GB" dirty="0"/>
          </a:p>
          <a:p>
            <a:endParaRPr lang="en-US" dirty="0"/>
          </a:p>
        </p:txBody>
      </p:sp>
      <p:sp>
        <p:nvSpPr>
          <p:cNvPr id="7" name="Content Placeholder 6">
            <a:extLst>
              <a:ext uri="{FF2B5EF4-FFF2-40B4-BE49-F238E27FC236}">
                <a16:creationId xmlns:a16="http://schemas.microsoft.com/office/drawing/2014/main" id="{A2E64551-BB55-42D7-A163-0EF4924DC851}"/>
              </a:ext>
            </a:extLst>
          </p:cNvPr>
          <p:cNvSpPr>
            <a:spLocks noGrp="1"/>
          </p:cNvSpPr>
          <p:nvPr>
            <p:ph idx="10"/>
          </p:nvPr>
        </p:nvSpPr>
        <p:spPr>
          <a:xfrm>
            <a:off x="6714699" y="1825625"/>
            <a:ext cx="4639101" cy="4351338"/>
          </a:xfrm>
          <a:custGeom>
            <a:avLst/>
            <a:gdLst>
              <a:gd name="connsiteX0" fmla="*/ 0 w 4639101"/>
              <a:gd name="connsiteY0" fmla="*/ 0 h 4351338"/>
              <a:gd name="connsiteX1" fmla="*/ 4639101 w 4639101"/>
              <a:gd name="connsiteY1" fmla="*/ 0 h 4351338"/>
              <a:gd name="connsiteX2" fmla="*/ 4639101 w 4639101"/>
              <a:gd name="connsiteY2" fmla="*/ 4351338 h 4351338"/>
              <a:gd name="connsiteX3" fmla="*/ 0 w 4639101"/>
              <a:gd name="connsiteY3" fmla="*/ 4351338 h 4351338"/>
              <a:gd name="connsiteX4" fmla="*/ 0 w 4639101"/>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9101" h="4351338" fill="none" extrusionOk="0">
                <a:moveTo>
                  <a:pt x="0" y="0"/>
                </a:moveTo>
                <a:cubicBezTo>
                  <a:pt x="877980" y="137518"/>
                  <a:pt x="2414026" y="-137472"/>
                  <a:pt x="4639101" y="0"/>
                </a:cubicBezTo>
                <a:cubicBezTo>
                  <a:pt x="4514897" y="1226817"/>
                  <a:pt x="4767461" y="3827106"/>
                  <a:pt x="4639101" y="4351338"/>
                </a:cubicBezTo>
                <a:cubicBezTo>
                  <a:pt x="3314868" y="4483683"/>
                  <a:pt x="1874932" y="4408632"/>
                  <a:pt x="0" y="4351338"/>
                </a:cubicBezTo>
                <a:cubicBezTo>
                  <a:pt x="-145285" y="3350264"/>
                  <a:pt x="-42908" y="830460"/>
                  <a:pt x="0" y="0"/>
                </a:cubicBezTo>
                <a:close/>
              </a:path>
              <a:path w="4639101" h="4351338" stroke="0" extrusionOk="0">
                <a:moveTo>
                  <a:pt x="0" y="0"/>
                </a:moveTo>
                <a:cubicBezTo>
                  <a:pt x="661639" y="-25477"/>
                  <a:pt x="3113725" y="18458"/>
                  <a:pt x="4639101" y="0"/>
                </a:cubicBezTo>
                <a:cubicBezTo>
                  <a:pt x="4623091" y="1480921"/>
                  <a:pt x="4537114" y="3241354"/>
                  <a:pt x="4639101" y="4351338"/>
                </a:cubicBezTo>
                <a:cubicBezTo>
                  <a:pt x="2441081" y="4245305"/>
                  <a:pt x="2009265" y="4414048"/>
                  <a:pt x="0" y="4351338"/>
                </a:cubicBezTo>
                <a:cubicBezTo>
                  <a:pt x="-140910" y="2273752"/>
                  <a:pt x="-14632" y="1388214"/>
                  <a:pt x="0" y="0"/>
                </a:cubicBezTo>
                <a:close/>
              </a:path>
            </a:pathLst>
          </a:custGeom>
          <a:ln>
            <a:extLst>
              <a:ext uri="{C807C97D-BFC1-408E-A445-0C87EB9F89A2}">
                <ask:lineSketchStyleProps xmlns:ask="http://schemas.microsoft.com/office/drawing/2018/sketchyshapes" sd="2653009599">
                  <ask:type>
                    <ask:lineSketchCurved/>
                  </ask:type>
                </ask:lineSketchStyleProps>
              </a:ext>
            </a:extLst>
          </a:ln>
        </p:spPr>
        <p:txBody>
          <a:bodyPr>
            <a:normAutofit/>
          </a:bodyPr>
          <a:lstStyle/>
          <a:p>
            <a:pPr marL="0" lvl="0" indent="0">
              <a:buNone/>
            </a:pPr>
            <a:r>
              <a:rPr lang="en-US" b="1" dirty="0"/>
              <a:t>Tasks</a:t>
            </a:r>
          </a:p>
          <a:p>
            <a:pPr lvl="0"/>
            <a:r>
              <a:rPr lang="en-US" dirty="0"/>
              <a:t>Moving a large, high pressure gas cylinder</a:t>
            </a:r>
          </a:p>
          <a:p>
            <a:pPr lvl="0"/>
            <a:r>
              <a:rPr lang="en-US" dirty="0"/>
              <a:t>Manual handling of large items around a room</a:t>
            </a:r>
          </a:p>
          <a:p>
            <a:pPr lvl="0"/>
            <a:r>
              <a:rPr lang="en-US" dirty="0"/>
              <a:t>Working in an office space</a:t>
            </a:r>
          </a:p>
          <a:p>
            <a:pPr lvl="0"/>
            <a:r>
              <a:rPr lang="en-US" dirty="0"/>
              <a:t>Working in a wet lab</a:t>
            </a:r>
          </a:p>
          <a:p>
            <a:pPr lvl="0"/>
            <a:r>
              <a:rPr lang="en-US" dirty="0"/>
              <a:t>Boiling a beaker of water</a:t>
            </a:r>
          </a:p>
          <a:p>
            <a:pPr lvl="0"/>
            <a:endParaRPr lang="en-US" dirty="0"/>
          </a:p>
          <a:p>
            <a:pPr lvl="0"/>
            <a:endParaRPr lang="en-US" dirty="0"/>
          </a:p>
        </p:txBody>
      </p:sp>
      <p:sp>
        <p:nvSpPr>
          <p:cNvPr id="11" name="Text Placeholder 10">
            <a:extLst>
              <a:ext uri="{FF2B5EF4-FFF2-40B4-BE49-F238E27FC236}">
                <a16:creationId xmlns:a16="http://schemas.microsoft.com/office/drawing/2014/main" id="{F7D875A6-BBFF-AC68-23F3-BAAB4815B976}"/>
              </a:ext>
            </a:extLst>
          </p:cNvPr>
          <p:cNvSpPr>
            <a:spLocks noGrp="1"/>
          </p:cNvSpPr>
          <p:nvPr>
            <p:ph type="body" sz="quarter" idx="11"/>
          </p:nvPr>
        </p:nvSpPr>
        <p:spPr>
          <a:xfrm>
            <a:off x="838200" y="6356349"/>
            <a:ext cx="4210050" cy="365125"/>
          </a:xfrm>
        </p:spPr>
        <p:txBody>
          <a:bodyPr/>
          <a:lstStyle/>
          <a:p>
            <a:r>
              <a:rPr lang="en-GB" dirty="0"/>
              <a:t>Lesson 1: How to assess risk</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p:spPr>
        <p:txBody>
          <a:bodyPr/>
          <a:lstStyle/>
          <a:p>
            <a:r>
              <a:rPr lang="en-GB" dirty="0"/>
              <a:t>Activity 3</a:t>
            </a:r>
          </a:p>
        </p:txBody>
      </p:sp>
    </p:spTree>
    <p:extLst>
      <p:ext uri="{BB962C8B-B14F-4D97-AF65-F5344CB8AC3E}">
        <p14:creationId xmlns:p14="http://schemas.microsoft.com/office/powerpoint/2010/main" val="78386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F72F40-6CEC-5381-9DC0-BA40ECCA8823}"/>
              </a:ext>
            </a:extLst>
          </p:cNvPr>
          <p:cNvSpPr>
            <a:spLocks noGrp="1"/>
          </p:cNvSpPr>
          <p:nvPr>
            <p:ph type="title"/>
          </p:nvPr>
        </p:nvSpPr>
        <p:spPr>
          <a:xfrm>
            <a:off x="838200" y="365125"/>
            <a:ext cx="10515600" cy="1325563"/>
          </a:xfrm>
        </p:spPr>
        <p:txBody>
          <a:bodyPr/>
          <a:lstStyle/>
          <a:p>
            <a:r>
              <a:rPr lang="en-GB"/>
              <a:t>Improving a risk assessment</a:t>
            </a:r>
            <a:endParaRPr lang="en-GB" dirty="0"/>
          </a:p>
        </p:txBody>
      </p:sp>
      <p:sp>
        <p:nvSpPr>
          <p:cNvPr id="7" name="Content Placeholder 6">
            <a:extLst>
              <a:ext uri="{FF2B5EF4-FFF2-40B4-BE49-F238E27FC236}">
                <a16:creationId xmlns:a16="http://schemas.microsoft.com/office/drawing/2014/main" id="{DC6562ED-BF3F-839F-1D3F-3A4CBECF1120}"/>
              </a:ext>
            </a:extLst>
          </p:cNvPr>
          <p:cNvSpPr>
            <a:spLocks noGrp="1"/>
          </p:cNvSpPr>
          <p:nvPr>
            <p:ph idx="1"/>
          </p:nvPr>
        </p:nvSpPr>
        <p:spPr>
          <a:xfrm>
            <a:off x="838200" y="1825625"/>
            <a:ext cx="7083829" cy="4351338"/>
          </a:xfrm>
        </p:spPr>
        <p:txBody>
          <a:bodyPr vert="horz" lIns="180000" tIns="180000" rIns="180000" bIns="180000" rtlCol="0" anchor="t">
            <a:normAutofit/>
          </a:bodyPr>
          <a:lstStyle/>
          <a:p>
            <a:pPr marL="0" indent="0">
              <a:buNone/>
            </a:pPr>
            <a:r>
              <a:rPr lang="en-GB" b="1" dirty="0"/>
              <a:t>THINK, PAIR, SHARE</a:t>
            </a:r>
            <a:endParaRPr lang="en-GB" b="1" dirty="0">
              <a:sym typeface="Calibri"/>
            </a:endParaRPr>
          </a:p>
          <a:p>
            <a:pPr marL="0" indent="0">
              <a:buNone/>
            </a:pPr>
            <a:r>
              <a:rPr lang="en-GB" dirty="0">
                <a:latin typeface="Arial"/>
                <a:cs typeface="Arial"/>
                <a:sym typeface="Calibri"/>
              </a:rPr>
              <a:t>Read through the risk assessment in front of you and evaluate it: </a:t>
            </a:r>
            <a:endParaRPr lang="en-GB" dirty="0"/>
          </a:p>
          <a:p>
            <a:r>
              <a:rPr lang="en-GB" dirty="0">
                <a:latin typeface="Arial"/>
                <a:cs typeface="Arial"/>
                <a:sym typeface="Calibri"/>
              </a:rPr>
              <a:t>How could the risk assessment be improved? </a:t>
            </a:r>
            <a:endParaRPr lang="en-GB" dirty="0">
              <a:sym typeface="Calibri"/>
            </a:endParaRPr>
          </a:p>
          <a:p>
            <a:r>
              <a:rPr lang="en-GB" dirty="0">
                <a:latin typeface="Arial"/>
                <a:cs typeface="Arial"/>
                <a:sym typeface="Calibri"/>
              </a:rPr>
              <a:t>What information is missing? </a:t>
            </a:r>
            <a:endParaRPr lang="en-GB" dirty="0">
              <a:sym typeface="Arial"/>
            </a:endParaRPr>
          </a:p>
          <a:p>
            <a:r>
              <a:rPr lang="en-GB" dirty="0">
                <a:latin typeface="Arial"/>
                <a:cs typeface="Arial"/>
                <a:sym typeface="Calibri"/>
              </a:rPr>
              <a:t>Does it fulfil enough of the five steps?</a:t>
            </a:r>
            <a:endParaRPr lang="en-GB" dirty="0">
              <a:latin typeface="Arial"/>
              <a:cs typeface="Arial"/>
              <a:sym typeface="Arial"/>
            </a:endParaRPr>
          </a:p>
          <a:p>
            <a:endParaRPr lang="en-GB" dirty="0"/>
          </a:p>
        </p:txBody>
      </p:sp>
      <p:sp>
        <p:nvSpPr>
          <p:cNvPr id="8" name="Content Placeholder 7">
            <a:extLst>
              <a:ext uri="{FF2B5EF4-FFF2-40B4-BE49-F238E27FC236}">
                <a16:creationId xmlns:a16="http://schemas.microsoft.com/office/drawing/2014/main" id="{F5F62B17-5708-EF1E-2C32-1649A7309FE8}"/>
              </a:ext>
            </a:extLst>
          </p:cNvPr>
          <p:cNvSpPr>
            <a:spLocks noGrp="1"/>
          </p:cNvSpPr>
          <p:nvPr>
            <p:ph idx="10"/>
          </p:nvPr>
        </p:nvSpPr>
        <p:spPr>
          <a:xfrm>
            <a:off x="8179724" y="1825625"/>
            <a:ext cx="3174076" cy="4351338"/>
          </a:xfrm>
        </p:spPr>
        <p:txBody>
          <a:bodyPr/>
          <a:lstStyle/>
          <a:p>
            <a:pPr marL="0" indent="0">
              <a:buNone/>
            </a:pPr>
            <a:r>
              <a:rPr lang="en-GB" b="1" dirty="0"/>
              <a:t>Resources needed</a:t>
            </a:r>
          </a:p>
          <a:p>
            <a:r>
              <a:rPr lang="en-GB" dirty="0"/>
              <a:t>L1 Plenary Risk Assessment 1</a:t>
            </a:r>
          </a:p>
          <a:p>
            <a:r>
              <a:rPr lang="en-GB" dirty="0"/>
              <a:t>L1 Plenary Risk Assessment 2</a:t>
            </a:r>
          </a:p>
        </p:txBody>
      </p:sp>
      <p:sp>
        <p:nvSpPr>
          <p:cNvPr id="11" name="Text Placeholder 12">
            <a:extLst>
              <a:ext uri="{FF2B5EF4-FFF2-40B4-BE49-F238E27FC236}">
                <a16:creationId xmlns:a16="http://schemas.microsoft.com/office/drawing/2014/main" id="{0E175A42-3F3F-8134-02F4-5833226A4D70}"/>
              </a:ext>
            </a:extLst>
          </p:cNvPr>
          <p:cNvSpPr>
            <a:spLocks noGrp="1"/>
          </p:cNvSpPr>
          <p:nvPr>
            <p:ph type="body" sz="quarter" idx="11"/>
          </p:nvPr>
        </p:nvSpPr>
        <p:spPr>
          <a:xfrm>
            <a:off x="838200" y="6356349"/>
            <a:ext cx="4210050" cy="365125"/>
          </a:xfrm>
        </p:spPr>
        <p:txBody>
          <a:bodyPr/>
          <a:lstStyle/>
          <a:p>
            <a:r>
              <a:rPr lang="en-GB" dirty="0"/>
              <a:t>Lesson 1: How to assess risk</a:t>
            </a:r>
          </a:p>
        </p:txBody>
      </p:sp>
      <p:sp>
        <p:nvSpPr>
          <p:cNvPr id="10" name="Text Placeholder 9">
            <a:extLst>
              <a:ext uri="{FF2B5EF4-FFF2-40B4-BE49-F238E27FC236}">
                <a16:creationId xmlns:a16="http://schemas.microsoft.com/office/drawing/2014/main" id="{6852CC0E-F3C8-63DC-1CF5-F58DCB8329C6}"/>
              </a:ext>
            </a:extLst>
          </p:cNvPr>
          <p:cNvSpPr>
            <a:spLocks noGrp="1"/>
          </p:cNvSpPr>
          <p:nvPr>
            <p:ph type="body" sz="quarter" idx="14"/>
          </p:nvPr>
        </p:nvSpPr>
        <p:spPr>
          <a:xfrm>
            <a:off x="9973929" y="162686"/>
            <a:ext cx="2078545" cy="365125"/>
          </a:xfrm>
          <a:solidFill>
            <a:srgbClr val="88A2FF"/>
          </a:solidFill>
        </p:spPr>
        <p:txBody>
          <a:bodyPr/>
          <a:lstStyle/>
          <a:p>
            <a:r>
              <a:rPr lang="en-GB"/>
              <a:t>Plenary</a:t>
            </a:r>
            <a:endParaRPr lang="en-GB" dirty="0"/>
          </a:p>
        </p:txBody>
      </p:sp>
    </p:spTree>
    <p:extLst>
      <p:ext uri="{BB962C8B-B14F-4D97-AF65-F5344CB8AC3E}">
        <p14:creationId xmlns:p14="http://schemas.microsoft.com/office/powerpoint/2010/main" val="4185200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57BC3-A920-1744-4378-77EA2C9D1914}"/>
              </a:ext>
            </a:extLst>
          </p:cNvPr>
          <p:cNvSpPr>
            <a:spLocks noGrp="1"/>
          </p:cNvSpPr>
          <p:nvPr>
            <p:ph type="title"/>
          </p:nvPr>
        </p:nvSpPr>
        <p:spPr>
          <a:xfrm>
            <a:off x="838200" y="365125"/>
            <a:ext cx="10515600" cy="1325563"/>
          </a:xfrm>
        </p:spPr>
        <p:txBody>
          <a:bodyPr/>
          <a:lstStyle/>
          <a:p>
            <a:r>
              <a:rPr lang="en-US" dirty="0"/>
              <a:t>In this lesson we have:</a:t>
            </a:r>
            <a:endParaRPr lang="en-GB" dirty="0"/>
          </a:p>
        </p:txBody>
      </p:sp>
      <p:sp>
        <p:nvSpPr>
          <p:cNvPr id="5" name="Content Placeholder 4">
            <a:extLst>
              <a:ext uri="{FF2B5EF4-FFF2-40B4-BE49-F238E27FC236}">
                <a16:creationId xmlns:a16="http://schemas.microsoft.com/office/drawing/2014/main" id="{82C64786-921D-E434-0361-3595FFD918F4}"/>
              </a:ext>
            </a:extLst>
          </p:cNvPr>
          <p:cNvSpPr>
            <a:spLocks noGrp="1"/>
          </p:cNvSpPr>
          <p:nvPr>
            <p:ph idx="1"/>
          </p:nvPr>
        </p:nvSpPr>
        <p:spPr>
          <a:xfrm>
            <a:off x="838200" y="1825625"/>
            <a:ext cx="6400800" cy="4351338"/>
          </a:xfrm>
        </p:spPr>
        <p:txBody>
          <a:bodyPr>
            <a:normAutofit fontScale="92500"/>
          </a:bodyPr>
          <a:lstStyle/>
          <a:p>
            <a:pPr lvl="0"/>
            <a:r>
              <a:rPr lang="en-GB" dirty="0"/>
              <a:t>Identified the difference between hazards and risks, and how to determine each appropriately.</a:t>
            </a:r>
          </a:p>
          <a:p>
            <a:pPr lvl="0"/>
            <a:r>
              <a:rPr lang="en-GB" dirty="0"/>
              <a:t>Assessed hazards and risks in new and familiar environments.</a:t>
            </a:r>
          </a:p>
          <a:p>
            <a:pPr lvl="0"/>
            <a:r>
              <a:rPr lang="en-GB" dirty="0"/>
              <a:t>Introduced writing a risk assessment using the HSE’s Five Steps to Risk Assessment for a variety of new and familiar contexts.</a:t>
            </a:r>
          </a:p>
          <a:p>
            <a:pPr lvl="0"/>
            <a:r>
              <a:rPr lang="en-GB" dirty="0"/>
              <a:t>Established individual accountability and expertise in order to initiate evaluation of risk assessments.</a:t>
            </a:r>
          </a:p>
        </p:txBody>
      </p:sp>
      <p:sp>
        <p:nvSpPr>
          <p:cNvPr id="6" name="Text Placeholder 5">
            <a:extLst>
              <a:ext uri="{FF2B5EF4-FFF2-40B4-BE49-F238E27FC236}">
                <a16:creationId xmlns:a16="http://schemas.microsoft.com/office/drawing/2014/main" id="{BC0336A8-8E9F-6750-02CB-278E8B016EC4}"/>
              </a:ext>
            </a:extLst>
          </p:cNvPr>
          <p:cNvSpPr>
            <a:spLocks noGrp="1"/>
          </p:cNvSpPr>
          <p:nvPr>
            <p:ph type="body" sz="quarter" idx="10"/>
          </p:nvPr>
        </p:nvSpPr>
        <p:spPr>
          <a:xfrm>
            <a:off x="7530353" y="1825625"/>
            <a:ext cx="3823447" cy="4351338"/>
          </a:xfrm>
        </p:spPr>
        <p:txBody>
          <a:bodyPr>
            <a:normAutofit fontScale="40000" lnSpcReduction="20000"/>
          </a:bodyPr>
          <a:lstStyle/>
          <a:p>
            <a:r>
              <a:rPr lang="en-US" b="1" dirty="0"/>
              <a:t>Skills:</a:t>
            </a:r>
          </a:p>
          <a:p>
            <a:r>
              <a:rPr lang="en-US" dirty="0"/>
              <a:t>CS1.1: Independently produce a high-level project plan, taking into account the document’s purpose, including: a completed risk assessment; details of how risks will be mitigated</a:t>
            </a:r>
          </a:p>
          <a:p>
            <a:r>
              <a:rPr lang="en-US" dirty="0"/>
              <a:t>CS3.1: Identifying their own role in relation to the wider team, including: establishing own accountability for tasks and deliverables; own and others’ area of expertise </a:t>
            </a:r>
          </a:p>
          <a:p>
            <a:r>
              <a:rPr lang="en-US" dirty="0"/>
              <a:t>CS3.2: Meet their responsibilities when working in a wider team by ensuring that project is compliant with relevant health and safety requirements (for example, if storing and handling hazardous substances)</a:t>
            </a:r>
          </a:p>
          <a:p>
            <a:r>
              <a:rPr lang="en-US" dirty="0"/>
              <a:t>CS5.1: Solve a problem within a science context, by evaluating the impact and continuing to monitor any changes and making recommendations for further improvement</a:t>
            </a:r>
          </a:p>
          <a:p>
            <a:r>
              <a:rPr lang="en-US" b="1" dirty="0"/>
              <a:t>General competencies:</a:t>
            </a:r>
          </a:p>
          <a:p>
            <a:r>
              <a:rPr lang="en-US" dirty="0"/>
              <a:t>English: </a:t>
            </a:r>
          </a:p>
          <a:p>
            <a:r>
              <a:rPr lang="en-US" dirty="0"/>
              <a:t>GEC2: Present information and ideas</a:t>
            </a:r>
          </a:p>
          <a:p>
            <a:r>
              <a:rPr lang="en-US" dirty="0"/>
              <a:t>GEC3: Create texts for different purposes and audiences</a:t>
            </a:r>
          </a:p>
          <a:p>
            <a:r>
              <a:rPr lang="en-US" dirty="0"/>
              <a:t>GEC4: </a:t>
            </a:r>
            <a:r>
              <a:rPr lang="en-US" dirty="0" err="1"/>
              <a:t>Summarise</a:t>
            </a:r>
            <a:r>
              <a:rPr lang="en-US" dirty="0"/>
              <a:t> information/ideas</a:t>
            </a:r>
          </a:p>
          <a:p>
            <a:r>
              <a:rPr lang="en-US" dirty="0"/>
              <a:t>GEC6: Take part in/lead discussions</a:t>
            </a:r>
          </a:p>
          <a:p>
            <a:r>
              <a:rPr lang="en-US" dirty="0" err="1"/>
              <a:t>Maths</a:t>
            </a:r>
            <a:r>
              <a:rPr lang="en-US" dirty="0"/>
              <a:t>: </a:t>
            </a:r>
          </a:p>
          <a:p>
            <a:r>
              <a:rPr lang="en-US" dirty="0"/>
              <a:t>GMC6: Understanding data and risk</a:t>
            </a:r>
          </a:p>
        </p:txBody>
      </p:sp>
      <p:sp>
        <p:nvSpPr>
          <p:cNvPr id="10" name="Text Placeholder 9">
            <a:extLst>
              <a:ext uri="{FF2B5EF4-FFF2-40B4-BE49-F238E27FC236}">
                <a16:creationId xmlns:a16="http://schemas.microsoft.com/office/drawing/2014/main" id="{E471921A-207F-0E70-E097-13DD6D1CCA72}"/>
              </a:ext>
            </a:extLst>
          </p:cNvPr>
          <p:cNvSpPr>
            <a:spLocks noGrp="1"/>
          </p:cNvSpPr>
          <p:nvPr>
            <p:ph type="body" sz="quarter" idx="14"/>
          </p:nvPr>
        </p:nvSpPr>
        <p:spPr>
          <a:xfrm>
            <a:off x="9973929" y="162686"/>
            <a:ext cx="2078545" cy="365125"/>
          </a:xfrm>
          <a:solidFill>
            <a:srgbClr val="88A2FF"/>
          </a:solidFill>
        </p:spPr>
        <p:txBody>
          <a:bodyPr/>
          <a:lstStyle/>
          <a:p>
            <a:r>
              <a:rPr lang="en-GB" dirty="0"/>
              <a:t>Plenary</a:t>
            </a:r>
          </a:p>
        </p:txBody>
      </p:sp>
      <p:sp>
        <p:nvSpPr>
          <p:cNvPr id="15" name="Text Placeholder 14">
            <a:extLst>
              <a:ext uri="{FF2B5EF4-FFF2-40B4-BE49-F238E27FC236}">
                <a16:creationId xmlns:a16="http://schemas.microsoft.com/office/drawing/2014/main" id="{3B0FA94E-7B0F-E8B2-17F4-EC94C02C2DE3}"/>
              </a:ext>
            </a:extLst>
          </p:cNvPr>
          <p:cNvSpPr>
            <a:spLocks noGrp="1"/>
          </p:cNvSpPr>
          <p:nvPr>
            <p:ph type="body" sz="quarter" idx="11"/>
          </p:nvPr>
        </p:nvSpPr>
        <p:spPr>
          <a:xfrm>
            <a:off x="838200" y="6356349"/>
            <a:ext cx="4210050" cy="365125"/>
          </a:xfrm>
        </p:spPr>
        <p:txBody>
          <a:bodyPr/>
          <a:lstStyle/>
          <a:p>
            <a:r>
              <a:rPr lang="en-GB" dirty="0"/>
              <a:t>Lesson 1: How to assess risk</a:t>
            </a:r>
          </a:p>
        </p:txBody>
      </p:sp>
    </p:spTree>
    <p:extLst>
      <p:ext uri="{BB962C8B-B14F-4D97-AF65-F5344CB8AC3E}">
        <p14:creationId xmlns:p14="http://schemas.microsoft.com/office/powerpoint/2010/main" val="3741146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C4D470B-BCBB-F609-A7BC-53BC006B8FD7}"/>
              </a:ext>
            </a:extLst>
          </p:cNvPr>
          <p:cNvSpPr>
            <a:spLocks noGrp="1"/>
          </p:cNvSpPr>
          <p:nvPr>
            <p:ph type="title"/>
          </p:nvPr>
        </p:nvSpPr>
        <p:spPr>
          <a:xfrm>
            <a:off x="838200" y="365125"/>
            <a:ext cx="10515600" cy="1325563"/>
          </a:xfrm>
        </p:spPr>
        <p:txBody>
          <a:bodyPr/>
          <a:lstStyle/>
          <a:p>
            <a:r>
              <a:rPr lang="en-GB" dirty="0"/>
              <a:t>Next lesson we will:</a:t>
            </a:r>
          </a:p>
        </p:txBody>
      </p:sp>
      <p:sp>
        <p:nvSpPr>
          <p:cNvPr id="12" name="Content Placeholder 11">
            <a:extLst>
              <a:ext uri="{FF2B5EF4-FFF2-40B4-BE49-F238E27FC236}">
                <a16:creationId xmlns:a16="http://schemas.microsoft.com/office/drawing/2014/main" id="{C2E8A0C4-6E89-275E-3913-5CA691E27E64}"/>
              </a:ext>
            </a:extLst>
          </p:cNvPr>
          <p:cNvSpPr>
            <a:spLocks noGrp="1"/>
          </p:cNvSpPr>
          <p:nvPr>
            <p:ph idx="1"/>
          </p:nvPr>
        </p:nvSpPr>
        <p:spPr>
          <a:xfrm>
            <a:off x="838199" y="1825625"/>
            <a:ext cx="10515599" cy="4351338"/>
          </a:xfrm>
        </p:spPr>
        <p:txBody>
          <a:bodyPr vert="horz" lIns="91440" tIns="45720" rIns="91440" bIns="45720" rtlCol="0" anchor="t">
            <a:normAutofit/>
          </a:bodyPr>
          <a:lstStyle/>
          <a:p>
            <a:pPr lvl="0"/>
            <a:r>
              <a:rPr lang="en-GB" dirty="0"/>
              <a:t>Recall and recognise the different COSHH hazard symbols and the actions needed to control the associated risks.</a:t>
            </a:r>
          </a:p>
          <a:p>
            <a:pPr lvl="0"/>
            <a:r>
              <a:rPr lang="en-GB" dirty="0"/>
              <a:t>Identify hazards associated with different substances.</a:t>
            </a:r>
          </a:p>
          <a:p>
            <a:r>
              <a:rPr lang="en-GB" dirty="0">
                <a:latin typeface="Arial"/>
                <a:cs typeface="Arial"/>
              </a:rPr>
              <a:t>Practice writing risk assessments using the HSE’s Five Steps to Risk Assessment for a variety of new and familiar contexts, which include hazardous substances and detailing appropriate control measures for each.</a:t>
            </a:r>
          </a:p>
          <a:p>
            <a:r>
              <a:rPr lang="en-GB">
                <a:latin typeface="Arial"/>
                <a:cs typeface="Arial"/>
              </a:rPr>
              <a:t>Evaluate Risk </a:t>
            </a:r>
            <a:r>
              <a:rPr lang="en-GB" dirty="0">
                <a:latin typeface="Arial"/>
                <a:cs typeface="Arial"/>
              </a:rPr>
              <a:t>Assessments, including making recommendations for further improvements where appropriate. </a:t>
            </a:r>
            <a:endParaRPr lang="en-GB" dirty="0"/>
          </a:p>
          <a:p>
            <a:endParaRPr lang="en-GB" dirty="0"/>
          </a:p>
        </p:txBody>
      </p:sp>
      <p:sp>
        <p:nvSpPr>
          <p:cNvPr id="14" name="Text Placeholder 13">
            <a:extLst>
              <a:ext uri="{FF2B5EF4-FFF2-40B4-BE49-F238E27FC236}">
                <a16:creationId xmlns:a16="http://schemas.microsoft.com/office/drawing/2014/main" id="{EC10F3F5-5F24-7D3F-B8EE-DFA61C4BD499}"/>
              </a:ext>
            </a:extLst>
          </p:cNvPr>
          <p:cNvSpPr>
            <a:spLocks noGrp="1"/>
          </p:cNvSpPr>
          <p:nvPr>
            <p:ph type="body" sz="quarter" idx="14"/>
          </p:nvPr>
        </p:nvSpPr>
        <p:spPr>
          <a:xfrm>
            <a:off x="9973929" y="162686"/>
            <a:ext cx="2078545" cy="365125"/>
          </a:xfrm>
          <a:solidFill>
            <a:srgbClr val="88A2FF"/>
          </a:solidFill>
        </p:spPr>
        <p:txBody>
          <a:bodyPr/>
          <a:lstStyle/>
          <a:p>
            <a:r>
              <a:rPr lang="en-GB" dirty="0"/>
              <a:t>Plenary</a:t>
            </a:r>
          </a:p>
        </p:txBody>
      </p:sp>
      <p:sp>
        <p:nvSpPr>
          <p:cNvPr id="5" name="Text Placeholder 14">
            <a:extLst>
              <a:ext uri="{FF2B5EF4-FFF2-40B4-BE49-F238E27FC236}">
                <a16:creationId xmlns:a16="http://schemas.microsoft.com/office/drawing/2014/main" id="{5458B298-24D2-2D74-BF9A-1CC91528116C}"/>
              </a:ext>
            </a:extLst>
          </p:cNvPr>
          <p:cNvSpPr>
            <a:spLocks noGrp="1"/>
          </p:cNvSpPr>
          <p:nvPr>
            <p:ph type="body" sz="quarter" idx="11"/>
          </p:nvPr>
        </p:nvSpPr>
        <p:spPr>
          <a:xfrm>
            <a:off x="838200" y="6356349"/>
            <a:ext cx="4210050" cy="365125"/>
          </a:xfrm>
        </p:spPr>
        <p:txBody>
          <a:bodyPr/>
          <a:lstStyle/>
          <a:p>
            <a:r>
              <a:rPr lang="en-GB" dirty="0"/>
              <a:t>Lesson 1: How to assess risk</a:t>
            </a:r>
          </a:p>
        </p:txBody>
      </p:sp>
    </p:spTree>
    <p:extLst>
      <p:ext uri="{BB962C8B-B14F-4D97-AF65-F5344CB8AC3E}">
        <p14:creationId xmlns:p14="http://schemas.microsoft.com/office/powerpoint/2010/main" val="1740838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187A1A6C-7002-F0A4-37FC-9928841C82AF}"/>
              </a:ext>
            </a:extLst>
          </p:cNvPr>
          <p:cNvSpPr>
            <a:spLocks noGrp="1"/>
          </p:cNvSpPr>
          <p:nvPr>
            <p:ph type="body" sz="quarter" idx="14"/>
          </p:nvPr>
        </p:nvSpPr>
        <p:spPr>
          <a:solidFill>
            <a:srgbClr val="88A2FF"/>
          </a:solidFill>
        </p:spPr>
        <p:txBody>
          <a:bodyPr/>
          <a:lstStyle/>
          <a:p>
            <a:r>
              <a:rPr lang="en-GB"/>
              <a:t>Introduction</a:t>
            </a:r>
            <a:endParaRPr lang="en-GB" dirty="0"/>
          </a:p>
        </p:txBody>
      </p:sp>
      <p:sp>
        <p:nvSpPr>
          <p:cNvPr id="10" name="Title 9">
            <a:extLst>
              <a:ext uri="{FF2B5EF4-FFF2-40B4-BE49-F238E27FC236}">
                <a16:creationId xmlns:a16="http://schemas.microsoft.com/office/drawing/2014/main" id="{CFBDF1A4-5297-0265-0322-158444733136}"/>
              </a:ext>
            </a:extLst>
          </p:cNvPr>
          <p:cNvSpPr>
            <a:spLocks noGrp="1"/>
          </p:cNvSpPr>
          <p:nvPr>
            <p:ph type="title"/>
          </p:nvPr>
        </p:nvSpPr>
        <p:spPr/>
        <p:txBody>
          <a:bodyPr/>
          <a:lstStyle/>
          <a:p>
            <a:r>
              <a:rPr lang="en-GB"/>
              <a:t>Accidents at work</a:t>
            </a:r>
            <a:endParaRPr lang="en-GB" dirty="0"/>
          </a:p>
        </p:txBody>
      </p:sp>
      <p:pic>
        <p:nvPicPr>
          <p:cNvPr id="3" name="Picture 2" descr="A person in a hard hat holding a drill&#10;&#10;Description automatically generated">
            <a:extLst>
              <a:ext uri="{FF2B5EF4-FFF2-40B4-BE49-F238E27FC236}">
                <a16:creationId xmlns:a16="http://schemas.microsoft.com/office/drawing/2014/main" id="{1FC9490B-6D26-AE78-7412-906DE96028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5741" y="867677"/>
            <a:ext cx="4158059" cy="2769963"/>
          </a:xfrm>
          <a:prstGeom prst="rect">
            <a:avLst/>
          </a:prstGeom>
        </p:spPr>
      </p:pic>
      <p:pic>
        <p:nvPicPr>
          <p:cNvPr id="7" name="Picture 6" descr="A close-up of a doctor's hand&#10;&#10;Description automatically generated">
            <a:extLst>
              <a:ext uri="{FF2B5EF4-FFF2-40B4-BE49-F238E27FC236}">
                <a16:creationId xmlns:a16="http://schemas.microsoft.com/office/drawing/2014/main" id="{B8BDFCFD-746E-C1D1-78A1-C13F517E26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11225" y="3311832"/>
            <a:ext cx="4156448" cy="2769963"/>
          </a:xfrm>
          <a:prstGeom prst="rect">
            <a:avLst/>
          </a:prstGeom>
        </p:spPr>
      </p:pic>
      <p:pic>
        <p:nvPicPr>
          <p:cNvPr id="11" name="Picture 10" descr="A person in a white coat and goggles looking at a machine&#10;&#10;Description automatically generated">
            <a:extLst>
              <a:ext uri="{FF2B5EF4-FFF2-40B4-BE49-F238E27FC236}">
                <a16:creationId xmlns:a16="http://schemas.microsoft.com/office/drawing/2014/main" id="{8AB2F3C3-D768-81E7-5519-6E5F9E84B1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3714" y="1690689"/>
            <a:ext cx="4158058" cy="2771036"/>
          </a:xfrm>
          <a:prstGeom prst="rect">
            <a:avLst/>
          </a:prstGeom>
        </p:spPr>
      </p:pic>
      <p:sp>
        <p:nvSpPr>
          <p:cNvPr id="6" name="Text Placeholder 14">
            <a:extLst>
              <a:ext uri="{FF2B5EF4-FFF2-40B4-BE49-F238E27FC236}">
                <a16:creationId xmlns:a16="http://schemas.microsoft.com/office/drawing/2014/main" id="{73B4BC5B-C8C5-A8E6-9220-067F54741291}"/>
              </a:ext>
            </a:extLst>
          </p:cNvPr>
          <p:cNvSpPr>
            <a:spLocks noGrp="1"/>
          </p:cNvSpPr>
          <p:nvPr>
            <p:ph type="body" sz="quarter" idx="15"/>
          </p:nvPr>
        </p:nvSpPr>
        <p:spPr>
          <a:xfrm>
            <a:off x="838200" y="6356350"/>
            <a:ext cx="4210050" cy="365125"/>
          </a:xfrm>
        </p:spPr>
        <p:txBody>
          <a:bodyPr/>
          <a:lstStyle/>
          <a:p>
            <a:r>
              <a:rPr lang="en-GB" dirty="0"/>
              <a:t>Lesson 1: How to assess risk</a:t>
            </a:r>
          </a:p>
        </p:txBody>
      </p:sp>
    </p:spTree>
    <p:extLst>
      <p:ext uri="{BB962C8B-B14F-4D97-AF65-F5344CB8AC3E}">
        <p14:creationId xmlns:p14="http://schemas.microsoft.com/office/powerpoint/2010/main" val="4051031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1B0F64-2DA4-53B4-58C9-BE878EAA1C45}"/>
              </a:ext>
            </a:extLst>
          </p:cNvPr>
          <p:cNvSpPr>
            <a:spLocks noGrp="1"/>
          </p:cNvSpPr>
          <p:nvPr>
            <p:ph type="body" sz="quarter" idx="14"/>
          </p:nvPr>
        </p:nvSpPr>
        <p:spPr>
          <a:solidFill>
            <a:srgbClr val="88A2FF"/>
          </a:solidFill>
        </p:spPr>
        <p:txBody>
          <a:bodyPr/>
          <a:lstStyle/>
          <a:p>
            <a:r>
              <a:rPr lang="en-GB" dirty="0"/>
              <a:t>Introduction</a:t>
            </a:r>
          </a:p>
        </p:txBody>
      </p:sp>
      <p:sp>
        <p:nvSpPr>
          <p:cNvPr id="3" name="Title 2">
            <a:extLst>
              <a:ext uri="{FF2B5EF4-FFF2-40B4-BE49-F238E27FC236}">
                <a16:creationId xmlns:a16="http://schemas.microsoft.com/office/drawing/2014/main" id="{2883D48B-954D-46FC-FE66-B01361423728}"/>
              </a:ext>
            </a:extLst>
          </p:cNvPr>
          <p:cNvSpPr>
            <a:spLocks noGrp="1"/>
          </p:cNvSpPr>
          <p:nvPr>
            <p:ph type="title"/>
          </p:nvPr>
        </p:nvSpPr>
        <p:spPr/>
        <p:txBody>
          <a:bodyPr/>
          <a:lstStyle/>
          <a:p>
            <a:r>
              <a:rPr lang="en-GB" dirty="0"/>
              <a:t>HSE case study 1</a:t>
            </a:r>
          </a:p>
        </p:txBody>
      </p:sp>
      <p:sp>
        <p:nvSpPr>
          <p:cNvPr id="4" name="Content Placeholder 4">
            <a:extLst>
              <a:ext uri="{FF2B5EF4-FFF2-40B4-BE49-F238E27FC236}">
                <a16:creationId xmlns:a16="http://schemas.microsoft.com/office/drawing/2014/main" id="{E75D4F39-7427-BC64-AC5E-E9308A6E7A4D}"/>
              </a:ext>
            </a:extLst>
          </p:cNvPr>
          <p:cNvSpPr>
            <a:spLocks noGrp="1"/>
          </p:cNvSpPr>
          <p:nvPr>
            <p:ph sz="half" idx="1"/>
          </p:nvPr>
        </p:nvSpPr>
        <p:spPr>
          <a:xfrm>
            <a:off x="838199" y="1825625"/>
            <a:ext cx="10686144" cy="4351338"/>
          </a:xfrm>
        </p:spPr>
        <p:txBody>
          <a:bodyPr>
            <a:normAutofit fontScale="70000" lnSpcReduction="20000"/>
          </a:bodyPr>
          <a:lstStyle/>
          <a:p>
            <a:pPr algn="l"/>
            <a:r>
              <a:rPr lang="en-GB" sz="3600" b="1" i="0" u="none" strike="noStrike" dirty="0" err="1">
                <a:solidFill>
                  <a:srgbClr val="981E32"/>
                </a:solidFill>
                <a:effectLst/>
                <a:latin typeface="Arial" panose="020B0604020202020204" pitchFamily="34" charset="0"/>
              </a:rPr>
              <a:t>Solderer</a:t>
            </a:r>
            <a:r>
              <a:rPr lang="en-GB" sz="3600" b="1" i="0" u="none" strike="noStrike" dirty="0">
                <a:solidFill>
                  <a:srgbClr val="981E32"/>
                </a:solidFill>
                <a:effectLst/>
                <a:latin typeface="Arial" panose="020B0604020202020204" pitchFamily="34" charset="0"/>
              </a:rPr>
              <a:t> develops asthma at large manufacturers in Gloucester</a:t>
            </a:r>
          </a:p>
          <a:p>
            <a:pPr algn="l"/>
            <a:r>
              <a:rPr lang="en-GB" sz="2400" b="1" i="0" u="none" strike="noStrike" dirty="0">
                <a:solidFill>
                  <a:srgbClr val="000000"/>
                </a:solidFill>
                <a:effectLst/>
                <a:latin typeface="Arial" panose="020B0604020202020204" pitchFamily="34" charset="0"/>
              </a:rPr>
              <a:t>Summary</a:t>
            </a:r>
          </a:p>
          <a:p>
            <a:pPr algn="l"/>
            <a:r>
              <a:rPr lang="en-GB" sz="2400" b="0" i="0" u="none" strike="noStrike" dirty="0">
                <a:solidFill>
                  <a:srgbClr val="111111"/>
                </a:solidFill>
                <a:effectLst/>
                <a:latin typeface="Arial" panose="020B0604020202020204" pitchFamily="34" charset="0"/>
              </a:rPr>
              <a:t>An employee developed occupational asthma after working for a large multi-national company in Gloucester. He was employed between 1995 and 2004 as a </a:t>
            </a:r>
            <a:r>
              <a:rPr lang="en-GB" sz="2400" b="0" i="0" u="none" strike="noStrike" dirty="0" err="1">
                <a:solidFill>
                  <a:srgbClr val="111111"/>
                </a:solidFill>
                <a:effectLst/>
                <a:latin typeface="Arial" panose="020B0604020202020204" pitchFamily="34" charset="0"/>
              </a:rPr>
              <a:t>solderer</a:t>
            </a:r>
            <a:r>
              <a:rPr lang="en-GB" sz="2400" b="0" i="0" u="none" strike="noStrike" dirty="0">
                <a:solidFill>
                  <a:srgbClr val="111111"/>
                </a:solidFill>
                <a:effectLst/>
                <a:latin typeface="Arial" panose="020B0604020202020204" pitchFamily="34" charset="0"/>
              </a:rPr>
              <a:t> and was exposed to rosin based (colophony) solder fume during his career.</a:t>
            </a:r>
          </a:p>
          <a:p>
            <a:pPr algn="l"/>
            <a:r>
              <a:rPr lang="en-GB" sz="2400" b="0" i="0" u="none" strike="noStrike" dirty="0">
                <a:solidFill>
                  <a:srgbClr val="111111"/>
                </a:solidFill>
                <a:effectLst/>
                <a:latin typeface="Arial" panose="020B0604020202020204" pitchFamily="34" charset="0"/>
              </a:rPr>
              <a:t>His health was deteriorating from 1999 onwards, and he was taking time off work due to breathing difficulties.</a:t>
            </a:r>
          </a:p>
          <a:p>
            <a:pPr algn="l"/>
            <a:r>
              <a:rPr lang="en-GB" sz="2400" b="1" i="0" u="none" strike="noStrike" dirty="0">
                <a:solidFill>
                  <a:srgbClr val="000000"/>
                </a:solidFill>
                <a:effectLst/>
                <a:latin typeface="Arial" panose="020B0604020202020204" pitchFamily="34" charset="0"/>
              </a:rPr>
              <a:t>HSE investigation</a:t>
            </a:r>
          </a:p>
          <a:p>
            <a:pPr algn="l"/>
            <a:r>
              <a:rPr lang="en-GB" sz="2400" b="0" i="0" u="none" strike="noStrike" dirty="0">
                <a:solidFill>
                  <a:srgbClr val="111111"/>
                </a:solidFill>
                <a:effectLst/>
                <a:latin typeface="Arial" panose="020B0604020202020204" pitchFamily="34" charset="0"/>
              </a:rPr>
              <a:t>The company did not have adequate control measures in place and failed to install fume extraction equipment to remove rosin based fumes from the workroom air or from the breathing zones of its </a:t>
            </a:r>
            <a:r>
              <a:rPr lang="en-GB" sz="2400" b="0" i="0" u="none" strike="noStrike" dirty="0" err="1">
                <a:solidFill>
                  <a:srgbClr val="111111"/>
                </a:solidFill>
                <a:effectLst/>
                <a:latin typeface="Arial" panose="020B0604020202020204" pitchFamily="34" charset="0"/>
              </a:rPr>
              <a:t>solderers</a:t>
            </a:r>
            <a:r>
              <a:rPr lang="en-GB" sz="2400" b="0" i="0" u="none" strike="noStrike" dirty="0">
                <a:solidFill>
                  <a:srgbClr val="111111"/>
                </a:solidFill>
                <a:effectLst/>
                <a:latin typeface="Arial" panose="020B0604020202020204" pitchFamily="34" charset="0"/>
              </a:rPr>
              <a:t>.</a:t>
            </a:r>
          </a:p>
          <a:p>
            <a:pPr algn="l"/>
            <a:r>
              <a:rPr lang="en-GB" sz="2400" b="0" i="0" u="none" strike="noStrike" dirty="0">
                <a:solidFill>
                  <a:srgbClr val="111111"/>
                </a:solidFill>
                <a:effectLst/>
                <a:latin typeface="Arial" panose="020B0604020202020204" pitchFamily="34" charset="0"/>
              </a:rPr>
              <a:t>The company did not substitute the rosin based solder with rosin free solder until December 2003, despite an assessment having identified the need to in 1999.</a:t>
            </a:r>
          </a:p>
          <a:p>
            <a:pPr algn="l"/>
            <a:r>
              <a:rPr lang="en-GB" sz="2400" b="0" i="0" u="none" strike="noStrike" dirty="0">
                <a:solidFill>
                  <a:srgbClr val="111111"/>
                </a:solidFill>
                <a:effectLst/>
                <a:latin typeface="Arial" panose="020B0604020202020204" pitchFamily="34" charset="0"/>
              </a:rPr>
              <a:t>Employees, including the asthma sufferer were not placed under a health surveillance scheme at any time.</a:t>
            </a:r>
          </a:p>
          <a:p>
            <a:pPr>
              <a:lnSpc>
                <a:spcPct val="170000"/>
              </a:lnSpc>
            </a:pPr>
            <a:r>
              <a:rPr lang="en-GB" sz="2100" dirty="0">
                <a:solidFill>
                  <a:srgbClr val="111111"/>
                </a:solidFill>
              </a:rPr>
              <a:t>This </a:t>
            </a:r>
            <a:r>
              <a:rPr lang="en-GB" sz="2100" dirty="0">
                <a:solidFill>
                  <a:srgbClr val="000000"/>
                </a:solidFill>
                <a:effectLst/>
              </a:rPr>
              <a:t>case study can be found on the HSE website here: </a:t>
            </a:r>
            <a:r>
              <a:rPr lang="en-GB" sz="2100" dirty="0">
                <a:solidFill>
                  <a:srgbClr val="000000"/>
                </a:solidFill>
                <a:effectLst/>
                <a:hlinkClick r:id="rId3"/>
              </a:rPr>
              <a:t>https://www.hse.gov.uk/coshh/casestudies/index.htm</a:t>
            </a:r>
            <a:endParaRPr lang="en-GB" sz="2100" dirty="0">
              <a:solidFill>
                <a:srgbClr val="000000"/>
              </a:solidFill>
              <a:effectLst/>
            </a:endParaRPr>
          </a:p>
          <a:p>
            <a:pPr algn="l"/>
            <a:endParaRPr lang="en-GB" sz="2400" dirty="0">
              <a:solidFill>
                <a:srgbClr val="111111"/>
              </a:solidFill>
            </a:endParaRPr>
          </a:p>
        </p:txBody>
      </p:sp>
      <p:sp>
        <p:nvSpPr>
          <p:cNvPr id="9" name="Text Placeholder 14">
            <a:extLst>
              <a:ext uri="{FF2B5EF4-FFF2-40B4-BE49-F238E27FC236}">
                <a16:creationId xmlns:a16="http://schemas.microsoft.com/office/drawing/2014/main" id="{B8529F10-6BB0-0400-EFAA-BDA5793738D2}"/>
              </a:ext>
            </a:extLst>
          </p:cNvPr>
          <p:cNvSpPr>
            <a:spLocks noGrp="1"/>
          </p:cNvSpPr>
          <p:nvPr>
            <p:ph type="body" sz="quarter" idx="15"/>
          </p:nvPr>
        </p:nvSpPr>
        <p:spPr>
          <a:xfrm>
            <a:off x="838200" y="6356350"/>
            <a:ext cx="4210050" cy="365125"/>
          </a:xfrm>
        </p:spPr>
        <p:txBody>
          <a:bodyPr/>
          <a:lstStyle/>
          <a:p>
            <a:r>
              <a:rPr lang="en-GB" dirty="0"/>
              <a:t>Lesson 1: How to assess risk</a:t>
            </a:r>
          </a:p>
        </p:txBody>
      </p:sp>
    </p:spTree>
    <p:extLst>
      <p:ext uri="{BB962C8B-B14F-4D97-AF65-F5344CB8AC3E}">
        <p14:creationId xmlns:p14="http://schemas.microsoft.com/office/powerpoint/2010/main" val="4083278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D4F877-F839-953A-D5A3-9F3B239D776B}"/>
              </a:ext>
            </a:extLst>
          </p:cNvPr>
          <p:cNvSpPr>
            <a:spLocks noGrp="1"/>
          </p:cNvSpPr>
          <p:nvPr>
            <p:ph type="title"/>
          </p:nvPr>
        </p:nvSpPr>
        <p:spPr/>
        <p:txBody>
          <a:bodyPr/>
          <a:lstStyle/>
          <a:p>
            <a:r>
              <a:rPr lang="en-GB" dirty="0"/>
              <a:t>HSE case study 2</a:t>
            </a:r>
          </a:p>
        </p:txBody>
      </p:sp>
      <p:sp>
        <p:nvSpPr>
          <p:cNvPr id="7" name="Text Placeholder 1">
            <a:extLst>
              <a:ext uri="{FF2B5EF4-FFF2-40B4-BE49-F238E27FC236}">
                <a16:creationId xmlns:a16="http://schemas.microsoft.com/office/drawing/2014/main" id="{F31D9215-F246-C8BC-4FD8-1C260E11DDC0}"/>
              </a:ext>
            </a:extLst>
          </p:cNvPr>
          <p:cNvSpPr>
            <a:spLocks noGrp="1"/>
          </p:cNvSpPr>
          <p:nvPr>
            <p:ph type="body" sz="quarter" idx="14"/>
          </p:nvPr>
        </p:nvSpPr>
        <p:spPr>
          <a:xfrm>
            <a:off x="9974263" y="161925"/>
            <a:ext cx="2078037" cy="365125"/>
          </a:xfrm>
          <a:solidFill>
            <a:srgbClr val="88A2FF"/>
          </a:solidFill>
        </p:spPr>
        <p:txBody>
          <a:bodyPr/>
          <a:lstStyle/>
          <a:p>
            <a:r>
              <a:rPr lang="en-GB" dirty="0"/>
              <a:t>Introduction</a:t>
            </a:r>
          </a:p>
        </p:txBody>
      </p:sp>
      <p:sp>
        <p:nvSpPr>
          <p:cNvPr id="2" name="Content Placeholder 4">
            <a:extLst>
              <a:ext uri="{FF2B5EF4-FFF2-40B4-BE49-F238E27FC236}">
                <a16:creationId xmlns:a16="http://schemas.microsoft.com/office/drawing/2014/main" id="{D34136B0-233A-C8A9-50A7-EA543DCD783C}"/>
              </a:ext>
            </a:extLst>
          </p:cNvPr>
          <p:cNvSpPr>
            <a:spLocks noGrp="1"/>
          </p:cNvSpPr>
          <p:nvPr>
            <p:ph sz="half" idx="1"/>
          </p:nvPr>
        </p:nvSpPr>
        <p:spPr>
          <a:xfrm>
            <a:off x="838199" y="1825625"/>
            <a:ext cx="10686144" cy="4351338"/>
          </a:xfrm>
        </p:spPr>
        <p:txBody>
          <a:bodyPr>
            <a:normAutofit fontScale="92500" lnSpcReduction="10000"/>
          </a:bodyPr>
          <a:lstStyle/>
          <a:p>
            <a:pPr algn="l"/>
            <a:r>
              <a:rPr lang="en-GB" sz="3600" b="1" i="0" u="none" strike="noStrike" dirty="0">
                <a:solidFill>
                  <a:srgbClr val="981E32"/>
                </a:solidFill>
                <a:effectLst/>
                <a:latin typeface="Arial" panose="020B0604020202020204" pitchFamily="34" charset="0"/>
              </a:rPr>
              <a:t>Food manufacturer fined after two workers injured</a:t>
            </a:r>
          </a:p>
          <a:p>
            <a:pPr algn="l"/>
            <a:r>
              <a:rPr lang="en-GB" sz="2400" i="0" u="none" strike="noStrike" dirty="0">
                <a:solidFill>
                  <a:srgbClr val="000000"/>
                </a:solidFill>
                <a:effectLst/>
                <a:latin typeface="Arial" panose="020B0604020202020204" pitchFamily="34" charset="0"/>
              </a:rPr>
              <a:t>11 Feb 2019 | News</a:t>
            </a:r>
          </a:p>
          <a:p>
            <a:pPr algn="l"/>
            <a:endParaRPr lang="en-GB" sz="2400" b="0" i="0" u="none" strike="noStrike" dirty="0">
              <a:solidFill>
                <a:srgbClr val="111111"/>
              </a:solidFill>
              <a:effectLst/>
              <a:latin typeface="Arial" panose="020B0604020202020204" pitchFamily="34" charset="0"/>
            </a:endParaRPr>
          </a:p>
          <a:p>
            <a:pPr algn="l"/>
            <a:r>
              <a:rPr lang="en-GB" sz="2400" b="0" i="0" u="none" strike="noStrike" dirty="0">
                <a:solidFill>
                  <a:srgbClr val="111111"/>
                </a:solidFill>
                <a:effectLst/>
                <a:latin typeface="Arial" panose="020B0604020202020204" pitchFamily="34" charset="0"/>
              </a:rPr>
              <a:t>A food manufacturer has been sentenced following two separate incidents where workers became trapped in moving machinery.</a:t>
            </a:r>
          </a:p>
          <a:p>
            <a:pPr algn="l"/>
            <a:r>
              <a:rPr lang="en-GB" sz="2400" b="0" i="0" u="none" strike="noStrike" dirty="0">
                <a:solidFill>
                  <a:srgbClr val="111111"/>
                </a:solidFill>
                <a:effectLst/>
                <a:latin typeface="Arial" panose="020B0604020202020204" pitchFamily="34" charset="0"/>
              </a:rPr>
              <a:t>Colchester Magistrates’ Court heard how, on 26 March 2016, whilst working for 2 Sisters Food Group Ltd at its poultry site in </a:t>
            </a:r>
            <a:r>
              <a:rPr lang="en-GB" sz="2400" b="0" i="0" u="none" strike="noStrike" dirty="0" err="1">
                <a:solidFill>
                  <a:srgbClr val="111111"/>
                </a:solidFill>
                <a:effectLst/>
                <a:latin typeface="Arial" panose="020B0604020202020204" pitchFamily="34" charset="0"/>
              </a:rPr>
              <a:t>Flixton</a:t>
            </a:r>
            <a:r>
              <a:rPr lang="en-GB" sz="2400" dirty="0">
                <a:solidFill>
                  <a:srgbClr val="111111"/>
                </a:solidFill>
              </a:rPr>
              <a:t>, Norfolk, Mr </a:t>
            </a:r>
            <a:r>
              <a:rPr lang="en-GB" sz="2400" dirty="0" err="1">
                <a:solidFill>
                  <a:srgbClr val="111111"/>
                </a:solidFill>
              </a:rPr>
              <a:t>Romas</a:t>
            </a:r>
            <a:r>
              <a:rPr lang="en-GB" sz="2400" dirty="0">
                <a:solidFill>
                  <a:srgbClr val="111111"/>
                </a:solidFill>
              </a:rPr>
              <a:t> </a:t>
            </a:r>
            <a:r>
              <a:rPr lang="en-GB" sz="2400" dirty="0" err="1">
                <a:solidFill>
                  <a:srgbClr val="111111"/>
                </a:solidFill>
              </a:rPr>
              <a:t>Ciurlionis</a:t>
            </a:r>
            <a:r>
              <a:rPr lang="en-GB" sz="2400" dirty="0">
                <a:solidFill>
                  <a:srgbClr val="111111"/>
                </a:solidFill>
              </a:rPr>
              <a:t> trapped his thumb in a moving shackle shortly after being shown how to remove chicken intestines. As the line was running, he was pulled away from the emergency stop cord and when it moved past a fixed gate his thumb was severed.</a:t>
            </a:r>
            <a:endParaRPr lang="en-GB" sz="2400" b="0" i="0" u="none" strike="noStrike" dirty="0">
              <a:solidFill>
                <a:srgbClr val="111111"/>
              </a:solidFill>
              <a:effectLst/>
              <a:latin typeface="Arial" panose="020B0604020202020204" pitchFamily="34" charset="0"/>
            </a:endParaRPr>
          </a:p>
        </p:txBody>
      </p:sp>
      <p:sp>
        <p:nvSpPr>
          <p:cNvPr id="6" name="Text Placeholder 14">
            <a:extLst>
              <a:ext uri="{FF2B5EF4-FFF2-40B4-BE49-F238E27FC236}">
                <a16:creationId xmlns:a16="http://schemas.microsoft.com/office/drawing/2014/main" id="{BD661A72-F8B2-50E4-2C90-935D248DD089}"/>
              </a:ext>
            </a:extLst>
          </p:cNvPr>
          <p:cNvSpPr>
            <a:spLocks noGrp="1"/>
          </p:cNvSpPr>
          <p:nvPr>
            <p:ph type="body" sz="quarter" idx="15"/>
          </p:nvPr>
        </p:nvSpPr>
        <p:spPr>
          <a:xfrm>
            <a:off x="838200" y="6356350"/>
            <a:ext cx="4210050" cy="365125"/>
          </a:xfrm>
        </p:spPr>
        <p:txBody>
          <a:bodyPr/>
          <a:lstStyle/>
          <a:p>
            <a:r>
              <a:rPr lang="en-GB" dirty="0"/>
              <a:t>Lesson 1: How to assess risk</a:t>
            </a:r>
          </a:p>
        </p:txBody>
      </p:sp>
    </p:spTree>
    <p:extLst>
      <p:ext uri="{BB962C8B-B14F-4D97-AF65-F5344CB8AC3E}">
        <p14:creationId xmlns:p14="http://schemas.microsoft.com/office/powerpoint/2010/main" val="3429857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6B437D-E3B6-FBB2-BE77-8A88855F0E77}"/>
              </a:ext>
            </a:extLst>
          </p:cNvPr>
          <p:cNvSpPr>
            <a:spLocks noGrp="1"/>
          </p:cNvSpPr>
          <p:nvPr>
            <p:ph type="title"/>
          </p:nvPr>
        </p:nvSpPr>
        <p:spPr/>
        <p:txBody>
          <a:bodyPr/>
          <a:lstStyle/>
          <a:p>
            <a:r>
              <a:rPr lang="en-GB" dirty="0"/>
              <a:t>HSE case study 3</a:t>
            </a:r>
          </a:p>
        </p:txBody>
      </p:sp>
      <p:sp>
        <p:nvSpPr>
          <p:cNvPr id="7" name="Text Placeholder 1">
            <a:extLst>
              <a:ext uri="{FF2B5EF4-FFF2-40B4-BE49-F238E27FC236}">
                <a16:creationId xmlns:a16="http://schemas.microsoft.com/office/drawing/2014/main" id="{345131B1-520D-346C-771E-6A6DDBFE6164}"/>
              </a:ext>
            </a:extLst>
          </p:cNvPr>
          <p:cNvSpPr>
            <a:spLocks noGrp="1"/>
          </p:cNvSpPr>
          <p:nvPr>
            <p:ph type="body" sz="quarter" idx="14"/>
          </p:nvPr>
        </p:nvSpPr>
        <p:spPr>
          <a:xfrm>
            <a:off x="9974263" y="161925"/>
            <a:ext cx="2078037" cy="365125"/>
          </a:xfrm>
          <a:solidFill>
            <a:srgbClr val="88A2FF"/>
          </a:solidFill>
        </p:spPr>
        <p:txBody>
          <a:bodyPr/>
          <a:lstStyle/>
          <a:p>
            <a:r>
              <a:rPr lang="en-GB" dirty="0"/>
              <a:t>Introduction</a:t>
            </a:r>
          </a:p>
        </p:txBody>
      </p:sp>
      <p:sp>
        <p:nvSpPr>
          <p:cNvPr id="8" name="Text Placeholder 3">
            <a:extLst>
              <a:ext uri="{FF2B5EF4-FFF2-40B4-BE49-F238E27FC236}">
                <a16:creationId xmlns:a16="http://schemas.microsoft.com/office/drawing/2014/main" id="{DB773571-2AB0-A6EA-BB6F-BAC4E68796DD}"/>
              </a:ext>
            </a:extLst>
          </p:cNvPr>
          <p:cNvSpPr>
            <a:spLocks noGrp="1"/>
          </p:cNvSpPr>
          <p:nvPr>
            <p:ph type="body" sz="quarter" idx="15"/>
          </p:nvPr>
        </p:nvSpPr>
        <p:spPr>
          <a:xfrm>
            <a:off x="838200" y="6356350"/>
            <a:ext cx="4210050" cy="365125"/>
          </a:xfrm>
        </p:spPr>
        <p:txBody>
          <a:bodyPr/>
          <a:lstStyle/>
          <a:p>
            <a:r>
              <a:rPr lang="en-GB" dirty="0"/>
              <a:t>Lesson 1: How to assess risk</a:t>
            </a:r>
          </a:p>
        </p:txBody>
      </p:sp>
      <p:sp>
        <p:nvSpPr>
          <p:cNvPr id="2" name="Content Placeholder 4">
            <a:extLst>
              <a:ext uri="{FF2B5EF4-FFF2-40B4-BE49-F238E27FC236}">
                <a16:creationId xmlns:a16="http://schemas.microsoft.com/office/drawing/2014/main" id="{ECFFB4D8-A867-D5E7-7B75-BB377ECF4C32}"/>
              </a:ext>
            </a:extLst>
          </p:cNvPr>
          <p:cNvSpPr>
            <a:spLocks noGrp="1"/>
          </p:cNvSpPr>
          <p:nvPr>
            <p:ph sz="half" idx="1"/>
          </p:nvPr>
        </p:nvSpPr>
        <p:spPr>
          <a:xfrm>
            <a:off x="838199" y="1825625"/>
            <a:ext cx="10686144" cy="4351338"/>
          </a:xfrm>
        </p:spPr>
        <p:txBody>
          <a:bodyPr>
            <a:normAutofit fontScale="70000" lnSpcReduction="20000"/>
          </a:bodyPr>
          <a:lstStyle/>
          <a:p>
            <a:pPr algn="l"/>
            <a:r>
              <a:rPr lang="en-GB" sz="3600" b="1" i="0" u="none" strike="noStrike" dirty="0">
                <a:solidFill>
                  <a:srgbClr val="981E32"/>
                </a:solidFill>
                <a:effectLst/>
                <a:latin typeface="Arial" panose="020B0604020202020204" pitchFamily="34" charset="0"/>
              </a:rPr>
              <a:t>School cook can hardly walk</a:t>
            </a:r>
          </a:p>
          <a:p>
            <a:pPr algn="l"/>
            <a:r>
              <a:rPr lang="en-GB" sz="2400" b="1" i="0" u="none" strike="noStrike" dirty="0">
                <a:solidFill>
                  <a:srgbClr val="000000"/>
                </a:solidFill>
                <a:effectLst/>
                <a:latin typeface="Arial" panose="020B0604020202020204" pitchFamily="34" charset="0"/>
              </a:rPr>
              <a:t>Summary</a:t>
            </a:r>
          </a:p>
          <a:p>
            <a:pPr algn="l"/>
            <a:r>
              <a:rPr lang="en-GB" sz="2400" b="0" i="0" u="none" strike="noStrike" dirty="0">
                <a:solidFill>
                  <a:srgbClr val="111111"/>
                </a:solidFill>
                <a:effectLst/>
                <a:latin typeface="Arial" panose="020B0604020202020204" pitchFamily="34" charset="0"/>
              </a:rPr>
              <a:t>A 46-year-old school cook developed breathing problems after working with flour in the school kitchen. The room was small with poor ventilation. </a:t>
            </a:r>
          </a:p>
          <a:p>
            <a:pPr algn="l"/>
            <a:r>
              <a:rPr lang="en-GB" sz="2400" b="0" i="0" u="none" strike="noStrike" dirty="0">
                <a:solidFill>
                  <a:srgbClr val="111111"/>
                </a:solidFill>
                <a:effectLst/>
                <a:latin typeface="Arial" panose="020B0604020202020204" pitchFamily="34" charset="0"/>
              </a:rPr>
              <a:t>Her breathing problems became so severe that she could hardly walk. She had to sleep sitting up.</a:t>
            </a:r>
          </a:p>
          <a:p>
            <a:pPr algn="l"/>
            <a:r>
              <a:rPr lang="en-GB" sz="2400" b="0" i="0" u="none" strike="noStrike" dirty="0">
                <a:solidFill>
                  <a:srgbClr val="111111"/>
                </a:solidFill>
                <a:effectLst/>
                <a:latin typeface="Arial" panose="020B0604020202020204" pitchFamily="34" charset="0"/>
              </a:rPr>
              <a:t>Her daily job included dough making in a large mixer. There were no controls for the flour dust.</a:t>
            </a:r>
          </a:p>
          <a:p>
            <a:pPr algn="l"/>
            <a:r>
              <a:rPr lang="en-GB" sz="2400" b="1" i="0" u="none" strike="noStrike" dirty="0">
                <a:solidFill>
                  <a:srgbClr val="000000"/>
                </a:solidFill>
                <a:effectLst/>
                <a:latin typeface="Arial" panose="020B0604020202020204" pitchFamily="34" charset="0"/>
              </a:rPr>
              <a:t>HSE investigation</a:t>
            </a:r>
          </a:p>
          <a:p>
            <a:pPr algn="l"/>
            <a:r>
              <a:rPr lang="en-GB" sz="2400" b="0" i="0" u="none" strike="noStrike" dirty="0">
                <a:solidFill>
                  <a:srgbClr val="111111"/>
                </a:solidFill>
                <a:effectLst/>
                <a:latin typeface="Arial" panose="020B0604020202020204" pitchFamily="34" charset="0"/>
              </a:rPr>
              <a:t>The cook contacted her union, which supported her with a compensation claim on the basis that decent working conditions were not provided. </a:t>
            </a:r>
          </a:p>
          <a:p>
            <a:pPr algn="l"/>
            <a:r>
              <a:rPr lang="en-GB" sz="2400" b="0" i="0" u="none" strike="noStrike" dirty="0">
                <a:solidFill>
                  <a:srgbClr val="111111"/>
                </a:solidFill>
                <a:effectLst/>
                <a:latin typeface="Arial" panose="020B0604020202020204" pitchFamily="34" charset="0"/>
              </a:rPr>
              <a:t>The council admitted that it had not taken sufficient action over the problem despite repeated complaints. HSE was not involved.</a:t>
            </a:r>
          </a:p>
          <a:p>
            <a:pPr>
              <a:lnSpc>
                <a:spcPct val="170000"/>
              </a:lnSpc>
            </a:pPr>
            <a:r>
              <a:rPr lang="en-GB" sz="2100" dirty="0">
                <a:solidFill>
                  <a:srgbClr val="111111"/>
                </a:solidFill>
              </a:rPr>
              <a:t>This </a:t>
            </a:r>
            <a:r>
              <a:rPr lang="en-GB" sz="2100" dirty="0">
                <a:solidFill>
                  <a:srgbClr val="000000"/>
                </a:solidFill>
                <a:effectLst/>
              </a:rPr>
              <a:t>case study can be found on the HSE website here: </a:t>
            </a:r>
            <a:r>
              <a:rPr lang="en-GB" sz="2100" dirty="0">
                <a:solidFill>
                  <a:srgbClr val="000000"/>
                </a:solidFill>
                <a:effectLst/>
                <a:hlinkClick r:id="rId3"/>
              </a:rPr>
              <a:t>https://www.hse.gov.uk/coshh/casestudies/index.htm</a:t>
            </a:r>
            <a:endParaRPr lang="en-GB" sz="2100" dirty="0">
              <a:solidFill>
                <a:srgbClr val="000000"/>
              </a:solidFill>
              <a:effectLst/>
            </a:endParaRPr>
          </a:p>
          <a:p>
            <a:pPr algn="l"/>
            <a:endParaRPr lang="en-GB" sz="2400" dirty="0">
              <a:solidFill>
                <a:srgbClr val="111111"/>
              </a:solidFill>
            </a:endParaRPr>
          </a:p>
        </p:txBody>
      </p:sp>
    </p:spTree>
    <p:extLst>
      <p:ext uri="{BB962C8B-B14F-4D97-AF65-F5344CB8AC3E}">
        <p14:creationId xmlns:p14="http://schemas.microsoft.com/office/powerpoint/2010/main" val="1981315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22295A-1CA5-2406-6388-E5509684AC58}"/>
              </a:ext>
            </a:extLst>
          </p:cNvPr>
          <p:cNvSpPr>
            <a:spLocks noGrp="1"/>
          </p:cNvSpPr>
          <p:nvPr>
            <p:ph type="title"/>
          </p:nvPr>
        </p:nvSpPr>
        <p:spPr/>
        <p:txBody>
          <a:bodyPr/>
          <a:lstStyle/>
          <a:p>
            <a:r>
              <a:rPr lang="en-GB" dirty="0"/>
              <a:t>HSE case study 4</a:t>
            </a:r>
          </a:p>
        </p:txBody>
      </p:sp>
      <p:sp>
        <p:nvSpPr>
          <p:cNvPr id="4" name="Text Placeholder 3">
            <a:extLst>
              <a:ext uri="{FF2B5EF4-FFF2-40B4-BE49-F238E27FC236}">
                <a16:creationId xmlns:a16="http://schemas.microsoft.com/office/drawing/2014/main" id="{6F762945-9B08-6F33-EEFA-55662C1D672B}"/>
              </a:ext>
            </a:extLst>
          </p:cNvPr>
          <p:cNvSpPr>
            <a:spLocks noGrp="1"/>
          </p:cNvSpPr>
          <p:nvPr>
            <p:ph type="body" sz="quarter" idx="15"/>
          </p:nvPr>
        </p:nvSpPr>
        <p:spPr/>
        <p:txBody>
          <a:bodyPr/>
          <a:lstStyle/>
          <a:p>
            <a:r>
              <a:rPr lang="en-GB" dirty="0"/>
              <a:t>Lesson 1: How to assess risk</a:t>
            </a:r>
          </a:p>
        </p:txBody>
      </p:sp>
      <p:sp>
        <p:nvSpPr>
          <p:cNvPr id="7" name="Text Placeholder 1">
            <a:extLst>
              <a:ext uri="{FF2B5EF4-FFF2-40B4-BE49-F238E27FC236}">
                <a16:creationId xmlns:a16="http://schemas.microsoft.com/office/drawing/2014/main" id="{6E04AE6E-6FFD-294D-0ECC-7B2D5E5C8B2D}"/>
              </a:ext>
            </a:extLst>
          </p:cNvPr>
          <p:cNvSpPr>
            <a:spLocks noGrp="1"/>
          </p:cNvSpPr>
          <p:nvPr>
            <p:ph type="body" sz="quarter" idx="14"/>
          </p:nvPr>
        </p:nvSpPr>
        <p:spPr>
          <a:xfrm>
            <a:off x="9974263" y="161925"/>
            <a:ext cx="2078037" cy="365125"/>
          </a:xfrm>
          <a:solidFill>
            <a:srgbClr val="88A2FF"/>
          </a:solidFill>
        </p:spPr>
        <p:txBody>
          <a:bodyPr/>
          <a:lstStyle/>
          <a:p>
            <a:r>
              <a:rPr lang="en-GB" dirty="0"/>
              <a:t>Introduction</a:t>
            </a:r>
          </a:p>
        </p:txBody>
      </p:sp>
      <p:sp>
        <p:nvSpPr>
          <p:cNvPr id="5" name="Content Placeholder 4">
            <a:extLst>
              <a:ext uri="{FF2B5EF4-FFF2-40B4-BE49-F238E27FC236}">
                <a16:creationId xmlns:a16="http://schemas.microsoft.com/office/drawing/2014/main" id="{29E6F7D0-4C10-47EA-9C46-7EF524B53B70}"/>
              </a:ext>
            </a:extLst>
          </p:cNvPr>
          <p:cNvSpPr>
            <a:spLocks noGrp="1"/>
          </p:cNvSpPr>
          <p:nvPr>
            <p:ph sz="half" idx="1"/>
          </p:nvPr>
        </p:nvSpPr>
        <p:spPr>
          <a:xfrm>
            <a:off x="838199" y="1825625"/>
            <a:ext cx="10686144" cy="4351338"/>
          </a:xfrm>
        </p:spPr>
        <p:txBody>
          <a:bodyPr>
            <a:normAutofit fontScale="62500" lnSpcReduction="20000"/>
          </a:bodyPr>
          <a:lstStyle/>
          <a:p>
            <a:pPr algn="l"/>
            <a:r>
              <a:rPr lang="en-GB" sz="3600" b="1" i="0" u="none" strike="noStrike" dirty="0">
                <a:solidFill>
                  <a:srgbClr val="981E32"/>
                </a:solidFill>
                <a:effectLst/>
                <a:latin typeface="Arial" panose="020B0604020202020204" pitchFamily="34" charset="0"/>
              </a:rPr>
              <a:t>Company fined after employees suffer from dermatitis</a:t>
            </a:r>
          </a:p>
          <a:p>
            <a:pPr algn="l"/>
            <a:r>
              <a:rPr lang="en-GB" sz="2400" b="1" i="0" u="none" strike="noStrike" dirty="0">
                <a:solidFill>
                  <a:srgbClr val="000000"/>
                </a:solidFill>
                <a:effectLst/>
                <a:latin typeface="Arial" panose="020B0604020202020204" pitchFamily="34" charset="0"/>
              </a:rPr>
              <a:t>Summary</a:t>
            </a:r>
          </a:p>
          <a:p>
            <a:pPr algn="l"/>
            <a:r>
              <a:rPr lang="en-GB" sz="2400" b="0" i="0" u="none" strike="noStrike" dirty="0">
                <a:solidFill>
                  <a:srgbClr val="111111"/>
                </a:solidFill>
                <a:effectLst/>
                <a:latin typeface="Arial" panose="020B0604020202020204" pitchFamily="34" charset="0"/>
              </a:rPr>
              <a:t>Workers at a company premises in Bristol were exposed to hazardous chemicals over a four-year period leading to the onset of a disease called 'allergic contact dermatitis’. One employee suffered four years of his skin blistering, cracking, splitting and weeping because of this allergic dermatitis.</a:t>
            </a:r>
          </a:p>
          <a:p>
            <a:pPr algn="l"/>
            <a:r>
              <a:rPr lang="en-GB" sz="2400" b="0" i="0" u="none" strike="noStrike" dirty="0">
                <a:solidFill>
                  <a:srgbClr val="111111"/>
                </a:solidFill>
                <a:effectLst/>
                <a:latin typeface="Arial" panose="020B0604020202020204" pitchFamily="34" charset="0"/>
              </a:rPr>
              <a:t>Two other employees also suffered the symptoms of allergic dermatitis, including fingers and hands becoming so badly swollen and blistered that one could not do up his shirt buttons without his fingers splitting open. All three employees had been working with photographic chemicals.</a:t>
            </a:r>
          </a:p>
          <a:p>
            <a:pPr algn="l"/>
            <a:r>
              <a:rPr lang="en-GB" sz="2400" b="1" i="0" u="none" strike="noStrike" dirty="0">
                <a:solidFill>
                  <a:srgbClr val="000000"/>
                </a:solidFill>
                <a:effectLst/>
                <a:latin typeface="Arial" panose="020B0604020202020204" pitchFamily="34" charset="0"/>
              </a:rPr>
              <a:t>Effects</a:t>
            </a:r>
          </a:p>
          <a:p>
            <a:pPr algn="l"/>
            <a:r>
              <a:rPr lang="en-GB" sz="2400" b="0" i="0" u="none" strike="noStrike" dirty="0">
                <a:solidFill>
                  <a:srgbClr val="111111"/>
                </a:solidFill>
                <a:effectLst/>
                <a:latin typeface="Arial" panose="020B0604020202020204" pitchFamily="34" charset="0"/>
              </a:rPr>
              <a:t>The company was fined a total of £100,000 and ordered to pay £30,000 costs. They were fined £30,000 for breaching The Health and Safety at Work Act 1974, and £10,000 for 6 separate breaches of the Control of Substances Hazardous to Health (COSHH) Regulations for not making adequate risk assessments, not preventing or controlling exposure of employees to chemicals, and for not providing any 'health surveillance' of employees at-risk. They were also fined £10,000 for not reporting a case of allergic contact dermatitis.</a:t>
            </a:r>
          </a:p>
          <a:p>
            <a:pPr algn="l"/>
            <a:r>
              <a:rPr lang="en-GB" sz="2100" dirty="0">
                <a:solidFill>
                  <a:srgbClr val="111111"/>
                </a:solidFill>
              </a:rPr>
              <a:t>This </a:t>
            </a:r>
            <a:r>
              <a:rPr lang="en-GB" sz="2100" dirty="0">
                <a:solidFill>
                  <a:srgbClr val="000000"/>
                </a:solidFill>
                <a:effectLst/>
              </a:rPr>
              <a:t>case study can be found on the HSE website here: </a:t>
            </a:r>
            <a:r>
              <a:rPr lang="en-GB" sz="2100" dirty="0">
                <a:solidFill>
                  <a:srgbClr val="000000"/>
                </a:solidFill>
                <a:effectLst/>
                <a:hlinkClick r:id="rId3"/>
              </a:rPr>
              <a:t>https://www.hse.gov.uk/coshh/casestudies/index.htm</a:t>
            </a:r>
            <a:endParaRPr lang="en-GB" sz="2100" dirty="0">
              <a:solidFill>
                <a:srgbClr val="000000"/>
              </a:solidFill>
              <a:effectLst/>
            </a:endParaRPr>
          </a:p>
          <a:p>
            <a:pPr algn="l"/>
            <a:endParaRPr lang="en-GB" sz="2400" dirty="0">
              <a:solidFill>
                <a:srgbClr val="111111"/>
              </a:solidFill>
            </a:endParaRPr>
          </a:p>
        </p:txBody>
      </p:sp>
    </p:spTree>
    <p:extLst>
      <p:ext uri="{BB962C8B-B14F-4D97-AF65-F5344CB8AC3E}">
        <p14:creationId xmlns:p14="http://schemas.microsoft.com/office/powerpoint/2010/main" val="3156499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FA154F-677A-3EE6-E5FA-3DF5D017BFD8}"/>
              </a:ext>
            </a:extLst>
          </p:cNvPr>
          <p:cNvSpPr>
            <a:spLocks noGrp="1"/>
          </p:cNvSpPr>
          <p:nvPr>
            <p:ph type="title"/>
          </p:nvPr>
        </p:nvSpPr>
        <p:spPr/>
        <p:txBody>
          <a:bodyPr/>
          <a:lstStyle/>
          <a:p>
            <a:r>
              <a:rPr lang="en-GB"/>
              <a:t>Hazards in the workplace</a:t>
            </a:r>
            <a:endParaRPr lang="en-GB" dirty="0"/>
          </a:p>
        </p:txBody>
      </p:sp>
      <p:sp>
        <p:nvSpPr>
          <p:cNvPr id="8" name="Content Placeholder 7">
            <a:extLst>
              <a:ext uri="{FF2B5EF4-FFF2-40B4-BE49-F238E27FC236}">
                <a16:creationId xmlns:a16="http://schemas.microsoft.com/office/drawing/2014/main" id="{BF07D4FB-7ECE-A58E-E675-784B93D0DB7B}"/>
              </a:ext>
            </a:extLst>
          </p:cNvPr>
          <p:cNvSpPr>
            <a:spLocks noGrp="1"/>
          </p:cNvSpPr>
          <p:nvPr>
            <p:ph idx="10"/>
          </p:nvPr>
        </p:nvSpPr>
        <p:spPr/>
        <p:txBody>
          <a:bodyPr>
            <a:normAutofit/>
          </a:bodyPr>
          <a:lstStyle/>
          <a:p>
            <a:r>
              <a:rPr lang="en-GB"/>
              <a:t>Identify the hazards in the image on your worksheet.</a:t>
            </a:r>
          </a:p>
          <a:p>
            <a:r>
              <a:rPr lang="en-GB"/>
              <a:t>Write a description of each hazard in the table.</a:t>
            </a:r>
          </a:p>
          <a:p>
            <a:pPr marL="0" indent="0">
              <a:buNone/>
            </a:pPr>
            <a:r>
              <a:rPr lang="en-GB" b="1"/>
              <a:t>Resources needed</a:t>
            </a:r>
          </a:p>
          <a:p>
            <a:r>
              <a:rPr lang="en-GB"/>
              <a:t>L1 A1 Worksheet 1</a:t>
            </a:r>
          </a:p>
          <a:p>
            <a:endParaRPr lang="en-GB" dirty="0"/>
          </a:p>
        </p:txBody>
      </p:sp>
      <p:sp>
        <p:nvSpPr>
          <p:cNvPr id="10" name="Text Placeholder 9">
            <a:extLst>
              <a:ext uri="{FF2B5EF4-FFF2-40B4-BE49-F238E27FC236}">
                <a16:creationId xmlns:a16="http://schemas.microsoft.com/office/drawing/2014/main" id="{99D1851D-E429-EFEE-48E7-6EA44E75F1AB}"/>
              </a:ext>
            </a:extLst>
          </p:cNvPr>
          <p:cNvSpPr>
            <a:spLocks noGrp="1"/>
          </p:cNvSpPr>
          <p:nvPr>
            <p:ph type="body" sz="quarter" idx="14"/>
          </p:nvPr>
        </p:nvSpPr>
        <p:spPr/>
        <p:txBody>
          <a:bodyPr/>
          <a:lstStyle/>
          <a:p>
            <a:r>
              <a:rPr lang="en-GB"/>
              <a:t>Activity 1</a:t>
            </a:r>
            <a:endParaRPr lang="en-GB" dirty="0"/>
          </a:p>
        </p:txBody>
      </p:sp>
      <p:pic>
        <p:nvPicPr>
          <p:cNvPr id="11" name="Picture Placeholder 13" descr="A black and white drawing of a laboratory">
            <a:extLst>
              <a:ext uri="{FF2B5EF4-FFF2-40B4-BE49-F238E27FC236}">
                <a16:creationId xmlns:a16="http://schemas.microsoft.com/office/drawing/2014/main" id="{93EF316C-3F26-60A3-EA13-A6AF5057E51C}"/>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113857" y="1562289"/>
            <a:ext cx="6367193" cy="4614674"/>
          </a:xfrm>
          <a:prstGeom prst="rect">
            <a:avLst/>
          </a:prstGeom>
        </p:spPr>
      </p:pic>
      <p:sp>
        <p:nvSpPr>
          <p:cNvPr id="12" name="Text Placeholder 8">
            <a:extLst>
              <a:ext uri="{FF2B5EF4-FFF2-40B4-BE49-F238E27FC236}">
                <a16:creationId xmlns:a16="http://schemas.microsoft.com/office/drawing/2014/main" id="{6FEA6616-0508-ADDD-80A0-C2FBBAF5323F}"/>
              </a:ext>
            </a:extLst>
          </p:cNvPr>
          <p:cNvSpPr>
            <a:spLocks noGrp="1"/>
          </p:cNvSpPr>
          <p:nvPr>
            <p:ph type="body" sz="quarter" idx="11"/>
          </p:nvPr>
        </p:nvSpPr>
        <p:spPr>
          <a:xfrm>
            <a:off x="838200" y="6356349"/>
            <a:ext cx="4210050" cy="365125"/>
          </a:xfrm>
        </p:spPr>
        <p:txBody>
          <a:bodyPr/>
          <a:lstStyle/>
          <a:p>
            <a:r>
              <a:rPr lang="en-GB" dirty="0"/>
              <a:t>Lesson 1: How to assess risk</a:t>
            </a:r>
          </a:p>
        </p:txBody>
      </p:sp>
    </p:spTree>
    <p:extLst>
      <p:ext uri="{BB962C8B-B14F-4D97-AF65-F5344CB8AC3E}">
        <p14:creationId xmlns:p14="http://schemas.microsoft.com/office/powerpoint/2010/main" val="2645070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6AB381D-6E53-C664-1449-F7C7EAA77882}"/>
              </a:ext>
            </a:extLst>
          </p:cNvPr>
          <p:cNvSpPr>
            <a:spLocks noGrp="1"/>
          </p:cNvSpPr>
          <p:nvPr>
            <p:ph type="title"/>
          </p:nvPr>
        </p:nvSpPr>
        <p:spPr>
          <a:xfrm>
            <a:off x="838200" y="365125"/>
            <a:ext cx="10515600" cy="1325563"/>
          </a:xfrm>
        </p:spPr>
        <p:txBody>
          <a:bodyPr/>
          <a:lstStyle/>
          <a:p>
            <a:r>
              <a:rPr lang="en-GB"/>
              <a:t>Hazards in the workplace</a:t>
            </a:r>
            <a:endParaRPr lang="en-GB" dirty="0"/>
          </a:p>
        </p:txBody>
      </p:sp>
      <p:sp>
        <p:nvSpPr>
          <p:cNvPr id="16" name="Content Placeholder 15">
            <a:extLst>
              <a:ext uri="{FF2B5EF4-FFF2-40B4-BE49-F238E27FC236}">
                <a16:creationId xmlns:a16="http://schemas.microsoft.com/office/drawing/2014/main" id="{90DB5824-6018-206D-4FE9-7F414BEB9D15}"/>
              </a:ext>
            </a:extLst>
          </p:cNvPr>
          <p:cNvSpPr>
            <a:spLocks noGrp="1"/>
          </p:cNvSpPr>
          <p:nvPr>
            <p:ph idx="1"/>
          </p:nvPr>
        </p:nvSpPr>
        <p:spPr>
          <a:xfrm>
            <a:off x="838200" y="1825625"/>
            <a:ext cx="10515600" cy="4351338"/>
          </a:xfrm>
        </p:spPr>
        <p:txBody>
          <a:bodyPr>
            <a:normAutofit fontScale="92500" lnSpcReduction="10000"/>
          </a:bodyPr>
          <a:lstStyle/>
          <a:p>
            <a:pPr marL="0" lvl="0" indent="0">
              <a:buNone/>
            </a:pPr>
            <a:r>
              <a:rPr lang="en-GB" dirty="0">
                <a:sym typeface="Calibri"/>
              </a:rPr>
              <a:t>When completing your worksheet, for each hazard think about:</a:t>
            </a:r>
            <a:endParaRPr lang="en-GB" dirty="0">
              <a:sym typeface="Arial"/>
            </a:endParaRPr>
          </a:p>
          <a:p>
            <a:r>
              <a:rPr lang="en-GB" dirty="0">
                <a:sym typeface="Calibri"/>
              </a:rPr>
              <a:t>What is the hazard?</a:t>
            </a:r>
          </a:p>
          <a:p>
            <a:r>
              <a:rPr lang="en-GB" dirty="0">
                <a:sym typeface="Calibri"/>
              </a:rPr>
              <a:t>What harm could it cause?</a:t>
            </a:r>
            <a:endParaRPr lang="en-GB" dirty="0">
              <a:sym typeface="Arial"/>
            </a:endParaRPr>
          </a:p>
          <a:p>
            <a:r>
              <a:rPr lang="en-GB" dirty="0">
                <a:sym typeface="Calibri"/>
              </a:rPr>
              <a:t>Who could be harmed?</a:t>
            </a:r>
            <a:endParaRPr lang="en-GB" dirty="0">
              <a:sym typeface="Arial"/>
            </a:endParaRPr>
          </a:p>
          <a:p>
            <a:r>
              <a:rPr lang="en-GB" dirty="0">
                <a:sym typeface="Calibri"/>
              </a:rPr>
              <a:t>How likely is it that this event will occur? </a:t>
            </a:r>
            <a:endParaRPr lang="en-GB" dirty="0">
              <a:sym typeface="Arial"/>
            </a:endParaRPr>
          </a:p>
          <a:p>
            <a:r>
              <a:rPr lang="en-GB" dirty="0">
                <a:sym typeface="Calibri"/>
              </a:rPr>
              <a:t>What is the consequence and severity of the </a:t>
            </a:r>
            <a:br>
              <a:rPr lang="en-GB" dirty="0">
                <a:sym typeface="Calibri"/>
              </a:rPr>
            </a:br>
            <a:r>
              <a:rPr lang="en-GB" dirty="0">
                <a:sym typeface="Calibri"/>
              </a:rPr>
              <a:t>harm it could cause?</a:t>
            </a:r>
            <a:endParaRPr lang="en-GB" dirty="0">
              <a:sym typeface="Arial"/>
            </a:endParaRPr>
          </a:p>
          <a:p>
            <a:r>
              <a:rPr lang="en-GB" dirty="0">
                <a:sym typeface="Calibri"/>
              </a:rPr>
              <a:t>How could the risk be reduced/controlled/prevented?</a:t>
            </a:r>
            <a:endParaRPr lang="en-GB" dirty="0">
              <a:sym typeface="Arial"/>
            </a:endParaRPr>
          </a:p>
          <a:p>
            <a:r>
              <a:rPr lang="en-GB" dirty="0">
                <a:sym typeface="Calibri"/>
              </a:rPr>
              <a:t>How would you deal with the hazard if it is present?</a:t>
            </a:r>
            <a:endParaRPr lang="en-GB" dirty="0">
              <a:sym typeface="Arial"/>
            </a:endParaRPr>
          </a:p>
          <a:p>
            <a:endParaRPr lang="en-GB" dirty="0"/>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rgbClr val="F1995D"/>
          </a:solidFill>
        </p:spPr>
        <p:txBody>
          <a:bodyPr/>
          <a:lstStyle/>
          <a:p>
            <a:r>
              <a:rPr lang="en-GB"/>
              <a:t>Activity 1</a:t>
            </a:r>
            <a:endParaRPr lang="en-GB" dirty="0"/>
          </a:p>
        </p:txBody>
      </p:sp>
      <p:sp>
        <p:nvSpPr>
          <p:cNvPr id="13" name="Text Placeholder 12">
            <a:extLst>
              <a:ext uri="{FF2B5EF4-FFF2-40B4-BE49-F238E27FC236}">
                <a16:creationId xmlns:a16="http://schemas.microsoft.com/office/drawing/2014/main" id="{3B2F7691-CFBD-7BDB-0F5E-460712211FC9}"/>
              </a:ext>
            </a:extLst>
          </p:cNvPr>
          <p:cNvSpPr>
            <a:spLocks noGrp="1"/>
          </p:cNvSpPr>
          <p:nvPr>
            <p:ph type="body" sz="quarter" idx="11"/>
          </p:nvPr>
        </p:nvSpPr>
        <p:spPr>
          <a:xfrm>
            <a:off x="838200" y="6356349"/>
            <a:ext cx="4210050" cy="365125"/>
          </a:xfrm>
        </p:spPr>
        <p:txBody>
          <a:bodyPr/>
          <a:lstStyle/>
          <a:p>
            <a:r>
              <a:rPr lang="en-GB" dirty="0"/>
              <a:t>Lesson 1: How to assess risk</a:t>
            </a:r>
          </a:p>
        </p:txBody>
      </p:sp>
      <p:sp>
        <p:nvSpPr>
          <p:cNvPr id="2" name="Oval 1">
            <a:extLst>
              <a:ext uri="{FF2B5EF4-FFF2-40B4-BE49-F238E27FC236}">
                <a16:creationId xmlns:a16="http://schemas.microsoft.com/office/drawing/2014/main" id="{417F0D06-6872-3142-BD7C-BEC832CD8535}"/>
              </a:ext>
            </a:extLst>
          </p:cNvPr>
          <p:cNvSpPr/>
          <p:nvPr/>
        </p:nvSpPr>
        <p:spPr>
          <a:xfrm>
            <a:off x="7863840" y="2525488"/>
            <a:ext cx="3151118" cy="3151118"/>
          </a:xfrm>
          <a:prstGeom prst="ellipse">
            <a:avLst/>
          </a:prstGeom>
          <a:solidFill>
            <a:schemeClr val="bg1"/>
          </a:solidFill>
          <a:ln w="38100">
            <a:solidFill>
              <a:srgbClr val="E2EE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8F7B8B7-F92F-E99B-4331-86FAD2E5D7C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707470" y="3179964"/>
            <a:ext cx="1463857" cy="1842166"/>
          </a:xfrm>
          <a:prstGeom prst="rect">
            <a:avLst/>
          </a:prstGeom>
        </p:spPr>
      </p:pic>
    </p:spTree>
    <p:extLst>
      <p:ext uri="{BB962C8B-B14F-4D97-AF65-F5344CB8AC3E}">
        <p14:creationId xmlns:p14="http://schemas.microsoft.com/office/powerpoint/2010/main" val="3381305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ca46bf19ef785bbbc8660e038fa42b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5715f077389cd6616b2945872cd585d5"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376D020-4F02-445B-AA50-D5ED4B177D38}"/>
</file>

<file path=customXml/itemProps2.xml><?xml version="1.0" encoding="utf-8"?>
<ds:datastoreItem xmlns:ds="http://schemas.openxmlformats.org/officeDocument/2006/customXml" ds:itemID="{3EFC53D3-8915-4A9F-BED3-D3B591565C53}"/>
</file>

<file path=customXml/itemProps3.xml><?xml version="1.0" encoding="utf-8"?>
<ds:datastoreItem xmlns:ds="http://schemas.openxmlformats.org/officeDocument/2006/customXml" ds:itemID="{2EF31C20-883F-41E5-992D-FBFC97CAE528}"/>
</file>

<file path=docProps/app.xml><?xml version="1.0" encoding="utf-8"?>
<Properties xmlns="http://schemas.openxmlformats.org/officeDocument/2006/extended-properties" xmlns:vt="http://schemas.openxmlformats.org/officeDocument/2006/docPropsVTypes">
  <TotalTime>0</TotalTime>
  <Words>3017</Words>
  <Application>Microsoft Office PowerPoint</Application>
  <PresentationFormat>Widescreen</PresentationFormat>
  <Paragraphs>282</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Narrow</vt:lpstr>
      <vt:lpstr>Calibri</vt:lpstr>
      <vt:lpstr>docs-Calibri</vt:lpstr>
      <vt:lpstr>Google Sans</vt:lpstr>
      <vt:lpstr>Helvetica</vt:lpstr>
      <vt:lpstr>Office Theme</vt:lpstr>
      <vt:lpstr>Science</vt:lpstr>
      <vt:lpstr>In this lesson we will:</vt:lpstr>
      <vt:lpstr>Accidents at work</vt:lpstr>
      <vt:lpstr>HSE case study 1</vt:lpstr>
      <vt:lpstr>HSE case study 2</vt:lpstr>
      <vt:lpstr>HSE case study 3</vt:lpstr>
      <vt:lpstr>HSE case study 4</vt:lpstr>
      <vt:lpstr>Hazards in the workplace</vt:lpstr>
      <vt:lpstr>Hazards in the workplace</vt:lpstr>
      <vt:lpstr>Risks and hazards</vt:lpstr>
      <vt:lpstr>Risks and hazards</vt:lpstr>
      <vt:lpstr>Introduction to risk assessments</vt:lpstr>
      <vt:lpstr>Introduction to risk assessments</vt:lpstr>
      <vt:lpstr>The main purposes of a risk assessment</vt:lpstr>
      <vt:lpstr>Considering risk assessments</vt:lpstr>
      <vt:lpstr>The HSE’s Five Steps to Risk Assessment</vt:lpstr>
      <vt:lpstr>Preparing to write risk assessments</vt:lpstr>
      <vt:lpstr>Considerations when writing risk assessments</vt:lpstr>
      <vt:lpstr>Considerations when writing risk assessments</vt:lpstr>
      <vt:lpstr>Using a risk matrix</vt:lpstr>
      <vt:lpstr>Writing risk assessments</vt:lpstr>
      <vt:lpstr>Write your own risk assessment</vt:lpstr>
      <vt:lpstr>Improving a risk assessment</vt:lpstr>
      <vt:lpstr>In this lesson we have:</vt:lpstr>
      <vt:lpstr>Next lesson we will: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2024-04-02T11:56:06Z</dcterms:created>
  <dcterms:modified xsi:type="dcterms:W3CDTF">2024-04-05T09:50:52Z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ies>
</file>