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3.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handoutMasterIdLst>
    <p:handoutMasterId r:id="rId23"/>
  </p:handoutMasterIdLst>
  <p:sldIdLst>
    <p:sldId id="267" r:id="rId2"/>
    <p:sldId id="258" r:id="rId3"/>
    <p:sldId id="272" r:id="rId4"/>
    <p:sldId id="298" r:id="rId5"/>
    <p:sldId id="278" r:id="rId6"/>
    <p:sldId id="283" r:id="rId7"/>
    <p:sldId id="279" r:id="rId8"/>
    <p:sldId id="270" r:id="rId9"/>
    <p:sldId id="275" r:id="rId10"/>
    <p:sldId id="310" r:id="rId11"/>
    <p:sldId id="311" r:id="rId12"/>
    <p:sldId id="312" r:id="rId13"/>
    <p:sldId id="313" r:id="rId14"/>
    <p:sldId id="314" r:id="rId15"/>
    <p:sldId id="315" r:id="rId16"/>
    <p:sldId id="316" r:id="rId17"/>
    <p:sldId id="317" r:id="rId18"/>
    <p:sldId id="285" r:id="rId19"/>
    <p:sldId id="295" r:id="rId20"/>
    <p:sldId id="29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A2FF"/>
    <a:srgbClr val="E2EEBE"/>
    <a:srgbClr val="F1995D"/>
    <a:srgbClr val="8E53EF"/>
    <a:srgbClr val="FF7575"/>
    <a:srgbClr val="466318"/>
    <a:srgbClr val="F6FAEC"/>
    <a:srgbClr val="C0CEFF"/>
    <a:srgbClr val="10283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14" autoAdjust="0"/>
    <p:restoredTop sz="85523" autoAdjust="0"/>
  </p:normalViewPr>
  <p:slideViewPr>
    <p:cSldViewPr snapToGrid="0">
      <p:cViewPr varScale="1">
        <p:scale>
          <a:sx n="63" d="100"/>
          <a:sy n="63" d="100"/>
        </p:scale>
        <p:origin x="520" y="56"/>
      </p:cViewPr>
      <p:guideLst/>
    </p:cSldViewPr>
  </p:slideViewPr>
  <p:notesTextViewPr>
    <p:cViewPr>
      <p:scale>
        <a:sx n="1" d="1"/>
        <a:sy n="1" d="1"/>
      </p:scale>
      <p:origin x="0" y="-216"/>
    </p:cViewPr>
  </p:notesTextViewPr>
  <p:notesViewPr>
    <p:cSldViewPr snapToGrid="0">
      <p:cViewPr varScale="1">
        <p:scale>
          <a:sx n="83" d="100"/>
          <a:sy n="83" d="100"/>
        </p:scale>
        <p:origin x="39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41D0A8-53FF-630C-A836-51A3FCF679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02E7DE2-9C0D-6BF3-1161-3FCE11A4D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090100-C4EB-4E88-91FA-DBDEB754A07B}" type="datetimeFigureOut">
              <a:rPr lang="en-GB" smtClean="0"/>
              <a:t>05/04/2024</a:t>
            </a:fld>
            <a:endParaRPr lang="en-GB"/>
          </a:p>
        </p:txBody>
      </p:sp>
      <p:sp>
        <p:nvSpPr>
          <p:cNvPr id="4" name="Footer Placeholder 3">
            <a:extLst>
              <a:ext uri="{FF2B5EF4-FFF2-40B4-BE49-F238E27FC236}">
                <a16:creationId xmlns:a16="http://schemas.microsoft.com/office/drawing/2014/main" id="{90F8F44F-3644-328A-AC9D-5615F79C6C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6" name="Slide Number Placeholder 5">
            <a:extLst>
              <a:ext uri="{FF2B5EF4-FFF2-40B4-BE49-F238E27FC236}">
                <a16:creationId xmlns:a16="http://schemas.microsoft.com/office/drawing/2014/main" id="{719DFE00-70B8-9624-0D12-55AEF16C7C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DBE69C-86F9-4AFD-A89E-85F0E027EAC0}" type="slidenum">
              <a:rPr lang="en-GB" smtClean="0"/>
              <a:t>‹#›</a:t>
            </a:fld>
            <a:endParaRPr lang="en-GB"/>
          </a:p>
        </p:txBody>
      </p:sp>
    </p:spTree>
    <p:extLst>
      <p:ext uri="{BB962C8B-B14F-4D97-AF65-F5344CB8AC3E}">
        <p14:creationId xmlns:p14="http://schemas.microsoft.com/office/powerpoint/2010/main" val="1513877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68AA4A-57E5-492F-BCA5-0EA2B0541920}" type="datetimeFigureOut">
              <a:rPr lang="en-GB" smtClean="0"/>
              <a:t>05/04/2024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BF3E87-9082-4607-A2C8-30A7BDEBDB30}" type="slidenum">
              <a:rPr lang="en-GB" smtClean="0"/>
              <a:t>‹#›</a:t>
            </a:fld>
            <a:endParaRPr lang="en-GB"/>
          </a:p>
        </p:txBody>
      </p:sp>
    </p:spTree>
    <p:extLst>
      <p:ext uri="{BB962C8B-B14F-4D97-AF65-F5344CB8AC3E}">
        <p14:creationId xmlns:p14="http://schemas.microsoft.com/office/powerpoint/2010/main" val="323917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a:t>
            </a:r>
            <a:r>
              <a:rPr lang="en-GB" b="0" i="0" dirty="0" err="1">
                <a:solidFill>
                  <a:srgbClr val="000000"/>
                </a:solidFill>
                <a:effectLst/>
                <a:latin typeface="docs-Calibri"/>
              </a:rPr>
              <a:t>iStockphoto</a:t>
            </a:r>
            <a:r>
              <a:rPr lang="en-GB" b="0" i="0" dirty="0">
                <a:solidFill>
                  <a:srgbClr val="000000"/>
                </a:solidFill>
                <a:effectLst/>
                <a:latin typeface="docs-Calibri"/>
              </a:rPr>
              <a:t>/</a:t>
            </a:r>
            <a:r>
              <a:rPr lang="en-GB" b="0" i="0">
                <a:solidFill>
                  <a:srgbClr val="000000"/>
                </a:solidFill>
                <a:effectLst/>
                <a:latin typeface="docs-Calibri"/>
              </a:rPr>
              <a:t>sanjeri</a:t>
            </a: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a:t>
            </a:fld>
            <a:endParaRPr lang="en-GB"/>
          </a:p>
        </p:txBody>
      </p:sp>
    </p:spTree>
    <p:extLst>
      <p:ext uri="{BB962C8B-B14F-4D97-AF65-F5344CB8AC3E}">
        <p14:creationId xmlns:p14="http://schemas.microsoft.com/office/powerpoint/2010/main" val="163433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iStockphoto/</a:t>
            </a:r>
            <a:r>
              <a:rPr lang="en-GB" dirty="0" err="1"/>
              <a:t>JohnnyGrieg</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10</a:t>
            </a:fld>
            <a:endParaRPr lang="en-GB"/>
          </a:p>
        </p:txBody>
      </p:sp>
    </p:spTree>
    <p:extLst>
      <p:ext uri="{BB962C8B-B14F-4D97-AF65-F5344CB8AC3E}">
        <p14:creationId xmlns:p14="http://schemas.microsoft.com/office/powerpoint/2010/main" val="1074767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a:t>
            </a:r>
            <a:r>
              <a:rPr lang="en-GB" dirty="0" err="1"/>
              <a:t>hrui</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p:txBody>
      </p:sp>
      <p:sp>
        <p:nvSpPr>
          <p:cNvPr id="4" name="Slide Number Placeholder 3"/>
          <p:cNvSpPr>
            <a:spLocks noGrp="1"/>
          </p:cNvSpPr>
          <p:nvPr>
            <p:ph type="sldNum" sz="quarter" idx="5"/>
          </p:nvPr>
        </p:nvSpPr>
        <p:spPr/>
        <p:txBody>
          <a:bodyPr/>
          <a:lstStyle/>
          <a:p>
            <a:fld id="{5BBF3E87-9082-4607-A2C8-30A7BDEBDB30}" type="slidenum">
              <a:rPr lang="en-GB" smtClean="0"/>
              <a:t>11</a:t>
            </a:fld>
            <a:endParaRPr lang="en-GB"/>
          </a:p>
        </p:txBody>
      </p:sp>
    </p:spTree>
    <p:extLst>
      <p:ext uri="{BB962C8B-B14F-4D97-AF65-F5344CB8AC3E}">
        <p14:creationId xmlns:p14="http://schemas.microsoft.com/office/powerpoint/2010/main" val="3224273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a:t>
            </a:r>
            <a:r>
              <a:rPr lang="en-GB" dirty="0" err="1"/>
              <a:t>hrui</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12</a:t>
            </a:fld>
            <a:endParaRPr lang="en-GB"/>
          </a:p>
        </p:txBody>
      </p:sp>
    </p:spTree>
    <p:extLst>
      <p:ext uri="{BB962C8B-B14F-4D97-AF65-F5344CB8AC3E}">
        <p14:creationId xmlns:p14="http://schemas.microsoft.com/office/powerpoint/2010/main" val="3707644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a:t>
            </a:r>
            <a:r>
              <a:rPr lang="en-GB" b="0" i="0" u="none" strike="noStrike" dirty="0" err="1">
                <a:solidFill>
                  <a:srgbClr val="1F1F1F"/>
                </a:solidFill>
                <a:effectLst/>
                <a:latin typeface="Google Sans"/>
              </a:rPr>
              <a:t>perfectlab</a:t>
            </a:r>
            <a:r>
              <a:rPr lang="en-GB" b="0" i="0" u="none" strike="noStrike" dirty="0">
                <a:solidFill>
                  <a:srgbClr val="1F1F1F"/>
                </a:solidFill>
                <a:effectLst/>
                <a:latin typeface="Google San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13</a:t>
            </a:fld>
            <a:endParaRPr lang="en-GB"/>
          </a:p>
        </p:txBody>
      </p:sp>
    </p:spTree>
    <p:extLst>
      <p:ext uri="{BB962C8B-B14F-4D97-AF65-F5344CB8AC3E}">
        <p14:creationId xmlns:p14="http://schemas.microsoft.com/office/powerpoint/2010/main" val="2344408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a:t>
            </a:r>
            <a:r>
              <a:rPr lang="en-GB" dirty="0" err="1"/>
              <a:t>perfectlab</a:t>
            </a: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14</a:t>
            </a:fld>
            <a:endParaRPr lang="en-GB"/>
          </a:p>
        </p:txBody>
      </p:sp>
    </p:spTree>
    <p:extLst>
      <p:ext uri="{BB962C8B-B14F-4D97-AF65-F5344CB8AC3E}">
        <p14:creationId xmlns:p14="http://schemas.microsoft.com/office/powerpoint/2010/main" val="2154867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Shutterstock/TRADOL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15</a:t>
            </a:fld>
            <a:endParaRPr lang="en-GB"/>
          </a:p>
        </p:txBody>
      </p:sp>
    </p:spTree>
    <p:extLst>
      <p:ext uri="{BB962C8B-B14F-4D97-AF65-F5344CB8AC3E}">
        <p14:creationId xmlns:p14="http://schemas.microsoft.com/office/powerpoint/2010/main" val="2410212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Shutterstock/TRADOL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16</a:t>
            </a:fld>
            <a:endParaRPr lang="en-GB"/>
          </a:p>
        </p:txBody>
      </p:sp>
    </p:spTree>
    <p:extLst>
      <p:ext uri="{BB962C8B-B14F-4D97-AF65-F5344CB8AC3E}">
        <p14:creationId xmlns:p14="http://schemas.microsoft.com/office/powerpoint/2010/main" val="1483519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17</a:t>
            </a:fld>
            <a:endParaRPr lang="en-GB"/>
          </a:p>
        </p:txBody>
      </p:sp>
    </p:spTree>
    <p:extLst>
      <p:ext uri="{BB962C8B-B14F-4D97-AF65-F5344CB8AC3E}">
        <p14:creationId xmlns:p14="http://schemas.microsoft.com/office/powerpoint/2010/main" val="2059317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18</a:t>
            </a:fld>
            <a:endParaRPr lang="en-GB"/>
          </a:p>
        </p:txBody>
      </p:sp>
    </p:spTree>
    <p:extLst>
      <p:ext uri="{BB962C8B-B14F-4D97-AF65-F5344CB8AC3E}">
        <p14:creationId xmlns:p14="http://schemas.microsoft.com/office/powerpoint/2010/main" val="32505219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19</a:t>
            </a:fld>
            <a:endParaRPr lang="en-GB"/>
          </a:p>
        </p:txBody>
      </p:sp>
    </p:spTree>
    <p:extLst>
      <p:ext uri="{BB962C8B-B14F-4D97-AF65-F5344CB8AC3E}">
        <p14:creationId xmlns:p14="http://schemas.microsoft.com/office/powerpoint/2010/main" val="3009352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BBF3E87-9082-4607-A2C8-30A7BDEBDB30}" type="slidenum">
              <a:rPr lang="en-GB" smtClean="0"/>
              <a:t>2</a:t>
            </a:fld>
            <a:endParaRPr lang="en-GB"/>
          </a:p>
        </p:txBody>
      </p:sp>
    </p:spTree>
    <p:extLst>
      <p:ext uri="{BB962C8B-B14F-4D97-AF65-F5344CB8AC3E}">
        <p14:creationId xmlns:p14="http://schemas.microsoft.com/office/powerpoint/2010/main" val="11972582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BBF3E87-9082-4607-A2C8-30A7BDEBDB30}" type="slidenum">
              <a:rPr lang="en-GB" smtClean="0"/>
              <a:t>20</a:t>
            </a:fld>
            <a:endParaRPr lang="en-GB"/>
          </a:p>
        </p:txBody>
      </p:sp>
    </p:spTree>
    <p:extLst>
      <p:ext uri="{BB962C8B-B14F-4D97-AF65-F5344CB8AC3E}">
        <p14:creationId xmlns:p14="http://schemas.microsoft.com/office/powerpoint/2010/main" val="2549206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a:t>
            </a:r>
            <a:r>
              <a:rPr lang="en-GB" dirty="0" err="1"/>
              <a:t>Delali</a:t>
            </a:r>
            <a:r>
              <a:rPr lang="en-GB" dirty="0"/>
              <a:t> </a:t>
            </a:r>
            <a:r>
              <a:rPr lang="en-GB" dirty="0" err="1"/>
              <a:t>Adogla-Bessa</a:t>
            </a:r>
            <a:r>
              <a:rPr lang="en-GB" dirty="0"/>
              <a:t> </a:t>
            </a:r>
          </a:p>
        </p:txBody>
      </p:sp>
      <p:sp>
        <p:nvSpPr>
          <p:cNvPr id="4" name="Slide Number Placeholder 3"/>
          <p:cNvSpPr>
            <a:spLocks noGrp="1"/>
          </p:cNvSpPr>
          <p:nvPr>
            <p:ph type="sldNum" sz="quarter" idx="5"/>
          </p:nvPr>
        </p:nvSpPr>
        <p:spPr/>
        <p:txBody>
          <a:bodyPr/>
          <a:lstStyle/>
          <a:p>
            <a:fld id="{5BBF3E87-9082-4607-A2C8-30A7BDEBDB30}" type="slidenum">
              <a:rPr lang="en-GB" smtClean="0"/>
              <a:t>3</a:t>
            </a:fld>
            <a:endParaRPr lang="en-GB"/>
          </a:p>
        </p:txBody>
      </p:sp>
    </p:spTree>
    <p:extLst>
      <p:ext uri="{BB962C8B-B14F-4D97-AF65-F5344CB8AC3E}">
        <p14:creationId xmlns:p14="http://schemas.microsoft.com/office/powerpoint/2010/main" val="641124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a:t>
            </a:r>
            <a:r>
              <a:rPr lang="en-GB" dirty="0" err="1"/>
              <a:t>Tirachard</a:t>
            </a:r>
            <a:r>
              <a:rPr lang="en-GB" dirty="0"/>
              <a:t> </a:t>
            </a:r>
            <a:r>
              <a:rPr lang="en-GB" dirty="0" err="1"/>
              <a:t>Kumtanom</a:t>
            </a:r>
            <a:r>
              <a:rPr lang="en-GB" dirty="0"/>
              <a:t> </a:t>
            </a:r>
          </a:p>
        </p:txBody>
      </p:sp>
      <p:sp>
        <p:nvSpPr>
          <p:cNvPr id="4" name="Slide Number Placeholder 3"/>
          <p:cNvSpPr>
            <a:spLocks noGrp="1"/>
          </p:cNvSpPr>
          <p:nvPr>
            <p:ph type="sldNum" sz="quarter" idx="5"/>
          </p:nvPr>
        </p:nvSpPr>
        <p:spPr/>
        <p:txBody>
          <a:bodyPr/>
          <a:lstStyle/>
          <a:p>
            <a:fld id="{5BBF3E87-9082-4607-A2C8-30A7BDEBDB30}" type="slidenum">
              <a:rPr lang="en-GB" smtClean="0"/>
              <a:t>4</a:t>
            </a:fld>
            <a:endParaRPr lang="en-GB"/>
          </a:p>
        </p:txBody>
      </p:sp>
    </p:spTree>
    <p:extLst>
      <p:ext uri="{BB962C8B-B14F-4D97-AF65-F5344CB8AC3E}">
        <p14:creationId xmlns:p14="http://schemas.microsoft.com/office/powerpoint/2010/main" val="3717685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5</a:t>
            </a:fld>
            <a:endParaRPr lang="en-GB"/>
          </a:p>
        </p:txBody>
      </p:sp>
    </p:spTree>
    <p:extLst>
      <p:ext uri="{BB962C8B-B14F-4D97-AF65-F5344CB8AC3E}">
        <p14:creationId xmlns:p14="http://schemas.microsoft.com/office/powerpoint/2010/main" val="1993420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6</a:t>
            </a:fld>
            <a:endParaRPr lang="en-GB"/>
          </a:p>
        </p:txBody>
      </p:sp>
    </p:spTree>
    <p:extLst>
      <p:ext uri="{BB962C8B-B14F-4D97-AF65-F5344CB8AC3E}">
        <p14:creationId xmlns:p14="http://schemas.microsoft.com/office/powerpoint/2010/main" val="137631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7</a:t>
            </a:fld>
            <a:endParaRPr lang="en-GB"/>
          </a:p>
        </p:txBody>
      </p:sp>
    </p:spTree>
    <p:extLst>
      <p:ext uri="{BB962C8B-B14F-4D97-AF65-F5344CB8AC3E}">
        <p14:creationId xmlns:p14="http://schemas.microsoft.com/office/powerpoint/2010/main" val="350633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8</a:t>
            </a:fld>
            <a:endParaRPr lang="en-GB"/>
          </a:p>
        </p:txBody>
      </p:sp>
    </p:spTree>
    <p:extLst>
      <p:ext uri="{BB962C8B-B14F-4D97-AF65-F5344CB8AC3E}">
        <p14:creationId xmlns:p14="http://schemas.microsoft.com/office/powerpoint/2010/main" val="2711241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iStockphoto/</a:t>
            </a:r>
            <a:r>
              <a:rPr lang="en-GB" dirty="0" err="1"/>
              <a:t>JohnnyGrieg</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9</a:t>
            </a:fld>
            <a:endParaRPr lang="en-GB"/>
          </a:p>
        </p:txBody>
      </p:sp>
    </p:spTree>
    <p:extLst>
      <p:ext uri="{BB962C8B-B14F-4D97-AF65-F5344CB8AC3E}">
        <p14:creationId xmlns:p14="http://schemas.microsoft.com/office/powerpoint/2010/main" val="27851252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A group of people in lab coats&#10;&#10;Description automatically generated with medium confidence">
            <a:extLst>
              <a:ext uri="{FF2B5EF4-FFF2-40B4-BE49-F238E27FC236}">
                <a16:creationId xmlns:a16="http://schemas.microsoft.com/office/drawing/2014/main" id="{F46E5EB6-EF23-9191-1C19-791D0A3DF82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21771"/>
            <a:ext cx="12192000" cy="3461657"/>
          </a:xfrm>
          <a:prstGeom prst="rect">
            <a:avLst/>
          </a:prstGeom>
        </p:spPr>
      </p:pic>
      <p:pic>
        <p:nvPicPr>
          <p:cNvPr id="6" name="Picture 5" descr="A picture containing screenshot, design&#10;&#10;Description automatically generated">
            <a:extLst>
              <a:ext uri="{FF2B5EF4-FFF2-40B4-BE49-F238E27FC236}">
                <a16:creationId xmlns:a16="http://schemas.microsoft.com/office/drawing/2014/main" id="{CF0436F5-4759-CE02-9A1C-07D30041419E}"/>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1608266"/>
            <a:ext cx="12192000" cy="5247132"/>
          </a:xfrm>
          <a:prstGeom prst="rect">
            <a:avLst/>
          </a:prstGeom>
        </p:spPr>
      </p:pic>
      <p:sp>
        <p:nvSpPr>
          <p:cNvPr id="11" name="Footer Placeholder 4">
            <a:extLst>
              <a:ext uri="{FF2B5EF4-FFF2-40B4-BE49-F238E27FC236}">
                <a16:creationId xmlns:a16="http://schemas.microsoft.com/office/drawing/2014/main" id="{E33622E4-CEE5-F34B-4F3F-C30CEBF6A7A0}"/>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April 2024</a:t>
            </a:r>
            <a:endParaRPr lang="en-GB"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01A01DBF-6845-8111-1CE3-3D349B59292F}"/>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90283" y="1283344"/>
            <a:ext cx="1811434" cy="1800000"/>
          </a:xfrm>
          <a:prstGeom prst="rect">
            <a:avLst/>
          </a:prstGeom>
        </p:spPr>
      </p:pic>
      <p:pic>
        <p:nvPicPr>
          <p:cNvPr id="17" name="Picture 16">
            <a:extLst>
              <a:ext uri="{FF2B5EF4-FFF2-40B4-BE49-F238E27FC236}">
                <a16:creationId xmlns:a16="http://schemas.microsoft.com/office/drawing/2014/main" id="{CBFB300C-2BB8-401C-5DD0-A1E1AA7DCF37}"/>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a:xfrm>
            <a:off x="5717226" y="1677322"/>
            <a:ext cx="757547" cy="953324"/>
          </a:xfrm>
          <a:prstGeom prst="rect">
            <a:avLst/>
          </a:prstGeom>
        </p:spPr>
      </p:pic>
      <p:sp>
        <p:nvSpPr>
          <p:cNvPr id="2" name="Title 1">
            <a:extLst>
              <a:ext uri="{FF2B5EF4-FFF2-40B4-BE49-F238E27FC236}">
                <a16:creationId xmlns:a16="http://schemas.microsoft.com/office/drawing/2014/main" id="{1A6B36D0-2D56-0FDB-5940-69EB91D58521}"/>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46631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2EF9B7F-2B1A-52D2-9C85-16A12FF20742}"/>
              </a:ext>
            </a:extLst>
          </p:cNvPr>
          <p:cNvSpPr>
            <a:spLocks noGrp="1"/>
          </p:cNvSpPr>
          <p:nvPr>
            <p:ph type="subTitle" idx="1"/>
          </p:nvPr>
        </p:nvSpPr>
        <p:spPr>
          <a:xfrm>
            <a:off x="1524000" y="4903189"/>
            <a:ext cx="9144000" cy="583211"/>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5" name="Text Placeholder 5">
            <a:extLst>
              <a:ext uri="{FF2B5EF4-FFF2-40B4-BE49-F238E27FC236}">
                <a16:creationId xmlns:a16="http://schemas.microsoft.com/office/drawing/2014/main" id="{ED3B1122-7287-39FB-52A7-F594DB038E65}"/>
              </a:ext>
            </a:extLst>
          </p:cNvPr>
          <p:cNvSpPr>
            <a:spLocks noGrp="1"/>
          </p:cNvSpPr>
          <p:nvPr>
            <p:ph type="body" sz="quarter" idx="10"/>
          </p:nvPr>
        </p:nvSpPr>
        <p:spPr>
          <a:xfrm>
            <a:off x="6096000" y="2476724"/>
            <a:ext cx="5623668" cy="534189"/>
          </a:xfrm>
        </p:spPr>
        <p:txBody>
          <a:bodyPr>
            <a:noAutofit/>
          </a:bodyPr>
          <a:lstStyle>
            <a:lvl1pPr marL="0" indent="0" algn="r">
              <a:buNone/>
              <a:defRPr sz="2000" b="1" i="0" u="none">
                <a:solidFill>
                  <a:srgbClr val="466318"/>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7" name="Text Placeholder 9">
            <a:extLst>
              <a:ext uri="{FF2B5EF4-FFF2-40B4-BE49-F238E27FC236}">
                <a16:creationId xmlns:a16="http://schemas.microsoft.com/office/drawing/2014/main" id="{96A30E20-A7B7-5E55-322D-0D73FBBE212D}"/>
              </a:ext>
            </a:extLst>
          </p:cNvPr>
          <p:cNvSpPr>
            <a:spLocks noGrp="1"/>
          </p:cNvSpPr>
          <p:nvPr>
            <p:ph type="body" sz="quarter" idx="11"/>
          </p:nvPr>
        </p:nvSpPr>
        <p:spPr>
          <a:xfrm>
            <a:off x="1524000" y="5625863"/>
            <a:ext cx="9144000" cy="458004"/>
          </a:xfrm>
        </p:spPr>
        <p:txBody>
          <a:bodyPr>
            <a:noAutofit/>
          </a:bodyPr>
          <a:lstStyle>
            <a:lvl1pPr marL="0" indent="0" algn="ctr">
              <a:buNone/>
              <a:defRPr sz="2400">
                <a:solidFill>
                  <a:schemeClr val="tx1">
                    <a:lumMod val="85000"/>
                    <a:lumOff val="15000"/>
                  </a:schemeClr>
                </a:solidFill>
              </a:defRPr>
            </a:lvl1pPr>
          </a:lstStyle>
          <a:p>
            <a:pPr lvl="0"/>
            <a:r>
              <a:rPr lang="en-US" dirty="0"/>
              <a:t>Click to edit Master text styles</a:t>
            </a:r>
          </a:p>
        </p:txBody>
      </p:sp>
      <p:pic>
        <p:nvPicPr>
          <p:cNvPr id="13" name="Picture 12" descr="A picture containing screenshot, graphics, pattern, circle&#10;&#10;Description automatically generated">
            <a:extLst>
              <a:ext uri="{FF2B5EF4-FFF2-40B4-BE49-F238E27FC236}">
                <a16:creationId xmlns:a16="http://schemas.microsoft.com/office/drawing/2014/main" id="{4ABF62B2-FA08-FA76-C798-4B6D72056BC8}"/>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03163" y="1861525"/>
            <a:ext cx="2049637" cy="860482"/>
          </a:xfrm>
          <a:prstGeom prst="rect">
            <a:avLst/>
          </a:prstGeom>
        </p:spPr>
      </p:pic>
    </p:spTree>
    <p:extLst>
      <p:ext uri="{BB962C8B-B14F-4D97-AF65-F5344CB8AC3E}">
        <p14:creationId xmlns:p14="http://schemas.microsoft.com/office/powerpoint/2010/main" val="340950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ctivity_answer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8F0C2EF-6E16-9B82-6B63-442BD0C2483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 r="61979"/>
          <a:stretch/>
        </p:blipFill>
        <p:spPr>
          <a:xfrm>
            <a:off x="7556311" y="1"/>
            <a:ext cx="4635689" cy="6857999"/>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59635E-39ED-F784-26B0-6A6520D6ADE2}"/>
              </a:ext>
            </a:extLst>
          </p:cNvPr>
          <p:cNvSpPr>
            <a:spLocks noGrp="1"/>
          </p:cNvSpPr>
          <p:nvPr>
            <p:ph type="body" sz="quarter" idx="10"/>
          </p:nvPr>
        </p:nvSpPr>
        <p:spPr>
          <a:xfrm>
            <a:off x="8175008" y="2892829"/>
            <a:ext cx="3507474" cy="3284134"/>
          </a:xfrm>
        </p:spPr>
        <p:txBody>
          <a:bodyPr>
            <a:normAutofit/>
          </a:bodyPr>
          <a:lstStyle>
            <a:lvl1pPr marL="0" indent="0">
              <a:buNone/>
              <a:defRPr sz="2000">
                <a:solidFill>
                  <a:srgbClr val="10283A"/>
                </a:solidFill>
              </a:defRPr>
            </a:lvl1pPr>
            <a:lvl2pPr marL="457200" indent="0">
              <a:buNone/>
              <a:defRPr sz="2000">
                <a:solidFill>
                  <a:srgbClr val="10283A"/>
                </a:solidFill>
              </a:defRPr>
            </a:lvl2pPr>
            <a:lvl3pPr marL="914400" indent="0">
              <a:buNone/>
              <a:defRPr sz="2000">
                <a:solidFill>
                  <a:srgbClr val="10283A"/>
                </a:solidFill>
              </a:defRPr>
            </a:lvl3pPr>
            <a:lvl4pPr marL="1371600" indent="0">
              <a:buNone/>
              <a:defRPr sz="2000">
                <a:solidFill>
                  <a:srgbClr val="10283A"/>
                </a:solidFill>
              </a:defRPr>
            </a:lvl4pPr>
            <a:lvl5pPr marL="1828800" indent="0">
              <a:buNone/>
              <a:defRPr sz="2000">
                <a:solidFill>
                  <a:srgbClr val="10283A"/>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4">
            <a:extLst>
              <a:ext uri="{FF2B5EF4-FFF2-40B4-BE49-F238E27FC236}">
                <a16:creationId xmlns:a16="http://schemas.microsoft.com/office/drawing/2014/main" id="{EEAC885B-A4A4-DCB2-7EAC-A1F1A996CE75}"/>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4" name="Text Placeholder 4">
            <a:extLst>
              <a:ext uri="{FF2B5EF4-FFF2-40B4-BE49-F238E27FC236}">
                <a16:creationId xmlns:a16="http://schemas.microsoft.com/office/drawing/2014/main" id="{614E3177-C0BC-55FC-4E39-B45CD33145B8}"/>
              </a:ext>
            </a:extLst>
          </p:cNvPr>
          <p:cNvSpPr>
            <a:spLocks noGrp="1"/>
          </p:cNvSpPr>
          <p:nvPr>
            <p:ph type="body" sz="quarter" idx="11"/>
          </p:nvPr>
        </p:nvSpPr>
        <p:spPr>
          <a:xfrm>
            <a:off x="8175008" y="2055812"/>
            <a:ext cx="2689727" cy="620511"/>
          </a:xfrm>
        </p:spPr>
        <p:txBody>
          <a:bodyPr>
            <a:normAutofit/>
          </a:bodyPr>
          <a:lstStyle>
            <a:lvl1pPr marL="0" indent="0">
              <a:buNone/>
              <a:defRPr sz="2800" b="1">
                <a:solidFill>
                  <a:srgbClr val="10283A"/>
                </a:solidFill>
              </a:defRPr>
            </a:lvl1pPr>
            <a:lvl2pPr marL="457200" indent="0">
              <a:buNone/>
              <a:defRPr sz="2000">
                <a:solidFill>
                  <a:srgbClr val="FF0000"/>
                </a:solidFill>
              </a:defRPr>
            </a:lvl2pPr>
            <a:lvl3pPr marL="914400" indent="0">
              <a:buNone/>
              <a:defRPr sz="2000">
                <a:solidFill>
                  <a:srgbClr val="FF0000"/>
                </a:solidFill>
              </a:defRPr>
            </a:lvl3pPr>
            <a:lvl4pPr marL="1371600" indent="0">
              <a:buNone/>
              <a:defRPr sz="2000">
                <a:solidFill>
                  <a:srgbClr val="FF0000"/>
                </a:solidFill>
              </a:defRPr>
            </a:lvl4pPr>
            <a:lvl5pPr marL="1828800" indent="0">
              <a:buNone/>
              <a:defRPr sz="2000">
                <a:solidFill>
                  <a:srgbClr val="FF0000"/>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E5E4C997-4AE7-5413-8EBD-5D3A204E8318}"/>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9" name="Text Placeholder 12">
            <a:extLst>
              <a:ext uri="{FF2B5EF4-FFF2-40B4-BE49-F238E27FC236}">
                <a16:creationId xmlns:a16="http://schemas.microsoft.com/office/drawing/2014/main" id="{38E42E70-E1D6-307E-10B0-2F5B246987F6}"/>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3145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ctivity_text+image">
    <p:spTree>
      <p:nvGrpSpPr>
        <p:cNvPr id="1" name=""/>
        <p:cNvGrpSpPr/>
        <p:nvPr/>
      </p:nvGrpSpPr>
      <p:grpSpPr>
        <a:xfrm>
          <a:off x="0" y="0"/>
          <a:ext cx="0" cy="0"/>
          <a:chOff x="0" y="0"/>
          <a:chExt cx="0" cy="0"/>
        </a:xfrm>
      </p:grpSpPr>
      <p:sp>
        <p:nvSpPr>
          <p:cNvPr id="9" name="Content Placeholder 3">
            <a:extLst>
              <a:ext uri="{FF2B5EF4-FFF2-40B4-BE49-F238E27FC236}">
                <a16:creationId xmlns:a16="http://schemas.microsoft.com/office/drawing/2014/main" id="{81CF4477-6D3D-2D7E-2E3D-CAC0483B27E4}"/>
              </a:ext>
            </a:extLst>
          </p:cNvPr>
          <p:cNvSpPr>
            <a:spLocks noGrp="1"/>
          </p:cNvSpPr>
          <p:nvPr>
            <p:ph sz="half" idx="10"/>
          </p:nvPr>
        </p:nvSpPr>
        <p:spPr>
          <a:xfrm>
            <a:off x="839788" y="1872343"/>
            <a:ext cx="3932238" cy="39887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42D7E2D6-6541-EB56-B25E-8362BF154465}"/>
              </a:ext>
            </a:extLst>
          </p:cNvPr>
          <p:cNvSpPr>
            <a:spLocks noGrp="1"/>
          </p:cNvSpPr>
          <p:nvPr>
            <p:ph type="title"/>
          </p:nvPr>
        </p:nvSpPr>
        <p:spPr>
          <a:xfrm>
            <a:off x="839788" y="457200"/>
            <a:ext cx="3932237" cy="1255486"/>
          </a:xfrm>
        </p:spPr>
        <p:txBody>
          <a:bodyPr anchor="b">
            <a:normAutofit/>
          </a:bodyPr>
          <a:lstStyle>
            <a:lvl1pPr>
              <a:defRPr sz="36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FB401A65-36E9-75E7-2C99-A3E54302453D}"/>
              </a:ext>
            </a:extLst>
          </p:cNvPr>
          <p:cNvSpPr>
            <a:spLocks noGrp="1"/>
          </p:cNvSpPr>
          <p:nvPr>
            <p:ph type="pic" idx="1"/>
          </p:nvPr>
        </p:nvSpPr>
        <p:spPr>
          <a:xfrm>
            <a:off x="5183188" y="1284514"/>
            <a:ext cx="5762398" cy="4576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10" name="Footer Placeholder 4">
            <a:extLst>
              <a:ext uri="{FF2B5EF4-FFF2-40B4-BE49-F238E27FC236}">
                <a16:creationId xmlns:a16="http://schemas.microsoft.com/office/drawing/2014/main" id="{42425175-C340-950A-69CF-C6171BA23D5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13" name="Text Placeholder 12">
            <a:extLst>
              <a:ext uri="{FF2B5EF4-FFF2-40B4-BE49-F238E27FC236}">
                <a16:creationId xmlns:a16="http://schemas.microsoft.com/office/drawing/2014/main" id="{4B12EA37-2B28-33A5-1D17-A7374800F6F7}"/>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4" name="Text Placeholder 5">
            <a:extLst>
              <a:ext uri="{FF2B5EF4-FFF2-40B4-BE49-F238E27FC236}">
                <a16:creationId xmlns:a16="http://schemas.microsoft.com/office/drawing/2014/main" id="{2B62C6E0-46EF-437B-CFEB-4B65E34ADC2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1346948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ctivity_two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5" name="Content Placeholder 2">
            <a:extLst>
              <a:ext uri="{FF2B5EF4-FFF2-40B4-BE49-F238E27FC236}">
                <a16:creationId xmlns:a16="http://schemas.microsoft.com/office/drawing/2014/main" id="{7D15544B-F175-9EAE-3425-9D9811AB2A77}"/>
              </a:ext>
            </a:extLst>
          </p:cNvPr>
          <p:cNvSpPr>
            <a:spLocks noGrp="1"/>
          </p:cNvSpPr>
          <p:nvPr>
            <p:ph idx="10"/>
          </p:nvPr>
        </p:nvSpPr>
        <p:spPr>
          <a:xfrm>
            <a:off x="838200" y="1978025"/>
            <a:ext cx="5196840" cy="4351338"/>
          </a:xfrm>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401330FB-8399-C74E-BF60-F600FDC5CC02}"/>
              </a:ext>
            </a:extLst>
          </p:cNvPr>
          <p:cNvSpPr>
            <a:spLocks noGrp="1"/>
          </p:cNvSpPr>
          <p:nvPr>
            <p:ph idx="11"/>
          </p:nvPr>
        </p:nvSpPr>
        <p:spPr>
          <a:xfrm>
            <a:off x="6168046" y="1978025"/>
            <a:ext cx="5196840" cy="4351338"/>
          </a:xfrm>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2">
            <a:extLst>
              <a:ext uri="{FF2B5EF4-FFF2-40B4-BE49-F238E27FC236}">
                <a16:creationId xmlns:a16="http://schemas.microsoft.com/office/drawing/2014/main" id="{E5148E20-5D43-7AC1-2CBA-646804B0C41F}"/>
              </a:ext>
            </a:extLst>
          </p:cNvPr>
          <p:cNvSpPr>
            <a:spLocks noGrp="1"/>
          </p:cNvSpPr>
          <p:nvPr>
            <p:ph type="body" sz="quarter" idx="12"/>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Text Placeholder 5">
            <a:extLst>
              <a:ext uri="{FF2B5EF4-FFF2-40B4-BE49-F238E27FC236}">
                <a16:creationId xmlns:a16="http://schemas.microsoft.com/office/drawing/2014/main" id="{DE05CFA6-FB5A-1E49-1F0A-E11C421F4B8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34371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ctivity_text+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7083829" cy="4351338"/>
          </a:xfrm>
          <a:solidFill>
            <a:schemeClr val="bg1"/>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5" name="Content Placeholder 2">
            <a:extLst>
              <a:ext uri="{FF2B5EF4-FFF2-40B4-BE49-F238E27FC236}">
                <a16:creationId xmlns:a16="http://schemas.microsoft.com/office/drawing/2014/main" id="{B5360CA8-9563-DFF9-85DA-504D23632949}"/>
              </a:ext>
            </a:extLst>
          </p:cNvPr>
          <p:cNvSpPr>
            <a:spLocks noGrp="1"/>
          </p:cNvSpPr>
          <p:nvPr>
            <p:ph idx="10"/>
          </p:nvPr>
        </p:nvSpPr>
        <p:spPr>
          <a:xfrm>
            <a:off x="8179724" y="1825625"/>
            <a:ext cx="3174076" cy="4351338"/>
          </a:xfrm>
          <a:custGeom>
            <a:avLst/>
            <a:gdLst>
              <a:gd name="connsiteX0" fmla="*/ 0 w 3174076"/>
              <a:gd name="connsiteY0" fmla="*/ 0 h 4351338"/>
              <a:gd name="connsiteX1" fmla="*/ 539593 w 3174076"/>
              <a:gd name="connsiteY1" fmla="*/ 0 h 4351338"/>
              <a:gd name="connsiteX2" fmla="*/ 1079186 w 3174076"/>
              <a:gd name="connsiteY2" fmla="*/ 0 h 4351338"/>
              <a:gd name="connsiteX3" fmla="*/ 1650520 w 3174076"/>
              <a:gd name="connsiteY3" fmla="*/ 0 h 4351338"/>
              <a:gd name="connsiteX4" fmla="*/ 2253594 w 3174076"/>
              <a:gd name="connsiteY4" fmla="*/ 0 h 4351338"/>
              <a:gd name="connsiteX5" fmla="*/ 3174076 w 3174076"/>
              <a:gd name="connsiteY5" fmla="*/ 0 h 4351338"/>
              <a:gd name="connsiteX6" fmla="*/ 3174076 w 3174076"/>
              <a:gd name="connsiteY6" fmla="*/ 708646 h 4351338"/>
              <a:gd name="connsiteX7" fmla="*/ 3174076 w 3174076"/>
              <a:gd name="connsiteY7" fmla="*/ 1199726 h 4351338"/>
              <a:gd name="connsiteX8" fmla="*/ 3174076 w 3174076"/>
              <a:gd name="connsiteY8" fmla="*/ 1734319 h 4351338"/>
              <a:gd name="connsiteX9" fmla="*/ 3174076 w 3174076"/>
              <a:gd name="connsiteY9" fmla="*/ 2312425 h 4351338"/>
              <a:gd name="connsiteX10" fmla="*/ 3174076 w 3174076"/>
              <a:gd name="connsiteY10" fmla="*/ 2890532 h 4351338"/>
              <a:gd name="connsiteX11" fmla="*/ 3174076 w 3174076"/>
              <a:gd name="connsiteY11" fmla="*/ 3425125 h 4351338"/>
              <a:gd name="connsiteX12" fmla="*/ 3174076 w 3174076"/>
              <a:gd name="connsiteY12" fmla="*/ 4351338 h 4351338"/>
              <a:gd name="connsiteX13" fmla="*/ 2475779 w 3174076"/>
              <a:gd name="connsiteY13" fmla="*/ 4351338 h 4351338"/>
              <a:gd name="connsiteX14" fmla="*/ 1809223 w 3174076"/>
              <a:gd name="connsiteY14" fmla="*/ 4351338 h 4351338"/>
              <a:gd name="connsiteX15" fmla="*/ 1206149 w 3174076"/>
              <a:gd name="connsiteY15" fmla="*/ 4351338 h 4351338"/>
              <a:gd name="connsiteX16" fmla="*/ 0 w 3174076"/>
              <a:gd name="connsiteY16" fmla="*/ 4351338 h 4351338"/>
              <a:gd name="connsiteX17" fmla="*/ 0 w 3174076"/>
              <a:gd name="connsiteY17" fmla="*/ 3642692 h 4351338"/>
              <a:gd name="connsiteX18" fmla="*/ 0 w 3174076"/>
              <a:gd name="connsiteY18" fmla="*/ 3151612 h 4351338"/>
              <a:gd name="connsiteX19" fmla="*/ 0 w 3174076"/>
              <a:gd name="connsiteY19" fmla="*/ 2486479 h 4351338"/>
              <a:gd name="connsiteX20" fmla="*/ 0 w 3174076"/>
              <a:gd name="connsiteY20" fmla="*/ 1995399 h 4351338"/>
              <a:gd name="connsiteX21" fmla="*/ 0 w 3174076"/>
              <a:gd name="connsiteY21" fmla="*/ 1286753 h 4351338"/>
              <a:gd name="connsiteX22" fmla="*/ 0 w 3174076"/>
              <a:gd name="connsiteY22" fmla="*/ 665133 h 4351338"/>
              <a:gd name="connsiteX23" fmla="*/ 0 w 3174076"/>
              <a:gd name="connsiteY23"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74076" h="4351338" fill="none" extrusionOk="0">
                <a:moveTo>
                  <a:pt x="0" y="0"/>
                </a:moveTo>
                <a:cubicBezTo>
                  <a:pt x="268416" y="-23827"/>
                  <a:pt x="352197" y="24648"/>
                  <a:pt x="539593" y="0"/>
                </a:cubicBezTo>
                <a:cubicBezTo>
                  <a:pt x="726989" y="-24648"/>
                  <a:pt x="971240" y="-20080"/>
                  <a:pt x="1079186" y="0"/>
                </a:cubicBezTo>
                <a:cubicBezTo>
                  <a:pt x="1187132" y="20080"/>
                  <a:pt x="1440798" y="-18762"/>
                  <a:pt x="1650520" y="0"/>
                </a:cubicBezTo>
                <a:cubicBezTo>
                  <a:pt x="1860242" y="18762"/>
                  <a:pt x="2083458" y="-8389"/>
                  <a:pt x="2253594" y="0"/>
                </a:cubicBezTo>
                <a:cubicBezTo>
                  <a:pt x="2423730" y="8389"/>
                  <a:pt x="2941083" y="-37671"/>
                  <a:pt x="3174076" y="0"/>
                </a:cubicBezTo>
                <a:cubicBezTo>
                  <a:pt x="3171503" y="328352"/>
                  <a:pt x="3162404" y="507417"/>
                  <a:pt x="3174076" y="708646"/>
                </a:cubicBezTo>
                <a:cubicBezTo>
                  <a:pt x="3185748" y="909875"/>
                  <a:pt x="3188485" y="1079887"/>
                  <a:pt x="3174076" y="1199726"/>
                </a:cubicBezTo>
                <a:cubicBezTo>
                  <a:pt x="3159667" y="1319565"/>
                  <a:pt x="3151895" y="1579508"/>
                  <a:pt x="3174076" y="1734319"/>
                </a:cubicBezTo>
                <a:cubicBezTo>
                  <a:pt x="3196257" y="1889130"/>
                  <a:pt x="3195829" y="2045705"/>
                  <a:pt x="3174076" y="2312425"/>
                </a:cubicBezTo>
                <a:cubicBezTo>
                  <a:pt x="3152323" y="2579145"/>
                  <a:pt x="3169865" y="2685824"/>
                  <a:pt x="3174076" y="2890532"/>
                </a:cubicBezTo>
                <a:cubicBezTo>
                  <a:pt x="3178287" y="3095240"/>
                  <a:pt x="3171104" y="3213803"/>
                  <a:pt x="3174076" y="3425125"/>
                </a:cubicBezTo>
                <a:cubicBezTo>
                  <a:pt x="3177048" y="3636447"/>
                  <a:pt x="3154403" y="4108609"/>
                  <a:pt x="3174076" y="4351338"/>
                </a:cubicBezTo>
                <a:cubicBezTo>
                  <a:pt x="3031832" y="4321705"/>
                  <a:pt x="2622579" y="4372546"/>
                  <a:pt x="2475779" y="4351338"/>
                </a:cubicBezTo>
                <a:cubicBezTo>
                  <a:pt x="2328979" y="4330130"/>
                  <a:pt x="2072231" y="4349691"/>
                  <a:pt x="1809223" y="4351338"/>
                </a:cubicBezTo>
                <a:cubicBezTo>
                  <a:pt x="1546215" y="4352985"/>
                  <a:pt x="1343102" y="4378518"/>
                  <a:pt x="1206149" y="4351338"/>
                </a:cubicBezTo>
                <a:cubicBezTo>
                  <a:pt x="1069196" y="4324158"/>
                  <a:pt x="376438" y="4330080"/>
                  <a:pt x="0" y="4351338"/>
                </a:cubicBezTo>
                <a:cubicBezTo>
                  <a:pt x="32564" y="4157387"/>
                  <a:pt x="11478" y="3815685"/>
                  <a:pt x="0" y="3642692"/>
                </a:cubicBezTo>
                <a:cubicBezTo>
                  <a:pt x="-11478" y="3469699"/>
                  <a:pt x="-17769" y="3356878"/>
                  <a:pt x="0" y="3151612"/>
                </a:cubicBezTo>
                <a:cubicBezTo>
                  <a:pt x="17769" y="2946346"/>
                  <a:pt x="12578" y="2797666"/>
                  <a:pt x="0" y="2486479"/>
                </a:cubicBezTo>
                <a:cubicBezTo>
                  <a:pt x="-12578" y="2175292"/>
                  <a:pt x="-9907" y="2104087"/>
                  <a:pt x="0" y="1995399"/>
                </a:cubicBezTo>
                <a:cubicBezTo>
                  <a:pt x="9907" y="1886711"/>
                  <a:pt x="11327" y="1512831"/>
                  <a:pt x="0" y="1286753"/>
                </a:cubicBezTo>
                <a:cubicBezTo>
                  <a:pt x="-11327" y="1060675"/>
                  <a:pt x="5859" y="832266"/>
                  <a:pt x="0" y="665133"/>
                </a:cubicBezTo>
                <a:cubicBezTo>
                  <a:pt x="-5859" y="498000"/>
                  <a:pt x="75" y="259686"/>
                  <a:pt x="0" y="0"/>
                </a:cubicBezTo>
                <a:close/>
              </a:path>
              <a:path w="3174076" h="4351338" stroke="0" extrusionOk="0">
                <a:moveTo>
                  <a:pt x="0" y="0"/>
                </a:moveTo>
                <a:cubicBezTo>
                  <a:pt x="238831" y="14723"/>
                  <a:pt x="480051" y="-10538"/>
                  <a:pt x="698297" y="0"/>
                </a:cubicBezTo>
                <a:cubicBezTo>
                  <a:pt x="916543" y="10538"/>
                  <a:pt x="1154726" y="13383"/>
                  <a:pt x="1301371" y="0"/>
                </a:cubicBezTo>
                <a:cubicBezTo>
                  <a:pt x="1448016" y="-13383"/>
                  <a:pt x="1807132" y="-30"/>
                  <a:pt x="1999668" y="0"/>
                </a:cubicBezTo>
                <a:cubicBezTo>
                  <a:pt x="2192204" y="30"/>
                  <a:pt x="2655866" y="13746"/>
                  <a:pt x="3174076" y="0"/>
                </a:cubicBezTo>
                <a:cubicBezTo>
                  <a:pt x="3154416" y="328479"/>
                  <a:pt x="3156727" y="507405"/>
                  <a:pt x="3174076" y="665133"/>
                </a:cubicBezTo>
                <a:cubicBezTo>
                  <a:pt x="3191425" y="822861"/>
                  <a:pt x="3193977" y="1042506"/>
                  <a:pt x="3174076" y="1199726"/>
                </a:cubicBezTo>
                <a:cubicBezTo>
                  <a:pt x="3154175" y="1356946"/>
                  <a:pt x="3183847" y="1517591"/>
                  <a:pt x="3174076" y="1821346"/>
                </a:cubicBezTo>
                <a:cubicBezTo>
                  <a:pt x="3164305" y="2125101"/>
                  <a:pt x="3194528" y="2073601"/>
                  <a:pt x="3174076" y="2312425"/>
                </a:cubicBezTo>
                <a:cubicBezTo>
                  <a:pt x="3153624" y="2551249"/>
                  <a:pt x="3185805" y="2772558"/>
                  <a:pt x="3174076" y="2934045"/>
                </a:cubicBezTo>
                <a:cubicBezTo>
                  <a:pt x="3162347" y="3095532"/>
                  <a:pt x="3155247" y="3369274"/>
                  <a:pt x="3174076" y="3599178"/>
                </a:cubicBezTo>
                <a:cubicBezTo>
                  <a:pt x="3192905" y="3829082"/>
                  <a:pt x="3154199" y="4122520"/>
                  <a:pt x="3174076" y="4351338"/>
                </a:cubicBezTo>
                <a:cubicBezTo>
                  <a:pt x="2875561" y="4332635"/>
                  <a:pt x="2778934" y="4334576"/>
                  <a:pt x="2571002" y="4351338"/>
                </a:cubicBezTo>
                <a:cubicBezTo>
                  <a:pt x="2363070" y="4368100"/>
                  <a:pt x="2267472" y="4359571"/>
                  <a:pt x="2031409" y="4351338"/>
                </a:cubicBezTo>
                <a:cubicBezTo>
                  <a:pt x="1795346" y="4343105"/>
                  <a:pt x="1673628" y="4348935"/>
                  <a:pt x="1396593" y="4351338"/>
                </a:cubicBezTo>
                <a:cubicBezTo>
                  <a:pt x="1119558" y="4353741"/>
                  <a:pt x="1036303" y="4351322"/>
                  <a:pt x="793519" y="4351338"/>
                </a:cubicBezTo>
                <a:cubicBezTo>
                  <a:pt x="550735" y="4351354"/>
                  <a:pt x="330547" y="4384738"/>
                  <a:pt x="0" y="4351338"/>
                </a:cubicBezTo>
                <a:cubicBezTo>
                  <a:pt x="12507" y="4129693"/>
                  <a:pt x="4998" y="4047075"/>
                  <a:pt x="0" y="3860258"/>
                </a:cubicBezTo>
                <a:cubicBezTo>
                  <a:pt x="-4998" y="3673441"/>
                  <a:pt x="3114" y="3407381"/>
                  <a:pt x="0" y="3151612"/>
                </a:cubicBezTo>
                <a:cubicBezTo>
                  <a:pt x="-3114" y="2895843"/>
                  <a:pt x="16768" y="2799560"/>
                  <a:pt x="0" y="2617019"/>
                </a:cubicBezTo>
                <a:cubicBezTo>
                  <a:pt x="-16768" y="2434478"/>
                  <a:pt x="-28652" y="2250010"/>
                  <a:pt x="0" y="1908373"/>
                </a:cubicBezTo>
                <a:cubicBezTo>
                  <a:pt x="28652" y="1566736"/>
                  <a:pt x="-2930" y="1442324"/>
                  <a:pt x="0" y="1199726"/>
                </a:cubicBezTo>
                <a:cubicBezTo>
                  <a:pt x="2930" y="957128"/>
                  <a:pt x="8576" y="401800"/>
                  <a:pt x="0" y="0"/>
                </a:cubicBezTo>
                <a:close/>
              </a:path>
            </a:pathLst>
          </a:custGeom>
          <a:solidFill>
            <a:srgbClr val="E2EEBE"/>
          </a:solidFill>
          <a:ln w="19050" cap="sq">
            <a:solidFill>
              <a:srgbClr val="466318"/>
            </a:solidFill>
            <a:extLst>
              <a:ext uri="{C807C97D-BFC1-408E-A445-0C87EB9F89A2}">
                <ask:lineSketchStyleProps xmlns:ask="http://schemas.microsoft.com/office/drawing/2018/sketchyshapes" sd="809461488">
                  <ask:type>
                    <ask:lineSketchFreehand/>
                  </ask:type>
                </ask:lineSketchStyleProps>
              </a:ext>
            </a:extLst>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12">
            <a:extLst>
              <a:ext uri="{FF2B5EF4-FFF2-40B4-BE49-F238E27FC236}">
                <a16:creationId xmlns:a16="http://schemas.microsoft.com/office/drawing/2014/main" id="{6EB070F2-6F26-BF10-67CE-69E180ABB023}"/>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78F13B2F-E75D-A0E3-4CBA-ECA797356F77}"/>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2681580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solidation">
    <p:spTree>
      <p:nvGrpSpPr>
        <p:cNvPr id="1" name=""/>
        <p:cNvGrpSpPr/>
        <p:nvPr/>
      </p:nvGrpSpPr>
      <p:grpSpPr>
        <a:xfrm>
          <a:off x="0" y="0"/>
          <a:ext cx="0" cy="0"/>
          <a:chOff x="0" y="0"/>
          <a:chExt cx="0" cy="0"/>
        </a:xfrm>
      </p:grpSpPr>
      <p:pic>
        <p:nvPicPr>
          <p:cNvPr id="8" name="Picture 7" descr="A picture containing pattern, circle, screenshot, design&#10;&#10;Description automatically generated">
            <a:extLst>
              <a:ext uri="{FF2B5EF4-FFF2-40B4-BE49-F238E27FC236}">
                <a16:creationId xmlns:a16="http://schemas.microsoft.com/office/drawing/2014/main" id="{33131622-DDC2-ED14-86B4-2BF01D3540DD}"/>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5119832" y="365125"/>
            <a:ext cx="8745021" cy="8687336"/>
          </a:xfrm>
          <a:prstGeom prst="rect">
            <a:avLst/>
          </a:prstGeom>
        </p:spPr>
      </p:pic>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E53E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4" name="Text Placeholder 12">
            <a:extLst>
              <a:ext uri="{FF2B5EF4-FFF2-40B4-BE49-F238E27FC236}">
                <a16:creationId xmlns:a16="http://schemas.microsoft.com/office/drawing/2014/main" id="{EBB2B898-75E4-BA92-0EDE-F8F75E140AC5}"/>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520476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sson paus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0E12BB-9714-8016-5459-5843FDB8A246}"/>
              </a:ext>
            </a:extLst>
          </p:cNvPr>
          <p:cNvPicPr>
            <a:picLocks noChangeAspect="1"/>
          </p:cNvPicPr>
          <p:nvPr userDrawn="1"/>
        </p:nvPicPr>
        <p:blipFill>
          <a:blip r:embed="rId2"/>
          <a:stretch>
            <a:fillRect/>
          </a:stretch>
        </p:blipFill>
        <p:spPr>
          <a:xfrm>
            <a:off x="0" y="0"/>
            <a:ext cx="12192000" cy="6857999"/>
          </a:xfrm>
          <a:prstGeom prst="rect">
            <a:avLst/>
          </a:prstGeom>
        </p:spPr>
      </p:pic>
      <p:sp>
        <p:nvSpPr>
          <p:cNvPr id="7" name="Footer Placeholder 4">
            <a:extLst>
              <a:ext uri="{FF2B5EF4-FFF2-40B4-BE49-F238E27FC236}">
                <a16:creationId xmlns:a16="http://schemas.microsoft.com/office/drawing/2014/main" id="{1FE61FDA-5E2B-208F-5A20-01FC775E7B9F}"/>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April 2024</a:t>
            </a:r>
            <a:endParaRPr lang="en-GB"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8286B998-0103-C1DB-8E36-C20883F41150}"/>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46631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Subtitle 2">
            <a:extLst>
              <a:ext uri="{FF2B5EF4-FFF2-40B4-BE49-F238E27FC236}">
                <a16:creationId xmlns:a16="http://schemas.microsoft.com/office/drawing/2014/main" id="{EBB64C23-83AF-58AF-1D04-EC58CEEB9640}"/>
              </a:ext>
            </a:extLst>
          </p:cNvPr>
          <p:cNvSpPr>
            <a:spLocks noGrp="1"/>
          </p:cNvSpPr>
          <p:nvPr>
            <p:ph type="subTitle" idx="1"/>
          </p:nvPr>
        </p:nvSpPr>
        <p:spPr>
          <a:xfrm>
            <a:off x="1524000" y="4903189"/>
            <a:ext cx="9144000" cy="1316636"/>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10" name="Picture 9" descr="A picture containing screenshot, graphics, pattern, circle&#10;&#10;Description automatically generated">
            <a:extLst>
              <a:ext uri="{FF2B5EF4-FFF2-40B4-BE49-F238E27FC236}">
                <a16:creationId xmlns:a16="http://schemas.microsoft.com/office/drawing/2014/main" id="{6723EEDC-DC11-DDA5-E851-4106E438283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483453" y="491318"/>
            <a:ext cx="2178305" cy="914500"/>
          </a:xfrm>
          <a:prstGeom prst="rect">
            <a:avLst/>
          </a:prstGeom>
        </p:spPr>
      </p:pic>
    </p:spTree>
    <p:extLst>
      <p:ext uri="{BB962C8B-B14F-4D97-AF65-F5344CB8AC3E}">
        <p14:creationId xmlns:p14="http://schemas.microsoft.com/office/powerpoint/2010/main" val="409347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_1">
    <p:spTree>
      <p:nvGrpSpPr>
        <p:cNvPr id="1" name=""/>
        <p:cNvGrpSpPr/>
        <p:nvPr/>
      </p:nvGrpSpPr>
      <p:grpSpPr>
        <a:xfrm>
          <a:off x="0" y="0"/>
          <a:ext cx="0" cy="0"/>
          <a:chOff x="0" y="0"/>
          <a:chExt cx="0" cy="0"/>
        </a:xfrm>
      </p:grpSpPr>
      <p:pic>
        <p:nvPicPr>
          <p:cNvPr id="8" name="Picture 7" descr="A picture containing pattern, circle, screenshot, design&#10;&#10;Description automatically generated">
            <a:extLst>
              <a:ext uri="{FF2B5EF4-FFF2-40B4-BE49-F238E27FC236}">
                <a16:creationId xmlns:a16="http://schemas.microsoft.com/office/drawing/2014/main" id="{33131622-DDC2-ED14-86B4-2BF01D3540DD}"/>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5119832" y="365125"/>
            <a:ext cx="8745021" cy="8687336"/>
          </a:xfrm>
          <a:prstGeom prst="rect">
            <a:avLst/>
          </a:prstGeom>
        </p:spPr>
      </p:pic>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6400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9" name="Text Placeholder 8">
            <a:extLst>
              <a:ext uri="{FF2B5EF4-FFF2-40B4-BE49-F238E27FC236}">
                <a16:creationId xmlns:a16="http://schemas.microsoft.com/office/drawing/2014/main" id="{A5DD11EB-73B6-9FA1-9358-3BB8241E05F7}"/>
              </a:ext>
            </a:extLst>
          </p:cNvPr>
          <p:cNvSpPr>
            <a:spLocks noGrp="1"/>
          </p:cNvSpPr>
          <p:nvPr>
            <p:ph type="body" sz="quarter" idx="10"/>
          </p:nvPr>
        </p:nvSpPr>
        <p:spPr>
          <a:xfrm>
            <a:off x="7530353" y="1825625"/>
            <a:ext cx="3823447" cy="4351338"/>
          </a:xfrm>
          <a:solidFill>
            <a:schemeClr val="bg1"/>
          </a:solidFill>
          <a:ln w="28575">
            <a:solidFill>
              <a:srgbClr val="88A2FF"/>
            </a:solidFill>
          </a:ln>
        </p:spPr>
        <p:txBody>
          <a:bodyPr lIns="180000" tIns="144000" rIns="180000" bIns="144000">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 Master text styles</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11" name="Text Placeholder 12">
            <a:extLst>
              <a:ext uri="{FF2B5EF4-FFF2-40B4-BE49-F238E27FC236}">
                <a16:creationId xmlns:a16="http://schemas.microsoft.com/office/drawing/2014/main" id="{35391365-8BD4-3948-009B-4610525006BF}"/>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94610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_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solidFill>
            <a:srgbClr val="E2EEBE"/>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927FA953-FAA1-35E6-D6EB-E529BDA03F7B}"/>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02447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_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5921829" cy="4351338"/>
          </a:xfrm>
          <a:solidFill>
            <a:srgbClr val="E2EEBE"/>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Picture Placeholder 6">
            <a:extLst>
              <a:ext uri="{FF2B5EF4-FFF2-40B4-BE49-F238E27FC236}">
                <a16:creationId xmlns:a16="http://schemas.microsoft.com/office/drawing/2014/main" id="{42D77770-603A-956D-71F8-59FAB1C35913}"/>
              </a:ext>
            </a:extLst>
          </p:cNvPr>
          <p:cNvSpPr>
            <a:spLocks noGrp="1"/>
          </p:cNvSpPr>
          <p:nvPr>
            <p:ph type="pic" sz="quarter" idx="15"/>
          </p:nvPr>
        </p:nvSpPr>
        <p:spPr>
          <a:xfrm>
            <a:off x="6989083" y="1825625"/>
            <a:ext cx="4364717" cy="4351338"/>
          </a:xfrm>
        </p:spPr>
        <p:txBody>
          <a:bodyPr/>
          <a:lstStyle/>
          <a:p>
            <a:endParaRPr lang="en-GB"/>
          </a:p>
        </p:txBody>
      </p:sp>
      <p:sp>
        <p:nvSpPr>
          <p:cNvPr id="8" name="Text Placeholder 12">
            <a:extLst>
              <a:ext uri="{FF2B5EF4-FFF2-40B4-BE49-F238E27FC236}">
                <a16:creationId xmlns:a16="http://schemas.microsoft.com/office/drawing/2014/main" id="{75581552-1077-6B8E-2257-50FA83522134}"/>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42187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_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6" name="Text Placeholder 5">
            <a:extLst>
              <a:ext uri="{FF2B5EF4-FFF2-40B4-BE49-F238E27FC236}">
                <a16:creationId xmlns:a16="http://schemas.microsoft.com/office/drawing/2014/main" id="{6456402D-9FD0-4E90-15E7-18D5BE698653}"/>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EB95CEFE-2254-582E-AA71-BEC4140C9F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406210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tivity_video">
    <p:spTree>
      <p:nvGrpSpPr>
        <p:cNvPr id="1" name=""/>
        <p:cNvGrpSpPr/>
        <p:nvPr/>
      </p:nvGrpSpPr>
      <p:grpSpPr>
        <a:xfrm>
          <a:off x="0" y="0"/>
          <a:ext cx="0" cy="0"/>
          <a:chOff x="0" y="0"/>
          <a:chExt cx="0" cy="0"/>
        </a:xfrm>
      </p:grpSpPr>
      <p:pic>
        <p:nvPicPr>
          <p:cNvPr id="13" name="Picture 12" descr="A picture containing pattern, circle, screenshot, design&#10;&#10;Description automatically generated">
            <a:extLst>
              <a:ext uri="{FF2B5EF4-FFF2-40B4-BE49-F238E27FC236}">
                <a16:creationId xmlns:a16="http://schemas.microsoft.com/office/drawing/2014/main" id="{26D4B314-F49E-12B5-620F-16A35F5C2F52}"/>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1797985" y="-232757"/>
            <a:ext cx="10869835" cy="10798134"/>
          </a:xfrm>
          <a:prstGeom prst="rect">
            <a:avLst/>
          </a:prstGeom>
        </p:spPr>
      </p:pic>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Media Placeholder 9">
            <a:extLst>
              <a:ext uri="{FF2B5EF4-FFF2-40B4-BE49-F238E27FC236}">
                <a16:creationId xmlns:a16="http://schemas.microsoft.com/office/drawing/2014/main" id="{FF4CE65D-1F3E-DDCA-DFC3-AD627D0C9554}"/>
              </a:ext>
            </a:extLst>
          </p:cNvPr>
          <p:cNvSpPr>
            <a:spLocks noGrp="1"/>
          </p:cNvSpPr>
          <p:nvPr>
            <p:ph type="media" sz="quarter" idx="12"/>
          </p:nvPr>
        </p:nvSpPr>
        <p:spPr>
          <a:xfrm>
            <a:off x="1345277" y="1825625"/>
            <a:ext cx="2863468" cy="2014538"/>
          </a:xfrm>
        </p:spPr>
        <p:txBody>
          <a:bodyPr/>
          <a:lstStyle/>
          <a:p>
            <a:endParaRPr lang="en-GB"/>
          </a:p>
        </p:txBody>
      </p:sp>
      <p:sp>
        <p:nvSpPr>
          <p:cNvPr id="4" name="Media Placeholder 9">
            <a:extLst>
              <a:ext uri="{FF2B5EF4-FFF2-40B4-BE49-F238E27FC236}">
                <a16:creationId xmlns:a16="http://schemas.microsoft.com/office/drawing/2014/main" id="{E1343224-FEC4-DC11-C663-18376AA79055}"/>
              </a:ext>
            </a:extLst>
          </p:cNvPr>
          <p:cNvSpPr>
            <a:spLocks noGrp="1"/>
          </p:cNvSpPr>
          <p:nvPr>
            <p:ph type="media" sz="quarter" idx="16"/>
          </p:nvPr>
        </p:nvSpPr>
        <p:spPr>
          <a:xfrm>
            <a:off x="4913252" y="1825625"/>
            <a:ext cx="2868020" cy="2014538"/>
          </a:xfrm>
        </p:spPr>
        <p:txBody>
          <a:bodyPr/>
          <a:lstStyle/>
          <a:p>
            <a:endParaRPr lang="en-GB" dirty="0"/>
          </a:p>
        </p:txBody>
      </p:sp>
      <p:sp>
        <p:nvSpPr>
          <p:cNvPr id="9" name="Media Placeholder 9">
            <a:extLst>
              <a:ext uri="{FF2B5EF4-FFF2-40B4-BE49-F238E27FC236}">
                <a16:creationId xmlns:a16="http://schemas.microsoft.com/office/drawing/2014/main" id="{5906E010-8129-32F5-C16B-952078949CB7}"/>
              </a:ext>
            </a:extLst>
          </p:cNvPr>
          <p:cNvSpPr>
            <a:spLocks noGrp="1"/>
          </p:cNvSpPr>
          <p:nvPr>
            <p:ph type="media" sz="quarter" idx="17"/>
          </p:nvPr>
        </p:nvSpPr>
        <p:spPr>
          <a:xfrm>
            <a:off x="8485779" y="1825625"/>
            <a:ext cx="2868020" cy="2014538"/>
          </a:xfrm>
        </p:spPr>
        <p:txBody>
          <a:bodyPr/>
          <a:lstStyle/>
          <a:p>
            <a:endParaRPr lang="en-GB"/>
          </a:p>
        </p:txBody>
      </p:sp>
      <p:sp>
        <p:nvSpPr>
          <p:cNvPr id="11" name="Media Placeholder 9">
            <a:extLst>
              <a:ext uri="{FF2B5EF4-FFF2-40B4-BE49-F238E27FC236}">
                <a16:creationId xmlns:a16="http://schemas.microsoft.com/office/drawing/2014/main" id="{67E0326F-2B5D-F940-6B07-2040CD364126}"/>
              </a:ext>
            </a:extLst>
          </p:cNvPr>
          <p:cNvSpPr>
            <a:spLocks noGrp="1"/>
          </p:cNvSpPr>
          <p:nvPr>
            <p:ph type="media" sz="quarter" idx="18"/>
          </p:nvPr>
        </p:nvSpPr>
        <p:spPr>
          <a:xfrm>
            <a:off x="3128522" y="4046026"/>
            <a:ext cx="2869506" cy="2014538"/>
          </a:xfrm>
        </p:spPr>
        <p:txBody>
          <a:bodyPr/>
          <a:lstStyle/>
          <a:p>
            <a:endParaRPr lang="en-GB" dirty="0"/>
          </a:p>
        </p:txBody>
      </p:sp>
      <p:sp>
        <p:nvSpPr>
          <p:cNvPr id="15" name="Media Placeholder 9">
            <a:extLst>
              <a:ext uri="{FF2B5EF4-FFF2-40B4-BE49-F238E27FC236}">
                <a16:creationId xmlns:a16="http://schemas.microsoft.com/office/drawing/2014/main" id="{77B97025-398A-2411-8139-584808243C23}"/>
              </a:ext>
            </a:extLst>
          </p:cNvPr>
          <p:cNvSpPr>
            <a:spLocks noGrp="1"/>
          </p:cNvSpPr>
          <p:nvPr>
            <p:ph type="media" sz="quarter" idx="19"/>
          </p:nvPr>
        </p:nvSpPr>
        <p:spPr>
          <a:xfrm>
            <a:off x="6701049" y="4046026"/>
            <a:ext cx="2869506" cy="2014538"/>
          </a:xfrm>
        </p:spPr>
        <p:txBody>
          <a:bodyPr/>
          <a:lstStyle/>
          <a:p>
            <a:endParaRPr lang="en-GB"/>
          </a:p>
        </p:txBody>
      </p:sp>
      <p:sp>
        <p:nvSpPr>
          <p:cNvPr id="16" name="Oval 15">
            <a:extLst>
              <a:ext uri="{FF2B5EF4-FFF2-40B4-BE49-F238E27FC236}">
                <a16:creationId xmlns:a16="http://schemas.microsoft.com/office/drawing/2014/main" id="{9E71D4DB-7805-4FB7-6863-4E593E8FDD1A}"/>
              </a:ext>
            </a:extLst>
          </p:cNvPr>
          <p:cNvSpPr/>
          <p:nvPr userDrawn="1"/>
        </p:nvSpPr>
        <p:spPr>
          <a:xfrm>
            <a:off x="838200"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7" name="Oval 16">
            <a:extLst>
              <a:ext uri="{FF2B5EF4-FFF2-40B4-BE49-F238E27FC236}">
                <a16:creationId xmlns:a16="http://schemas.microsoft.com/office/drawing/2014/main" id="{1783CDFB-2601-E6DF-815A-D5F9320CFD14}"/>
              </a:ext>
            </a:extLst>
          </p:cNvPr>
          <p:cNvSpPr/>
          <p:nvPr userDrawn="1"/>
        </p:nvSpPr>
        <p:spPr>
          <a:xfrm>
            <a:off x="4406175"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8" name="Oval 17">
            <a:extLst>
              <a:ext uri="{FF2B5EF4-FFF2-40B4-BE49-F238E27FC236}">
                <a16:creationId xmlns:a16="http://schemas.microsoft.com/office/drawing/2014/main" id="{A6276721-4429-0704-C4CE-7A43F571760F}"/>
              </a:ext>
            </a:extLst>
          </p:cNvPr>
          <p:cNvSpPr/>
          <p:nvPr userDrawn="1"/>
        </p:nvSpPr>
        <p:spPr>
          <a:xfrm>
            <a:off x="7983254"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19" name="Oval 18">
            <a:extLst>
              <a:ext uri="{FF2B5EF4-FFF2-40B4-BE49-F238E27FC236}">
                <a16:creationId xmlns:a16="http://schemas.microsoft.com/office/drawing/2014/main" id="{0727038A-6470-D99B-4555-F91D93131CC0}"/>
              </a:ext>
            </a:extLst>
          </p:cNvPr>
          <p:cNvSpPr/>
          <p:nvPr userDrawn="1"/>
        </p:nvSpPr>
        <p:spPr>
          <a:xfrm>
            <a:off x="2621445" y="4046026"/>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4</a:t>
            </a:r>
          </a:p>
        </p:txBody>
      </p:sp>
      <p:sp>
        <p:nvSpPr>
          <p:cNvPr id="20" name="Oval 19">
            <a:extLst>
              <a:ext uri="{FF2B5EF4-FFF2-40B4-BE49-F238E27FC236}">
                <a16:creationId xmlns:a16="http://schemas.microsoft.com/office/drawing/2014/main" id="{6EB21FDD-D444-068F-F9BE-3B5603BFD79E}"/>
              </a:ext>
            </a:extLst>
          </p:cNvPr>
          <p:cNvSpPr/>
          <p:nvPr userDrawn="1"/>
        </p:nvSpPr>
        <p:spPr>
          <a:xfrm>
            <a:off x="6193974" y="4046026"/>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131225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Activity_video+caption">
    <p:spTree>
      <p:nvGrpSpPr>
        <p:cNvPr id="1" name=""/>
        <p:cNvGrpSpPr/>
        <p:nvPr/>
      </p:nvGrpSpPr>
      <p:grpSpPr>
        <a:xfrm>
          <a:off x="0" y="0"/>
          <a:ext cx="0" cy="0"/>
          <a:chOff x="0" y="0"/>
          <a:chExt cx="0" cy="0"/>
        </a:xfrm>
      </p:grpSpPr>
      <p:pic>
        <p:nvPicPr>
          <p:cNvPr id="13" name="Picture 12" descr="A picture containing pattern, circle, screenshot, design&#10;&#10;Description automatically generated">
            <a:extLst>
              <a:ext uri="{FF2B5EF4-FFF2-40B4-BE49-F238E27FC236}">
                <a16:creationId xmlns:a16="http://schemas.microsoft.com/office/drawing/2014/main" id="{26D4B314-F49E-12B5-620F-16A35F5C2F52}"/>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1797985" y="-232757"/>
            <a:ext cx="10869835" cy="10798134"/>
          </a:xfrm>
          <a:prstGeom prst="rect">
            <a:avLst/>
          </a:prstGeom>
        </p:spPr>
      </p:pic>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Media Placeholder 9">
            <a:extLst>
              <a:ext uri="{FF2B5EF4-FFF2-40B4-BE49-F238E27FC236}">
                <a16:creationId xmlns:a16="http://schemas.microsoft.com/office/drawing/2014/main" id="{092FE5E2-F98A-01C3-3E69-D46BAE20DA3D}"/>
              </a:ext>
            </a:extLst>
          </p:cNvPr>
          <p:cNvSpPr>
            <a:spLocks noGrp="1"/>
          </p:cNvSpPr>
          <p:nvPr>
            <p:ph type="media" sz="quarter" idx="12"/>
          </p:nvPr>
        </p:nvSpPr>
        <p:spPr>
          <a:xfrm>
            <a:off x="838200" y="1825625"/>
            <a:ext cx="10515600" cy="3714142"/>
          </a:xfrm>
        </p:spPr>
        <p:txBody>
          <a:bodyPr/>
          <a:lstStyle/>
          <a:p>
            <a:endParaRPr lang="en-GB"/>
          </a:p>
        </p:txBody>
      </p:sp>
      <p:sp>
        <p:nvSpPr>
          <p:cNvPr id="4" name="Content Placeholder 2">
            <a:extLst>
              <a:ext uri="{FF2B5EF4-FFF2-40B4-BE49-F238E27FC236}">
                <a16:creationId xmlns:a16="http://schemas.microsoft.com/office/drawing/2014/main" id="{670E205A-90C6-9B1A-EE2A-91B43E15ABE6}"/>
              </a:ext>
            </a:extLst>
          </p:cNvPr>
          <p:cNvSpPr>
            <a:spLocks noGrp="1"/>
          </p:cNvSpPr>
          <p:nvPr>
            <p:ph idx="1"/>
          </p:nvPr>
        </p:nvSpPr>
        <p:spPr>
          <a:xfrm>
            <a:off x="838199" y="5744095"/>
            <a:ext cx="10515599" cy="432867"/>
          </a:xfrm>
        </p:spPr>
        <p:txBody>
          <a:bodyPr>
            <a:normAutofit/>
          </a:bodyPr>
          <a:lstStyle>
            <a:lvl1pPr marL="0" indent="0">
              <a:buNone/>
              <a:defRPr sz="1800"/>
            </a:lvl1pPr>
          </a:lstStyle>
          <a:p>
            <a:pPr lvl="0"/>
            <a:r>
              <a:rPr lang="en-US" dirty="0"/>
              <a:t>Click to edit Master text styles</a:t>
            </a:r>
          </a:p>
        </p:txBody>
      </p:sp>
    </p:spTree>
    <p:extLst>
      <p:ext uri="{BB962C8B-B14F-4D97-AF65-F5344CB8AC3E}">
        <p14:creationId xmlns:p14="http://schemas.microsoft.com/office/powerpoint/2010/main" val="40584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ctivity_question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D8E80ED-875C-C9DC-352C-5F92FA6F5DC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 r="61979"/>
          <a:stretch/>
        </p:blipFill>
        <p:spPr>
          <a:xfrm>
            <a:off x="7556311" y="1"/>
            <a:ext cx="4635689" cy="6857999"/>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4">
            <a:extLst>
              <a:ext uri="{FF2B5EF4-FFF2-40B4-BE49-F238E27FC236}">
                <a16:creationId xmlns:a16="http://schemas.microsoft.com/office/drawing/2014/main" id="{5A4879B2-B6EE-DE7B-2C83-25EEB102F0B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4" name="Text Placeholder 5">
            <a:extLst>
              <a:ext uri="{FF2B5EF4-FFF2-40B4-BE49-F238E27FC236}">
                <a16:creationId xmlns:a16="http://schemas.microsoft.com/office/drawing/2014/main" id="{56F986DF-3D2A-678C-B7BA-42B8340E3DC4}"/>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5" name="Text Placeholder 12">
            <a:extLst>
              <a:ext uri="{FF2B5EF4-FFF2-40B4-BE49-F238E27FC236}">
                <a16:creationId xmlns:a16="http://schemas.microsoft.com/office/drawing/2014/main" id="{1F936F32-0F00-143C-23D0-72E9A6BD48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304757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72BFA8-2D39-244F-4F2A-031D91E2E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DD84677-D669-F58E-69CC-70B9AE12C1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975293567"/>
      </p:ext>
    </p:extLst>
  </p:cSld>
  <p:clrMap bg1="lt1" tx1="dk1" bg2="lt2" tx2="dk2" accent1="accent1" accent2="accent2" accent3="accent3" accent4="accent4" accent5="accent5" accent6="accent6" hlink="hlink" folHlink="folHlink"/>
  <p:sldLayoutIdLst>
    <p:sldLayoutId id="2147483666" r:id="rId1"/>
    <p:sldLayoutId id="2147483660" r:id="rId2"/>
    <p:sldLayoutId id="2147483650" r:id="rId3"/>
    <p:sldLayoutId id="2147483661" r:id="rId4"/>
    <p:sldLayoutId id="2147483670" r:id="rId5"/>
    <p:sldLayoutId id="2147483665" r:id="rId6"/>
    <p:sldLayoutId id="2147483662" r:id="rId7"/>
    <p:sldLayoutId id="2147483671" r:id="rId8"/>
    <p:sldLayoutId id="2147483652" r:id="rId9"/>
    <p:sldLayoutId id="2147483664" r:id="rId10"/>
    <p:sldLayoutId id="2147483657" r:id="rId11"/>
    <p:sldLayoutId id="2147483667" r:id="rId12"/>
    <p:sldLayoutId id="2147483668" r:id="rId13"/>
    <p:sldLayoutId id="2147483669" r:id="rId14"/>
  </p:sldLayoutIdLst>
  <p:txStyles>
    <p:titleStyle>
      <a:lvl1pPr algn="l" defTabSz="914400" rtl="0" eaLnBrk="1" latinLnBrk="0" hangingPunct="1">
        <a:lnSpc>
          <a:spcPct val="90000"/>
        </a:lnSpc>
        <a:spcBef>
          <a:spcPct val="0"/>
        </a:spcBef>
        <a:buNone/>
        <a:defRPr sz="4000" kern="1200">
          <a:solidFill>
            <a:schemeClr val="tx1">
              <a:lumMod val="85000"/>
              <a:lumOff val="1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8000"/>
        </a:lnSpc>
        <a:spcBef>
          <a:spcPts val="1000"/>
        </a:spcBef>
        <a:buClr>
          <a:srgbClr val="466318"/>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DCE04C9-F46F-4224-A880-738B1633B564}"/>
              </a:ext>
            </a:extLst>
          </p:cNvPr>
          <p:cNvSpPr>
            <a:spLocks noGrp="1"/>
          </p:cNvSpPr>
          <p:nvPr>
            <p:ph type="ctrTitle"/>
          </p:nvPr>
        </p:nvSpPr>
        <p:spPr>
          <a:xfrm>
            <a:off x="1524000" y="3835106"/>
            <a:ext cx="9144000" cy="875845"/>
          </a:xfrm>
        </p:spPr>
        <p:txBody>
          <a:bodyPr>
            <a:normAutofit/>
          </a:bodyPr>
          <a:lstStyle/>
          <a:p>
            <a:r>
              <a:rPr lang="en-GB" dirty="0"/>
              <a:t>Science</a:t>
            </a:r>
          </a:p>
        </p:txBody>
      </p:sp>
      <p:sp>
        <p:nvSpPr>
          <p:cNvPr id="7" name="Subtitle 6">
            <a:extLst>
              <a:ext uri="{FF2B5EF4-FFF2-40B4-BE49-F238E27FC236}">
                <a16:creationId xmlns:a16="http://schemas.microsoft.com/office/drawing/2014/main" id="{1F5EADF3-A590-4AFE-1185-A6960C9D1B6A}"/>
              </a:ext>
            </a:extLst>
          </p:cNvPr>
          <p:cNvSpPr>
            <a:spLocks noGrp="1"/>
          </p:cNvSpPr>
          <p:nvPr>
            <p:ph type="subTitle" idx="1"/>
          </p:nvPr>
        </p:nvSpPr>
        <p:spPr>
          <a:xfrm>
            <a:off x="1524000" y="4903788"/>
            <a:ext cx="9144000" cy="582612"/>
          </a:xfrm>
        </p:spPr>
        <p:txBody>
          <a:bodyPr>
            <a:normAutofit fontScale="85000" lnSpcReduction="10000"/>
          </a:bodyPr>
          <a:lstStyle/>
          <a:p>
            <a:r>
              <a:rPr lang="en-US"/>
              <a:t>Topic: </a:t>
            </a:r>
            <a:r>
              <a:rPr lang="en-US" dirty="0"/>
              <a:t>Health, safety and environmental regulations </a:t>
            </a:r>
            <a:r>
              <a:rPr lang="en-US"/>
              <a:t>and practice</a:t>
            </a:r>
            <a:endParaRPr lang="en-US" dirty="0"/>
          </a:p>
        </p:txBody>
      </p:sp>
      <p:sp>
        <p:nvSpPr>
          <p:cNvPr id="4" name="Text Placeholder 3">
            <a:extLst>
              <a:ext uri="{FF2B5EF4-FFF2-40B4-BE49-F238E27FC236}">
                <a16:creationId xmlns:a16="http://schemas.microsoft.com/office/drawing/2014/main" id="{47867F5A-5A0F-C526-6E2A-AC6C470A9D34}"/>
              </a:ext>
            </a:extLst>
          </p:cNvPr>
          <p:cNvSpPr>
            <a:spLocks noGrp="1"/>
          </p:cNvSpPr>
          <p:nvPr>
            <p:ph type="body" sz="quarter" idx="10"/>
          </p:nvPr>
        </p:nvSpPr>
        <p:spPr>
          <a:xfrm>
            <a:off x="6096000" y="2476500"/>
            <a:ext cx="5622925" cy="534988"/>
          </a:xfrm>
        </p:spPr>
        <p:txBody>
          <a:bodyPr/>
          <a:lstStyle/>
          <a:p>
            <a:r>
              <a:rPr lang="en-GB" dirty="0"/>
              <a:t>Route: Health &amp; Science</a:t>
            </a:r>
          </a:p>
        </p:txBody>
      </p:sp>
      <p:sp>
        <p:nvSpPr>
          <p:cNvPr id="5" name="Text Placeholder 4">
            <a:extLst>
              <a:ext uri="{FF2B5EF4-FFF2-40B4-BE49-F238E27FC236}">
                <a16:creationId xmlns:a16="http://schemas.microsoft.com/office/drawing/2014/main" id="{47751806-CAEB-6B9E-B21F-4278168228FD}"/>
              </a:ext>
            </a:extLst>
          </p:cNvPr>
          <p:cNvSpPr>
            <a:spLocks noGrp="1"/>
          </p:cNvSpPr>
          <p:nvPr>
            <p:ph type="body" sz="quarter" idx="11"/>
          </p:nvPr>
        </p:nvSpPr>
        <p:spPr>
          <a:xfrm>
            <a:off x="1524000" y="5626100"/>
            <a:ext cx="9144000" cy="457200"/>
          </a:xfrm>
        </p:spPr>
        <p:txBody>
          <a:bodyPr/>
          <a:lstStyle/>
          <a:p>
            <a:r>
              <a:rPr lang="en-GB" dirty="0"/>
              <a:t>Lesson 4: Biohazards and their containment</a:t>
            </a:r>
          </a:p>
        </p:txBody>
      </p:sp>
    </p:spTree>
    <p:extLst>
      <p:ext uri="{BB962C8B-B14F-4D97-AF65-F5344CB8AC3E}">
        <p14:creationId xmlns:p14="http://schemas.microsoft.com/office/powerpoint/2010/main" val="1924075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lab coats looking through microscopes&#10;&#10;Description automatically generated">
            <a:extLst>
              <a:ext uri="{FF2B5EF4-FFF2-40B4-BE49-F238E27FC236}">
                <a16:creationId xmlns:a16="http://schemas.microsoft.com/office/drawing/2014/main" id="{25FD8649-4EC0-76E9-3FB3-348405968F35}"/>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 b="-1429"/>
          <a:stretch/>
        </p:blipFill>
        <p:spPr>
          <a:xfrm>
            <a:off x="6989083" y="1825625"/>
            <a:ext cx="4364038" cy="4408664"/>
          </a:xfrm>
          <a:prstGeom prst="rect">
            <a:avLst/>
          </a:prstGeom>
        </p:spPr>
      </p:pic>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666046" cy="1325563"/>
          </a:xfrm>
        </p:spPr>
        <p:txBody>
          <a:bodyPr>
            <a:normAutofit/>
          </a:bodyPr>
          <a:lstStyle/>
          <a:p>
            <a:r>
              <a:rPr lang="en-GB" dirty="0"/>
              <a:t>Hazard Group 1 = Containment Level 1 (CL-1)</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lstStyle/>
          <a:p>
            <a:r>
              <a:rPr lang="en-GB" dirty="0"/>
              <a:t>Usual good aseptic techniques:</a:t>
            </a:r>
            <a:br>
              <a:rPr lang="en-GB" dirty="0"/>
            </a:br>
            <a:r>
              <a:rPr lang="en-GB" dirty="0"/>
              <a:t>no cross contamination </a:t>
            </a:r>
          </a:p>
          <a:p>
            <a:r>
              <a:rPr lang="en-GB" dirty="0"/>
              <a:t>Usual good microbiological techniques </a:t>
            </a:r>
          </a:p>
          <a:p>
            <a:r>
              <a:rPr lang="en-GB" dirty="0"/>
              <a:t>Usual good laboratory practices:</a:t>
            </a:r>
            <a:br>
              <a:rPr lang="en-GB" dirty="0"/>
            </a:br>
            <a:r>
              <a:rPr lang="en-GB" dirty="0"/>
              <a:t>no eating and drinking in the lab, etc.</a:t>
            </a:r>
          </a:p>
          <a:p>
            <a:r>
              <a:rPr lang="en-GB" dirty="0"/>
              <a:t>Basic safety measures:</a:t>
            </a:r>
            <a:br>
              <a:rPr lang="en-GB" dirty="0"/>
            </a:br>
            <a:r>
              <a:rPr lang="en-GB" dirty="0"/>
              <a:t>safety glasses, lab coats, good handwashing techniques, etc.</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2065404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Hazard Group 2</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lstStyle/>
          <a:p>
            <a:r>
              <a:rPr lang="en-GB" dirty="0"/>
              <a:t>Can cause human disease</a:t>
            </a:r>
          </a:p>
          <a:p>
            <a:r>
              <a:rPr lang="en-GB" dirty="0"/>
              <a:t>May be a hazard to lab workers</a:t>
            </a:r>
          </a:p>
          <a:p>
            <a:r>
              <a:rPr lang="en-GB" dirty="0"/>
              <a:t>Likelihood of infection spreading</a:t>
            </a:r>
            <a:br>
              <a:rPr lang="en-GB" dirty="0"/>
            </a:br>
            <a:r>
              <a:rPr lang="en-GB" dirty="0"/>
              <a:t>to the community is low</a:t>
            </a:r>
          </a:p>
          <a:p>
            <a:r>
              <a:rPr lang="en-GB" dirty="0"/>
              <a:t>There are usually effective vaccines</a:t>
            </a:r>
            <a:br>
              <a:rPr lang="en-GB" dirty="0"/>
            </a:br>
            <a:r>
              <a:rPr lang="en-GB" dirty="0"/>
              <a:t>or treatments available</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8" name="Picture 7">
            <a:extLst>
              <a:ext uri="{FF2B5EF4-FFF2-40B4-BE49-F238E27FC236}">
                <a16:creationId xmlns:a16="http://schemas.microsoft.com/office/drawing/2014/main" id="{58F7B8B7-F92F-E99B-4331-86FAD2E5D7C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491339" y="3080211"/>
            <a:ext cx="1463857" cy="1842166"/>
          </a:xfrm>
          <a:prstGeom prst="rect">
            <a:avLst/>
          </a:prstGeom>
        </p:spPr>
      </p:pic>
      <p:pic>
        <p:nvPicPr>
          <p:cNvPr id="2" name="Picture Placeholder 1" descr="A room with a blue door and a white and blue room&#10;&#10;Description automatically generated">
            <a:extLst>
              <a:ext uri="{FF2B5EF4-FFF2-40B4-BE49-F238E27FC236}">
                <a16:creationId xmlns:a16="http://schemas.microsoft.com/office/drawing/2014/main" id="{7AED3A3A-79F3-4F5F-D745-1F558C659890}"/>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a:ext>
            </a:extLst>
          </a:blip>
          <a:srcRect l="4881" r="4881"/>
          <a:stretch/>
        </p:blipFill>
        <p:spPr>
          <a:xfrm>
            <a:off x="6989763" y="1825625"/>
            <a:ext cx="4364037" cy="4351338"/>
          </a:xfrm>
          <a:prstGeom prst="rect">
            <a:avLst/>
          </a:prstGeom>
        </p:spPr>
      </p:pic>
    </p:spTree>
    <p:extLst>
      <p:ext uri="{BB962C8B-B14F-4D97-AF65-F5344CB8AC3E}">
        <p14:creationId xmlns:p14="http://schemas.microsoft.com/office/powerpoint/2010/main" val="245340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199" y="365125"/>
            <a:ext cx="10650415" cy="1325563"/>
          </a:xfrm>
        </p:spPr>
        <p:txBody>
          <a:bodyPr>
            <a:normAutofit/>
          </a:bodyPr>
          <a:lstStyle/>
          <a:p>
            <a:r>
              <a:rPr lang="en-GB" dirty="0"/>
              <a:t>Hazard Group 2 = Containment Level 2 (CL-2)</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normAutofit fontScale="85000" lnSpcReduction="10000"/>
          </a:bodyPr>
          <a:lstStyle/>
          <a:p>
            <a:r>
              <a:rPr lang="en-GB" dirty="0"/>
              <a:t>Same as Containment Level 1 but with</a:t>
            </a:r>
            <a:br>
              <a:rPr lang="en-GB" dirty="0"/>
            </a:br>
            <a:r>
              <a:rPr lang="en-GB" dirty="0"/>
              <a:t>additional measures</a:t>
            </a:r>
          </a:p>
          <a:p>
            <a:r>
              <a:rPr lang="en-GB" dirty="0"/>
              <a:t>Some control over the movement and release</a:t>
            </a:r>
            <a:br>
              <a:rPr lang="en-GB" dirty="0"/>
            </a:br>
            <a:r>
              <a:rPr lang="en-GB" dirty="0"/>
              <a:t>of possible pathogen vectors </a:t>
            </a:r>
          </a:p>
          <a:p>
            <a:r>
              <a:rPr lang="en-GB" b="1" dirty="0"/>
              <a:t>A separate controlled working area </a:t>
            </a:r>
            <a:r>
              <a:rPr lang="en-GB" dirty="0"/>
              <a:t>with </a:t>
            </a:r>
            <a:r>
              <a:rPr lang="en-GB" b="1" dirty="0"/>
              <a:t>limited access </a:t>
            </a:r>
            <a:r>
              <a:rPr lang="en-GB" dirty="0"/>
              <a:t>to authorised personnel only</a:t>
            </a:r>
          </a:p>
          <a:p>
            <a:r>
              <a:rPr lang="en-GB" b="1" dirty="0"/>
              <a:t>Viable microorganisms are contained within</a:t>
            </a:r>
            <a:br>
              <a:rPr lang="en-GB" b="1" dirty="0"/>
            </a:br>
            <a:r>
              <a:rPr lang="en-GB" b="1" dirty="0"/>
              <a:t>a closed system</a:t>
            </a:r>
          </a:p>
          <a:p>
            <a:r>
              <a:rPr lang="en-GB" dirty="0"/>
              <a:t>Some decontamination and more in-depth</a:t>
            </a:r>
            <a:br>
              <a:rPr lang="en-GB" dirty="0"/>
            </a:br>
            <a:r>
              <a:rPr lang="en-GB" dirty="0"/>
              <a:t>cleaning facilities.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2" name="Picture Placeholder 1" descr="A room with a blue door and a white and blue room&#10;&#10;Description automatically generated">
            <a:extLst>
              <a:ext uri="{FF2B5EF4-FFF2-40B4-BE49-F238E27FC236}">
                <a16:creationId xmlns:a16="http://schemas.microsoft.com/office/drawing/2014/main" id="{0F45333D-71FC-6395-4449-ED0A1C5CC25C}"/>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l="4881" r="4881"/>
          <a:stretch/>
        </p:blipFill>
        <p:spPr>
          <a:xfrm>
            <a:off x="6989763" y="1825625"/>
            <a:ext cx="4364037" cy="4351338"/>
          </a:xfrm>
          <a:prstGeom prst="rect">
            <a:avLst/>
          </a:prstGeom>
        </p:spPr>
      </p:pic>
    </p:spTree>
    <p:extLst>
      <p:ext uri="{BB962C8B-B14F-4D97-AF65-F5344CB8AC3E}">
        <p14:creationId xmlns:p14="http://schemas.microsoft.com/office/powerpoint/2010/main" val="4204270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Hazard Group 3</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lstStyle/>
          <a:p>
            <a:r>
              <a:rPr lang="en-GB" dirty="0"/>
              <a:t>Can cause severe human disease</a:t>
            </a:r>
          </a:p>
          <a:p>
            <a:r>
              <a:rPr lang="en-GB" dirty="0"/>
              <a:t>Can be a serious hazard to lab workers</a:t>
            </a:r>
          </a:p>
          <a:p>
            <a:r>
              <a:rPr lang="en-GB" dirty="0"/>
              <a:t>Infection may spread to the community</a:t>
            </a:r>
          </a:p>
          <a:p>
            <a:r>
              <a:rPr lang="en-GB" dirty="0"/>
              <a:t>There are usually effective vaccines</a:t>
            </a:r>
            <a:br>
              <a:rPr lang="en-GB" dirty="0"/>
            </a:br>
            <a:r>
              <a:rPr lang="en-GB" dirty="0"/>
              <a:t>or treatments available</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8" name="Picture 7" descr="A person wearing a white protective suit and gloves&#10;&#10;Description automatically generated">
            <a:extLst>
              <a:ext uri="{FF2B5EF4-FFF2-40B4-BE49-F238E27FC236}">
                <a16:creationId xmlns:a16="http://schemas.microsoft.com/office/drawing/2014/main" id="{3381FF39-C722-FD46-0505-30B4CDCF76B7}"/>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989082" y="1825625"/>
            <a:ext cx="4364717" cy="4351338"/>
          </a:xfrm>
          <a:prstGeom prst="rect">
            <a:avLst/>
          </a:prstGeom>
        </p:spPr>
      </p:pic>
    </p:spTree>
    <p:extLst>
      <p:ext uri="{BB962C8B-B14F-4D97-AF65-F5344CB8AC3E}">
        <p14:creationId xmlns:p14="http://schemas.microsoft.com/office/powerpoint/2010/main" val="2161553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erson wearing a white protective suit and gloves&#10;&#10;Description automatically generated">
            <a:extLst>
              <a:ext uri="{FF2B5EF4-FFF2-40B4-BE49-F238E27FC236}">
                <a16:creationId xmlns:a16="http://schemas.microsoft.com/office/drawing/2014/main" id="{EA8BFB75-637E-82EE-5EF2-C8C957EB3AD5}"/>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989082" y="1825625"/>
            <a:ext cx="4364717" cy="4351338"/>
          </a:xfrm>
          <a:prstGeom prst="rect">
            <a:avLst/>
          </a:prstGeom>
        </p:spPr>
      </p:pic>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199" y="365125"/>
            <a:ext cx="10689091" cy="1325563"/>
          </a:xfrm>
        </p:spPr>
        <p:txBody>
          <a:bodyPr>
            <a:normAutofit/>
          </a:bodyPr>
          <a:lstStyle/>
          <a:p>
            <a:r>
              <a:rPr lang="en-GB" dirty="0"/>
              <a:t>Hazard Group 3 = Containment Level 3 (CL-3)</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normAutofit fontScale="70000" lnSpcReduction="20000"/>
          </a:bodyPr>
          <a:lstStyle/>
          <a:p>
            <a:r>
              <a:rPr lang="en-GB" dirty="0"/>
              <a:t>Same as Containment Level 2 but with</a:t>
            </a:r>
            <a:br>
              <a:rPr lang="en-GB" dirty="0"/>
            </a:br>
            <a:r>
              <a:rPr lang="en-GB" dirty="0"/>
              <a:t>additional measures </a:t>
            </a:r>
          </a:p>
          <a:p>
            <a:r>
              <a:rPr lang="en-GB" dirty="0"/>
              <a:t>Stricter limits on what may leave the controlled</a:t>
            </a:r>
            <a:br>
              <a:rPr lang="en-GB" dirty="0"/>
            </a:br>
            <a:r>
              <a:rPr lang="en-GB" dirty="0"/>
              <a:t>working area, including HEPA filtered extract air and</a:t>
            </a:r>
            <a:br>
              <a:rPr lang="en-GB" dirty="0"/>
            </a:br>
            <a:r>
              <a:rPr lang="en-GB" b="1" dirty="0"/>
              <a:t>no release of microorganisms from the closed system </a:t>
            </a:r>
          </a:p>
          <a:p>
            <a:r>
              <a:rPr lang="en-GB" dirty="0"/>
              <a:t>The workplace is under </a:t>
            </a:r>
            <a:r>
              <a:rPr lang="en-GB" b="1" dirty="0"/>
              <a:t>negative air pressure</a:t>
            </a:r>
          </a:p>
          <a:p>
            <a:r>
              <a:rPr lang="en-GB" dirty="0"/>
              <a:t>Personnel wear </a:t>
            </a:r>
            <a:r>
              <a:rPr lang="en-GB" b="1" dirty="0"/>
              <a:t>protective clothing </a:t>
            </a:r>
            <a:r>
              <a:rPr lang="en-GB" dirty="0"/>
              <a:t>and there is</a:t>
            </a:r>
            <a:br>
              <a:rPr lang="en-GB" dirty="0"/>
            </a:br>
            <a:r>
              <a:rPr lang="en-GB" dirty="0"/>
              <a:t>optional showering</a:t>
            </a:r>
          </a:p>
          <a:p>
            <a:r>
              <a:rPr lang="en-GB" dirty="0"/>
              <a:t>There should also be an observation window so occupants of the working area can be seen</a:t>
            </a:r>
          </a:p>
          <a:p>
            <a:r>
              <a:rPr lang="en-GB" dirty="0"/>
              <a:t>The </a:t>
            </a:r>
            <a:r>
              <a:rPr lang="en-GB" b="1" dirty="0"/>
              <a:t>workplace should also be sealable </a:t>
            </a:r>
            <a:r>
              <a:rPr lang="en-GB" dirty="0"/>
              <a:t>to permit disinfection and/or optional fumigation</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a:t>Activity 2</a:t>
            </a:r>
            <a:endParaRPr lang="en-GB" dirty="0"/>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a:t>Lesson 4: Biohazards and their containment</a:t>
            </a:r>
            <a:endParaRPr lang="en-GB" dirty="0"/>
          </a:p>
        </p:txBody>
      </p:sp>
    </p:spTree>
    <p:extLst>
      <p:ext uri="{BB962C8B-B14F-4D97-AF65-F5344CB8AC3E}">
        <p14:creationId xmlns:p14="http://schemas.microsoft.com/office/powerpoint/2010/main" val="3064859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Hazard Group 4</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lstStyle/>
          <a:p>
            <a:r>
              <a:rPr lang="en-GB" dirty="0"/>
              <a:t>Causes severe human disease</a:t>
            </a:r>
          </a:p>
          <a:p>
            <a:r>
              <a:rPr lang="en-GB" dirty="0"/>
              <a:t>Is a serious hazard to lab workers</a:t>
            </a:r>
          </a:p>
          <a:p>
            <a:r>
              <a:rPr lang="en-GB" dirty="0"/>
              <a:t>Infection is likely to spread</a:t>
            </a:r>
            <a:br>
              <a:rPr lang="en-GB" dirty="0"/>
            </a:br>
            <a:r>
              <a:rPr lang="en-GB" dirty="0"/>
              <a:t>to communities</a:t>
            </a:r>
          </a:p>
          <a:p>
            <a:r>
              <a:rPr lang="en-GB" dirty="0"/>
              <a:t>No effective vaccines or</a:t>
            </a:r>
            <a:br>
              <a:rPr lang="en-GB" dirty="0"/>
            </a:br>
            <a:r>
              <a:rPr lang="en-GB" dirty="0"/>
              <a:t>treatments available</a:t>
            </a:r>
          </a:p>
          <a:p>
            <a:r>
              <a:rPr lang="en-GB" dirty="0"/>
              <a:t>No effective preventative methods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4" name="Picture 3" descr="Several people wearing blue hazmat suits&#10;&#10;Description automatically generated">
            <a:extLst>
              <a:ext uri="{FF2B5EF4-FFF2-40B4-BE49-F238E27FC236}">
                <a16:creationId xmlns:a16="http://schemas.microsoft.com/office/drawing/2014/main" id="{8C0C30A4-A92E-1BD7-BB04-7F5EDA36710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091518" y="1779216"/>
            <a:ext cx="2232605" cy="4397747"/>
          </a:xfrm>
          <a:prstGeom prst="rect">
            <a:avLst/>
          </a:prstGeom>
        </p:spPr>
      </p:pic>
    </p:spTree>
    <p:extLst>
      <p:ext uri="{BB962C8B-B14F-4D97-AF65-F5344CB8AC3E}">
        <p14:creationId xmlns:p14="http://schemas.microsoft.com/office/powerpoint/2010/main" val="2731809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199" y="365125"/>
            <a:ext cx="10658231" cy="1325563"/>
          </a:xfrm>
        </p:spPr>
        <p:txBody>
          <a:bodyPr>
            <a:normAutofit/>
          </a:bodyPr>
          <a:lstStyle/>
          <a:p>
            <a:r>
              <a:rPr lang="en-GB" dirty="0"/>
              <a:t>Hazard Group 4 = Containment Level 4 (CL-4)</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normAutofit fontScale="62500" lnSpcReduction="20000"/>
          </a:bodyPr>
          <a:lstStyle/>
          <a:p>
            <a:r>
              <a:rPr lang="en-GB" dirty="0"/>
              <a:t>Same as Containment Level 3 but with additional measures </a:t>
            </a:r>
          </a:p>
          <a:p>
            <a:r>
              <a:rPr lang="en-GB" b="1" dirty="0"/>
              <a:t>Complete control over what goes into and out of the</a:t>
            </a:r>
            <a:br>
              <a:rPr lang="en-GB" b="1" dirty="0"/>
            </a:br>
            <a:r>
              <a:rPr lang="en-GB" b="1" dirty="0"/>
              <a:t>controlled working area </a:t>
            </a:r>
          </a:p>
          <a:p>
            <a:r>
              <a:rPr lang="en-GB" dirty="0"/>
              <a:t>Negative air pressure, with air being filtered with a HEPA or</a:t>
            </a:r>
            <a:br>
              <a:rPr lang="en-GB" dirty="0"/>
            </a:br>
            <a:r>
              <a:rPr lang="en-GB" dirty="0"/>
              <a:t>equivalent filter on input, and then doubly filtered on extract</a:t>
            </a:r>
          </a:p>
          <a:p>
            <a:r>
              <a:rPr lang="en-GB" dirty="0"/>
              <a:t>Personnel </a:t>
            </a:r>
            <a:r>
              <a:rPr lang="en-GB" b="1" dirty="0"/>
              <a:t>completely change their clothes to protective</a:t>
            </a:r>
            <a:br>
              <a:rPr lang="en-GB" b="1" dirty="0"/>
            </a:br>
            <a:r>
              <a:rPr lang="en-GB" b="1" dirty="0"/>
              <a:t>clothing</a:t>
            </a:r>
            <a:r>
              <a:rPr lang="en-GB" dirty="0"/>
              <a:t> and then </a:t>
            </a:r>
            <a:r>
              <a:rPr lang="en-GB" b="1" dirty="0"/>
              <a:t>shower when leaving</a:t>
            </a:r>
            <a:r>
              <a:rPr lang="en-GB" dirty="0"/>
              <a:t> the controlled area</a:t>
            </a:r>
          </a:p>
          <a:p>
            <a:r>
              <a:rPr lang="en-GB" dirty="0"/>
              <a:t>All waste (effluent) from sinks and showers is collected and inactivated before release</a:t>
            </a:r>
          </a:p>
          <a:p>
            <a:r>
              <a:rPr lang="en-GB" b="1" dirty="0"/>
              <a:t>Access to the controlled area is restricted to authorised persons</a:t>
            </a:r>
            <a:r>
              <a:rPr lang="en-GB" dirty="0"/>
              <a:t> via air-lock key procedure and biological agents are stored securely</a:t>
            </a:r>
          </a:p>
          <a:p>
            <a:r>
              <a:rPr lang="en-GB" dirty="0"/>
              <a:t>The controlled area must also be </a:t>
            </a:r>
            <a:r>
              <a:rPr lang="en-GB" b="1" dirty="0"/>
              <a:t>sealable to permit fumigation</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2" name="Picture 1" descr="Several people wearing blue hazmat suits&#10;&#10;Description automatically generated">
            <a:extLst>
              <a:ext uri="{FF2B5EF4-FFF2-40B4-BE49-F238E27FC236}">
                <a16:creationId xmlns:a16="http://schemas.microsoft.com/office/drawing/2014/main" id="{35C97137-ECB7-5D78-9323-F10369A167F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091518" y="1779216"/>
            <a:ext cx="2232605" cy="4397747"/>
          </a:xfrm>
          <a:prstGeom prst="rect">
            <a:avLst/>
          </a:prstGeom>
        </p:spPr>
      </p:pic>
    </p:spTree>
    <p:extLst>
      <p:ext uri="{BB962C8B-B14F-4D97-AF65-F5344CB8AC3E}">
        <p14:creationId xmlns:p14="http://schemas.microsoft.com/office/powerpoint/2010/main" val="2922768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normAutofit/>
          </a:bodyPr>
          <a:lstStyle/>
          <a:p>
            <a:r>
              <a:rPr lang="en-GB" dirty="0"/>
              <a:t>CL1</a:t>
            </a:r>
            <a:r>
              <a:rPr lang="en-US" dirty="0"/>
              <a:t>–</a:t>
            </a:r>
            <a:r>
              <a:rPr lang="en-GB" dirty="0"/>
              <a:t>4 Summary</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rmAutofit fontScale="70000" lnSpcReduction="20000"/>
          </a:bodyPr>
          <a:lstStyle/>
          <a:p>
            <a:r>
              <a:rPr lang="en-GB" b="1" dirty="0"/>
              <a:t>CL-1: </a:t>
            </a:r>
            <a:r>
              <a:rPr lang="en-GB" dirty="0"/>
              <a:t>Usual good aseptic/microbiological techniques and laboratory practices, as well as basic</a:t>
            </a:r>
            <a:br>
              <a:rPr lang="en-GB" dirty="0"/>
            </a:br>
            <a:r>
              <a:rPr lang="en-GB" dirty="0"/>
              <a:t>safety measures.</a:t>
            </a:r>
          </a:p>
          <a:p>
            <a:r>
              <a:rPr lang="en-GB" b="1" dirty="0"/>
              <a:t>CL-2: </a:t>
            </a:r>
            <a:r>
              <a:rPr lang="en-GB" dirty="0"/>
              <a:t>Control of possible pathogen vectors within a closed system. A separate controlled working</a:t>
            </a:r>
            <a:br>
              <a:rPr lang="en-GB" dirty="0"/>
            </a:br>
            <a:r>
              <a:rPr lang="en-GB" dirty="0"/>
              <a:t>area with limited access. Decontamination and more in-depth cleaning facilities.</a:t>
            </a:r>
          </a:p>
          <a:p>
            <a:r>
              <a:rPr lang="en-GB" b="1" dirty="0"/>
              <a:t>CL-3</a:t>
            </a:r>
            <a:r>
              <a:rPr lang="en-GB" dirty="0"/>
              <a:t>: Stricter limits on what may leave the controlled working area and no release of microorganisms</a:t>
            </a:r>
            <a:br>
              <a:rPr lang="en-GB" dirty="0"/>
            </a:br>
            <a:r>
              <a:rPr lang="en-GB" dirty="0"/>
              <a:t>from the closed system. Negative air pressure and workplace sealable to permit disinfection and/or fumigation. Personnel wear PPE and there is optional showering, as well as an observation window.</a:t>
            </a:r>
          </a:p>
          <a:p>
            <a:r>
              <a:rPr lang="en-GB" b="1" dirty="0"/>
              <a:t>CL-4: </a:t>
            </a:r>
            <a:r>
              <a:rPr lang="en-GB" dirty="0"/>
              <a:t>Complete control over the controlled working area. Negative air pressure with air being filtered</a:t>
            </a:r>
            <a:br>
              <a:rPr lang="en-GB" dirty="0"/>
            </a:br>
            <a:r>
              <a:rPr lang="en-GB" dirty="0"/>
              <a:t>on input and then doubly filtered on extract. Personnel completely change to PPE and then shower</a:t>
            </a:r>
            <a:br>
              <a:rPr lang="en-GB" dirty="0"/>
            </a:br>
            <a:r>
              <a:rPr lang="en-GB" dirty="0"/>
              <a:t>when leaving. All waste (effluent) from sinks and showers is inactivated before release. Access to the controlled area is restricted to authorised persons. The controlled area must also be sealable to</a:t>
            </a:r>
            <a:br>
              <a:rPr lang="en-GB" dirty="0"/>
            </a:br>
            <a:r>
              <a:rPr lang="en-GB" dirty="0"/>
              <a:t>permit fumigation.</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562916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p:txBody>
          <a:bodyPr/>
          <a:lstStyle/>
          <a:p>
            <a:r>
              <a:rPr lang="en-GB" dirty="0"/>
              <a:t>Study question</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p:txBody>
          <a:bodyPr>
            <a:normAutofit fontScale="85000" lnSpcReduction="20000"/>
          </a:bodyPr>
          <a:lstStyle/>
          <a:p>
            <a:pPr marL="0" lvl="0" indent="0" algn="l" rtl="0">
              <a:lnSpc>
                <a:spcPct val="128000"/>
              </a:lnSpc>
              <a:buClr>
                <a:schemeClr val="dk1"/>
              </a:buClr>
              <a:buSzPts val="2000"/>
              <a:buNone/>
            </a:pPr>
            <a:r>
              <a:rPr lang="en-GB" sz="2400" dirty="0">
                <a:latin typeface="Arial"/>
                <a:ea typeface="Arial"/>
                <a:cs typeface="Arial"/>
                <a:sym typeface="Arial"/>
              </a:rPr>
              <a:t>Complete the study question independently:</a:t>
            </a:r>
            <a:endParaRPr lang="en-GB" dirty="0"/>
          </a:p>
          <a:p>
            <a:pPr marL="0" lvl="0" indent="0" algn="l" rtl="0">
              <a:lnSpc>
                <a:spcPct val="128000"/>
              </a:lnSpc>
              <a:buClr>
                <a:schemeClr val="dk1"/>
              </a:buClr>
              <a:buSzPts val="2000"/>
              <a:buNone/>
            </a:pPr>
            <a:endParaRPr lang="en-GB" sz="2400" dirty="0">
              <a:latin typeface="Arial"/>
              <a:ea typeface="Arial"/>
              <a:cs typeface="Arial"/>
              <a:sym typeface="Arial"/>
            </a:endParaRPr>
          </a:p>
          <a:p>
            <a:pPr marL="0" lvl="0" indent="0" algn="l" rtl="0">
              <a:lnSpc>
                <a:spcPct val="128000"/>
              </a:lnSpc>
              <a:buClr>
                <a:schemeClr val="dk1"/>
              </a:buClr>
              <a:buSzPts val="2000"/>
              <a:buNone/>
            </a:pPr>
            <a:r>
              <a:rPr lang="en-GB" sz="2400" dirty="0"/>
              <a:t>A company has been regularly working with common cold cell cultures.</a:t>
            </a:r>
            <a:br>
              <a:rPr lang="en-GB" sz="2400" dirty="0"/>
            </a:br>
            <a:r>
              <a:rPr lang="en-GB" sz="2400" dirty="0"/>
              <a:t>The lab currently limits the movement of pathogen vectors and work is undertaken within closed systems and in a biological safety cabinet (BSC).</a:t>
            </a:r>
            <a:br>
              <a:rPr lang="en-GB" sz="2400" dirty="0"/>
            </a:br>
            <a:r>
              <a:rPr lang="en-GB" sz="2400" dirty="0"/>
              <a:t>There is restricted access to the laboratory and lab workers are provided with a lab coat to put on over their clothes before entry to the lab. The organisation is investigating the possibility of starting some work on some HIV samples. </a:t>
            </a:r>
          </a:p>
          <a:p>
            <a:pPr marL="0" lvl="0" indent="0" algn="l" rtl="0">
              <a:lnSpc>
                <a:spcPct val="128000"/>
              </a:lnSpc>
              <a:buClr>
                <a:schemeClr val="dk1"/>
              </a:buClr>
              <a:buSzPts val="2000"/>
              <a:buNone/>
            </a:pPr>
            <a:endParaRPr lang="en-GB" sz="2400" dirty="0"/>
          </a:p>
          <a:p>
            <a:pPr marL="0" lvl="0" indent="0" algn="l" rtl="0">
              <a:lnSpc>
                <a:spcPct val="128000"/>
              </a:lnSpc>
              <a:buClr>
                <a:schemeClr val="dk1"/>
              </a:buClr>
              <a:buSzPts val="2000"/>
              <a:buNone/>
            </a:pPr>
            <a:r>
              <a:rPr lang="en-GB" sz="2400" dirty="0"/>
              <a:t>Explain</a:t>
            </a:r>
            <a:r>
              <a:rPr lang="en-GB" sz="2400" b="1" dirty="0"/>
              <a:t> two </a:t>
            </a:r>
            <a:r>
              <a:rPr lang="en-GB" sz="2400" dirty="0"/>
              <a:t>changes the lab would need to make before starting this work. </a:t>
            </a:r>
            <a:r>
              <a:rPr lang="en-GB" sz="2400" b="1" dirty="0"/>
              <a:t>[4 marks]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3023638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p:txBody>
          <a:bodyPr/>
          <a:lstStyle/>
          <a:p>
            <a:r>
              <a:rPr lang="en-GB" dirty="0"/>
              <a:t>Study question sample answer</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p:txBody>
          <a:bodyPr>
            <a:normAutofit/>
          </a:bodyPr>
          <a:lstStyle/>
          <a:p>
            <a:pPr marL="0" indent="0">
              <a:buClr>
                <a:schemeClr val="dk1"/>
              </a:buClr>
              <a:buSzPts val="2000"/>
              <a:buNone/>
            </a:pPr>
            <a:r>
              <a:rPr lang="en-GB" b="1" dirty="0">
                <a:ea typeface="Calibri"/>
                <a:sym typeface="Calibri"/>
              </a:rPr>
              <a:t>Mark scheme – award one mark per explanation point, up to a maximum of 4 marks.</a:t>
            </a:r>
            <a:endParaRPr lang="en-GB" dirty="0"/>
          </a:p>
          <a:p>
            <a:pPr marL="0" lvl="0" indent="0" algn="l" rtl="0">
              <a:spcAft>
                <a:spcPts val="0"/>
              </a:spcAft>
              <a:buClr>
                <a:schemeClr val="dk1"/>
              </a:buClr>
              <a:buSzPts val="2000"/>
              <a:buNone/>
            </a:pPr>
            <a:endParaRPr lang="en-GB" sz="2400" dirty="0"/>
          </a:p>
          <a:p>
            <a:pPr marL="0" lvl="0" indent="0" algn="l" rtl="0">
              <a:spcAft>
                <a:spcPts val="0"/>
              </a:spcAft>
              <a:buClr>
                <a:schemeClr val="dk1"/>
              </a:buClr>
              <a:buSzPts val="2000"/>
              <a:buNone/>
            </a:pPr>
            <a:r>
              <a:rPr lang="en-GB" sz="2400" dirty="0"/>
              <a:t>Lab workers are likely to need a higher level of protective clothing </a:t>
            </a:r>
            <a:r>
              <a:rPr lang="en-GB" sz="2400" b="1" dirty="0"/>
              <a:t>[1 mark] </a:t>
            </a:r>
            <a:r>
              <a:rPr lang="en-GB" sz="2400" dirty="0"/>
              <a:t>to ensure adequate protection from the Grou</a:t>
            </a:r>
            <a:r>
              <a:rPr lang="en-GB" dirty="0"/>
              <a:t>p 3 </a:t>
            </a:r>
            <a:r>
              <a:rPr lang="en-GB" sz="2400" dirty="0"/>
              <a:t>hazardous substances they are working with </a:t>
            </a:r>
            <a:r>
              <a:rPr lang="en-GB" sz="2400" b="1" dirty="0"/>
              <a:t>[1 mark]</a:t>
            </a:r>
            <a:r>
              <a:rPr lang="en-GB" sz="2400" dirty="0"/>
              <a:t>, and an anti-chamber or changing area would </a:t>
            </a:r>
            <a:r>
              <a:rPr lang="en-GB" dirty="0"/>
              <a:t>therefore also</a:t>
            </a:r>
            <a:r>
              <a:rPr lang="en-GB" sz="2400" dirty="0"/>
              <a:t> be required </a:t>
            </a:r>
            <a:r>
              <a:rPr lang="en-GB" sz="2400" b="1" dirty="0"/>
              <a:t>[1 mark]</a:t>
            </a:r>
            <a:r>
              <a:rPr lang="en-GB" sz="2400" dirty="0"/>
              <a:t> to allow workers to change out of their own clothes and avoid the risk of taking the hazardous substances out of the laboratory </a:t>
            </a:r>
            <a:r>
              <a:rPr lang="en-GB" sz="2400" b="1" dirty="0"/>
              <a:t>[1 mark]</a:t>
            </a:r>
            <a:r>
              <a:rPr lang="en-GB" dirty="0"/>
              <a:t>.</a:t>
            </a:r>
            <a:endParaRPr lang="en-GB" sz="2400"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3425418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a:t>In this lesson we will:</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a:normAutofit/>
          </a:bodyPr>
          <a:lstStyle/>
          <a:p>
            <a:pPr lvl="0"/>
            <a:r>
              <a:rPr lang="en-GB" dirty="0"/>
              <a:t>Recall and identify the four different biohazard categories, including examples of each.</a:t>
            </a:r>
          </a:p>
          <a:p>
            <a:pPr lvl="0"/>
            <a:r>
              <a:rPr lang="en-GB"/>
              <a:t>Describe the containment measures required for the four different categories of biohazard.</a:t>
            </a:r>
            <a:endParaRPr lang="en-US" dirty="0"/>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4351338"/>
          </a:xfrm>
        </p:spPr>
        <p:txBody>
          <a:bodyPr>
            <a:normAutofit fontScale="92500" lnSpcReduction="10000"/>
          </a:bodyPr>
          <a:lstStyle/>
          <a:p>
            <a:r>
              <a:rPr lang="en-US" sz="1000" b="1" dirty="0"/>
              <a:t>Skills:</a:t>
            </a:r>
          </a:p>
          <a:p>
            <a:r>
              <a:rPr lang="en-US" sz="1000" dirty="0"/>
              <a:t>CS3.1: Identifying their own role in relation to the wider team, including establishing own accountability for tasks and deliverables, and establishing own and others’ area of expertise </a:t>
            </a:r>
          </a:p>
          <a:p>
            <a:r>
              <a:rPr lang="en-US" sz="1000" dirty="0"/>
              <a:t>CS3.2: Meet their responsibilities when working in a wider team by ensuring that project is compliant with relevant health and safety requirements (for example, if storing and handling hazardous substances)</a:t>
            </a:r>
          </a:p>
          <a:p>
            <a:r>
              <a:rPr lang="en-US" sz="1000" dirty="0"/>
              <a:t>CS5.1: Solve a problem within a science context, by evaluating the impact and continuing to monitor any changes and making recommendations for further improvement</a:t>
            </a:r>
          </a:p>
          <a:p>
            <a:r>
              <a:rPr lang="en-US" sz="1000" b="1" dirty="0"/>
              <a:t>General competencies:</a:t>
            </a:r>
          </a:p>
          <a:p>
            <a:r>
              <a:rPr lang="en-US" sz="1000" dirty="0"/>
              <a:t>English: </a:t>
            </a:r>
          </a:p>
          <a:p>
            <a:r>
              <a:rPr lang="en-US" sz="1000" dirty="0"/>
              <a:t>GEC2: Present information and ideas</a:t>
            </a:r>
          </a:p>
          <a:p>
            <a:r>
              <a:rPr lang="en-US" sz="1000" dirty="0"/>
              <a:t>GEC3: Create texts for different purposes and audiences</a:t>
            </a:r>
          </a:p>
          <a:p>
            <a:r>
              <a:rPr lang="en-US" sz="1000" dirty="0"/>
              <a:t>GEC4: </a:t>
            </a:r>
            <a:r>
              <a:rPr lang="en-US" sz="1000" dirty="0" err="1"/>
              <a:t>Summarise</a:t>
            </a:r>
            <a:r>
              <a:rPr lang="en-US" sz="1000" dirty="0"/>
              <a:t> information/ideas</a:t>
            </a:r>
          </a:p>
          <a:p>
            <a:r>
              <a:rPr lang="en-US" sz="1000" dirty="0"/>
              <a:t>GEC6: Take part in/lead discussions</a:t>
            </a:r>
          </a:p>
          <a:p>
            <a:r>
              <a:rPr lang="en-US" sz="1000" dirty="0" err="1"/>
              <a:t>Maths</a:t>
            </a:r>
            <a:r>
              <a:rPr lang="en-US" sz="1000" dirty="0"/>
              <a:t>: </a:t>
            </a:r>
          </a:p>
          <a:p>
            <a:r>
              <a:rPr lang="en-US" sz="1000" dirty="0"/>
              <a:t>GMC6: Understanding data and risk</a:t>
            </a:r>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p:spPr>
        <p:txBody>
          <a:bodyPr/>
          <a:lstStyle/>
          <a:p>
            <a:r>
              <a:rPr lang="en-GB"/>
              <a:t>Introduction</a:t>
            </a:r>
            <a:endParaRPr lang="en-GB" dirty="0"/>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200" y="6356349"/>
            <a:ext cx="4210050" cy="365125"/>
          </a:xfrm>
        </p:spPr>
        <p:txBody>
          <a:bodyPr/>
          <a:lstStyle/>
          <a:p>
            <a:r>
              <a:rPr lang="en-GB"/>
              <a:t>Lesson 4: Biohazards and their containment</a:t>
            </a:r>
            <a:endParaRPr lang="en-GB" dirty="0"/>
          </a:p>
        </p:txBody>
      </p:sp>
    </p:spTree>
    <p:extLst>
      <p:ext uri="{BB962C8B-B14F-4D97-AF65-F5344CB8AC3E}">
        <p14:creationId xmlns:p14="http://schemas.microsoft.com/office/powerpoint/2010/main" val="2994206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dirty="0"/>
              <a:t>In this lesson we have:</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a:normAutofit/>
          </a:bodyPr>
          <a:lstStyle/>
          <a:p>
            <a:pPr lvl="0"/>
            <a:r>
              <a:rPr lang="en-GB" dirty="0"/>
              <a:t>Recalled and identified the four different biohazard categories, including examples of each.</a:t>
            </a:r>
          </a:p>
          <a:p>
            <a:pPr lvl="0"/>
            <a:r>
              <a:rPr lang="en-GB" dirty="0"/>
              <a:t>Described the containment measures required for the four different categories of biohazard.</a:t>
            </a:r>
            <a:endParaRPr lang="en-US" dirty="0"/>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4351338"/>
          </a:xfrm>
        </p:spPr>
        <p:txBody>
          <a:bodyPr>
            <a:normAutofit fontScale="47500" lnSpcReduction="20000"/>
          </a:bodyPr>
          <a:lstStyle/>
          <a:p>
            <a:r>
              <a:rPr lang="en-US" b="1" dirty="0"/>
              <a:t>Skills:</a:t>
            </a:r>
          </a:p>
          <a:p>
            <a:r>
              <a:rPr lang="en-US" dirty="0"/>
              <a:t>CS3.1: Identifying their own role in relation to the wider team, including establishing own accountability for tasks and deliverables, and establishing own and others’ area of expertise </a:t>
            </a:r>
          </a:p>
          <a:p>
            <a:r>
              <a:rPr lang="en-US" dirty="0"/>
              <a:t>CS3.2: Meet their responsibilities when working in a wider team by ensuring that project is compliant with relevant health and safety requirements (for example, if storing and handling hazardous substances)</a:t>
            </a:r>
          </a:p>
          <a:p>
            <a:r>
              <a:rPr lang="en-US" dirty="0"/>
              <a:t>CS5.1: Solve a problem within a science context, by evaluating the impact and continuing to monitor any changes and making recommendations for further improvement</a:t>
            </a:r>
          </a:p>
          <a:p>
            <a:r>
              <a:rPr lang="en-US" b="1" dirty="0"/>
              <a:t>General competencies:</a:t>
            </a:r>
          </a:p>
          <a:p>
            <a:r>
              <a:rPr lang="en-US" dirty="0"/>
              <a:t>English: </a:t>
            </a:r>
          </a:p>
          <a:p>
            <a:r>
              <a:rPr lang="en-US" dirty="0"/>
              <a:t>GEC2: Present information and ideas</a:t>
            </a:r>
          </a:p>
          <a:p>
            <a:r>
              <a:rPr lang="en-US" dirty="0"/>
              <a:t>GEC3: Create texts for different purposes and audiences</a:t>
            </a:r>
          </a:p>
          <a:p>
            <a:r>
              <a:rPr lang="en-US" dirty="0"/>
              <a:t>GEC4: Summarise information/ideas</a:t>
            </a:r>
          </a:p>
          <a:p>
            <a:r>
              <a:rPr lang="en-US" dirty="0"/>
              <a:t>GEC6: Take part in/lead discussions</a:t>
            </a:r>
          </a:p>
          <a:p>
            <a:r>
              <a:rPr lang="en-US" dirty="0"/>
              <a:t>Maths: </a:t>
            </a:r>
          </a:p>
          <a:p>
            <a:r>
              <a:rPr lang="en-US" dirty="0"/>
              <a:t>GMC6: Understanding data and risk</a:t>
            </a:r>
          </a:p>
        </p:txBody>
      </p:sp>
      <p:sp>
        <p:nvSpPr>
          <p:cNvPr id="7" name="Text Placeholder 9">
            <a:extLst>
              <a:ext uri="{FF2B5EF4-FFF2-40B4-BE49-F238E27FC236}">
                <a16:creationId xmlns:a16="http://schemas.microsoft.com/office/drawing/2014/main" id="{E4614B55-F76B-8F22-08B4-3291A5CB61B5}"/>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3548814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8DF8AA-D17B-CCC1-4F51-9BF424899A33}"/>
              </a:ext>
            </a:extLst>
          </p:cNvPr>
          <p:cNvSpPr>
            <a:spLocks noGrp="1"/>
          </p:cNvSpPr>
          <p:nvPr>
            <p:ph type="title"/>
          </p:nvPr>
        </p:nvSpPr>
        <p:spPr>
          <a:xfrm>
            <a:off x="838200" y="365125"/>
            <a:ext cx="10515600" cy="1325563"/>
          </a:xfrm>
        </p:spPr>
        <p:txBody>
          <a:bodyPr>
            <a:normAutofit/>
          </a:bodyPr>
          <a:lstStyle/>
          <a:p>
            <a:r>
              <a:rPr lang="en-GB" dirty="0"/>
              <a:t>Biohazard containment scenario</a:t>
            </a:r>
          </a:p>
        </p:txBody>
      </p:sp>
      <p:sp>
        <p:nvSpPr>
          <p:cNvPr id="5" name="Content Placeholder 4">
            <a:extLst>
              <a:ext uri="{FF2B5EF4-FFF2-40B4-BE49-F238E27FC236}">
                <a16:creationId xmlns:a16="http://schemas.microsoft.com/office/drawing/2014/main" id="{F1AB0B37-6ED4-E961-0E13-1DB461DB5C1D}"/>
              </a:ext>
            </a:extLst>
          </p:cNvPr>
          <p:cNvSpPr>
            <a:spLocks noGrp="1"/>
          </p:cNvSpPr>
          <p:nvPr>
            <p:ph idx="1"/>
          </p:nvPr>
        </p:nvSpPr>
        <p:spPr>
          <a:xfrm>
            <a:off x="838199" y="1825625"/>
            <a:ext cx="5994116" cy="4351338"/>
          </a:xfrm>
        </p:spPr>
        <p:txBody>
          <a:bodyPr>
            <a:normAutofit fontScale="62500" lnSpcReduction="20000"/>
          </a:bodyPr>
          <a:lstStyle/>
          <a:p>
            <a:pPr marL="0" lvl="0" indent="0" algn="l" rtl="0">
              <a:lnSpc>
                <a:spcPct val="125000"/>
              </a:lnSpc>
              <a:spcBef>
                <a:spcPts val="400"/>
              </a:spcBef>
              <a:spcAft>
                <a:spcPts val="400"/>
              </a:spcAft>
              <a:buClr>
                <a:schemeClr val="dk1"/>
              </a:buClr>
              <a:buSzPts val="2000"/>
              <a:buNone/>
            </a:pPr>
            <a:r>
              <a:rPr lang="en-GB" sz="2600" dirty="0"/>
              <a:t>A business has been regularly working with common cold cell cultures but is investigating the possibility of working with HIV samples.</a:t>
            </a:r>
          </a:p>
          <a:p>
            <a:pPr marL="0" lvl="0" indent="0" algn="l" rtl="0">
              <a:lnSpc>
                <a:spcPct val="125000"/>
              </a:lnSpc>
              <a:spcBef>
                <a:spcPts val="400"/>
              </a:spcBef>
              <a:spcAft>
                <a:spcPts val="400"/>
              </a:spcAft>
              <a:buClr>
                <a:schemeClr val="dk1"/>
              </a:buClr>
              <a:buSzPts val="2000"/>
              <a:buNone/>
            </a:pPr>
            <a:r>
              <a:rPr lang="en-GB" sz="2600" dirty="0"/>
              <a:t> </a:t>
            </a:r>
          </a:p>
          <a:p>
            <a:pPr marL="0" lvl="0" indent="0" algn="l" rtl="0">
              <a:lnSpc>
                <a:spcPct val="125000"/>
              </a:lnSpc>
              <a:spcBef>
                <a:spcPts val="400"/>
              </a:spcBef>
              <a:spcAft>
                <a:spcPts val="400"/>
              </a:spcAft>
              <a:buClr>
                <a:schemeClr val="dk1"/>
              </a:buClr>
              <a:buSzPts val="2000"/>
              <a:buNone/>
            </a:pPr>
            <a:r>
              <a:rPr lang="en-GB" sz="2600" dirty="0"/>
              <a:t>Determine which Hazard Group both these biohazards belong to and discuss whether this is likely to be a straightforward switch for the business, or if further measures will need to be put in place first.</a:t>
            </a:r>
          </a:p>
          <a:p>
            <a:pPr marL="0" lvl="0" indent="0" algn="l" rtl="0">
              <a:lnSpc>
                <a:spcPct val="125000"/>
              </a:lnSpc>
              <a:spcBef>
                <a:spcPts val="400"/>
              </a:spcBef>
              <a:spcAft>
                <a:spcPts val="400"/>
              </a:spcAft>
              <a:buClr>
                <a:schemeClr val="dk1"/>
              </a:buClr>
              <a:buSzPts val="2000"/>
              <a:buNone/>
            </a:pPr>
            <a:endParaRPr lang="en-GB" sz="2400" dirty="0"/>
          </a:p>
          <a:p>
            <a:pPr marL="0" lvl="0" indent="0" algn="l" rtl="0">
              <a:lnSpc>
                <a:spcPct val="125000"/>
              </a:lnSpc>
              <a:spcBef>
                <a:spcPts val="400"/>
              </a:spcBef>
              <a:spcAft>
                <a:spcPts val="400"/>
              </a:spcAft>
              <a:buClr>
                <a:schemeClr val="dk1"/>
              </a:buClr>
              <a:buSzPts val="2000"/>
              <a:buNone/>
            </a:pPr>
            <a:r>
              <a:rPr lang="en-GB" sz="2800" dirty="0"/>
              <a:t>THINK, PAIR, SHARE</a:t>
            </a:r>
          </a:p>
          <a:p>
            <a:pPr marL="0" lvl="0" indent="0" algn="l" rtl="0">
              <a:lnSpc>
                <a:spcPct val="125000"/>
              </a:lnSpc>
              <a:spcBef>
                <a:spcPts val="400"/>
              </a:spcBef>
              <a:spcAft>
                <a:spcPts val="400"/>
              </a:spcAft>
              <a:buClr>
                <a:schemeClr val="dk1"/>
              </a:buClr>
              <a:buSzPts val="2000"/>
              <a:buNone/>
            </a:pPr>
            <a:r>
              <a:rPr lang="en-GB" sz="2600" dirty="0"/>
              <a:t>Think about the differences in the descriptions of the Hazard Groups: what containment/control measures are likely to be necessary for each biohazard?</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p:spPr>
        <p:txBody>
          <a:bodyPr/>
          <a:lstStyle/>
          <a:p>
            <a:r>
              <a:rPr lang="en-GB" dirty="0"/>
              <a:t>Introduction</a:t>
            </a:r>
          </a:p>
        </p:txBody>
      </p:sp>
      <p:sp>
        <p:nvSpPr>
          <p:cNvPr id="16" name="Text Placeholder 15">
            <a:extLst>
              <a:ext uri="{FF2B5EF4-FFF2-40B4-BE49-F238E27FC236}">
                <a16:creationId xmlns:a16="http://schemas.microsoft.com/office/drawing/2014/main" id="{7BE8136D-0C89-D68D-F368-030DEA6F0B2E}"/>
              </a:ext>
            </a:extLst>
          </p:cNvPr>
          <p:cNvSpPr>
            <a:spLocks noGrp="1"/>
          </p:cNvSpPr>
          <p:nvPr>
            <p:ph type="body" sz="quarter" idx="11"/>
          </p:nvPr>
        </p:nvSpPr>
        <p:spPr/>
        <p:txBody>
          <a:bodyPr/>
          <a:lstStyle/>
          <a:p>
            <a:r>
              <a:rPr lang="en-GB" dirty="0"/>
              <a:t>Lesson 4: Biohazards and their containment</a:t>
            </a:r>
          </a:p>
        </p:txBody>
      </p:sp>
      <p:pic>
        <p:nvPicPr>
          <p:cNvPr id="3" name="Picture 2" descr="People in protective gear looking at a plastic bag&#10;&#10;Description automatically generated">
            <a:extLst>
              <a:ext uri="{FF2B5EF4-FFF2-40B4-BE49-F238E27FC236}">
                <a16:creationId xmlns:a16="http://schemas.microsoft.com/office/drawing/2014/main" id="{3864C70F-54CF-68EB-FC66-508245B562F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043737" y="1825625"/>
            <a:ext cx="4611809" cy="4351338"/>
          </a:xfrm>
          <a:prstGeom prst="rect">
            <a:avLst/>
          </a:prstGeom>
        </p:spPr>
      </p:pic>
    </p:spTree>
    <p:extLst>
      <p:ext uri="{BB962C8B-B14F-4D97-AF65-F5344CB8AC3E}">
        <p14:creationId xmlns:p14="http://schemas.microsoft.com/office/powerpoint/2010/main" val="1316791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8DF8AA-D17B-CCC1-4F51-9BF424899A33}"/>
              </a:ext>
            </a:extLst>
          </p:cNvPr>
          <p:cNvSpPr>
            <a:spLocks noGrp="1"/>
          </p:cNvSpPr>
          <p:nvPr>
            <p:ph type="title"/>
          </p:nvPr>
        </p:nvSpPr>
        <p:spPr>
          <a:xfrm>
            <a:off x="838200" y="365125"/>
            <a:ext cx="10515600" cy="1325563"/>
          </a:xfrm>
        </p:spPr>
        <p:txBody>
          <a:bodyPr>
            <a:normAutofit/>
          </a:bodyPr>
          <a:lstStyle/>
          <a:p>
            <a:r>
              <a:rPr lang="en-GB" dirty="0"/>
              <a:t>Containment measures – Option 1</a:t>
            </a:r>
          </a:p>
        </p:txBody>
      </p:sp>
      <p:sp>
        <p:nvSpPr>
          <p:cNvPr id="5" name="Content Placeholder 4">
            <a:extLst>
              <a:ext uri="{FF2B5EF4-FFF2-40B4-BE49-F238E27FC236}">
                <a16:creationId xmlns:a16="http://schemas.microsoft.com/office/drawing/2014/main" id="{F1AB0B37-6ED4-E961-0E13-1DB461DB5C1D}"/>
              </a:ext>
            </a:extLst>
          </p:cNvPr>
          <p:cNvSpPr>
            <a:spLocks noGrp="1"/>
          </p:cNvSpPr>
          <p:nvPr>
            <p:ph idx="1"/>
          </p:nvPr>
        </p:nvSpPr>
        <p:spPr>
          <a:xfrm>
            <a:off x="838199" y="1825625"/>
            <a:ext cx="5921829" cy="4351338"/>
          </a:xfrm>
        </p:spPr>
        <p:txBody>
          <a:bodyPr>
            <a:normAutofit/>
          </a:bodyPr>
          <a:lstStyle/>
          <a:p>
            <a:pPr marL="0" lvl="0" indent="0">
              <a:buNone/>
            </a:pPr>
            <a:r>
              <a:rPr lang="en-GB" b="1" dirty="0"/>
              <a:t>Live video chat with, or visit from, an industry professional about</a:t>
            </a:r>
            <a:br>
              <a:rPr lang="en-GB" b="1" dirty="0"/>
            </a:br>
            <a:r>
              <a:rPr lang="en-GB" b="1" dirty="0"/>
              <a:t>containment measures.</a:t>
            </a:r>
          </a:p>
          <a:p>
            <a:pPr lvl="0"/>
            <a:endParaRPr lang="en-GB" dirty="0"/>
          </a:p>
          <a:p>
            <a:r>
              <a:rPr lang="en-GB" dirty="0"/>
              <a:t>Make notes on the different CLs discussed, and any differences in containment measures for the four CLs mentioned.</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1</a:t>
            </a:r>
          </a:p>
        </p:txBody>
      </p:sp>
      <p:sp>
        <p:nvSpPr>
          <p:cNvPr id="16" name="Text Placeholder 15">
            <a:extLst>
              <a:ext uri="{FF2B5EF4-FFF2-40B4-BE49-F238E27FC236}">
                <a16:creationId xmlns:a16="http://schemas.microsoft.com/office/drawing/2014/main" id="{7BE8136D-0C89-D68D-F368-030DEA6F0B2E}"/>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6" name="Picture 5" descr="A person in a white coat&#10;&#10;Description automatically generated">
            <a:extLst>
              <a:ext uri="{FF2B5EF4-FFF2-40B4-BE49-F238E27FC236}">
                <a16:creationId xmlns:a16="http://schemas.microsoft.com/office/drawing/2014/main" id="{E209E7CF-0256-9B43-343C-22DF37A0800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155507" y="2428209"/>
            <a:ext cx="4369743" cy="3146169"/>
          </a:xfrm>
          <a:prstGeom prst="rect">
            <a:avLst/>
          </a:prstGeom>
        </p:spPr>
      </p:pic>
    </p:spTree>
    <p:extLst>
      <p:ext uri="{BB962C8B-B14F-4D97-AF65-F5344CB8AC3E}">
        <p14:creationId xmlns:p14="http://schemas.microsoft.com/office/powerpoint/2010/main" val="211859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Containment measures – Option 1</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rmAutofit/>
          </a:bodyPr>
          <a:lstStyle/>
          <a:p>
            <a:pPr marL="0" lvl="0" indent="0">
              <a:buNone/>
            </a:pPr>
            <a:r>
              <a:rPr lang="en-GB" b="1" dirty="0"/>
              <a:t>Questions for an industry professional about containment measures:</a:t>
            </a:r>
          </a:p>
          <a:p>
            <a:r>
              <a:rPr lang="en-GB" dirty="0"/>
              <a:t>What biohazards do you face on a daily basis?</a:t>
            </a:r>
          </a:p>
          <a:p>
            <a:r>
              <a:rPr lang="en-GB" dirty="0"/>
              <a:t>Are you expected to wear PPE in the laboratory?</a:t>
            </a:r>
          </a:p>
          <a:p>
            <a:r>
              <a:rPr lang="en-GB" dirty="0"/>
              <a:t>How long does it take your laboratory workers</a:t>
            </a:r>
            <a:br>
              <a:rPr lang="en-GB" dirty="0"/>
            </a:br>
            <a:r>
              <a:rPr lang="en-GB" dirty="0"/>
              <a:t>to enter the lab?</a:t>
            </a:r>
          </a:p>
          <a:p>
            <a:r>
              <a:rPr lang="en-GB" dirty="0"/>
              <a:t>Are there any entry or exit procedures needed?</a:t>
            </a:r>
          </a:p>
          <a:p>
            <a:endParaRPr lang="en-GB" dirty="0"/>
          </a:p>
          <a:p>
            <a:r>
              <a:rPr lang="en-GB" dirty="0"/>
              <a:t>(See the next slide for more questions.)</a:t>
            </a:r>
          </a:p>
          <a:p>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1</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
        <p:nvSpPr>
          <p:cNvPr id="2" name="Oval 1">
            <a:extLst>
              <a:ext uri="{FF2B5EF4-FFF2-40B4-BE49-F238E27FC236}">
                <a16:creationId xmlns:a16="http://schemas.microsoft.com/office/drawing/2014/main" id="{417F0D06-6872-3142-BD7C-BEC832CD8535}"/>
              </a:ext>
            </a:extLst>
          </p:cNvPr>
          <p:cNvSpPr/>
          <p:nvPr/>
        </p:nvSpPr>
        <p:spPr>
          <a:xfrm>
            <a:off x="7952509" y="2795850"/>
            <a:ext cx="3151118" cy="3151118"/>
          </a:xfrm>
          <a:prstGeom prst="ellipse">
            <a:avLst/>
          </a:prstGeom>
          <a:solidFill>
            <a:schemeClr val="bg1"/>
          </a:solidFill>
          <a:ln w="38100">
            <a:solidFill>
              <a:srgbClr val="E2EEB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58F7B8B7-F92F-E99B-4331-86FAD2E5D7C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796139" y="3429000"/>
            <a:ext cx="1463857" cy="1842166"/>
          </a:xfrm>
          <a:prstGeom prst="rect">
            <a:avLst/>
          </a:prstGeom>
        </p:spPr>
      </p:pic>
    </p:spTree>
    <p:extLst>
      <p:ext uri="{BB962C8B-B14F-4D97-AF65-F5344CB8AC3E}">
        <p14:creationId xmlns:p14="http://schemas.microsoft.com/office/powerpoint/2010/main" val="2266917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a:t>Containment measures – Option 1</a:t>
            </a:r>
            <a:endParaRPr lang="en-GB" dirty="0"/>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7083829" cy="4351338"/>
          </a:xfrm>
          <a:solidFill>
            <a:srgbClr val="E2EEBE"/>
          </a:solidFill>
        </p:spPr>
        <p:txBody>
          <a:bodyPr>
            <a:normAutofit fontScale="92500" lnSpcReduction="10000"/>
          </a:bodyPr>
          <a:lstStyle/>
          <a:p>
            <a:pPr marL="0" lvl="0" indent="0">
              <a:buNone/>
            </a:pPr>
            <a:r>
              <a:rPr lang="en-GB" b="1" dirty="0"/>
              <a:t>Questions continued:</a:t>
            </a:r>
          </a:p>
          <a:p>
            <a:r>
              <a:rPr lang="en-GB" dirty="0"/>
              <a:t>Who oversees cleaning up spills?</a:t>
            </a:r>
          </a:p>
          <a:p>
            <a:r>
              <a:rPr lang="en-GB" dirty="0"/>
              <a:t>What is the clean-up process?</a:t>
            </a:r>
          </a:p>
          <a:p>
            <a:r>
              <a:rPr lang="en-GB" dirty="0"/>
              <a:t>Is the lab cleaned regularly?</a:t>
            </a:r>
          </a:p>
          <a:p>
            <a:r>
              <a:rPr lang="en-GB" dirty="0"/>
              <a:t>How does your organisation stop potential</a:t>
            </a:r>
            <a:br>
              <a:rPr lang="en-GB" dirty="0"/>
            </a:br>
            <a:r>
              <a:rPr lang="en-GB" dirty="0"/>
              <a:t>biohazards spreading into the rest of the</a:t>
            </a:r>
            <a:br>
              <a:rPr lang="en-GB" dirty="0"/>
            </a:br>
            <a:r>
              <a:rPr lang="en-GB" dirty="0"/>
              <a:t>building or the environment?</a:t>
            </a:r>
          </a:p>
          <a:p>
            <a:r>
              <a:rPr lang="en-GB" dirty="0"/>
              <a:t>What are your disposal procedures when you</a:t>
            </a:r>
            <a:br>
              <a:rPr lang="en-GB" dirty="0"/>
            </a:br>
            <a:r>
              <a:rPr lang="en-GB" dirty="0"/>
              <a:t>have finished with a sample of a hazardous material?</a:t>
            </a:r>
          </a:p>
        </p:txBody>
      </p:sp>
      <p:sp>
        <p:nvSpPr>
          <p:cNvPr id="3" name="Content Placeholder 2">
            <a:extLst>
              <a:ext uri="{FF2B5EF4-FFF2-40B4-BE49-F238E27FC236}">
                <a16:creationId xmlns:a16="http://schemas.microsoft.com/office/drawing/2014/main" id="{6DA1D034-8D85-3E53-E988-77F59FAE4382}"/>
              </a:ext>
            </a:extLst>
          </p:cNvPr>
          <p:cNvSpPr>
            <a:spLocks noGrp="1"/>
          </p:cNvSpPr>
          <p:nvPr>
            <p:ph idx="10"/>
          </p:nvPr>
        </p:nvSpPr>
        <p:spPr>
          <a:xfrm>
            <a:off x="8179724" y="1825625"/>
            <a:ext cx="3174076" cy="4351338"/>
          </a:xfrm>
        </p:spPr>
        <p:txBody>
          <a:bodyPr/>
          <a:lstStyle/>
          <a:p>
            <a:pPr marL="0" indent="0">
              <a:buNone/>
            </a:pPr>
            <a:r>
              <a:rPr lang="en-GB" b="1" dirty="0"/>
              <a:t>Resources needed</a:t>
            </a:r>
          </a:p>
          <a:p>
            <a:r>
              <a:rPr lang="en-GB" dirty="0"/>
              <a:t>Students’ completed copies of L3 A2 Worksheet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a:t>Lesson 4: Biohazards and their containment</a:t>
            </a:r>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a:t>Activity 1</a:t>
            </a:r>
            <a:endParaRPr lang="en-GB" dirty="0"/>
          </a:p>
        </p:txBody>
      </p:sp>
    </p:spTree>
    <p:extLst>
      <p:ext uri="{BB962C8B-B14F-4D97-AF65-F5344CB8AC3E}">
        <p14:creationId xmlns:p14="http://schemas.microsoft.com/office/powerpoint/2010/main" val="3416717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p:txBody>
          <a:bodyPr/>
          <a:lstStyle/>
          <a:p>
            <a:r>
              <a:rPr lang="en-GB" dirty="0"/>
              <a:t>Containment measures – Option 2</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solidFill>
            <a:srgbClr val="E2EEBE"/>
          </a:solidFill>
        </p:spPr>
        <p:txBody>
          <a:bodyPr/>
          <a:lstStyle/>
          <a:p>
            <a:r>
              <a:rPr lang="en-GB" dirty="0"/>
              <a:t>Use slides 9–17 of Activity 2 to </a:t>
            </a:r>
            <a:r>
              <a:rPr lang="en-GB" sz="2400" dirty="0"/>
              <a:t>discuss</a:t>
            </a:r>
            <a:br>
              <a:rPr lang="en-GB" sz="2400" dirty="0"/>
            </a:br>
            <a:r>
              <a:rPr lang="en-GB" sz="2400" dirty="0"/>
              <a:t>the different safety processes, protocols</a:t>
            </a:r>
            <a:br>
              <a:rPr lang="en-GB" sz="2400" dirty="0"/>
            </a:br>
            <a:r>
              <a:rPr lang="en-GB" sz="2400" dirty="0"/>
              <a:t>and containment measures found in</a:t>
            </a:r>
            <a:br>
              <a:rPr lang="en-GB" sz="2400" dirty="0"/>
            </a:br>
            <a:r>
              <a:rPr lang="en-GB" dirty="0"/>
              <a:t>C</a:t>
            </a:r>
            <a:r>
              <a:rPr lang="en-GB" sz="2400" dirty="0"/>
              <a:t>L1</a:t>
            </a:r>
            <a:r>
              <a:rPr lang="en-GB" dirty="0"/>
              <a:t>–</a:t>
            </a:r>
            <a:r>
              <a:rPr lang="en-GB" sz="2400" dirty="0"/>
              <a:t>4 </a:t>
            </a:r>
            <a:r>
              <a:rPr lang="en-GB" dirty="0"/>
              <a:t>l</a:t>
            </a:r>
            <a:r>
              <a:rPr lang="en-GB" sz="2400" dirty="0"/>
              <a:t>aboratories</a:t>
            </a:r>
            <a:r>
              <a:rPr lang="en-GB" dirty="0"/>
              <a:t>.</a:t>
            </a:r>
          </a:p>
          <a:p>
            <a:r>
              <a:rPr lang="en-GB" dirty="0"/>
              <a:t>I</a:t>
            </a:r>
            <a:r>
              <a:rPr lang="en-GB" sz="2400" dirty="0"/>
              <a:t>mprove your notes/mind map/table</a:t>
            </a:r>
            <a:br>
              <a:rPr lang="en-GB" sz="2400" dirty="0"/>
            </a:br>
            <a:r>
              <a:rPr lang="en-GB" sz="2400" dirty="0"/>
              <a:t>from Lesson 3 by including additional</a:t>
            </a:r>
            <a:br>
              <a:rPr lang="en-GB" sz="2400" dirty="0"/>
            </a:br>
            <a:r>
              <a:rPr lang="en-GB" sz="2400" dirty="0"/>
              <a:t>information elicited from the slides.</a:t>
            </a:r>
          </a:p>
          <a:p>
            <a:endParaRPr lang="en-GB" dirty="0"/>
          </a:p>
        </p:txBody>
      </p:sp>
      <p:sp>
        <p:nvSpPr>
          <p:cNvPr id="3" name="Content Placeholder 2">
            <a:extLst>
              <a:ext uri="{FF2B5EF4-FFF2-40B4-BE49-F238E27FC236}">
                <a16:creationId xmlns:a16="http://schemas.microsoft.com/office/drawing/2014/main" id="{187F0DFF-B981-E6E3-C75D-13673AEFADDE}"/>
              </a:ext>
            </a:extLst>
          </p:cNvPr>
          <p:cNvSpPr>
            <a:spLocks noGrp="1"/>
          </p:cNvSpPr>
          <p:nvPr>
            <p:ph idx="10"/>
          </p:nvPr>
        </p:nvSpPr>
        <p:spPr/>
        <p:txBody>
          <a:bodyPr/>
          <a:lstStyle/>
          <a:p>
            <a:pPr marL="0" indent="0">
              <a:buNone/>
            </a:pPr>
            <a:r>
              <a:rPr lang="en-GB" b="1" dirty="0"/>
              <a:t>Resources needed</a:t>
            </a:r>
          </a:p>
          <a:p>
            <a:r>
              <a:rPr lang="en-GB" dirty="0"/>
              <a:t>Students’ completed copies of L3 A2 Worksheet 2</a:t>
            </a:r>
          </a:p>
          <a:p>
            <a:pPr marL="0" indent="0">
              <a:buNone/>
            </a:pPr>
            <a:endParaRPr lang="en-GB" dirty="0"/>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p:txBody>
          <a:bodyPr/>
          <a:lstStyle/>
          <a:p>
            <a:r>
              <a:rPr lang="en-GB" dirty="0"/>
              <a:t>Lesson 4: Biohazards and their containment</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solidFill>
            <a:srgbClr val="F1995D"/>
          </a:solidFill>
        </p:spPr>
        <p:txBody>
          <a:bodyPr/>
          <a:lstStyle/>
          <a:p>
            <a:r>
              <a:rPr lang="en-GB" dirty="0"/>
              <a:t>Activity 1</a:t>
            </a:r>
          </a:p>
        </p:txBody>
      </p:sp>
    </p:spTree>
    <p:extLst>
      <p:ext uri="{BB962C8B-B14F-4D97-AF65-F5344CB8AC3E}">
        <p14:creationId xmlns:p14="http://schemas.microsoft.com/office/powerpoint/2010/main" val="2733175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Comparing containment measures</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rmAutofit lnSpcReduction="10000"/>
          </a:bodyPr>
          <a:lstStyle/>
          <a:p>
            <a:r>
              <a:rPr lang="en-GB" sz="2400" kern="100" dirty="0">
                <a:effectLst/>
                <a:ea typeface="Calibri" panose="020F0502020204030204" pitchFamily="34" charset="0"/>
              </a:rPr>
              <a:t>Each group has three minutes to write down</a:t>
            </a:r>
            <a:br>
              <a:rPr lang="en-GB" sz="2400" kern="100" dirty="0">
                <a:effectLst/>
                <a:ea typeface="Calibri" panose="020F0502020204030204" pitchFamily="34" charset="0"/>
              </a:rPr>
            </a:br>
            <a:r>
              <a:rPr lang="en-GB" sz="2400" kern="100" dirty="0">
                <a:effectLst/>
                <a:ea typeface="Calibri" panose="020F0502020204030204" pitchFamily="34" charset="0"/>
              </a:rPr>
              <a:t>as much information as they can about their given </a:t>
            </a:r>
            <a:r>
              <a:rPr lang="en-GB" kern="100" dirty="0">
                <a:ea typeface="Calibri" panose="020F0502020204030204" pitchFamily="34" charset="0"/>
              </a:rPr>
              <a:t>C</a:t>
            </a:r>
            <a:r>
              <a:rPr lang="en-GB" sz="2400" kern="100" dirty="0">
                <a:effectLst/>
                <a:ea typeface="Calibri" panose="020F0502020204030204" pitchFamily="34" charset="0"/>
              </a:rPr>
              <a:t>L on their flip chart paper.</a:t>
            </a:r>
          </a:p>
          <a:p>
            <a:r>
              <a:rPr lang="en-GB" sz="2400" kern="100" dirty="0">
                <a:effectLst/>
                <a:ea typeface="Calibri" panose="020F0502020204030204" pitchFamily="34" charset="0"/>
              </a:rPr>
              <a:t>Then, in your group, </a:t>
            </a:r>
            <a:r>
              <a:rPr lang="en-GB" kern="100" dirty="0">
                <a:ea typeface="Calibri" panose="020F0502020204030204" pitchFamily="34" charset="0"/>
              </a:rPr>
              <a:t>r</a:t>
            </a:r>
            <a:r>
              <a:rPr lang="en-GB" sz="2400" kern="100" dirty="0">
                <a:effectLst/>
                <a:ea typeface="Calibri" panose="020F0502020204030204" pitchFamily="34" charset="0"/>
              </a:rPr>
              <a:t>otate around the room</a:t>
            </a:r>
            <a:br>
              <a:rPr lang="en-GB" sz="2400" kern="100" dirty="0">
                <a:effectLst/>
                <a:ea typeface="Calibri" panose="020F0502020204030204" pitchFamily="34" charset="0"/>
              </a:rPr>
            </a:br>
            <a:r>
              <a:rPr lang="en-GB" sz="2400" kern="100" dirty="0">
                <a:effectLst/>
                <a:ea typeface="Calibri" panose="020F0502020204030204" pitchFamily="34" charset="0"/>
              </a:rPr>
              <a:t>to the other </a:t>
            </a:r>
            <a:r>
              <a:rPr lang="en-GB" kern="100" dirty="0">
                <a:ea typeface="Calibri" panose="020F0502020204030204" pitchFamily="34" charset="0"/>
              </a:rPr>
              <a:t>C</a:t>
            </a:r>
            <a:r>
              <a:rPr lang="en-GB" sz="2400" kern="100" dirty="0">
                <a:effectLst/>
                <a:ea typeface="Calibri" panose="020F0502020204030204" pitchFamily="34" charset="0"/>
              </a:rPr>
              <a:t>Ls. </a:t>
            </a:r>
            <a:r>
              <a:rPr lang="en-GB" kern="100" dirty="0">
                <a:ea typeface="Calibri" panose="020F0502020204030204" pitchFamily="34" charset="0"/>
              </a:rPr>
              <a:t>Y</a:t>
            </a:r>
            <a:r>
              <a:rPr lang="en-GB" sz="2400" kern="100" dirty="0">
                <a:effectLst/>
                <a:ea typeface="Calibri" panose="020F0502020204030204" pitchFamily="34" charset="0"/>
              </a:rPr>
              <a:t>ou will have three</a:t>
            </a:r>
            <a:br>
              <a:rPr lang="en-GB" sz="2400" kern="100" dirty="0">
                <a:effectLst/>
                <a:ea typeface="Calibri" panose="020F0502020204030204" pitchFamily="34" charset="0"/>
              </a:rPr>
            </a:br>
            <a:r>
              <a:rPr lang="en-GB" sz="2400" kern="100" dirty="0">
                <a:effectLst/>
                <a:ea typeface="Calibri" panose="020F0502020204030204" pitchFamily="34" charset="0"/>
              </a:rPr>
              <a:t>minutes to read through the information</a:t>
            </a:r>
            <a:br>
              <a:rPr lang="en-GB" sz="2400" kern="100" dirty="0">
                <a:effectLst/>
                <a:ea typeface="Calibri" panose="020F0502020204030204" pitchFamily="34" charset="0"/>
              </a:rPr>
            </a:br>
            <a:r>
              <a:rPr lang="en-GB" sz="2400" kern="100" dirty="0">
                <a:effectLst/>
                <a:ea typeface="Calibri" panose="020F0502020204030204" pitchFamily="34" charset="0"/>
              </a:rPr>
              <a:t>already noted about that </a:t>
            </a:r>
            <a:r>
              <a:rPr lang="en-GB" kern="100" dirty="0">
                <a:ea typeface="Calibri" panose="020F0502020204030204" pitchFamily="34" charset="0"/>
              </a:rPr>
              <a:t>C</a:t>
            </a:r>
            <a:r>
              <a:rPr lang="en-GB" sz="2400" kern="100" dirty="0">
                <a:effectLst/>
                <a:ea typeface="Calibri" panose="020F0502020204030204" pitchFamily="34" charset="0"/>
              </a:rPr>
              <a:t>L. </a:t>
            </a:r>
            <a:r>
              <a:rPr lang="en-GB" kern="100" dirty="0">
                <a:ea typeface="Calibri" panose="020F0502020204030204" pitchFamily="34" charset="0"/>
              </a:rPr>
              <a:t>You should</a:t>
            </a:r>
            <a:br>
              <a:rPr lang="en-GB" kern="100" dirty="0">
                <a:ea typeface="Calibri" panose="020F0502020204030204" pitchFamily="34" charset="0"/>
              </a:rPr>
            </a:br>
            <a:r>
              <a:rPr lang="en-GB" sz="2400" kern="100" dirty="0">
                <a:effectLst/>
                <a:ea typeface="Calibri" panose="020F0502020204030204" pitchFamily="34" charset="0"/>
              </a:rPr>
              <a:t>add in additional notes about that </a:t>
            </a:r>
            <a:r>
              <a:rPr lang="en-GB" kern="100" dirty="0">
                <a:ea typeface="Calibri" panose="020F0502020204030204" pitchFamily="34" charset="0"/>
              </a:rPr>
              <a:t>C</a:t>
            </a:r>
            <a:r>
              <a:rPr lang="en-GB" sz="2400" kern="100" dirty="0">
                <a:effectLst/>
                <a:ea typeface="Calibri" panose="020F0502020204030204" pitchFamily="34" charset="0"/>
              </a:rPr>
              <a:t>L.</a:t>
            </a:r>
          </a:p>
          <a:p>
            <a:r>
              <a:rPr lang="en-GB" sz="2400" kern="100" dirty="0">
                <a:effectLst/>
                <a:ea typeface="Calibri" panose="020F0502020204030204" pitchFamily="34" charset="0"/>
              </a:rPr>
              <a:t>Keep rotating until you have visited all</a:t>
            </a:r>
            <a:br>
              <a:rPr lang="en-GB" sz="2400" kern="100" dirty="0">
                <a:effectLst/>
                <a:ea typeface="Calibri" panose="020F0502020204030204" pitchFamily="34" charset="0"/>
              </a:rPr>
            </a:br>
            <a:r>
              <a:rPr lang="en-GB" sz="2400" kern="100" dirty="0">
                <a:effectLst/>
                <a:ea typeface="Calibri" panose="020F0502020204030204" pitchFamily="34" charset="0"/>
              </a:rPr>
              <a:t>four </a:t>
            </a:r>
            <a:r>
              <a:rPr lang="en-GB" kern="100" dirty="0">
                <a:ea typeface="Calibri" panose="020F0502020204030204" pitchFamily="34" charset="0"/>
              </a:rPr>
              <a:t>C</a:t>
            </a:r>
            <a:r>
              <a:rPr lang="en-GB" sz="2400" kern="100" dirty="0">
                <a:effectLst/>
                <a:ea typeface="Calibri" panose="020F0502020204030204" pitchFamily="34" charset="0"/>
              </a:rPr>
              <a:t>Ls.</a:t>
            </a:r>
          </a:p>
          <a:p>
            <a:endParaRPr lang="en-US" dirty="0"/>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1245155" y="137518"/>
                  <a:pt x="2586320" y="-137472"/>
                  <a:pt x="3174076" y="0"/>
                </a:cubicBezTo>
                <a:cubicBezTo>
                  <a:pt x="3049872" y="1226817"/>
                  <a:pt x="3302436" y="3827106"/>
                  <a:pt x="3174076" y="4351338"/>
                </a:cubicBezTo>
                <a:cubicBezTo>
                  <a:pt x="2547512" y="4483683"/>
                  <a:pt x="353330" y="4408632"/>
                  <a:pt x="0" y="4351338"/>
                </a:cubicBezTo>
                <a:cubicBezTo>
                  <a:pt x="-145285" y="3350264"/>
                  <a:pt x="-42908" y="830460"/>
                  <a:pt x="0" y="0"/>
                </a:cubicBezTo>
                <a:close/>
              </a:path>
              <a:path w="3174076" h="4351338" stroke="0" extrusionOk="0">
                <a:moveTo>
                  <a:pt x="0" y="0"/>
                </a:moveTo>
                <a:cubicBezTo>
                  <a:pt x="1041452" y="-25477"/>
                  <a:pt x="2426987" y="18458"/>
                  <a:pt x="3174076" y="0"/>
                </a:cubicBezTo>
                <a:cubicBezTo>
                  <a:pt x="3158066" y="1480921"/>
                  <a:pt x="3072089" y="3241354"/>
                  <a:pt x="3174076" y="4351338"/>
                </a:cubicBezTo>
                <a:cubicBezTo>
                  <a:pt x="1959386" y="4245305"/>
                  <a:pt x="1356943" y="4414048"/>
                  <a:pt x="0" y="4351338"/>
                </a:cubicBezTo>
                <a:cubicBezTo>
                  <a:pt x="-140910" y="2273752"/>
                  <a:pt x="-14632" y="1388214"/>
                  <a:pt x="0" y="0"/>
                </a:cubicBezTo>
                <a:close/>
              </a:path>
            </a:pathLst>
          </a:custGeom>
          <a:ln>
            <a:extLst>
              <a:ext uri="{C807C97D-BFC1-408E-A445-0C87EB9F89A2}">
                <ask:lineSketchStyleProps xmlns:ask="http://schemas.microsoft.com/office/drawing/2018/sketchyshapes" sd="2653009599">
                  <ask:type>
                    <ask:lineSketchCurved/>
                  </ask:type>
                </ask:lineSketchStyleProps>
              </a:ext>
            </a:extLst>
          </a:ln>
        </p:spPr>
        <p:txBody>
          <a:bodyPr>
            <a:normAutofit/>
          </a:bodyPr>
          <a:lstStyle/>
          <a:p>
            <a:pPr marL="0" lvl="0" indent="0" algn="l" rtl="0">
              <a:spcBef>
                <a:spcPts val="0"/>
              </a:spcBef>
              <a:spcAft>
                <a:spcPts val="0"/>
              </a:spcAft>
              <a:buClr>
                <a:schemeClr val="dk1"/>
              </a:buClr>
              <a:buSzPts val="2000"/>
              <a:buNone/>
            </a:pPr>
            <a:r>
              <a:rPr lang="en-GB" sz="1600" b="1" kern="100" dirty="0"/>
              <a:t>Think about</a:t>
            </a:r>
          </a:p>
          <a:p>
            <a:r>
              <a:rPr lang="en-GB" sz="1600" kern="100" dirty="0"/>
              <a:t>Levels of personal protective equipment (PPE)</a:t>
            </a:r>
          </a:p>
          <a:p>
            <a:r>
              <a:rPr lang="en-GB" sz="1600" kern="100" dirty="0"/>
              <a:t>Laboratory location within building, and access and entry control measures</a:t>
            </a:r>
          </a:p>
          <a:p>
            <a:r>
              <a:rPr lang="en-GB" sz="1600" kern="100" dirty="0"/>
              <a:t>Required laboratory facilities and capabilities</a:t>
            </a:r>
          </a:p>
          <a:p>
            <a:r>
              <a:rPr lang="en-GB" sz="1600" kern="100" dirty="0"/>
              <a:t>Specific waste removal and disposal capabilities</a:t>
            </a:r>
          </a:p>
          <a:p>
            <a:pPr marL="0" indent="0">
              <a:buNone/>
            </a:pPr>
            <a:r>
              <a:rPr lang="en-GB" sz="1600" b="1" kern="100" dirty="0"/>
              <a:t>Resources needed</a:t>
            </a:r>
          </a:p>
          <a:p>
            <a:r>
              <a:rPr lang="en-GB" sz="1600" kern="100" dirty="0"/>
              <a:t>L4 A2 Teachers Notes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
        <p:nvSpPr>
          <p:cNvPr id="3" name="Text Placeholder 2">
            <a:extLst>
              <a:ext uri="{FF2B5EF4-FFF2-40B4-BE49-F238E27FC236}">
                <a16:creationId xmlns:a16="http://schemas.microsoft.com/office/drawing/2014/main" id="{795741CC-BBD8-119F-9432-35792BB78782}"/>
              </a:ext>
            </a:extLst>
          </p:cNvPr>
          <p:cNvSpPr>
            <a:spLocks noGrp="1"/>
          </p:cNvSpPr>
          <p:nvPr>
            <p:ph type="body" sz="quarter" idx="14"/>
          </p:nvPr>
        </p:nvSpPr>
        <p:spPr/>
        <p:txBody>
          <a:bodyPr/>
          <a:lstStyle/>
          <a:p>
            <a:r>
              <a:rPr lang="en-GB" dirty="0"/>
              <a:t>Activity 2</a:t>
            </a:r>
          </a:p>
        </p:txBody>
      </p:sp>
    </p:spTree>
    <p:extLst>
      <p:ext uri="{BB962C8B-B14F-4D97-AF65-F5344CB8AC3E}">
        <p14:creationId xmlns:p14="http://schemas.microsoft.com/office/powerpoint/2010/main" val="7838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Hazard Group 1</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normAutofit lnSpcReduction="10000"/>
          </a:bodyPr>
          <a:lstStyle/>
          <a:p>
            <a:r>
              <a:rPr lang="en-GB" dirty="0"/>
              <a:t>Unlikely to cause harm to humans</a:t>
            </a:r>
          </a:p>
          <a:p>
            <a:r>
              <a:rPr lang="en-GB" dirty="0"/>
              <a:t>Very unlikely to spread to the community</a:t>
            </a:r>
          </a:p>
          <a:p>
            <a:r>
              <a:rPr lang="en-GB" dirty="0"/>
              <a:t>Cell lines that have been safely used</a:t>
            </a:r>
            <a:br>
              <a:rPr lang="en-GB" dirty="0"/>
            </a:br>
            <a:r>
              <a:rPr lang="en-GB" dirty="0"/>
              <a:t>for years</a:t>
            </a:r>
          </a:p>
          <a:p>
            <a:r>
              <a:rPr lang="en-GB" dirty="0"/>
              <a:t>Non-pathogenic strains of some bacteria/viruses</a:t>
            </a:r>
          </a:p>
          <a:p>
            <a:r>
              <a:rPr lang="en-GB" dirty="0"/>
              <a:t>Disabled strains of bacteria/viruses</a:t>
            </a:r>
          </a:p>
          <a:p>
            <a:r>
              <a:rPr lang="en-GB" dirty="0"/>
              <a:t>Attenuated strains of bacteria/viruses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7" name="Picture Placeholder 6">
            <a:extLst>
              <a:ext uri="{FF2B5EF4-FFF2-40B4-BE49-F238E27FC236}">
                <a16:creationId xmlns:a16="http://schemas.microsoft.com/office/drawing/2014/main" id="{7E940D71-C301-BF73-707B-D81E2390EF4F}"/>
              </a:ext>
            </a:extLst>
          </p:cNvPr>
          <p:cNvSpPr>
            <a:spLocks noGrp="1"/>
          </p:cNvSpPr>
          <p:nvPr>
            <p:ph type="pic" sz="quarter" idx="15"/>
          </p:nvPr>
        </p:nvSpPr>
        <p:spPr/>
        <p:txBody>
          <a:bodyPr/>
          <a:lstStyle/>
          <a:p>
            <a:endParaRPr lang="en-GB"/>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8" name="Picture 7">
            <a:extLst>
              <a:ext uri="{FF2B5EF4-FFF2-40B4-BE49-F238E27FC236}">
                <a16:creationId xmlns:a16="http://schemas.microsoft.com/office/drawing/2014/main" id="{58F7B8B7-F92F-E99B-4331-86FAD2E5D7C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491339" y="3080211"/>
            <a:ext cx="1463857" cy="1842166"/>
          </a:xfrm>
          <a:prstGeom prst="rect">
            <a:avLst/>
          </a:prstGeom>
        </p:spPr>
      </p:pic>
      <p:pic>
        <p:nvPicPr>
          <p:cNvPr id="3" name="Picture 2" descr="A group of people in lab coats looking through microscopes&#10;&#10;Description automatically generated">
            <a:extLst>
              <a:ext uri="{FF2B5EF4-FFF2-40B4-BE49-F238E27FC236}">
                <a16:creationId xmlns:a16="http://schemas.microsoft.com/office/drawing/2014/main" id="{C78F0466-83EF-D3FA-4CC9-6E402D7B9430}"/>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t="-1" b="-1429"/>
          <a:stretch/>
        </p:blipFill>
        <p:spPr>
          <a:xfrm>
            <a:off x="6989083" y="1825625"/>
            <a:ext cx="4364038" cy="4408664"/>
          </a:xfrm>
          <a:prstGeom prst="rect">
            <a:avLst/>
          </a:prstGeom>
        </p:spPr>
      </p:pic>
    </p:spTree>
    <p:extLst>
      <p:ext uri="{BB962C8B-B14F-4D97-AF65-F5344CB8AC3E}">
        <p14:creationId xmlns:p14="http://schemas.microsoft.com/office/powerpoint/2010/main" val="872081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FB0A5FD-7263-465C-A4A6-BCFEB99ECAA5}"/>
</file>

<file path=customXml/itemProps2.xml><?xml version="1.0" encoding="utf-8"?>
<ds:datastoreItem xmlns:ds="http://schemas.openxmlformats.org/officeDocument/2006/customXml" ds:itemID="{66C0B20D-32B3-4248-9F8B-26A835F94866}"/>
</file>

<file path=customXml/itemProps3.xml><?xml version="1.0" encoding="utf-8"?>
<ds:datastoreItem xmlns:ds="http://schemas.openxmlformats.org/officeDocument/2006/customXml" ds:itemID="{49D9CFBA-1BAE-4951-83D6-EC47B58A66D9}"/>
</file>

<file path=docProps/app.xml><?xml version="1.0" encoding="utf-8"?>
<Properties xmlns="http://schemas.openxmlformats.org/officeDocument/2006/extended-properties" xmlns:vt="http://schemas.openxmlformats.org/officeDocument/2006/docPropsVTypes">
  <TotalTime>0</TotalTime>
  <Words>2699</Words>
  <Application>Microsoft Office PowerPoint</Application>
  <PresentationFormat>Widescreen</PresentationFormat>
  <Paragraphs>221</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Narrow</vt:lpstr>
      <vt:lpstr>Calibri</vt:lpstr>
      <vt:lpstr>docs-Calibri</vt:lpstr>
      <vt:lpstr>Google Sans</vt:lpstr>
      <vt:lpstr>Office Theme</vt:lpstr>
      <vt:lpstr>Science</vt:lpstr>
      <vt:lpstr>In this lesson we will:</vt:lpstr>
      <vt:lpstr>Biohazard containment scenario</vt:lpstr>
      <vt:lpstr>Containment measures – Option 1</vt:lpstr>
      <vt:lpstr>Containment measures – Option 1</vt:lpstr>
      <vt:lpstr>Containment measures – Option 1</vt:lpstr>
      <vt:lpstr>Containment measures – Option 2</vt:lpstr>
      <vt:lpstr>Comparing containment measures</vt:lpstr>
      <vt:lpstr>Hazard Group 1</vt:lpstr>
      <vt:lpstr>Hazard Group 1 = Containment Level 1 (CL-1)</vt:lpstr>
      <vt:lpstr>Hazard Group 2</vt:lpstr>
      <vt:lpstr>Hazard Group 2 = Containment Level 2 (CL-2)</vt:lpstr>
      <vt:lpstr>Hazard Group 3</vt:lpstr>
      <vt:lpstr>Hazard Group 3 = Containment Level 3 (CL-3)</vt:lpstr>
      <vt:lpstr>Hazard Group 4</vt:lpstr>
      <vt:lpstr>Hazard Group 4 = Containment Level 4 (CL-4)</vt:lpstr>
      <vt:lpstr>CL1–4 Summary</vt:lpstr>
      <vt:lpstr>Study question</vt:lpstr>
      <vt:lpstr>Study question sample answer</vt:lpstr>
      <vt:lpstr>In this lesson we have: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2024-04-02T12:42:51Z</dcterms:created>
  <dcterms:modified xsi:type="dcterms:W3CDTF">2024-04-05T10:00:34Z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