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58" r:id="rId3"/>
    <p:sldId id="272" r:id="rId4"/>
    <p:sldId id="275" r:id="rId5"/>
    <p:sldId id="309" r:id="rId6"/>
    <p:sldId id="310" r:id="rId7"/>
    <p:sldId id="282" r:id="rId8"/>
    <p:sldId id="283" r:id="rId9"/>
    <p:sldId id="278" r:id="rId10"/>
    <p:sldId id="280" r:id="rId11"/>
    <p:sldId id="281" r:id="rId12"/>
    <p:sldId id="312" r:id="rId13"/>
    <p:sldId id="279" r:id="rId14"/>
    <p:sldId id="311" r:id="rId15"/>
    <p:sldId id="284" r:id="rId16"/>
    <p:sldId id="30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95D"/>
    <a:srgbClr val="88A2FF"/>
    <a:srgbClr val="8E53EF"/>
    <a:srgbClr val="FF7575"/>
    <a:srgbClr val="466318"/>
    <a:srgbClr val="E2EEBE"/>
    <a:srgbClr val="F6FAEC"/>
    <a:srgbClr val="C0CEFF"/>
    <a:srgbClr val="1028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60" autoAdjust="0"/>
    <p:restoredTop sz="86531" autoAdjust="0"/>
  </p:normalViewPr>
  <p:slideViewPr>
    <p:cSldViewPr snapToGrid="0">
      <p:cViewPr varScale="1">
        <p:scale>
          <a:sx n="64" d="100"/>
          <a:sy n="64" d="100"/>
        </p:scale>
        <p:origin x="2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330" y="4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018CE-344E-4A33-BD95-0277FAE3C45C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EF23B-76D6-4A34-BADC-A52A3C1E1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4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02/2677/schedule/3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02/2677/schedule/3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nationalarchives.gov.uk/doc/open-government-licence/version/3/" TargetMode="External"/><Relationship Id="rId4" Type="http://schemas.openxmlformats.org/officeDocument/2006/relationships/hyperlink" Target="https://www.hse.gov.uk/waste/radioactive-contamination.htm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docs-Calibri"/>
              </a:rPr>
              <a:t>iStockphoto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/</a:t>
            </a:r>
            <a:r>
              <a:rPr lang="en-GB" b="0" i="0">
                <a:solidFill>
                  <a:srgbClr val="000000"/>
                </a:solidFill>
                <a:effectLst/>
                <a:latin typeface="docs-Calibri"/>
              </a:rPr>
              <a:t>sanjeri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14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000000"/>
                </a:solidFill>
                <a:effectLst/>
                <a:latin typeface="Google Sans"/>
              </a:rPr>
              <a:t>Image: </a:t>
            </a:r>
            <a:r>
              <a:rPr lang="en-GB" b="0" i="0" dirty="0">
                <a:solidFill>
                  <a:srgbClr val="1155CC"/>
                </a:solidFill>
                <a:effectLst/>
                <a:latin typeface="Google Sans"/>
                <a:hlinkClick r:id="rId3"/>
              </a:rPr>
              <a:t>https://www.legislation.gov.uk/uksi/2002/2677/schedule/3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1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 (biohazard symbol): 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3"/>
              </a:rPr>
              <a:t>https://www.legislation.gov.uk/uksi/2002/2677/schedule</a:t>
            </a:r>
            <a:r>
              <a:rPr lang="en-US" b="0" i="0">
                <a:solidFill>
                  <a:srgbClr val="1155CC"/>
                </a:solidFill>
                <a:effectLst/>
                <a:latin typeface="Google Sans"/>
                <a:hlinkClick r:id="rId3"/>
              </a:rPr>
              <a:t>/3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 (radioactive symbol): 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4"/>
              </a:rPr>
              <a:t>https://www.hse.gov.uk/waste/radioactive-contamination.htm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Contains public sector information published by the Health and Safety Executive and licensed under the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5"/>
              </a:rPr>
              <a:t>https://www.nationalarchives.gov.uk/doc/open-government-licence/version/3/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4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video, ‘Understanding Biosafety Levels’ from Microbiology Mantra, can be found on YouTube: https://www.youtube.com/watch?v=xNYASNEdgg8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8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Tx/>
              <a:buChar char="-"/>
            </a:pPr>
            <a:endParaRPr lang="en-GB" sz="18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9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2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11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in lab coats&#10;&#10;Description automatically generated with medium confidence">
            <a:extLst>
              <a:ext uri="{FF2B5EF4-FFF2-40B4-BE49-F238E27FC236}">
                <a16:creationId xmlns:a16="http://schemas.microsoft.com/office/drawing/2014/main" id="{F46E5EB6-EF23-9191-1C19-791D0A3DF8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1677322"/>
            <a:ext cx="757547" cy="953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B36D0-2D56-0FDB-5940-69EB91D5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9B7F-2B1A-52D2-9C85-16A12FF20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ED3B1122-7287-39FB-52A7-F594DB038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6A30E20-A7B7-5E55-322D-0D73FBBE2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4ABF62B2-FA08-FA76-C798-4B6D72056B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9832" y="36512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6B998-0103-C1DB-8E36-C20883F4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BB64C23-83AF-58AF-1D04-EC58CEEB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6723EEDC-DC11-DDA5-E851-4106E438283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3453" y="491318"/>
            <a:ext cx="2178305" cy="9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9832" y="36512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FF4CE65D-1F3E-DDCA-DFC3-AD627D0C9554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4" name="Media Placeholder 9">
            <a:extLst>
              <a:ext uri="{FF2B5EF4-FFF2-40B4-BE49-F238E27FC236}">
                <a16:creationId xmlns:a16="http://schemas.microsoft.com/office/drawing/2014/main" id="{E1343224-FEC4-DC11-C663-18376AA79055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5906E010-8129-32F5-C16B-952078949CB7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67E0326F-2B5D-F940-6B07-2040CD364126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77B97025-398A-2411-8139-584808243C23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71D4DB-7805-4FB7-6863-4E593E8FDD1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783CDFB-2601-E6DF-815A-D5F9320CFD14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76721-4429-0704-C4CE-7A43F571760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27038A-6470-D99B-4555-F91D93131CC0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B21FDD-D444-068F-F9BE-3B5603BFD79E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April 2024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Science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Topic: </a:t>
            </a:r>
            <a:r>
              <a:rPr lang="en-US" dirty="0"/>
              <a:t>Health, safety and environmental regulations </a:t>
            </a:r>
            <a:r>
              <a:rPr lang="en-US"/>
              <a:t>and practice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GB" dirty="0"/>
              <a:t>Lesson 3: Biohazards and </a:t>
            </a:r>
            <a:r>
              <a:rPr lang="en-GB"/>
              <a:t>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Biohazard categorisation answers 1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A micro-organism, cell culture or endoparasite that may or may not have been genetically modified, which may cause infection, allergy, toxicity or otherwise create a hazard to human health.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Biohazards in Hazard Group 1 are unlikely to cause disease, due to being disabled, attenuated or non-pathogenic, whereas biohazards in Hazard Group 2 can cause human disease.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Biohazards in Hazard Group 3 have available vaccines or effective treatment, however those in Hazard Group 4 are biohazards without vaccines or effective treatment.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Three examples from each of the Hazard Groups, for example:</a:t>
            </a:r>
          </a:p>
          <a:p>
            <a:pPr marL="811213" indent="-365125">
              <a:lnSpc>
                <a:spcPct val="11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1:</a:t>
            </a:r>
            <a:r>
              <a:rPr lang="en-GB" dirty="0">
                <a:solidFill>
                  <a:srgbClr val="000000"/>
                </a:solidFill>
              </a:rPr>
              <a:t> non-pathogenic </a:t>
            </a:r>
            <a:r>
              <a:rPr lang="en-GB" i="1" dirty="0">
                <a:solidFill>
                  <a:srgbClr val="000000"/>
                </a:solidFill>
              </a:rPr>
              <a:t>E. coli </a:t>
            </a:r>
            <a:r>
              <a:rPr lang="en-GB" dirty="0">
                <a:solidFill>
                  <a:srgbClr val="000000"/>
                </a:solidFill>
              </a:rPr>
              <a:t>K-12, a species of yeast </a:t>
            </a:r>
            <a:r>
              <a:rPr lang="en-GB" i="1" dirty="0">
                <a:solidFill>
                  <a:srgbClr val="000000"/>
                </a:solidFill>
              </a:rPr>
              <a:t>Saccharomyces cerevisiae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i="1" dirty="0">
                <a:solidFill>
                  <a:srgbClr val="000000"/>
                </a:solidFill>
              </a:rPr>
              <a:t>Lactobacillus acidophilus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2: </a:t>
            </a:r>
            <a:r>
              <a:rPr lang="en-GB" dirty="0">
                <a:solidFill>
                  <a:srgbClr val="000000"/>
                </a:solidFill>
              </a:rPr>
              <a:t>most strains of </a:t>
            </a:r>
            <a:r>
              <a:rPr lang="en-GB" i="1" dirty="0">
                <a:solidFill>
                  <a:srgbClr val="000000"/>
                </a:solidFill>
              </a:rPr>
              <a:t>E. coli</a:t>
            </a:r>
            <a:r>
              <a:rPr lang="en-GB" dirty="0">
                <a:solidFill>
                  <a:srgbClr val="000000"/>
                </a:solidFill>
              </a:rPr>
              <a:t>, streptococcus, measles virus, noroviruses, zika virus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3: </a:t>
            </a:r>
            <a:r>
              <a:rPr lang="en-GB" dirty="0">
                <a:solidFill>
                  <a:srgbClr val="000000"/>
                </a:solidFill>
              </a:rPr>
              <a:t>HIV, Hepatitis-B and C, SARS-Cov-2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4: </a:t>
            </a:r>
            <a:r>
              <a:rPr lang="en-GB" dirty="0">
                <a:solidFill>
                  <a:srgbClr val="000000"/>
                </a:solidFill>
              </a:rPr>
              <a:t>rabies, Ebola, Lassa fever virus.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396590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Biohazard categorisation answers 2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5.</a:t>
            </a:r>
            <a:r>
              <a:rPr lang="en-GB" dirty="0"/>
              <a:t> Definitions of key words: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Attenuated: a modified or weakened strain of pathogenic organism that no longer causes disease.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Effluent: liquid waste that is discharged into rivers or seas.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Endoparasite: a parasite that lives inside its host.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Non-pathogenic: an infectious organism that does not cause disease, harm or death to another organism.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Microorganism: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living organisms too small to be visible with the naked eye, these include protozoa, bacteria, fungi and viruses (not all scientists include viruses as living organisms).</a:t>
            </a:r>
            <a:endParaRPr lang="en-GB" sz="20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72606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99E65-70DF-2270-2A86-6A3D3D02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Biohazard categorization answers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F5251-8146-AC4E-E3C2-AE1294E34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 Definitions of key words continued: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Cell culture: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the process of growing cells under controlled conditions, usually outside their natural environment.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Genetically modified: refers to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plants, animals, fungi or microorganisms whose DNA has been altered using genetic engineering techniques such as transferring a gene(s) from one organism to another or modifying the DNA and reinserting back into the same organism.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Infection: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a microorganism replicating inside the body resulting in a disease.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Allergy: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a condition caused by an overreaction of the immune system to typically harmless substances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Toxicity: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the degree to which a substance is poisonous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endParaRPr lang="en-GB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F2645-7B33-A92C-24FC-2A7B75720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5"/>
            <a:ext cx="2078545" cy="367200"/>
          </a:xfrm>
          <a:solidFill>
            <a:srgbClr val="F1995D"/>
          </a:solidFill>
        </p:spPr>
        <p:txBody>
          <a:bodyPr/>
          <a:lstStyle/>
          <a:p>
            <a:r>
              <a:rPr lang="en-US" dirty="0"/>
              <a:t>Activity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E0739-97D5-A17F-DEBF-E7C250EC26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9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Adhering to COSHH regulations</a:t>
            </a:r>
            <a:endParaRPr lang="en-GB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THINK, PAIR, SHARE</a:t>
            </a:r>
          </a:p>
          <a:p>
            <a:endParaRPr lang="en-GB" dirty="0"/>
          </a:p>
          <a:p>
            <a:pPr marL="0" lvl="0" indent="0">
              <a:buNone/>
            </a:pPr>
            <a:r>
              <a:rPr lang="en-GB" dirty="0"/>
              <a:t>Discuss the potential impacts of not adhering to </a:t>
            </a:r>
            <a:br>
              <a:rPr lang="en-GB" dirty="0"/>
            </a:br>
            <a:r>
              <a:rPr lang="en-GB" dirty="0"/>
              <a:t>COSHH regulations when dealing with biohazards:</a:t>
            </a:r>
          </a:p>
          <a:p>
            <a:pPr lvl="0"/>
            <a:endParaRPr lang="en-GB" dirty="0"/>
          </a:p>
          <a:p>
            <a:r>
              <a:rPr lang="en-GB" dirty="0"/>
              <a:t>What are the </a:t>
            </a:r>
            <a:r>
              <a:rPr lang="en-GB" b="1" dirty="0"/>
              <a:t>risks to employees’ health</a:t>
            </a:r>
            <a:r>
              <a:rPr lang="en-GB" dirty="0"/>
              <a:t>?</a:t>
            </a:r>
            <a:br>
              <a:rPr lang="en-GB" dirty="0"/>
            </a:br>
            <a:r>
              <a:rPr lang="en-GB" dirty="0"/>
              <a:t>Could there be any long-term effects?</a:t>
            </a:r>
          </a:p>
          <a:p>
            <a:r>
              <a:rPr lang="en-GB" dirty="0"/>
              <a:t>How might there be </a:t>
            </a:r>
            <a:r>
              <a:rPr lang="en-GB" b="1" dirty="0"/>
              <a:t>risks to the wider</a:t>
            </a:r>
            <a:br>
              <a:rPr lang="en-GB" b="1" dirty="0"/>
            </a:br>
            <a:r>
              <a:rPr lang="en-GB" b="1" dirty="0"/>
              <a:t>population</a:t>
            </a:r>
            <a:r>
              <a:rPr lang="en-GB" dirty="0"/>
              <a:t>? What impact could this have?</a:t>
            </a:r>
          </a:p>
          <a:p>
            <a:r>
              <a:rPr lang="en-GB" dirty="0"/>
              <a:t>What could the </a:t>
            </a:r>
            <a:r>
              <a:rPr lang="en-GB" b="1" dirty="0"/>
              <a:t>risks to the environment </a:t>
            </a:r>
            <a:r>
              <a:rPr lang="en-GB" dirty="0"/>
              <a:t>be?</a:t>
            </a:r>
            <a:br>
              <a:rPr lang="en-GB" dirty="0"/>
            </a:br>
            <a:r>
              <a:rPr lang="en-GB" dirty="0"/>
              <a:t>What/who could be affected?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3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Hazards and their categorisation</a:t>
            </a:r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7F0D06-6872-3142-BD7C-BEC832CD8535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E2EE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7B8B7-F92F-E99B-4331-86FAD2E5D7C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1339" y="3080211"/>
            <a:ext cx="1463857" cy="184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927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19D9E4-94B7-7DF7-2DCA-D058E84A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Hazard groups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E8CB32-D1F9-3604-6A27-B309C1B84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GB" dirty="0"/>
              <a:t>Sort the statements, which describe each of the four Hazard Groups and examples of substances that belong in each group, into the Hazard Groups (1–4).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6DDC1BC-460E-A463-5A1C-2F1400497D5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L3 Plenary Worksheet 3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7393FDA-B864-D5D3-222B-C3FF4885B0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2C95378-4AC3-F9BB-CE9E-504317985C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32391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Recalled the definition of a biohazard (biological agent).</a:t>
            </a:r>
          </a:p>
          <a:p>
            <a:pPr lvl="0"/>
            <a:r>
              <a:rPr lang="en-GB" dirty="0"/>
              <a:t>Recalled and identified the four different biohazard categories, including examples of each.</a:t>
            </a:r>
          </a:p>
          <a:p>
            <a:pPr lvl="0"/>
            <a:r>
              <a:rPr lang="en-GB" dirty="0"/>
              <a:t>Described possible consequences arising from not following correct handling (COSHH regulations).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Skills:</a:t>
            </a:r>
          </a:p>
          <a:p>
            <a:r>
              <a:rPr lang="en-US" dirty="0"/>
              <a:t>CS3.1: Identifying their own role in relation to the wider team, including establishing own accountability for tasks and deliverables, and establishing own and others’ area of expertise </a:t>
            </a:r>
          </a:p>
          <a:p>
            <a:r>
              <a:rPr lang="en-US" dirty="0"/>
              <a:t>CS3.2: Meet their responsibilities when working in a wider team by ensuring that project is compliant with relevant health and safety requirements (for example, if storing and handling hazardous substances)</a:t>
            </a:r>
          </a:p>
          <a:p>
            <a:r>
              <a:rPr lang="en-US" dirty="0"/>
              <a:t>CS5.1: Solve a problem within a science context, by evaluating the impact and continuing to monitor any changes and making recommendations for further improvement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/>
              <a:t>English: </a:t>
            </a:r>
          </a:p>
          <a:p>
            <a:r>
              <a:rPr lang="en-US" dirty="0"/>
              <a:t>GEC2: Present information and ideas</a:t>
            </a:r>
          </a:p>
          <a:p>
            <a:r>
              <a:rPr lang="en-US" dirty="0"/>
              <a:t>GEC3: Create texts for different purposes and audiences</a:t>
            </a:r>
          </a:p>
          <a:p>
            <a:r>
              <a:rPr lang="en-US" dirty="0"/>
              <a:t>GEC4: Summarise information/ideas</a:t>
            </a:r>
          </a:p>
          <a:p>
            <a:r>
              <a:rPr lang="en-US" dirty="0"/>
              <a:t>GEC6: Take part in/lead discussions</a:t>
            </a:r>
          </a:p>
          <a:p>
            <a:r>
              <a:rPr lang="en-US" dirty="0"/>
              <a:t>Maths: </a:t>
            </a:r>
          </a:p>
          <a:p>
            <a:r>
              <a:rPr lang="en-US" dirty="0"/>
              <a:t>GMC6: Understanding data and risk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804105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C4D470B-BCBB-F609-A7BC-53BC006B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Next lesson we will: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2E8A0C4-6E89-275E-3913-5CA691E2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 and identify the four different biohazard categories, including examples of each.</a:t>
            </a:r>
          </a:p>
          <a:p>
            <a:pPr lvl="0"/>
            <a:r>
              <a:rPr lang="en-GB" dirty="0"/>
              <a:t>Describe the containment measures required for the four different categories of biohazard. </a:t>
            </a:r>
          </a:p>
          <a:p>
            <a:pPr lvl="0"/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10F3F5-5F24-7D3F-B8EE-DFA61C4BD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ECBCED0-F34F-CD98-4258-719B92240D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74083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 the definition of a biohazard (biological agent).</a:t>
            </a:r>
          </a:p>
          <a:p>
            <a:pPr lvl="0"/>
            <a:r>
              <a:rPr lang="en-GB" dirty="0"/>
              <a:t>Recall and identify the four different biohazard categories, including examples of each.</a:t>
            </a:r>
          </a:p>
          <a:p>
            <a:pPr lvl="0"/>
            <a:r>
              <a:rPr lang="en-GB" dirty="0"/>
              <a:t>Describe possible consequences arising from not following correct handling (COSHH regulations).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1000" b="1" dirty="0"/>
              <a:t>Skills:</a:t>
            </a:r>
          </a:p>
          <a:p>
            <a:r>
              <a:rPr lang="en-US" sz="1000" dirty="0"/>
              <a:t>CS3.1: Identifying their own role in relation to the wider team, including establishing own accountability for tasks and deliverables, and establishing own and others’ area of expertise </a:t>
            </a:r>
          </a:p>
          <a:p>
            <a:r>
              <a:rPr lang="en-US" sz="1000" dirty="0"/>
              <a:t>CS3.2: Meet their responsibilities when working in a wider team by ensuring that project is compliant with relevant health and safety requirements (for example, if storing and handling hazardous substances)</a:t>
            </a:r>
          </a:p>
          <a:p>
            <a:r>
              <a:rPr lang="en-US" sz="1000" dirty="0"/>
              <a:t>CS5.1: Solve a problem within a science context, by evaluating the impact and continuing to monitor any changes and making recommendations for further improvement</a:t>
            </a:r>
          </a:p>
          <a:p>
            <a:r>
              <a:rPr lang="en-US" sz="1000" b="1" dirty="0"/>
              <a:t>General competencies:</a:t>
            </a:r>
          </a:p>
          <a:p>
            <a:r>
              <a:rPr lang="en-US" sz="1000" dirty="0"/>
              <a:t>English: </a:t>
            </a:r>
          </a:p>
          <a:p>
            <a:r>
              <a:rPr lang="en-US" sz="1000" dirty="0"/>
              <a:t>GEC2: Present information and ideas</a:t>
            </a:r>
          </a:p>
          <a:p>
            <a:r>
              <a:rPr lang="en-US" sz="1000" dirty="0"/>
              <a:t>GEC3: Create texts for different purposes and audiences</a:t>
            </a:r>
          </a:p>
          <a:p>
            <a:r>
              <a:rPr lang="en-US" sz="1000" dirty="0"/>
              <a:t>GEC4: Summarise information/ideas</a:t>
            </a:r>
          </a:p>
          <a:p>
            <a:r>
              <a:rPr lang="en-US" sz="1000" dirty="0"/>
              <a:t>GEC6: Take part in/lead discussions</a:t>
            </a:r>
          </a:p>
          <a:p>
            <a:r>
              <a:rPr lang="en-US" sz="1000" dirty="0"/>
              <a:t>Maths: </a:t>
            </a:r>
          </a:p>
          <a:p>
            <a:r>
              <a:rPr lang="en-US" sz="1000" dirty="0"/>
              <a:t>GMC6: Understanding data and risk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does this symbol mean?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pic>
        <p:nvPicPr>
          <p:cNvPr id="6" name="Google Shape;86;p19">
            <a:extLst>
              <a:ext uri="{FF2B5EF4-FFF2-40B4-BE49-F238E27FC236}">
                <a16:creationId xmlns:a16="http://schemas.microsoft.com/office/drawing/2014/main" id="{3E059172-5D8C-25AD-BBC7-C153B041E29B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6032" y="2132978"/>
            <a:ext cx="2939935" cy="2592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679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does this symbol mean?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/>
          <a:lstStyle/>
          <a:p>
            <a:r>
              <a:rPr lang="pt-BR" dirty="0"/>
              <a:t>This is the biohazard symbol.</a:t>
            </a:r>
          </a:p>
          <a:p>
            <a:r>
              <a:rPr lang="pt-BR" dirty="0"/>
              <a:t>Sometimes the biohazard symbol is confused with the radioactive symbol.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But as you can see, they are different.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pic>
        <p:nvPicPr>
          <p:cNvPr id="6" name="Google Shape;86;p19">
            <a:extLst>
              <a:ext uri="{FF2B5EF4-FFF2-40B4-BE49-F238E27FC236}">
                <a16:creationId xmlns:a16="http://schemas.microsoft.com/office/drawing/2014/main" id="{3E059172-5D8C-25AD-BBC7-C153B041E29B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3266" y="2705272"/>
            <a:ext cx="2939935" cy="2592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D9AE95-74A2-7D67-64C3-9E2F694F4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1027" y="3757942"/>
            <a:ext cx="1836579" cy="15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4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A9AECB-4393-CE3D-9049-8FE476F4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Containment levels (CLs)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8F951C-E120-B390-42D9-966EA7F2F42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07385" y="1825625"/>
            <a:ext cx="4046415" cy="435133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Watch this video and make brief notes about the differences between the four CLs discussed.</a:t>
            </a:r>
          </a:p>
          <a:p>
            <a:r>
              <a:rPr lang="en-GB" dirty="0"/>
              <a:t>Note that another name for containment level is ‘biosafety level’, or BSL.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THINK, PAIR, SHARE</a:t>
            </a:r>
          </a:p>
          <a:p>
            <a:r>
              <a:rPr lang="en-GB" dirty="0"/>
              <a:t>How do we know which CL (1–4) is necessary for a laboratory, or when we do work involving a biohazard?</a:t>
            </a:r>
          </a:p>
          <a:p>
            <a:r>
              <a:rPr lang="en-GB" dirty="0"/>
              <a:t>Why are they necessary?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L3 A1 Worksheet 1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DD5B6F38-26D3-527D-4969-2EE47D6F20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0448B8B-AF0D-814A-E4DF-4FA2626FB0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Activity 1</a:t>
            </a: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E9366F-CC85-3D2D-7B2D-2D05BFA35970}"/>
              </a:ext>
            </a:extLst>
          </p:cNvPr>
          <p:cNvSpPr txBox="1"/>
          <p:nvPr/>
        </p:nvSpPr>
        <p:spPr>
          <a:xfrm>
            <a:off x="562708" y="5484339"/>
            <a:ext cx="563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Microbiology Mantra: Understanding Biosafety Levels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1A817-A275-DDDD-210F-89F6A329B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193365"/>
            <a:ext cx="5052237" cy="27713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7429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7C2296-06A1-564F-3E83-73698E04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Researching biohazards and their categorisation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CD3374-C7D3-EE85-CACE-8C0D9B121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GB" dirty="0"/>
              <a:t>Use the internet, textbooks and fact books to</a:t>
            </a:r>
            <a:br>
              <a:rPr lang="en-GB" dirty="0"/>
            </a:br>
            <a:r>
              <a:rPr lang="en-GB" dirty="0"/>
              <a:t>research biohazards, how they are categorised</a:t>
            </a:r>
            <a:br>
              <a:rPr lang="en-GB" dirty="0"/>
            </a:br>
            <a:r>
              <a:rPr lang="en-GB" dirty="0"/>
              <a:t>and why, and some examples of biohazards</a:t>
            </a:r>
            <a:br>
              <a:rPr lang="en-GB" dirty="0"/>
            </a:br>
            <a:r>
              <a:rPr lang="en-GB" dirty="0"/>
              <a:t>that fit into each category.</a:t>
            </a:r>
          </a:p>
          <a:p>
            <a:r>
              <a:rPr lang="en-GB" dirty="0"/>
              <a:t>Make notes, create a mind map, or complete</a:t>
            </a:r>
            <a:br>
              <a:rPr lang="en-GB" dirty="0"/>
            </a:br>
            <a:r>
              <a:rPr lang="en-GB" dirty="0"/>
              <a:t>a table to present your findings.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1BF5BB-A5C8-716E-0AC0-4106FDAE9C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Resources</a:t>
            </a:r>
            <a:r>
              <a:rPr lang="en-GB" dirty="0"/>
              <a:t> needed</a:t>
            </a:r>
          </a:p>
          <a:p>
            <a:r>
              <a:rPr lang="en-GB" dirty="0"/>
              <a:t>L3 A2 Worksheet 2</a:t>
            </a:r>
          </a:p>
          <a:p>
            <a:r>
              <a:rPr lang="en-GB" dirty="0"/>
              <a:t>L3 A2 Teacher Notes and Answers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128CA783-BCAF-50AE-64C1-213B995D57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C25A2C-5B21-4550-5600-197732767D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20660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Matching biohazards to Hazard Groups</a:t>
            </a:r>
            <a:endParaRPr lang="en-GB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ym typeface="Calibri"/>
              </a:rPr>
              <a:t>Match the biohazards to the correct Hazard Group:</a:t>
            </a:r>
          </a:p>
          <a:p>
            <a:endParaRPr lang="en-GB" dirty="0">
              <a:sym typeface="Calibri"/>
            </a:endParaRPr>
          </a:p>
          <a:p>
            <a:r>
              <a:rPr lang="en-GB" dirty="0">
                <a:sym typeface="Calibri"/>
              </a:rPr>
              <a:t>The probiotic </a:t>
            </a:r>
            <a:r>
              <a:rPr lang="en-GB" i="1" dirty="0">
                <a:sym typeface="Calibri"/>
              </a:rPr>
              <a:t>Lactobacillus acidophilus</a:t>
            </a:r>
            <a:endParaRPr lang="en-GB" i="1" dirty="0"/>
          </a:p>
          <a:p>
            <a:r>
              <a:rPr lang="en-GB" dirty="0">
                <a:sym typeface="Calibri"/>
              </a:rPr>
              <a:t>Herpes simplex viruses 1 and 2 (treatments are readily available, </a:t>
            </a:r>
            <a:br>
              <a:rPr lang="en-GB" dirty="0">
                <a:sym typeface="Calibri"/>
              </a:rPr>
            </a:br>
            <a:r>
              <a:rPr lang="en-GB" dirty="0">
                <a:sym typeface="Calibri"/>
              </a:rPr>
              <a:t>low fatality rate)</a:t>
            </a:r>
            <a:endParaRPr lang="en-GB" dirty="0"/>
          </a:p>
          <a:p>
            <a:r>
              <a:rPr lang="en-GB" dirty="0">
                <a:sym typeface="Calibri"/>
              </a:rPr>
              <a:t>Yellow fever (vaccines available but not widely given out, high fatality rate)</a:t>
            </a:r>
            <a:endParaRPr lang="en-GB" dirty="0"/>
          </a:p>
          <a:p>
            <a:r>
              <a:rPr lang="en-GB" dirty="0">
                <a:sym typeface="Calibri"/>
              </a:rPr>
              <a:t>Mumps (most of the population is vaccinated against it, low fatality rate)</a:t>
            </a:r>
            <a:endParaRPr lang="en-GB" dirty="0"/>
          </a:p>
          <a:p>
            <a:r>
              <a:rPr lang="en-GB" i="1" dirty="0">
                <a:sym typeface="Arial"/>
              </a:rPr>
              <a:t>Agrobacterium </a:t>
            </a:r>
            <a:r>
              <a:rPr lang="en-GB" i="1" dirty="0" err="1">
                <a:sym typeface="Arial"/>
              </a:rPr>
              <a:t>radiobacter</a:t>
            </a:r>
            <a:r>
              <a:rPr lang="en-GB" i="1" dirty="0">
                <a:sym typeface="Calibri"/>
              </a:rPr>
              <a:t> </a:t>
            </a:r>
            <a:r>
              <a:rPr lang="en-GB" dirty="0">
                <a:sym typeface="Calibri"/>
              </a:rPr>
              <a:t>(a bacterium that can infect humans with weakened immune systems, very low fatality rate).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2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57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Match biohazards to Hazard Group answers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Answers</a:t>
            </a:r>
          </a:p>
          <a:p>
            <a:r>
              <a:rPr lang="en-GB" dirty="0">
                <a:sym typeface="Calibri"/>
              </a:rPr>
              <a:t>Match the biohazards to the correct Hazard Group:</a:t>
            </a:r>
          </a:p>
          <a:p>
            <a:r>
              <a:rPr lang="en-GB" dirty="0">
                <a:sym typeface="Calibri"/>
              </a:rPr>
              <a:t>The probiotic </a:t>
            </a:r>
            <a:r>
              <a:rPr lang="en-GB" i="1" dirty="0">
                <a:sym typeface="Calibri"/>
              </a:rPr>
              <a:t>Lactobacillus acidophilus </a:t>
            </a:r>
            <a:r>
              <a:rPr lang="en-GB" b="1" dirty="0">
                <a:sym typeface="Calibri"/>
              </a:rPr>
              <a:t>(Group 1)</a:t>
            </a:r>
            <a:endParaRPr lang="en-GB" b="1" dirty="0"/>
          </a:p>
          <a:p>
            <a:r>
              <a:rPr lang="en-GB" dirty="0">
                <a:sym typeface="Calibri"/>
              </a:rPr>
              <a:t>Herpes simplex viruses 1 and 2 (treatments are readily available, </a:t>
            </a:r>
            <a:br>
              <a:rPr lang="en-GB" dirty="0">
                <a:sym typeface="Calibri"/>
              </a:rPr>
            </a:br>
            <a:r>
              <a:rPr lang="en-GB" dirty="0">
                <a:sym typeface="Calibri"/>
              </a:rPr>
              <a:t>low fatality rate) </a:t>
            </a:r>
            <a:r>
              <a:rPr lang="en-GB" b="1" dirty="0">
                <a:sym typeface="Calibri"/>
              </a:rPr>
              <a:t>(Group 2)</a:t>
            </a:r>
            <a:endParaRPr lang="en-GB" b="1" dirty="0"/>
          </a:p>
          <a:p>
            <a:r>
              <a:rPr lang="en-GB" dirty="0">
                <a:sym typeface="Calibri"/>
              </a:rPr>
              <a:t>Yellow fever (vaccines available but not widely given out, high fatality rate) </a:t>
            </a:r>
            <a:r>
              <a:rPr lang="en-GB" b="1" dirty="0">
                <a:sym typeface="Calibri"/>
              </a:rPr>
              <a:t>(Group 3)</a:t>
            </a:r>
            <a:endParaRPr lang="en-GB" b="1" dirty="0"/>
          </a:p>
          <a:p>
            <a:r>
              <a:rPr lang="en-GB" dirty="0">
                <a:sym typeface="Calibri"/>
              </a:rPr>
              <a:t>Mumps (most of the population is vaccinated against it, low fatality rate) </a:t>
            </a:r>
            <a:r>
              <a:rPr lang="en-GB" b="1" dirty="0">
                <a:sym typeface="Calibri"/>
              </a:rPr>
              <a:t>(Group 2)</a:t>
            </a:r>
            <a:endParaRPr lang="en-GB" b="1" dirty="0"/>
          </a:p>
          <a:p>
            <a:r>
              <a:rPr lang="en-GB" i="1" dirty="0">
                <a:sym typeface="Arial"/>
              </a:rPr>
              <a:t>Agrobacterium </a:t>
            </a:r>
            <a:r>
              <a:rPr lang="en-GB" i="1" dirty="0" err="1">
                <a:sym typeface="Arial"/>
              </a:rPr>
              <a:t>radiobacter</a:t>
            </a:r>
            <a:r>
              <a:rPr lang="en-GB" i="1" dirty="0">
                <a:sym typeface="Calibri"/>
              </a:rPr>
              <a:t> </a:t>
            </a:r>
            <a:r>
              <a:rPr lang="en-GB" dirty="0">
                <a:sym typeface="Calibri"/>
              </a:rPr>
              <a:t>(a bacterium that can infect humans with weakened immune systems, very low fatality rate). </a:t>
            </a:r>
            <a:r>
              <a:rPr lang="en-GB" b="1" dirty="0">
                <a:sym typeface="Calibri"/>
              </a:rPr>
              <a:t>(Group 1)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05544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Biohazard categorisation questions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180000" tIns="180000" rIns="180000" bIns="180000" rtlCol="0" anchor="t">
            <a:normAutofit fontScale="85000" lnSpcReduction="20000"/>
          </a:bodyPr>
          <a:lstStyle/>
          <a:p>
            <a:pPr marL="457200" lvl="0" indent="-457200">
              <a:buAutoNum type="arabicPeriod"/>
            </a:pPr>
            <a:r>
              <a:rPr lang="en-GB" dirty="0"/>
              <a:t>State the COSHH definition of a biohazard.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Explain the difference in infectibility of biohazards in Hazard Group 1 and Hazard Group 2.</a:t>
            </a:r>
          </a:p>
          <a:p>
            <a:pPr marL="457200" indent="-457200">
              <a:buAutoNum type="arabicPeriod"/>
            </a:pPr>
            <a:r>
              <a:rPr lang="en-GB" dirty="0"/>
              <a:t>Explain the difference in availability of vaccines or treatment of biohazards in Hazard Group 3 and Hazard Group 4.</a:t>
            </a:r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Give three examples of biohazards in each of the four Hazard Groups.</a:t>
            </a:r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You will use a number of key terms in this topic. Write a definition for each of the following: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Attenuated		- Non-pathogenic	- Endoparasite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Effluent			- Microorganism		- Cell culture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Genetically modified	- Infection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Allergy			- Toxicity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2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5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F0A3D1-D3AB-40B8-916B-95514DEB3A82}"/>
</file>

<file path=customXml/itemProps2.xml><?xml version="1.0" encoding="utf-8"?>
<ds:datastoreItem xmlns:ds="http://schemas.openxmlformats.org/officeDocument/2006/customXml" ds:itemID="{C4D44E35-1B73-4A13-9CDC-0686A252BF42}"/>
</file>

<file path=customXml/itemProps3.xml><?xml version="1.0" encoding="utf-8"?>
<ds:datastoreItem xmlns:ds="http://schemas.openxmlformats.org/officeDocument/2006/customXml" ds:itemID="{211D58B9-19EE-4789-BE25-912F8BCBE08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1662</Words>
  <Application>Microsoft Office PowerPoint</Application>
  <PresentationFormat>Widescreen</PresentationFormat>
  <Paragraphs>169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docs-Calibri</vt:lpstr>
      <vt:lpstr>Google Sans</vt:lpstr>
      <vt:lpstr>Office Theme</vt:lpstr>
      <vt:lpstr>Science</vt:lpstr>
      <vt:lpstr>In this lesson we will:</vt:lpstr>
      <vt:lpstr>What does this symbol mean?</vt:lpstr>
      <vt:lpstr>What does this symbol mean?</vt:lpstr>
      <vt:lpstr>Containment levels (CLs)</vt:lpstr>
      <vt:lpstr>Researching biohazards and their categorisation</vt:lpstr>
      <vt:lpstr>Matching biohazards to Hazard Groups</vt:lpstr>
      <vt:lpstr>Match biohazards to Hazard Group answers</vt:lpstr>
      <vt:lpstr>Biohazard categorisation questions</vt:lpstr>
      <vt:lpstr>Biohazard categorisation answers 1</vt:lpstr>
      <vt:lpstr>Biohazard categorisation answers 2</vt:lpstr>
      <vt:lpstr>Biohazard categorization answers 3</vt:lpstr>
      <vt:lpstr>Adhering to COSHH regulations</vt:lpstr>
      <vt:lpstr>Hazard groups</vt:lpstr>
      <vt:lpstr>In this lesson we have:</vt:lpstr>
      <vt:lpstr>Next lesson we will: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2024-04-02T12:22:26Z</dcterms:created>
  <dcterms:modified xsi:type="dcterms:W3CDTF">2024-04-05T09:58:35Z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