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74" r:id="rId2"/>
    <p:sldId id="275" r:id="rId3"/>
    <p:sldId id="320" r:id="rId4"/>
    <p:sldId id="321" r:id="rId5"/>
    <p:sldId id="319" r:id="rId6"/>
    <p:sldId id="313" r:id="rId7"/>
    <p:sldId id="314" r:id="rId8"/>
    <p:sldId id="316" r:id="rId9"/>
    <p:sldId id="317" r:id="rId10"/>
    <p:sldId id="318" r:id="rId11"/>
    <p:sldId id="325" r:id="rId12"/>
    <p:sldId id="326" r:id="rId13"/>
    <p:sldId id="312" r:id="rId14"/>
    <p:sldId id="324" r:id="rId15"/>
    <p:sldId id="328" r:id="rId16"/>
    <p:sldId id="323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uth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8A2FF"/>
    <a:srgbClr val="E2EEBE"/>
    <a:srgbClr val="8E53EF"/>
    <a:srgbClr val="FF7575"/>
    <a:srgbClr val="466318"/>
    <a:srgbClr val="F6FAEC"/>
    <a:srgbClr val="C0CEFF"/>
    <a:srgbClr val="10283A"/>
    <a:srgbClr val="F1995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039" autoAdjust="0"/>
  </p:normalViewPr>
  <p:slideViewPr>
    <p:cSldViewPr snapToGrid="0">
      <p:cViewPr varScale="1">
        <p:scale>
          <a:sx n="70" d="100"/>
          <a:sy n="70" d="100"/>
        </p:scale>
        <p:origin x="512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8/10/relationships/authors" Target="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A41D0A8-53FF-630C-A836-51A3FCF6790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2E7DE2-9C0D-6BF3-1161-3FCE11A4D79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090100-C4EB-4E88-91FA-DBDEB754A07B}" type="datetimeFigureOut">
              <a:rPr lang="en-GB" smtClean="0"/>
              <a:pPr/>
              <a:t>05/03/2024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0F8F44F-3644-328A-AC9D-5615F79C6CC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9DFE00-70B8-9624-0D12-55AEF16C7C7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DBE69C-86F9-4AFD-A89E-85F0E027EAC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38770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B08B7D-84DA-49B4-815F-E8EB22447C8B}" type="datetimeFigureOut">
              <a:rPr lang="en-US" smtClean="0"/>
              <a:pPr/>
              <a:t>3/5/2024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9718B6-B4F5-461F-A37F-3825AB67BA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17592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atsby.org.uk/uploads/education/reports/pdf/industrial-biotechnology-technicians-report.pdf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science.cleapss.org.uk/resource-info/pp050-investigating-the-effects-of-antimicrobial-chemicals.aspx" TargetMode="External"/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s://science.cleapss.org.uk/resource-info/pp102-making-blood-smear-slides.aspx" TargetMode="External"/><Relationship Id="rId4" Type="http://schemas.openxmlformats.org/officeDocument/2006/relationships/hyperlink" Target="https://science.cleapss.org.uk/resource-info/pp085-using-colorimetry-to-quantify-reducing-sugar-concentrations.aspx" TargetMode="Externa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Image ©</a:t>
            </a:r>
            <a:r>
              <a:rPr lang="en-CA"/>
              <a:t>: iStock 1441663123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9718B6-B4F5-461F-A37F-3825AB67BA92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83905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b="0" i="0" dirty="0">
                <a:solidFill>
                  <a:srgbClr val="000000"/>
                </a:solidFill>
                <a:effectLst/>
                <a:latin typeface="docs-Calibri"/>
              </a:rPr>
              <a:t>Image credit:</a:t>
            </a:r>
          </a:p>
          <a:p>
            <a:r>
              <a:rPr lang="en-GB" dirty="0"/>
              <a:t>©</a:t>
            </a:r>
            <a:r>
              <a:rPr lang="en-CA" b="0" i="0" dirty="0">
                <a:solidFill>
                  <a:srgbClr val="000000"/>
                </a:solidFill>
                <a:effectLst/>
                <a:latin typeface="docs-Calibri"/>
              </a:rPr>
              <a:t> Shutterstock/</a:t>
            </a:r>
            <a:r>
              <a:rPr lang="en-CA" b="0" i="0" dirty="0" err="1">
                <a:solidFill>
                  <a:srgbClr val="000000"/>
                </a:solidFill>
                <a:effectLst/>
                <a:latin typeface="docs-Calibri"/>
              </a:rPr>
              <a:t>wavebreakmedia</a:t>
            </a:r>
            <a:r>
              <a:rPr lang="en-CA" b="0" i="0" dirty="0">
                <a:solidFill>
                  <a:srgbClr val="000000"/>
                </a:solidFill>
                <a:effectLst/>
                <a:latin typeface="docs-Calibri"/>
              </a:rPr>
              <a:t> 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9718B6-B4F5-461F-A37F-3825AB67BA92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40240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dirty="0">
                <a:solidFill>
                  <a:srgbClr val="0D0D0D"/>
                </a:solidFill>
                <a:effectLst/>
                <a:latin typeface="Segoe UI" panose="020B0502040204020203" pitchFamily="34" charset="0"/>
              </a:rPr>
              <a:t>Useful website: </a:t>
            </a:r>
            <a:r>
              <a:rPr lang="en-US" sz="1200" dirty="0">
                <a:solidFill>
                  <a:srgbClr val="0D0D0D"/>
                </a:solidFill>
                <a:effectLst/>
                <a:latin typeface="Segoe UI" panose="020B0502040204020203" pitchFamily="34" charset="0"/>
                <a:hlinkClick r:id="rId3"/>
              </a:rPr>
              <a:t>industrial-biotechnology-technicians-report.pdf (gatsby.org.uk)</a:t>
            </a:r>
            <a:r>
              <a:rPr lang="en-US" sz="1200" dirty="0">
                <a:solidFill>
                  <a:srgbClr val="0D0D0D"/>
                </a:solidFill>
                <a:effectLst/>
                <a:latin typeface="Segoe UI" panose="020B0502040204020203" pitchFamily="34" charset="0"/>
              </a:rPr>
              <a:t> </a:t>
            </a:r>
          </a:p>
          <a:p>
            <a:endParaRPr lang="en-CA" dirty="0"/>
          </a:p>
          <a:p>
            <a:r>
              <a:rPr lang="en-CA" b="0" i="0" dirty="0">
                <a:solidFill>
                  <a:srgbClr val="000000"/>
                </a:solidFill>
                <a:effectLst/>
                <a:latin typeface="docs-Calibri"/>
              </a:rPr>
              <a:t>Image credit:</a:t>
            </a:r>
          </a:p>
          <a:p>
            <a:r>
              <a:rPr lang="en-GB" dirty="0"/>
              <a:t>©</a:t>
            </a:r>
            <a:r>
              <a:rPr lang="en-CA" b="0" i="0" dirty="0">
                <a:solidFill>
                  <a:srgbClr val="000000"/>
                </a:solidFill>
                <a:effectLst/>
                <a:latin typeface="docs-Calibri"/>
              </a:rPr>
              <a:t> Shutterstock/</a:t>
            </a:r>
            <a:r>
              <a:rPr lang="en-CA" b="0" i="0" dirty="0" err="1">
                <a:solidFill>
                  <a:srgbClr val="000000"/>
                </a:solidFill>
                <a:effectLst/>
                <a:latin typeface="docs-Calibri"/>
              </a:rPr>
              <a:t>wavebreakmedia</a:t>
            </a:r>
            <a:r>
              <a:rPr lang="en-CA" b="0" i="0" dirty="0">
                <a:solidFill>
                  <a:srgbClr val="000000"/>
                </a:solidFill>
                <a:effectLst/>
                <a:latin typeface="docs-Calibri"/>
              </a:rPr>
              <a:t> 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9718B6-B4F5-461F-A37F-3825AB67BA92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64902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95142"/>
              <a:buFontTx/>
              <a:buNone/>
              <a:tabLst/>
              <a:defRPr/>
            </a:pPr>
            <a:r>
              <a:rPr lang="en-GB" dirty="0">
                <a:solidFill>
                  <a:srgbClr val="000000"/>
                </a:solidFill>
                <a:effectLst/>
                <a:latin typeface="Helvetica" pitchFamily="2" charset="0"/>
              </a:rPr>
              <a:t>CLEAPSS </a:t>
            </a:r>
            <a:r>
              <a:rPr lang="en-GB" dirty="0" err="1">
                <a:solidFill>
                  <a:srgbClr val="000000"/>
                </a:solidFill>
                <a:effectLst/>
                <a:latin typeface="Helvetica" pitchFamily="2" charset="0"/>
              </a:rPr>
              <a:t>practicals</a:t>
            </a:r>
            <a:r>
              <a:rPr lang="en-GB" dirty="0">
                <a:solidFill>
                  <a:srgbClr val="000000"/>
                </a:solidFill>
                <a:effectLst/>
                <a:latin typeface="Helvetica" pitchFamily="2" charset="0"/>
              </a:rPr>
              <a:t> in this slide:</a:t>
            </a: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95142"/>
              <a:buNone/>
            </a:pPr>
            <a:endParaRPr lang="en-GB" sz="1200" u="sng" dirty="0">
              <a:solidFill>
                <a:schemeClr val="hlink"/>
              </a:solidFill>
              <a:latin typeface="Arial"/>
              <a:ea typeface="Arial"/>
              <a:cs typeface="Arial"/>
              <a:sym typeface="Arial"/>
              <a:hlinkClick r:id="rId3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95142"/>
              <a:buNone/>
            </a:pPr>
            <a:r>
              <a:rPr lang="en-GB" sz="1200" u="sng" dirty="0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science.cleapss.org.uk/resource-info/pp050-investigating-the-effects-of-antimicrobial-chemicals.aspx</a:t>
            </a:r>
            <a:endParaRPr lang="en-GB" sz="1200" dirty="0">
              <a:solidFill>
                <a:srgbClr val="000000"/>
              </a:solidFill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95142"/>
              <a:buNone/>
            </a:pPr>
            <a:endParaRPr lang="en-GB" sz="1200" dirty="0">
              <a:solidFill>
                <a:srgbClr val="000000"/>
              </a:solidFill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95142"/>
              <a:buNone/>
            </a:pPr>
            <a:r>
              <a:rPr lang="en-GB" sz="1200" u="sng" dirty="0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4"/>
              </a:rPr>
              <a:t>science.cleapss.org.uk/resource-info/pp085-using-colorimetry-to-quantify-reducing-sugar-concentrations.aspx</a:t>
            </a:r>
            <a:endParaRPr lang="en-GB" sz="1200" dirty="0">
              <a:solidFill>
                <a:srgbClr val="000000"/>
              </a:solidFill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95142"/>
              <a:buNone/>
            </a:pPr>
            <a:endParaRPr lang="en-GB" sz="1200" dirty="0">
              <a:solidFill>
                <a:srgbClr val="000000"/>
              </a:solidFill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95142"/>
              <a:buNone/>
            </a:pPr>
            <a:r>
              <a:rPr lang="en-GB" sz="1200" u="sng" dirty="0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5"/>
              </a:rPr>
              <a:t>science.cleapss.org.uk/resource-info/pp102-making-blood-smear-slides.aspx</a:t>
            </a:r>
            <a:endParaRPr lang="en-GB" sz="1200" u="sng" dirty="0">
              <a:solidFill>
                <a:schemeClr val="hlink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95142"/>
              <a:buNone/>
            </a:pPr>
            <a:endParaRPr lang="en-GB" sz="1200" u="sng" dirty="0">
              <a:solidFill>
                <a:schemeClr val="hlink"/>
              </a:solidFill>
              <a:latin typeface="Arial"/>
              <a:cs typeface="Arial"/>
              <a:sym typeface="Arial"/>
            </a:endParaRPr>
          </a:p>
          <a:p>
            <a:r>
              <a:rPr lang="en-CA" b="0" i="0" dirty="0">
                <a:solidFill>
                  <a:srgbClr val="000000"/>
                </a:solidFill>
                <a:effectLst/>
                <a:latin typeface="docs-Calibri"/>
              </a:rPr>
              <a:t>Image credit:</a:t>
            </a:r>
          </a:p>
          <a:p>
            <a:r>
              <a:rPr lang="en-GB" dirty="0"/>
              <a:t>©</a:t>
            </a:r>
            <a:r>
              <a:rPr lang="en-CA" b="0" i="0" dirty="0">
                <a:solidFill>
                  <a:srgbClr val="000000"/>
                </a:solidFill>
                <a:effectLst/>
                <a:latin typeface="docs-Calibri"/>
              </a:rPr>
              <a:t> </a:t>
            </a:r>
            <a:r>
              <a:rPr lang="en-CA" b="0" i="0" dirty="0">
                <a:solidFill>
                  <a:srgbClr val="1F1F1F"/>
                </a:solidFill>
                <a:effectLst/>
                <a:latin typeface="Google Sans"/>
              </a:rPr>
              <a:t>Shutterstock/</a:t>
            </a:r>
            <a:r>
              <a:rPr lang="en-CA" b="0" i="0" dirty="0" err="1">
                <a:solidFill>
                  <a:srgbClr val="1F1F1F"/>
                </a:solidFill>
                <a:effectLst/>
                <a:latin typeface="Google Sans"/>
              </a:rPr>
              <a:t>PageSeven</a:t>
            </a:r>
            <a:endParaRPr lang="en-CA" b="0" i="0" dirty="0">
              <a:solidFill>
                <a:srgbClr val="000000"/>
              </a:solidFill>
              <a:effectLst/>
              <a:latin typeface="docs-Calibri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95142"/>
              <a:buNone/>
            </a:pPr>
            <a:endParaRPr lang="en-CA" sz="1200" b="0" i="0" dirty="0">
              <a:solidFill>
                <a:srgbClr val="000000"/>
              </a:solidFill>
              <a:effectLst/>
              <a:latin typeface="docs-Calibri"/>
            </a:endParaRPr>
          </a:p>
          <a:p>
            <a:r>
              <a:rPr lang="en-CA" b="0" i="0" dirty="0">
                <a:solidFill>
                  <a:srgbClr val="000000"/>
                </a:solidFill>
                <a:effectLst/>
                <a:latin typeface="docs-Calibri"/>
              </a:rPr>
              <a:t>Image credit:</a:t>
            </a:r>
          </a:p>
          <a:p>
            <a:r>
              <a:rPr lang="en-GB" dirty="0"/>
              <a:t>©</a:t>
            </a:r>
            <a:r>
              <a:rPr lang="en-CA" b="0" i="0" dirty="0">
                <a:solidFill>
                  <a:srgbClr val="000000"/>
                </a:solidFill>
                <a:effectLst/>
                <a:latin typeface="docs-Calibri"/>
              </a:rPr>
              <a:t> </a:t>
            </a:r>
            <a:r>
              <a:rPr lang="en-CA" b="0" i="0" dirty="0">
                <a:solidFill>
                  <a:srgbClr val="1F1F1F"/>
                </a:solidFill>
                <a:effectLst/>
                <a:latin typeface="Google Sans"/>
              </a:rPr>
              <a:t>Shutterstock/</a:t>
            </a:r>
            <a:r>
              <a:rPr lang="en-CA" b="0" i="0" dirty="0" err="1">
                <a:solidFill>
                  <a:srgbClr val="1F1F1F"/>
                </a:solidFill>
                <a:effectLst/>
                <a:latin typeface="Google Sans"/>
              </a:rPr>
              <a:t>Chokniti</a:t>
            </a:r>
            <a:r>
              <a:rPr lang="en-CA" b="0" i="0" dirty="0">
                <a:solidFill>
                  <a:srgbClr val="1F1F1F"/>
                </a:solidFill>
                <a:effectLst/>
                <a:latin typeface="Google Sans"/>
              </a:rPr>
              <a:t>-Studio</a:t>
            </a:r>
            <a:endParaRPr lang="en-CA" b="0" i="0" dirty="0">
              <a:solidFill>
                <a:srgbClr val="000000"/>
              </a:solidFill>
              <a:effectLst/>
              <a:latin typeface="docs-Calibri"/>
            </a:endParaRPr>
          </a:p>
          <a:p>
            <a:endParaRPr lang="en-CA" sz="1200" b="0" i="0" dirty="0">
              <a:solidFill>
                <a:srgbClr val="000000"/>
              </a:solidFill>
              <a:effectLst/>
              <a:latin typeface="docs-Calibri"/>
            </a:endParaRPr>
          </a:p>
          <a:p>
            <a:r>
              <a:rPr lang="en-CA" b="0" i="0" dirty="0">
                <a:solidFill>
                  <a:srgbClr val="000000"/>
                </a:solidFill>
                <a:effectLst/>
                <a:latin typeface="docs-Calibri"/>
              </a:rPr>
              <a:t>Image credit:</a:t>
            </a:r>
          </a:p>
          <a:p>
            <a:r>
              <a:rPr lang="en-GB" dirty="0"/>
              <a:t>©</a:t>
            </a:r>
            <a:r>
              <a:rPr lang="en-CA" b="0" i="0" dirty="0">
                <a:solidFill>
                  <a:srgbClr val="000000"/>
                </a:solidFill>
                <a:effectLst/>
                <a:latin typeface="docs-Calibri"/>
              </a:rPr>
              <a:t> </a:t>
            </a:r>
            <a:r>
              <a:rPr lang="en-CA" b="0" i="0" dirty="0">
                <a:solidFill>
                  <a:srgbClr val="1F1F1F"/>
                </a:solidFill>
                <a:effectLst/>
                <a:latin typeface="Google Sans"/>
              </a:rPr>
              <a:t>Shutterstock/</a:t>
            </a:r>
            <a:r>
              <a:rPr lang="en-CA" b="0" i="0" dirty="0" err="1">
                <a:solidFill>
                  <a:srgbClr val="1F1F1F"/>
                </a:solidFill>
                <a:effectLst/>
                <a:latin typeface="Google Sans"/>
              </a:rPr>
              <a:t>Try_my_best</a:t>
            </a:r>
            <a:endParaRPr lang="en-CA" sz="1200" b="0" i="0" dirty="0">
              <a:solidFill>
                <a:srgbClr val="000000"/>
              </a:solidFill>
              <a:effectLst/>
              <a:latin typeface="docs-Calibri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95142"/>
              <a:buNone/>
            </a:pPr>
            <a:endParaRPr lang="en-CA" sz="1200" b="0" i="0" dirty="0">
              <a:solidFill>
                <a:srgbClr val="000000"/>
              </a:solidFill>
              <a:effectLst/>
              <a:latin typeface="docs-Calibri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95142"/>
              <a:buNone/>
            </a:pPr>
            <a:endParaRPr lang="en-CA" sz="1200" b="0" i="0" dirty="0">
              <a:solidFill>
                <a:srgbClr val="000000"/>
              </a:solidFill>
              <a:effectLst/>
              <a:latin typeface="docs-Calibri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95142"/>
              <a:buNone/>
            </a:pPr>
            <a:endParaRPr lang="en-CA" sz="1200" b="0" i="0" dirty="0">
              <a:solidFill>
                <a:srgbClr val="000000"/>
              </a:solidFill>
              <a:effectLst/>
              <a:latin typeface="docs-Calibri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95142"/>
              <a:buNone/>
            </a:pPr>
            <a:endParaRPr lang="en-GB" sz="1200" dirty="0">
              <a:solidFill>
                <a:srgbClr val="000000"/>
              </a:solidFill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9718B6-B4F5-461F-A37F-3825AB67BA92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643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9718B6-B4F5-461F-A37F-3825AB67BA92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group of people in lab coats&#10;&#10;Description automatically generated with medium confidence">
            <a:extLst>
              <a:ext uri="{FF2B5EF4-FFF2-40B4-BE49-F238E27FC236}">
                <a16:creationId xmlns:a16="http://schemas.microsoft.com/office/drawing/2014/main" id="{F46E5EB6-EF23-9191-1C19-791D0A3DF82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21771"/>
            <a:ext cx="12192000" cy="3461657"/>
          </a:xfrm>
          <a:prstGeom prst="rect">
            <a:avLst/>
          </a:prstGeom>
        </p:spPr>
      </p:pic>
      <p:pic>
        <p:nvPicPr>
          <p:cNvPr id="6" name="Picture 5" descr="A picture containing screenshot, design&#10;&#10;Description automatically generated">
            <a:extLst>
              <a:ext uri="{FF2B5EF4-FFF2-40B4-BE49-F238E27FC236}">
                <a16:creationId xmlns:a16="http://schemas.microsoft.com/office/drawing/2014/main" id="{CF0436F5-4759-CE02-9A1C-07D30041419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08266"/>
            <a:ext cx="12192000" cy="5247132"/>
          </a:xfrm>
          <a:prstGeom prst="rect">
            <a:avLst/>
          </a:prstGeom>
        </p:spPr>
      </p:pic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E33622E4-CEE5-F34B-4F3F-C30CEBF6A7A0}"/>
              </a:ext>
            </a:extLst>
          </p:cNvPr>
          <p:cNvSpPr txBox="1">
            <a:spLocks/>
          </p:cNvSpPr>
          <p:nvPr userDrawn="1"/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Gatsby Technical Education Projects 2024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Version 1, January 2024</a:t>
            </a: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01A01DBF-6845-8111-1CE3-3D349B59292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0283" y="1283344"/>
            <a:ext cx="1811434" cy="18000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CBFB300C-2BB8-401C-5DD0-A1E1AA7DCF37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17226" y="1677322"/>
            <a:ext cx="757547" cy="95332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A6B36D0-2D56-0FDB-5940-69EB91D5852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835106"/>
            <a:ext cx="9144000" cy="875845"/>
          </a:xfrm>
        </p:spPr>
        <p:txBody>
          <a:bodyPr anchor="b" anchorCtr="0">
            <a:noAutofit/>
          </a:bodyPr>
          <a:lstStyle>
            <a:lvl1pPr algn="ctr">
              <a:defRPr sz="5200" b="1">
                <a:solidFill>
                  <a:srgbClr val="46631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2EF9B7F-2B1A-52D2-9C85-16A12FF2074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903189"/>
            <a:ext cx="9144000" cy="583211"/>
          </a:xfrm>
        </p:spPr>
        <p:txBody>
          <a:bodyPr>
            <a:noAutofit/>
          </a:bodyPr>
          <a:lstStyle>
            <a:lvl1pPr marL="0" indent="0" algn="ctr">
              <a:buNone/>
              <a:defRPr sz="2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ED3B1122-7287-39FB-52A7-F594DB038E6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96000" y="2476724"/>
            <a:ext cx="5623668" cy="534189"/>
          </a:xfrm>
        </p:spPr>
        <p:txBody>
          <a:bodyPr>
            <a:noAutofit/>
          </a:bodyPr>
          <a:lstStyle>
            <a:lvl1pPr marL="0" indent="0" algn="r">
              <a:buNone/>
              <a:defRPr sz="2000" b="1" i="0" u="none">
                <a:solidFill>
                  <a:srgbClr val="466318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96A30E20-A7B7-5E55-322D-0D73FBBE212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524000" y="5625863"/>
            <a:ext cx="9144000" cy="458004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3" name="Picture 12" descr="A picture containing screenshot, graphics, pattern, circle&#10;&#10;Description automatically generated">
            <a:extLst>
              <a:ext uri="{FF2B5EF4-FFF2-40B4-BE49-F238E27FC236}">
                <a16:creationId xmlns:a16="http://schemas.microsoft.com/office/drawing/2014/main" id="{4ABF62B2-FA08-FA76-C798-4B6D72056BC8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163" y="1861525"/>
            <a:ext cx="2049637" cy="860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95073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answ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8F0C2EF-6E16-9B82-6B63-442BD0C2483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/>
          <a:srcRect l="-1" r="61979"/>
          <a:stretch/>
        </p:blipFill>
        <p:spPr>
          <a:xfrm>
            <a:off x="7556311" y="1"/>
            <a:ext cx="4635689" cy="68579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F9BF35E-4FF2-56EA-FEEA-82EBBA1503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12059-CE26-DF3F-AEE5-9C0A0884B4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1825625"/>
            <a:ext cx="6400801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F59635E-39ED-F784-26B0-6A6520D6ADE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175008" y="2892829"/>
            <a:ext cx="3507474" cy="3284134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rgbClr val="10283A"/>
                </a:solidFill>
              </a:defRPr>
            </a:lvl1pPr>
            <a:lvl2pPr marL="457200" indent="0">
              <a:buNone/>
              <a:defRPr sz="2000">
                <a:solidFill>
                  <a:srgbClr val="10283A"/>
                </a:solidFill>
              </a:defRPr>
            </a:lvl2pPr>
            <a:lvl3pPr marL="914400" indent="0">
              <a:buNone/>
              <a:defRPr sz="2000">
                <a:solidFill>
                  <a:srgbClr val="10283A"/>
                </a:solidFill>
              </a:defRPr>
            </a:lvl3pPr>
            <a:lvl4pPr marL="1371600" indent="0">
              <a:buNone/>
              <a:defRPr sz="2000">
                <a:solidFill>
                  <a:srgbClr val="10283A"/>
                </a:solidFill>
              </a:defRPr>
            </a:lvl4pPr>
            <a:lvl5pPr marL="1828800" indent="0">
              <a:buNone/>
              <a:defRPr sz="2000">
                <a:solidFill>
                  <a:srgbClr val="10283A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EEAC885B-A4A4-DCB2-7EAC-A1F1A996CE75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Gatsby Technical Education Projects 2024</a:t>
            </a:r>
          </a:p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Version 1, January 2024</a:t>
            </a:r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614E3177-C0BC-55FC-4E39-B45CD33145B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175008" y="2055812"/>
            <a:ext cx="2689727" cy="620511"/>
          </a:xfrm>
        </p:spPr>
        <p:txBody>
          <a:bodyPr>
            <a:normAutofit/>
          </a:bodyPr>
          <a:lstStyle>
            <a:lvl1pPr marL="0" indent="0">
              <a:buNone/>
              <a:defRPr sz="2800" b="1">
                <a:solidFill>
                  <a:srgbClr val="10283A"/>
                </a:solidFill>
              </a:defRPr>
            </a:lvl1pPr>
            <a:lvl2pPr marL="457200" indent="0">
              <a:buNone/>
              <a:defRPr sz="2000">
                <a:solidFill>
                  <a:srgbClr val="FF0000"/>
                </a:solidFill>
              </a:defRPr>
            </a:lvl2pPr>
            <a:lvl3pPr marL="914400" indent="0">
              <a:buNone/>
              <a:defRPr sz="2000">
                <a:solidFill>
                  <a:srgbClr val="FF0000"/>
                </a:solidFill>
              </a:defRPr>
            </a:lvl3pPr>
            <a:lvl4pPr marL="1371600" indent="0">
              <a:buNone/>
              <a:defRPr sz="2000">
                <a:solidFill>
                  <a:srgbClr val="FF0000"/>
                </a:solidFill>
              </a:defRPr>
            </a:lvl4pPr>
            <a:lvl5pPr marL="1828800" indent="0">
              <a:buNone/>
              <a:defRPr sz="2000">
                <a:solidFill>
                  <a:srgbClr val="FF0000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E5E4C997-4AE7-5413-8EBD-5D3A204E831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38E42E70-E1D6-307E-10B0-2F5B246987F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14581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text+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81CF4477-6D3D-2D7E-2E3D-CAC0483B27E4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839788" y="1872343"/>
            <a:ext cx="3932238" cy="39887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2D7E2D6-6541-EB56-B25E-8362BF1544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255486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B401A65-36E9-75E7-2C99-A3E54302453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1284514"/>
            <a:ext cx="5762398" cy="457653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42425175-C340-950A-69CF-C6171BA23D5C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Gatsby Technical Education Projects 2024</a:t>
            </a:r>
          </a:p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Version 1, January 2024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4B12EA37-2B28-33A5-1D17-A7374800F6F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2B62C6E0-46EF-437B-CFEB-4B65E34ADC2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469483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two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886DD7F-EBE6-95A7-5C4D-FB522DE24B7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Gatsby Technical Education Projects 2024</a:t>
            </a:r>
          </a:p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Version 1, January 2024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D15544B-F175-9EAE-3425-9D9811AB2A77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838200" y="1978025"/>
            <a:ext cx="5196840" cy="4351338"/>
          </a:xfrm>
          <a:noFill/>
          <a:ln w="28575">
            <a:solidFill>
              <a:srgbClr val="E2EEBE"/>
            </a:solidFill>
          </a:ln>
        </p:spPr>
        <p:txBody>
          <a:bodyPr lIns="180000" tIns="180000" rIns="180000" bIns="18000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401330FB-8399-C74E-BF60-F600FDC5CC02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6168046" y="1978025"/>
            <a:ext cx="5196840" cy="4351338"/>
          </a:xfrm>
          <a:noFill/>
          <a:ln w="28575">
            <a:solidFill>
              <a:srgbClr val="E2EEBE"/>
            </a:solidFill>
          </a:ln>
        </p:spPr>
        <p:txBody>
          <a:bodyPr lIns="180000" tIns="180000" rIns="180000" bIns="18000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E5148E20-5D43-7AC1-2CBA-646804B0C41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DE05CFA6-FB5A-1E49-1F0A-E11C421F4B8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3713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text+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7083829" cy="4351338"/>
          </a:xfrm>
          <a:solidFill>
            <a:schemeClr val="bg1"/>
          </a:solidFill>
        </p:spPr>
        <p:txBody>
          <a:bodyPr lIns="180000" tIns="180000" rIns="180000" bIns="18000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886DD7F-EBE6-95A7-5C4D-FB522DE24B7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Gatsby Technical Education Projects 2024</a:t>
            </a:r>
          </a:p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Version 1, January 2024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5360CA8-9563-DFF9-85DA-504D23632949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8179724" y="1825625"/>
            <a:ext cx="3174076" cy="4351338"/>
          </a:xfrm>
          <a:custGeom>
            <a:avLst/>
            <a:gdLst>
              <a:gd name="connsiteX0" fmla="*/ 0 w 3174076"/>
              <a:gd name="connsiteY0" fmla="*/ 0 h 4351338"/>
              <a:gd name="connsiteX1" fmla="*/ 539593 w 3174076"/>
              <a:gd name="connsiteY1" fmla="*/ 0 h 4351338"/>
              <a:gd name="connsiteX2" fmla="*/ 1079186 w 3174076"/>
              <a:gd name="connsiteY2" fmla="*/ 0 h 4351338"/>
              <a:gd name="connsiteX3" fmla="*/ 1650520 w 3174076"/>
              <a:gd name="connsiteY3" fmla="*/ 0 h 4351338"/>
              <a:gd name="connsiteX4" fmla="*/ 2253594 w 3174076"/>
              <a:gd name="connsiteY4" fmla="*/ 0 h 4351338"/>
              <a:gd name="connsiteX5" fmla="*/ 3174076 w 3174076"/>
              <a:gd name="connsiteY5" fmla="*/ 0 h 4351338"/>
              <a:gd name="connsiteX6" fmla="*/ 3174076 w 3174076"/>
              <a:gd name="connsiteY6" fmla="*/ 708646 h 4351338"/>
              <a:gd name="connsiteX7" fmla="*/ 3174076 w 3174076"/>
              <a:gd name="connsiteY7" fmla="*/ 1199726 h 4351338"/>
              <a:gd name="connsiteX8" fmla="*/ 3174076 w 3174076"/>
              <a:gd name="connsiteY8" fmla="*/ 1734319 h 4351338"/>
              <a:gd name="connsiteX9" fmla="*/ 3174076 w 3174076"/>
              <a:gd name="connsiteY9" fmla="*/ 2312425 h 4351338"/>
              <a:gd name="connsiteX10" fmla="*/ 3174076 w 3174076"/>
              <a:gd name="connsiteY10" fmla="*/ 2890532 h 4351338"/>
              <a:gd name="connsiteX11" fmla="*/ 3174076 w 3174076"/>
              <a:gd name="connsiteY11" fmla="*/ 3425125 h 4351338"/>
              <a:gd name="connsiteX12" fmla="*/ 3174076 w 3174076"/>
              <a:gd name="connsiteY12" fmla="*/ 4351338 h 4351338"/>
              <a:gd name="connsiteX13" fmla="*/ 2475779 w 3174076"/>
              <a:gd name="connsiteY13" fmla="*/ 4351338 h 4351338"/>
              <a:gd name="connsiteX14" fmla="*/ 1809223 w 3174076"/>
              <a:gd name="connsiteY14" fmla="*/ 4351338 h 4351338"/>
              <a:gd name="connsiteX15" fmla="*/ 1206149 w 3174076"/>
              <a:gd name="connsiteY15" fmla="*/ 4351338 h 4351338"/>
              <a:gd name="connsiteX16" fmla="*/ 0 w 3174076"/>
              <a:gd name="connsiteY16" fmla="*/ 4351338 h 4351338"/>
              <a:gd name="connsiteX17" fmla="*/ 0 w 3174076"/>
              <a:gd name="connsiteY17" fmla="*/ 3642692 h 4351338"/>
              <a:gd name="connsiteX18" fmla="*/ 0 w 3174076"/>
              <a:gd name="connsiteY18" fmla="*/ 3151612 h 4351338"/>
              <a:gd name="connsiteX19" fmla="*/ 0 w 3174076"/>
              <a:gd name="connsiteY19" fmla="*/ 2486479 h 4351338"/>
              <a:gd name="connsiteX20" fmla="*/ 0 w 3174076"/>
              <a:gd name="connsiteY20" fmla="*/ 1995399 h 4351338"/>
              <a:gd name="connsiteX21" fmla="*/ 0 w 3174076"/>
              <a:gd name="connsiteY21" fmla="*/ 1286753 h 4351338"/>
              <a:gd name="connsiteX22" fmla="*/ 0 w 3174076"/>
              <a:gd name="connsiteY22" fmla="*/ 665133 h 4351338"/>
              <a:gd name="connsiteX23" fmla="*/ 0 w 3174076"/>
              <a:gd name="connsiteY23" fmla="*/ 0 h 4351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174076" h="4351338" fill="none" extrusionOk="0">
                <a:moveTo>
                  <a:pt x="0" y="0"/>
                </a:moveTo>
                <a:cubicBezTo>
                  <a:pt x="268416" y="-23827"/>
                  <a:pt x="352197" y="24648"/>
                  <a:pt x="539593" y="0"/>
                </a:cubicBezTo>
                <a:cubicBezTo>
                  <a:pt x="726989" y="-24648"/>
                  <a:pt x="971240" y="-20080"/>
                  <a:pt x="1079186" y="0"/>
                </a:cubicBezTo>
                <a:cubicBezTo>
                  <a:pt x="1187132" y="20080"/>
                  <a:pt x="1440798" y="-18762"/>
                  <a:pt x="1650520" y="0"/>
                </a:cubicBezTo>
                <a:cubicBezTo>
                  <a:pt x="1860242" y="18762"/>
                  <a:pt x="2083458" y="-8389"/>
                  <a:pt x="2253594" y="0"/>
                </a:cubicBezTo>
                <a:cubicBezTo>
                  <a:pt x="2423730" y="8389"/>
                  <a:pt x="2941083" y="-37671"/>
                  <a:pt x="3174076" y="0"/>
                </a:cubicBezTo>
                <a:cubicBezTo>
                  <a:pt x="3171503" y="328352"/>
                  <a:pt x="3162404" y="507417"/>
                  <a:pt x="3174076" y="708646"/>
                </a:cubicBezTo>
                <a:cubicBezTo>
                  <a:pt x="3185748" y="909875"/>
                  <a:pt x="3188485" y="1079887"/>
                  <a:pt x="3174076" y="1199726"/>
                </a:cubicBezTo>
                <a:cubicBezTo>
                  <a:pt x="3159667" y="1319565"/>
                  <a:pt x="3151895" y="1579508"/>
                  <a:pt x="3174076" y="1734319"/>
                </a:cubicBezTo>
                <a:cubicBezTo>
                  <a:pt x="3196257" y="1889130"/>
                  <a:pt x="3195829" y="2045705"/>
                  <a:pt x="3174076" y="2312425"/>
                </a:cubicBezTo>
                <a:cubicBezTo>
                  <a:pt x="3152323" y="2579145"/>
                  <a:pt x="3169865" y="2685824"/>
                  <a:pt x="3174076" y="2890532"/>
                </a:cubicBezTo>
                <a:cubicBezTo>
                  <a:pt x="3178287" y="3095240"/>
                  <a:pt x="3171104" y="3213803"/>
                  <a:pt x="3174076" y="3425125"/>
                </a:cubicBezTo>
                <a:cubicBezTo>
                  <a:pt x="3177048" y="3636447"/>
                  <a:pt x="3154403" y="4108609"/>
                  <a:pt x="3174076" y="4351338"/>
                </a:cubicBezTo>
                <a:cubicBezTo>
                  <a:pt x="3031832" y="4321705"/>
                  <a:pt x="2622579" y="4372546"/>
                  <a:pt x="2475779" y="4351338"/>
                </a:cubicBezTo>
                <a:cubicBezTo>
                  <a:pt x="2328979" y="4330130"/>
                  <a:pt x="2072231" y="4349691"/>
                  <a:pt x="1809223" y="4351338"/>
                </a:cubicBezTo>
                <a:cubicBezTo>
                  <a:pt x="1546215" y="4352985"/>
                  <a:pt x="1343102" y="4378518"/>
                  <a:pt x="1206149" y="4351338"/>
                </a:cubicBezTo>
                <a:cubicBezTo>
                  <a:pt x="1069196" y="4324158"/>
                  <a:pt x="376438" y="4330080"/>
                  <a:pt x="0" y="4351338"/>
                </a:cubicBezTo>
                <a:cubicBezTo>
                  <a:pt x="32564" y="4157387"/>
                  <a:pt x="11478" y="3815685"/>
                  <a:pt x="0" y="3642692"/>
                </a:cubicBezTo>
                <a:cubicBezTo>
                  <a:pt x="-11478" y="3469699"/>
                  <a:pt x="-17769" y="3356878"/>
                  <a:pt x="0" y="3151612"/>
                </a:cubicBezTo>
                <a:cubicBezTo>
                  <a:pt x="17769" y="2946346"/>
                  <a:pt x="12578" y="2797666"/>
                  <a:pt x="0" y="2486479"/>
                </a:cubicBezTo>
                <a:cubicBezTo>
                  <a:pt x="-12578" y="2175292"/>
                  <a:pt x="-9907" y="2104087"/>
                  <a:pt x="0" y="1995399"/>
                </a:cubicBezTo>
                <a:cubicBezTo>
                  <a:pt x="9907" y="1886711"/>
                  <a:pt x="11327" y="1512831"/>
                  <a:pt x="0" y="1286753"/>
                </a:cubicBezTo>
                <a:cubicBezTo>
                  <a:pt x="-11327" y="1060675"/>
                  <a:pt x="5859" y="832266"/>
                  <a:pt x="0" y="665133"/>
                </a:cubicBezTo>
                <a:cubicBezTo>
                  <a:pt x="-5859" y="498000"/>
                  <a:pt x="75" y="259686"/>
                  <a:pt x="0" y="0"/>
                </a:cubicBezTo>
                <a:close/>
              </a:path>
              <a:path w="3174076" h="4351338" stroke="0" extrusionOk="0">
                <a:moveTo>
                  <a:pt x="0" y="0"/>
                </a:moveTo>
                <a:cubicBezTo>
                  <a:pt x="238831" y="14723"/>
                  <a:pt x="480051" y="-10538"/>
                  <a:pt x="698297" y="0"/>
                </a:cubicBezTo>
                <a:cubicBezTo>
                  <a:pt x="916543" y="10538"/>
                  <a:pt x="1154726" y="13383"/>
                  <a:pt x="1301371" y="0"/>
                </a:cubicBezTo>
                <a:cubicBezTo>
                  <a:pt x="1448016" y="-13383"/>
                  <a:pt x="1807132" y="-30"/>
                  <a:pt x="1999668" y="0"/>
                </a:cubicBezTo>
                <a:cubicBezTo>
                  <a:pt x="2192204" y="30"/>
                  <a:pt x="2655866" y="13746"/>
                  <a:pt x="3174076" y="0"/>
                </a:cubicBezTo>
                <a:cubicBezTo>
                  <a:pt x="3154416" y="328479"/>
                  <a:pt x="3156727" y="507405"/>
                  <a:pt x="3174076" y="665133"/>
                </a:cubicBezTo>
                <a:cubicBezTo>
                  <a:pt x="3191425" y="822861"/>
                  <a:pt x="3193977" y="1042506"/>
                  <a:pt x="3174076" y="1199726"/>
                </a:cubicBezTo>
                <a:cubicBezTo>
                  <a:pt x="3154175" y="1356946"/>
                  <a:pt x="3183847" y="1517591"/>
                  <a:pt x="3174076" y="1821346"/>
                </a:cubicBezTo>
                <a:cubicBezTo>
                  <a:pt x="3164305" y="2125101"/>
                  <a:pt x="3194528" y="2073601"/>
                  <a:pt x="3174076" y="2312425"/>
                </a:cubicBezTo>
                <a:cubicBezTo>
                  <a:pt x="3153624" y="2551249"/>
                  <a:pt x="3185805" y="2772558"/>
                  <a:pt x="3174076" y="2934045"/>
                </a:cubicBezTo>
                <a:cubicBezTo>
                  <a:pt x="3162347" y="3095532"/>
                  <a:pt x="3155247" y="3369274"/>
                  <a:pt x="3174076" y="3599178"/>
                </a:cubicBezTo>
                <a:cubicBezTo>
                  <a:pt x="3192905" y="3829082"/>
                  <a:pt x="3154199" y="4122520"/>
                  <a:pt x="3174076" y="4351338"/>
                </a:cubicBezTo>
                <a:cubicBezTo>
                  <a:pt x="2875561" y="4332635"/>
                  <a:pt x="2778934" y="4334576"/>
                  <a:pt x="2571002" y="4351338"/>
                </a:cubicBezTo>
                <a:cubicBezTo>
                  <a:pt x="2363070" y="4368100"/>
                  <a:pt x="2267472" y="4359571"/>
                  <a:pt x="2031409" y="4351338"/>
                </a:cubicBezTo>
                <a:cubicBezTo>
                  <a:pt x="1795346" y="4343105"/>
                  <a:pt x="1673628" y="4348935"/>
                  <a:pt x="1396593" y="4351338"/>
                </a:cubicBezTo>
                <a:cubicBezTo>
                  <a:pt x="1119558" y="4353741"/>
                  <a:pt x="1036303" y="4351322"/>
                  <a:pt x="793519" y="4351338"/>
                </a:cubicBezTo>
                <a:cubicBezTo>
                  <a:pt x="550735" y="4351354"/>
                  <a:pt x="330547" y="4384738"/>
                  <a:pt x="0" y="4351338"/>
                </a:cubicBezTo>
                <a:cubicBezTo>
                  <a:pt x="12507" y="4129693"/>
                  <a:pt x="4998" y="4047075"/>
                  <a:pt x="0" y="3860258"/>
                </a:cubicBezTo>
                <a:cubicBezTo>
                  <a:pt x="-4998" y="3673441"/>
                  <a:pt x="3114" y="3407381"/>
                  <a:pt x="0" y="3151612"/>
                </a:cubicBezTo>
                <a:cubicBezTo>
                  <a:pt x="-3114" y="2895843"/>
                  <a:pt x="16768" y="2799560"/>
                  <a:pt x="0" y="2617019"/>
                </a:cubicBezTo>
                <a:cubicBezTo>
                  <a:pt x="-16768" y="2434478"/>
                  <a:pt x="-28652" y="2250010"/>
                  <a:pt x="0" y="1908373"/>
                </a:cubicBezTo>
                <a:cubicBezTo>
                  <a:pt x="28652" y="1566736"/>
                  <a:pt x="-2930" y="1442324"/>
                  <a:pt x="0" y="1199726"/>
                </a:cubicBezTo>
                <a:cubicBezTo>
                  <a:pt x="2930" y="957128"/>
                  <a:pt x="8576" y="401800"/>
                  <a:pt x="0" y="0"/>
                </a:cubicBezTo>
                <a:close/>
              </a:path>
            </a:pathLst>
          </a:custGeom>
          <a:solidFill>
            <a:srgbClr val="E2EEBE"/>
          </a:solidFill>
          <a:ln w="19050" cap="sq">
            <a:solidFill>
              <a:srgbClr val="466318"/>
            </a:solidFill>
            <a:extLst>
              <a:ext uri="{C807C97D-BFC1-408E-A445-0C87EB9F89A2}">
                <ask:lineSketchStyleProps xmlns:ask="http://schemas.microsoft.com/office/drawing/2018/sketchyshapes" sd="809461488">
                  <ask:type>
                    <ask:lineSketchFreehand/>
                  </ask:type>
                </ask:lineSketchStyleProps>
              </a:ext>
            </a:extLst>
          </a:ln>
        </p:spPr>
        <p:txBody>
          <a:bodyPr lIns="180000" tIns="180000" rIns="180000" bIns="18000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6EB070F2-6F26-BF10-67CE-69E180ABB02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78F13B2F-E75D-A0E3-4CBA-ECA797356F7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815807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solid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DC2ED04E-677C-C92B-8D41-838378B5328C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© Gatsby Technical Education Projects 2024</a:t>
            </a:r>
          </a:p>
          <a:p>
            <a:pPr algn="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January 2024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FF5D3C5C-5B7F-CBEB-FEEC-39FE9832DEA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E53EF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EBB2B898-75E4-BA92-0EDE-F8F75E140AC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204760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sson pau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50E12BB-9714-8016-5459-5843FDB8A24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1FE61FDA-5E2B-208F-5A20-01FC775E7B9F}"/>
              </a:ext>
            </a:extLst>
          </p:cNvPr>
          <p:cNvSpPr txBox="1">
            <a:spLocks/>
          </p:cNvSpPr>
          <p:nvPr userDrawn="1"/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Gatsby Technical Education Projects 2024</a:t>
            </a: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Version 1, January 2024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286B998-0103-C1DB-8E36-C20883F411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835106"/>
            <a:ext cx="9144000" cy="875845"/>
          </a:xfrm>
        </p:spPr>
        <p:txBody>
          <a:bodyPr anchor="b" anchorCtr="0">
            <a:noAutofit/>
          </a:bodyPr>
          <a:lstStyle>
            <a:lvl1pPr algn="ctr">
              <a:defRPr sz="5200" b="1">
                <a:solidFill>
                  <a:srgbClr val="46631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EBB64C23-83AF-58AF-1D04-EC58CEEB964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903189"/>
            <a:ext cx="9144000" cy="1316636"/>
          </a:xfrm>
        </p:spPr>
        <p:txBody>
          <a:bodyPr>
            <a:noAutofit/>
          </a:bodyPr>
          <a:lstStyle>
            <a:lvl1pPr marL="0" indent="0" algn="ctr">
              <a:buNone/>
              <a:defRPr sz="2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0C6710AA-35B3-4611-B38B-2AE5EA4F2C3D}"/>
              </a:ext>
            </a:extLst>
          </p:cNvPr>
          <p:cNvGrpSpPr/>
          <p:nvPr userDrawn="1"/>
        </p:nvGrpSpPr>
        <p:grpSpPr>
          <a:xfrm>
            <a:off x="7053943" y="457724"/>
            <a:ext cx="4607815" cy="981687"/>
            <a:chOff x="5473511" y="457724"/>
            <a:chExt cx="6024961" cy="1283607"/>
          </a:xfrm>
        </p:grpSpPr>
        <p:pic>
          <p:nvPicPr>
            <p:cNvPr id="10" name="Picture 9" descr="A picture containing screenshot, graphics, pattern, circle&#10;&#10;Description automatically generated">
              <a:extLst>
                <a:ext uri="{FF2B5EF4-FFF2-40B4-BE49-F238E27FC236}">
                  <a16:creationId xmlns:a16="http://schemas.microsoft.com/office/drawing/2014/main" id="{6723EEDC-DC11-DDA5-E851-4106E438283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50224" y="501650"/>
              <a:ext cx="2848248" cy="1195756"/>
            </a:xfrm>
            <a:prstGeom prst="rect">
              <a:avLst/>
            </a:prstGeom>
          </p:spPr>
        </p:pic>
        <p:pic>
          <p:nvPicPr>
            <p:cNvPr id="11" name="Picture 10" descr="A picture containing dance&#10;&#10;Description automatically generated">
              <a:extLst>
                <a:ext uri="{FF2B5EF4-FFF2-40B4-BE49-F238E27FC236}">
                  <a16:creationId xmlns:a16="http://schemas.microsoft.com/office/drawing/2014/main" id="{E2D6BA1E-FF7B-4A87-7719-83511F31E92A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473511" y="457724"/>
              <a:ext cx="2766975" cy="128360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934703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4008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DC2ED04E-677C-C92B-8D41-838378B5328C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© Gatsby Technical Education Projects 2024</a:t>
            </a:r>
          </a:p>
          <a:p>
            <a:pPr algn="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January 2024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5DD11EB-73B6-9FA1-9358-3BB8241E05F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530353" y="1825625"/>
            <a:ext cx="3823447" cy="4351338"/>
          </a:xfrm>
          <a:solidFill>
            <a:schemeClr val="bg1"/>
          </a:solidFill>
          <a:ln w="28575">
            <a:solidFill>
              <a:srgbClr val="88A2FF"/>
            </a:solidFill>
          </a:ln>
        </p:spPr>
        <p:txBody>
          <a:bodyPr lIns="180000" tIns="144000" rIns="180000" bIns="144000"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8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FF5D3C5C-5B7F-CBEB-FEEC-39FE9832DEA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12">
            <a:extLst>
              <a:ext uri="{FF2B5EF4-FFF2-40B4-BE49-F238E27FC236}">
                <a16:creationId xmlns:a16="http://schemas.microsoft.com/office/drawing/2014/main" id="{35391365-8BD4-3948-009B-4610525006B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461031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solidFill>
            <a:srgbClr val="E2EEBE"/>
          </a:solidFill>
        </p:spPr>
        <p:txBody>
          <a:bodyPr lIns="180000" tIns="180000" rIns="180000" bIns="18000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886DD7F-EBE6-95A7-5C4D-FB522DE24B7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Gatsby Technical Education Projects 2024</a:t>
            </a:r>
          </a:p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Version 1, January 2024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3389DC1-D122-5083-AC82-273A6F5C1A1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927FA953-FAA1-35E6-D6EB-E529BDA03F7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244703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5921829" cy="4351338"/>
          </a:xfrm>
          <a:solidFill>
            <a:srgbClr val="E2EEBE"/>
          </a:solidFill>
        </p:spPr>
        <p:txBody>
          <a:bodyPr lIns="180000" tIns="180000" rIns="180000" bIns="18000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886DD7F-EBE6-95A7-5C4D-FB522DE24B7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Gatsby Technical Education Projects 2024</a:t>
            </a:r>
          </a:p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Version 1, January 2024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3389DC1-D122-5083-AC82-273A6F5C1A1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42D77770-603A-956D-71F8-59FAB1C3591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989083" y="1825625"/>
            <a:ext cx="4364717" cy="4351338"/>
          </a:xfrm>
        </p:spPr>
        <p:txBody>
          <a:bodyPr/>
          <a:lstStyle/>
          <a:p>
            <a:endParaRPr lang="en-GB"/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75581552-1077-6B8E-2257-50FA8352213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218740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noFill/>
          <a:ln w="28575">
            <a:solidFill>
              <a:srgbClr val="E2EEBE"/>
            </a:solidFill>
          </a:ln>
        </p:spPr>
        <p:txBody>
          <a:bodyPr lIns="180000" tIns="180000" rIns="180000" bIns="18000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886DD7F-EBE6-95A7-5C4D-FB522DE24B7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Gatsby Technical Education Projects 2024</a:t>
            </a:r>
          </a:p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Version 1, January 2024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456402D-9FD0-4E90-15E7-18D5BE69865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EB95CEFE-2254-582E-AA71-BEC4140C9FB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621000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picture containing pattern, circle, screenshot, design&#10;&#10;Description automatically generated">
            <a:extLst>
              <a:ext uri="{FF2B5EF4-FFF2-40B4-BE49-F238E27FC236}">
                <a16:creationId xmlns:a16="http://schemas.microsoft.com/office/drawing/2014/main" id="{26D4B314-F49E-12B5-620F-16A35F5C2F5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7985" y="-232757"/>
            <a:ext cx="10394015" cy="7090757"/>
          </a:xfrm>
          <a:prstGeom prst="rect">
            <a:avLst/>
          </a:prstGeom>
        </p:spPr>
      </p:pic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84CE04A-DDCC-591C-6176-D8C409627AF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42B8CCDF-DB6F-8C00-F908-1C017D9AF93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Gatsby Technical Education Projects 2024</a:t>
            </a:r>
          </a:p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Version 1, January 2024</a:t>
            </a: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2528ACA5-1D17-0F9C-8E33-B422C18BAE2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Media Placeholder 9">
            <a:extLst>
              <a:ext uri="{FF2B5EF4-FFF2-40B4-BE49-F238E27FC236}">
                <a16:creationId xmlns:a16="http://schemas.microsoft.com/office/drawing/2014/main" id="{FF4CE65D-1F3E-DDCA-DFC3-AD627D0C9554}"/>
              </a:ext>
            </a:extLst>
          </p:cNvPr>
          <p:cNvSpPr>
            <a:spLocks noGrp="1"/>
          </p:cNvSpPr>
          <p:nvPr>
            <p:ph type="media" sz="quarter" idx="12"/>
          </p:nvPr>
        </p:nvSpPr>
        <p:spPr>
          <a:xfrm>
            <a:off x="1345277" y="1825625"/>
            <a:ext cx="2863468" cy="2014538"/>
          </a:xfrm>
        </p:spPr>
        <p:txBody>
          <a:bodyPr/>
          <a:lstStyle/>
          <a:p>
            <a:endParaRPr lang="en-GB"/>
          </a:p>
        </p:txBody>
      </p:sp>
      <p:sp>
        <p:nvSpPr>
          <p:cNvPr id="4" name="Media Placeholder 9">
            <a:extLst>
              <a:ext uri="{FF2B5EF4-FFF2-40B4-BE49-F238E27FC236}">
                <a16:creationId xmlns:a16="http://schemas.microsoft.com/office/drawing/2014/main" id="{E1343224-FEC4-DC11-C663-18376AA79055}"/>
              </a:ext>
            </a:extLst>
          </p:cNvPr>
          <p:cNvSpPr>
            <a:spLocks noGrp="1"/>
          </p:cNvSpPr>
          <p:nvPr>
            <p:ph type="media" sz="quarter" idx="16"/>
          </p:nvPr>
        </p:nvSpPr>
        <p:spPr>
          <a:xfrm>
            <a:off x="4913252" y="1825625"/>
            <a:ext cx="2868020" cy="2014538"/>
          </a:xfrm>
        </p:spPr>
        <p:txBody>
          <a:bodyPr/>
          <a:lstStyle/>
          <a:p>
            <a:endParaRPr lang="en-GB"/>
          </a:p>
        </p:txBody>
      </p:sp>
      <p:sp>
        <p:nvSpPr>
          <p:cNvPr id="9" name="Media Placeholder 9">
            <a:extLst>
              <a:ext uri="{FF2B5EF4-FFF2-40B4-BE49-F238E27FC236}">
                <a16:creationId xmlns:a16="http://schemas.microsoft.com/office/drawing/2014/main" id="{5906E010-8129-32F5-C16B-952078949CB7}"/>
              </a:ext>
            </a:extLst>
          </p:cNvPr>
          <p:cNvSpPr>
            <a:spLocks noGrp="1"/>
          </p:cNvSpPr>
          <p:nvPr>
            <p:ph type="media" sz="quarter" idx="17"/>
          </p:nvPr>
        </p:nvSpPr>
        <p:spPr>
          <a:xfrm>
            <a:off x="8485779" y="1825625"/>
            <a:ext cx="2868020" cy="2014538"/>
          </a:xfrm>
        </p:spPr>
        <p:txBody>
          <a:bodyPr/>
          <a:lstStyle/>
          <a:p>
            <a:endParaRPr lang="en-GB"/>
          </a:p>
        </p:txBody>
      </p:sp>
      <p:sp>
        <p:nvSpPr>
          <p:cNvPr id="11" name="Media Placeholder 9">
            <a:extLst>
              <a:ext uri="{FF2B5EF4-FFF2-40B4-BE49-F238E27FC236}">
                <a16:creationId xmlns:a16="http://schemas.microsoft.com/office/drawing/2014/main" id="{67E0326F-2B5D-F940-6B07-2040CD364126}"/>
              </a:ext>
            </a:extLst>
          </p:cNvPr>
          <p:cNvSpPr>
            <a:spLocks noGrp="1"/>
          </p:cNvSpPr>
          <p:nvPr>
            <p:ph type="media" sz="quarter" idx="18"/>
          </p:nvPr>
        </p:nvSpPr>
        <p:spPr>
          <a:xfrm>
            <a:off x="3128522" y="4046026"/>
            <a:ext cx="2869506" cy="2014538"/>
          </a:xfrm>
        </p:spPr>
        <p:txBody>
          <a:bodyPr/>
          <a:lstStyle/>
          <a:p>
            <a:endParaRPr lang="en-GB"/>
          </a:p>
        </p:txBody>
      </p:sp>
      <p:sp>
        <p:nvSpPr>
          <p:cNvPr id="15" name="Media Placeholder 9">
            <a:extLst>
              <a:ext uri="{FF2B5EF4-FFF2-40B4-BE49-F238E27FC236}">
                <a16:creationId xmlns:a16="http://schemas.microsoft.com/office/drawing/2014/main" id="{77B97025-398A-2411-8139-584808243C23}"/>
              </a:ext>
            </a:extLst>
          </p:cNvPr>
          <p:cNvSpPr>
            <a:spLocks noGrp="1"/>
          </p:cNvSpPr>
          <p:nvPr>
            <p:ph type="media" sz="quarter" idx="19"/>
          </p:nvPr>
        </p:nvSpPr>
        <p:spPr>
          <a:xfrm>
            <a:off x="6701049" y="4046026"/>
            <a:ext cx="2869506" cy="2014538"/>
          </a:xfrm>
        </p:spPr>
        <p:txBody>
          <a:bodyPr/>
          <a:lstStyle/>
          <a:p>
            <a:endParaRPr lang="en-GB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9E71D4DB-7805-4FB7-6863-4E593E8FDD1A}"/>
              </a:ext>
            </a:extLst>
          </p:cNvPr>
          <p:cNvSpPr/>
          <p:nvPr userDrawn="1"/>
        </p:nvSpPr>
        <p:spPr>
          <a:xfrm>
            <a:off x="838200" y="1825625"/>
            <a:ext cx="507077" cy="507077"/>
          </a:xfrm>
          <a:prstGeom prst="ellipse">
            <a:avLst/>
          </a:prstGeom>
          <a:solidFill>
            <a:srgbClr val="46631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1783CDFB-2601-E6DF-815A-D5F9320CFD14}"/>
              </a:ext>
            </a:extLst>
          </p:cNvPr>
          <p:cNvSpPr/>
          <p:nvPr userDrawn="1"/>
        </p:nvSpPr>
        <p:spPr>
          <a:xfrm>
            <a:off x="4406175" y="1825625"/>
            <a:ext cx="507077" cy="507077"/>
          </a:xfrm>
          <a:prstGeom prst="ellipse">
            <a:avLst/>
          </a:prstGeom>
          <a:solidFill>
            <a:srgbClr val="46631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A6276721-4429-0704-C4CE-7A43F571760F}"/>
              </a:ext>
            </a:extLst>
          </p:cNvPr>
          <p:cNvSpPr/>
          <p:nvPr userDrawn="1"/>
        </p:nvSpPr>
        <p:spPr>
          <a:xfrm>
            <a:off x="7983254" y="1825625"/>
            <a:ext cx="507077" cy="507077"/>
          </a:xfrm>
          <a:prstGeom prst="ellipse">
            <a:avLst/>
          </a:prstGeom>
          <a:solidFill>
            <a:srgbClr val="46631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727038A-6470-D99B-4555-F91D93131CC0}"/>
              </a:ext>
            </a:extLst>
          </p:cNvPr>
          <p:cNvSpPr/>
          <p:nvPr userDrawn="1"/>
        </p:nvSpPr>
        <p:spPr>
          <a:xfrm>
            <a:off x="2621445" y="4046026"/>
            <a:ext cx="507077" cy="507077"/>
          </a:xfrm>
          <a:prstGeom prst="ellipse">
            <a:avLst/>
          </a:prstGeom>
          <a:solidFill>
            <a:srgbClr val="46631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6EB21FDD-D444-068F-F9BE-3B5603BFD79E}"/>
              </a:ext>
            </a:extLst>
          </p:cNvPr>
          <p:cNvSpPr/>
          <p:nvPr userDrawn="1"/>
        </p:nvSpPr>
        <p:spPr>
          <a:xfrm>
            <a:off x="6193974" y="4046026"/>
            <a:ext cx="507077" cy="507077"/>
          </a:xfrm>
          <a:prstGeom prst="ellipse">
            <a:avLst/>
          </a:prstGeom>
          <a:solidFill>
            <a:srgbClr val="46631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13122564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ctivity_video+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picture containing pattern, circle, screenshot, design&#10;&#10;Description automatically generated">
            <a:extLst>
              <a:ext uri="{FF2B5EF4-FFF2-40B4-BE49-F238E27FC236}">
                <a16:creationId xmlns:a16="http://schemas.microsoft.com/office/drawing/2014/main" id="{26D4B314-F49E-12B5-620F-16A35F5C2F5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7985" y="-232757"/>
            <a:ext cx="10394015" cy="7090757"/>
          </a:xfrm>
          <a:prstGeom prst="rect">
            <a:avLst/>
          </a:prstGeom>
        </p:spPr>
      </p:pic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84CE04A-DDCC-591C-6176-D8C409627AF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42B8CCDF-DB6F-8C00-F908-1C017D9AF93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Gatsby Technical Education Projects 2024</a:t>
            </a:r>
          </a:p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Version 1, January 2024</a:t>
            </a: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2528ACA5-1D17-0F9C-8E33-B422C18BAE2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Media Placeholder 9">
            <a:extLst>
              <a:ext uri="{FF2B5EF4-FFF2-40B4-BE49-F238E27FC236}">
                <a16:creationId xmlns:a16="http://schemas.microsoft.com/office/drawing/2014/main" id="{092FE5E2-F98A-01C3-3E69-D46BAE20DA3D}"/>
              </a:ext>
            </a:extLst>
          </p:cNvPr>
          <p:cNvSpPr>
            <a:spLocks noGrp="1"/>
          </p:cNvSpPr>
          <p:nvPr>
            <p:ph type="media" sz="quarter" idx="12"/>
          </p:nvPr>
        </p:nvSpPr>
        <p:spPr>
          <a:xfrm>
            <a:off x="838200" y="1825625"/>
            <a:ext cx="10515600" cy="3714142"/>
          </a:xfrm>
        </p:spPr>
        <p:txBody>
          <a:bodyPr/>
          <a:lstStyle/>
          <a:p>
            <a:endParaRPr lang="en-GB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70E205A-90C6-9B1A-EE2A-91B43E15AB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5744095"/>
            <a:ext cx="10515599" cy="432867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584817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3D8E80ED-875C-C9DC-352C-5F92FA6F5DC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/>
          <a:srcRect l="-1" r="61979"/>
          <a:stretch/>
        </p:blipFill>
        <p:spPr>
          <a:xfrm>
            <a:off x="7556311" y="1"/>
            <a:ext cx="4635689" cy="68579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F9BF35E-4FF2-56EA-FEEA-82EBBA1503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12059-CE26-DF3F-AEE5-9C0A0884B4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1825625"/>
            <a:ext cx="6400801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5A4879B2-B6EE-DE7B-2C83-25EEB102F0B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Gatsby Technical Education Projects 2024</a:t>
            </a:r>
          </a:p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Version 1, January 2024</a:t>
            </a: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56F986DF-3D2A-678C-B7BA-42B8340E3D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1F936F32-0F00-143C-23D0-72E9A6BD48B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475749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D72BFA8-2D39-244F-4F2A-031D91E2EE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D84677-D669-F58E-69CC-70B9AE12C1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75293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0" r:id="rId2"/>
    <p:sldLayoutId id="2147483650" r:id="rId3"/>
    <p:sldLayoutId id="2147483661" r:id="rId4"/>
    <p:sldLayoutId id="2147483670" r:id="rId5"/>
    <p:sldLayoutId id="2147483665" r:id="rId6"/>
    <p:sldLayoutId id="2147483662" r:id="rId7"/>
    <p:sldLayoutId id="2147483671" r:id="rId8"/>
    <p:sldLayoutId id="2147483652" r:id="rId9"/>
    <p:sldLayoutId id="2147483664" r:id="rId10"/>
    <p:sldLayoutId id="2147483657" r:id="rId11"/>
    <p:sldLayoutId id="2147483667" r:id="rId12"/>
    <p:sldLayoutId id="2147483668" r:id="rId13"/>
    <p:sldLayoutId id="2147483669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108000"/>
        </a:lnSpc>
        <a:spcBef>
          <a:spcPts val="1000"/>
        </a:spcBef>
        <a:buClr>
          <a:srgbClr val="466318"/>
        </a:buClr>
        <a:buFont typeface="Arial" panose="020B0604020202020204" pitchFamily="34" charset="0"/>
        <a:buChar char="•"/>
        <a:defRPr sz="24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108000"/>
        </a:lnSpc>
        <a:spcBef>
          <a:spcPts val="500"/>
        </a:spcBef>
        <a:buClr>
          <a:srgbClr val="466318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108000"/>
        </a:lnSpc>
        <a:spcBef>
          <a:spcPts val="500"/>
        </a:spcBef>
        <a:buClr>
          <a:srgbClr val="466318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108000"/>
        </a:lnSpc>
        <a:spcBef>
          <a:spcPts val="500"/>
        </a:spcBef>
        <a:buClr>
          <a:srgbClr val="466318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108000"/>
        </a:lnSpc>
        <a:spcBef>
          <a:spcPts val="500"/>
        </a:spcBef>
        <a:buClr>
          <a:srgbClr val="466318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hyperlink" Target="https://science.cleapss.org.uk/resource-info/pp050-investigating-the-effects-of-antimicrobial-chemicals.aspx" TargetMode="External"/><Relationship Id="rId7" Type="http://schemas.openxmlformats.org/officeDocument/2006/relationships/hyperlink" Target="https://science.cleapss.org.uk/resource-info/pp102-making-blood-smear-slides.aspx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2.jpeg"/><Relationship Id="rId5" Type="http://schemas.openxmlformats.org/officeDocument/2006/relationships/hyperlink" Target="https://science.cleapss.org.uk/resource-info/pp085-using-colorimetry-to-quantify-reducing-sugar-concentrations.aspx" TargetMode="External"/><Relationship Id="rId4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9DCE04C9-F46F-4224-A880-738B1633B5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835106"/>
            <a:ext cx="9144000" cy="875845"/>
          </a:xfrm>
        </p:spPr>
        <p:txBody>
          <a:bodyPr>
            <a:normAutofit/>
          </a:bodyPr>
          <a:lstStyle/>
          <a:p>
            <a:r>
              <a:rPr lang="en-GB"/>
              <a:t>Science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1F5EADF3-A590-4AFE-1185-A6960C9D1B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903788"/>
            <a:ext cx="9144000" cy="582612"/>
          </a:xfrm>
        </p:spPr>
        <p:txBody>
          <a:bodyPr>
            <a:normAutofit/>
          </a:bodyPr>
          <a:lstStyle/>
          <a:p>
            <a:r>
              <a:rPr lang="en-US" dirty="0"/>
              <a:t>Topic: Working within the health and science sectors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7867F5A-5A0F-C526-6E2A-AC6C470A9D3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96000" y="2476500"/>
            <a:ext cx="5622925" cy="534988"/>
          </a:xfrm>
        </p:spPr>
        <p:txBody>
          <a:bodyPr/>
          <a:lstStyle/>
          <a:p>
            <a:r>
              <a:rPr lang="en-GB"/>
              <a:t>Route: Health &amp; Science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7751806-CAEB-6B9E-B21F-4278168228F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38151" y="5626100"/>
            <a:ext cx="11210924" cy="457200"/>
          </a:xfrm>
        </p:spPr>
        <p:txBody>
          <a:bodyPr/>
          <a:lstStyle/>
          <a:p>
            <a:r>
              <a:rPr lang="en-GB" dirty="0"/>
              <a:t>Lesson 5</a:t>
            </a:r>
            <a:r>
              <a:rPr lang="en-GB" dirty="0">
                <a:solidFill>
                  <a:schemeClr val="tx1"/>
                </a:solidFill>
              </a:rPr>
              <a:t>: The role of laboratory technicians</a:t>
            </a:r>
            <a:r>
              <a:rPr lang="en-GB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 in the science sector </a:t>
            </a:r>
            <a:endParaRPr lang="en-GB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90085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98DF8AA-D17B-CCC1-4F51-9BF424899A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pPr lvl="0">
              <a:spcBef>
                <a:spcPts val="1000"/>
              </a:spcBef>
            </a:pPr>
            <a:r>
              <a:rPr lang="en-US" dirty="0"/>
              <a:t>Short-answer question</a:t>
            </a:r>
            <a:r>
              <a:rPr lang="en-GB" dirty="0"/>
              <a:t> –</a:t>
            </a:r>
            <a:r>
              <a:rPr lang="en-US" dirty="0"/>
              <a:t> answer </a:t>
            </a:r>
            <a:endParaRPr lang="en-US" sz="4000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249B6B6-EDF2-03CD-BEF9-0F567EA56E4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</p:spPr>
        <p:txBody>
          <a:bodyPr/>
          <a:lstStyle/>
          <a:p>
            <a:r>
              <a:rPr lang="en-GB"/>
              <a:t>Introduction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3B2F7691-CFBD-7BDB-0F5E-460712211FC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199" y="6356349"/>
            <a:ext cx="6793523" cy="365125"/>
          </a:xfrm>
        </p:spPr>
        <p:txBody>
          <a:bodyPr/>
          <a:lstStyle/>
          <a:p>
            <a:r>
              <a:rPr lang="en-US" dirty="0"/>
              <a:t>Lesson 5: </a:t>
            </a:r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The role of laboratory technicians</a:t>
            </a:r>
            <a:r>
              <a:rPr lang="en-GB" dirty="0">
                <a:solidFill>
                  <a:schemeClr val="bg1">
                    <a:lumMod val="50000"/>
                  </a:schemeClr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 in the science sector 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DB0B445E-4FDA-6F45-3334-DD71C697566C}"/>
              </a:ext>
            </a:extLst>
          </p:cNvPr>
          <p:cNvSpPr txBox="1">
            <a:spLocks/>
          </p:cNvSpPr>
          <p:nvPr/>
        </p:nvSpPr>
        <p:spPr>
          <a:xfrm>
            <a:off x="838200" y="48307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spcBef>
                <a:spcPts val="1000"/>
              </a:spcBef>
            </a:pPr>
            <a:r>
              <a:rPr lang="en-US"/>
              <a:t>List the reasons for your decision.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969182D-E11B-AEE6-9227-583CB9C1F3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  <a:ea typeface="Arial"/>
                <a:sym typeface="Arial"/>
              </a:rPr>
              <a:t>4. Name </a:t>
            </a:r>
            <a:r>
              <a:rPr lang="en-US" b="1" dirty="0">
                <a:solidFill>
                  <a:schemeClr val="tx1"/>
                </a:solidFill>
                <a:ea typeface="Arial"/>
                <a:sym typeface="Arial"/>
              </a:rPr>
              <a:t>one </a:t>
            </a:r>
            <a:r>
              <a:rPr lang="en-US" dirty="0">
                <a:solidFill>
                  <a:schemeClr val="tx1"/>
                </a:solidFill>
                <a:ea typeface="Arial"/>
                <a:sym typeface="Arial"/>
              </a:rPr>
              <a:t>role in the science sector that is not a laboratory-based job.</a:t>
            </a:r>
            <a:endParaRPr lang="en-GB" b="0" i="0" dirty="0">
              <a:solidFill>
                <a:schemeClr val="tx1"/>
              </a:solidFill>
              <a:effectLst/>
            </a:endParaRPr>
          </a:p>
          <a:p>
            <a:pPr marL="0" indent="0">
              <a:buNone/>
            </a:pPr>
            <a:endParaRPr lang="en-US" dirty="0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97916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b="1" dirty="0">
                <a:solidFill>
                  <a:schemeClr val="tx1"/>
                </a:solidFill>
              </a:rPr>
              <a:t>Any suitable answer, such as roles in: </a:t>
            </a:r>
          </a:p>
          <a:p>
            <a:pPr marL="0" lvl="0" indent="0" algn="l" rtl="0">
              <a:lnSpc>
                <a:spcPct val="97916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b="1" dirty="0">
                <a:solidFill>
                  <a:schemeClr val="tx1"/>
                </a:solidFill>
              </a:rPr>
              <a:t>Communication and outreach</a:t>
            </a:r>
          </a:p>
          <a:p>
            <a:pPr marL="0" lvl="0" indent="0" algn="l" rtl="0">
              <a:lnSpc>
                <a:spcPct val="97916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b="1" dirty="0">
                <a:solidFill>
                  <a:schemeClr val="tx1"/>
                </a:solidFill>
              </a:rPr>
              <a:t>Education</a:t>
            </a:r>
          </a:p>
          <a:p>
            <a:pPr marL="0" lvl="0" indent="0" algn="l" rtl="0">
              <a:lnSpc>
                <a:spcPct val="97916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b="1" dirty="0">
                <a:solidFill>
                  <a:schemeClr val="tx1"/>
                </a:solidFill>
              </a:rPr>
              <a:t>Management</a:t>
            </a:r>
          </a:p>
          <a:p>
            <a:pPr marL="0" lvl="0" indent="0" algn="l" rtl="0">
              <a:lnSpc>
                <a:spcPct val="97916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b="1" dirty="0">
                <a:solidFill>
                  <a:schemeClr val="tx1"/>
                </a:solidFill>
              </a:rPr>
              <a:t>Manufacturing</a:t>
            </a:r>
          </a:p>
          <a:p>
            <a:pPr marL="0" lvl="0" indent="0" algn="l" rtl="0">
              <a:lnSpc>
                <a:spcPct val="97916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b="1" dirty="0">
                <a:solidFill>
                  <a:schemeClr val="tx1"/>
                </a:solidFill>
              </a:rPr>
              <a:t>Public service</a:t>
            </a:r>
          </a:p>
          <a:p>
            <a:pPr marL="0" lvl="0" indent="0" algn="l" rtl="0">
              <a:lnSpc>
                <a:spcPct val="97916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b="1" dirty="0">
                <a:solidFill>
                  <a:schemeClr val="tx1"/>
                </a:solidFill>
              </a:rPr>
              <a:t>Policy and product development</a:t>
            </a:r>
          </a:p>
          <a:p>
            <a:pPr marL="0" lvl="0" indent="0" algn="r" rtl="0">
              <a:lnSpc>
                <a:spcPct val="97916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400" dirty="0"/>
              <a:t>(1 mark)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90644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4441A1A-96D1-31B2-17D6-7960B9A3E7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9000744" cy="1325563"/>
          </a:xfrm>
        </p:spPr>
        <p:txBody>
          <a:bodyPr>
            <a:normAutofit/>
          </a:bodyPr>
          <a:lstStyle/>
          <a:p>
            <a:pPr lvl="0">
              <a:spcBef>
                <a:spcPts val="1000"/>
              </a:spcBef>
              <a:buSzPct val="64285"/>
            </a:pPr>
            <a:r>
              <a:rPr lang="en-GB" dirty="0"/>
              <a:t>The role of laboratory technicians</a:t>
            </a:r>
            <a:endParaRPr lang="en-GB" sz="4000" dirty="0">
              <a:solidFill>
                <a:srgbClr val="000000"/>
              </a:solidFill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61AB3ED-1853-6C25-C5DE-EC7CBFD81F1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dirty="0"/>
              <a:t>Activity 1</a:t>
            </a:r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0A80B4B7-F830-45FF-0CCC-471DC998835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199" y="6356350"/>
            <a:ext cx="6223503" cy="365125"/>
          </a:xfrm>
        </p:spPr>
        <p:txBody>
          <a:bodyPr/>
          <a:lstStyle/>
          <a:p>
            <a:r>
              <a:rPr lang="en-US" dirty="0"/>
              <a:t>Lesson 5: </a:t>
            </a:r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The role of laboratory technicians</a:t>
            </a:r>
            <a:r>
              <a:rPr lang="en-GB" dirty="0">
                <a:solidFill>
                  <a:schemeClr val="bg1">
                    <a:lumMod val="50000"/>
                  </a:schemeClr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 in the science sector 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96F6A858-7CEA-F5EA-8347-2F45DFA3AE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18250"/>
            <a:ext cx="5921375" cy="4658714"/>
          </a:xfrm>
          <a:solidFill>
            <a:srgbClr val="E2EEBE"/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>
                <a:solidFill>
                  <a:schemeClr val="tx1"/>
                </a:solidFill>
                <a:ea typeface="Arial"/>
                <a:sym typeface="Arial"/>
              </a:rPr>
              <a:t>What role do laboratory technicians play in the science sector?</a:t>
            </a:r>
            <a:endParaRPr lang="en-US" sz="2800" dirty="0">
              <a:latin typeface="Arial"/>
              <a:cs typeface="Arial"/>
            </a:endParaRPr>
          </a:p>
        </p:txBody>
      </p:sp>
      <p:pic>
        <p:nvPicPr>
          <p:cNvPr id="3" name="Picture 2" descr="A person wearing a white coat and blue gloves">
            <a:extLst>
              <a:ext uri="{FF2B5EF4-FFF2-40B4-BE49-F238E27FC236}">
                <a16:creationId xmlns:a16="http://schemas.microsoft.com/office/drawing/2014/main" id="{35312B4F-890C-E3AD-93D7-8C64C0FDC82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4001" y="2207679"/>
            <a:ext cx="4934410" cy="3289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1023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4441A1A-96D1-31B2-17D6-7960B9A3E7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9014012" cy="1325563"/>
          </a:xfrm>
        </p:spPr>
        <p:txBody>
          <a:bodyPr/>
          <a:lstStyle/>
          <a:p>
            <a:pPr lvl="0">
              <a:spcBef>
                <a:spcPts val="1000"/>
              </a:spcBef>
              <a:buSzPct val="64285"/>
            </a:pPr>
            <a:r>
              <a:rPr lang="en-GB" dirty="0"/>
              <a:t>The role of laboratory technicians</a:t>
            </a:r>
            <a:endParaRPr lang="en-GB" sz="4000" dirty="0">
              <a:solidFill>
                <a:srgbClr val="000000"/>
              </a:solidFill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61AB3ED-1853-6C25-C5DE-EC7CBFD81F1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dirty="0"/>
              <a:t>Activity 1</a:t>
            </a:r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0A80B4B7-F830-45FF-0CCC-471DC998835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199" y="6356350"/>
            <a:ext cx="6223503" cy="365125"/>
          </a:xfrm>
        </p:spPr>
        <p:txBody>
          <a:bodyPr/>
          <a:lstStyle/>
          <a:p>
            <a:r>
              <a:rPr lang="en-US" dirty="0"/>
              <a:t>Lesson 5: </a:t>
            </a:r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The role of laboratory technicians</a:t>
            </a:r>
            <a:r>
              <a:rPr lang="en-GB" dirty="0">
                <a:solidFill>
                  <a:schemeClr val="bg1">
                    <a:lumMod val="50000"/>
                  </a:schemeClr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 in the science sector 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96F6A858-7CEA-F5EA-8347-2F45DFA3AE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24000"/>
            <a:ext cx="5921375" cy="4652964"/>
          </a:xfrm>
          <a:solidFill>
            <a:srgbClr val="E2EEBE"/>
          </a:solidFill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  <a:ea typeface="Arial"/>
                <a:sym typeface="Arial"/>
              </a:rPr>
              <a:t>Laboratory technicians play a key role in the science sector, for example by:</a:t>
            </a:r>
          </a:p>
          <a:p>
            <a:r>
              <a:rPr lang="en-US" dirty="0">
                <a:solidFill>
                  <a:srgbClr val="111111"/>
                </a:solidFill>
                <a:latin typeface="Segoe UI" panose="020B0502040204020203" pitchFamily="34" charset="0"/>
              </a:rPr>
              <a:t>preparing and setting up experimental work</a:t>
            </a:r>
          </a:p>
          <a:p>
            <a:r>
              <a:rPr lang="en-US" dirty="0">
                <a:solidFill>
                  <a:srgbClr val="111111"/>
                </a:solidFill>
                <a:latin typeface="Segoe UI" panose="020B0502040204020203" pitchFamily="34" charset="0"/>
              </a:rPr>
              <a:t>e</a:t>
            </a:r>
            <a:r>
              <a:rPr lang="en-US" dirty="0">
                <a:solidFill>
                  <a:srgbClr val="111111"/>
                </a:solidFill>
                <a:effectLst/>
                <a:latin typeface="Segoe UI" panose="020B0502040204020203" pitchFamily="34" charset="0"/>
              </a:rPr>
              <a:t>nsuring health and safety regulations are met</a:t>
            </a:r>
          </a:p>
          <a:p>
            <a:r>
              <a:rPr lang="en-US" dirty="0">
                <a:solidFill>
                  <a:srgbClr val="111111"/>
                </a:solidFill>
                <a:effectLst/>
                <a:latin typeface="Segoe UI" panose="020B0502040204020203" pitchFamily="34" charset="0"/>
              </a:rPr>
              <a:t>calibrating equipment </a:t>
            </a:r>
            <a:endParaRPr lang="en-US" dirty="0">
              <a:effectLst/>
              <a:latin typeface="Arial" panose="020B0604020202020204" pitchFamily="34" charset="0"/>
            </a:endParaRPr>
          </a:p>
          <a:p>
            <a:r>
              <a:rPr lang="en-US" dirty="0">
                <a:solidFill>
                  <a:srgbClr val="111111"/>
                </a:solidFill>
                <a:latin typeface="Segoe UI" panose="020B0502040204020203" pitchFamily="34" charset="0"/>
              </a:rPr>
              <a:t>o</a:t>
            </a:r>
            <a:r>
              <a:rPr lang="en-US" dirty="0">
                <a:solidFill>
                  <a:srgbClr val="111111"/>
                </a:solidFill>
                <a:effectLst/>
                <a:latin typeface="Segoe UI" panose="020B0502040204020203" pitchFamily="34" charset="0"/>
              </a:rPr>
              <a:t>rdering and storing equipment and chemicals</a:t>
            </a:r>
          </a:p>
          <a:p>
            <a:r>
              <a:rPr lang="en-US" dirty="0">
                <a:solidFill>
                  <a:srgbClr val="111111"/>
                </a:solidFill>
                <a:effectLst/>
                <a:latin typeface="Segoe UI" panose="020B0502040204020203" pitchFamily="34" charset="0"/>
              </a:rPr>
              <a:t>cleaning and disinfecting equipment and workspaces, including dealing with chemical waste</a:t>
            </a:r>
            <a:endParaRPr lang="en-US" dirty="0">
              <a:effectLst/>
              <a:latin typeface="Arial" panose="020B0604020202020204" pitchFamily="34" charset="0"/>
            </a:endParaRPr>
          </a:p>
          <a:p>
            <a:r>
              <a:rPr lang="en-US" dirty="0">
                <a:solidFill>
                  <a:srgbClr val="111111"/>
                </a:solidFill>
                <a:latin typeface="Segoe UI" panose="020B0502040204020203" pitchFamily="34" charset="0"/>
              </a:rPr>
              <a:t>g</a:t>
            </a:r>
            <a:r>
              <a:rPr lang="en-US" dirty="0">
                <a:solidFill>
                  <a:srgbClr val="111111"/>
                </a:solidFill>
                <a:effectLst/>
                <a:latin typeface="Segoe UI" panose="020B0502040204020203" pitchFamily="34" charset="0"/>
              </a:rPr>
              <a:t>athering, recording and reporting data from tests and experiments</a:t>
            </a:r>
            <a:endParaRPr lang="en-US" dirty="0">
              <a:effectLst/>
              <a:latin typeface="Arial" panose="020B0604020202020204" pitchFamily="34" charset="0"/>
            </a:endParaRPr>
          </a:p>
        </p:txBody>
      </p:sp>
      <p:pic>
        <p:nvPicPr>
          <p:cNvPr id="7" name="Picture 6" descr="A person wearing a white coat and blue gloves">
            <a:extLst>
              <a:ext uri="{FF2B5EF4-FFF2-40B4-BE49-F238E27FC236}">
                <a16:creationId xmlns:a16="http://schemas.microsoft.com/office/drawing/2014/main" id="{39289934-768F-8B6E-2F73-6073850D50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8884" y="2179524"/>
            <a:ext cx="5139928" cy="3426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41968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4441A1A-96D1-31B2-17D6-7960B9A3E7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36575"/>
            <a:ext cx="10515600" cy="873125"/>
          </a:xfrm>
        </p:spPr>
        <p:txBody>
          <a:bodyPr>
            <a:normAutofit/>
          </a:bodyPr>
          <a:lstStyle/>
          <a:p>
            <a:r>
              <a:rPr lang="en-GB" dirty="0"/>
              <a:t>The role of laboratory technicians</a:t>
            </a:r>
            <a:endParaRPr lang="en-GB" sz="3600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61AB3ED-1853-6C25-C5DE-EC7CBFD81F1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dirty="0"/>
              <a:t>Activity 1</a:t>
            </a:r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0A80B4B7-F830-45FF-0CCC-471DC998835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199" y="6356350"/>
            <a:ext cx="6223503" cy="365125"/>
          </a:xfrm>
        </p:spPr>
        <p:txBody>
          <a:bodyPr/>
          <a:lstStyle/>
          <a:p>
            <a:r>
              <a:rPr lang="en-US" dirty="0"/>
              <a:t>Lesson 5: </a:t>
            </a:r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The role of laboratory technicians</a:t>
            </a:r>
            <a:r>
              <a:rPr lang="en-GB" dirty="0">
                <a:solidFill>
                  <a:schemeClr val="bg1">
                    <a:lumMod val="50000"/>
                  </a:schemeClr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 in the science sector 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D522565-8163-DC7F-7F0A-08DBBD9A2B85}"/>
              </a:ext>
            </a:extLst>
          </p:cNvPr>
          <p:cNvSpPr txBox="1"/>
          <p:nvPr/>
        </p:nvSpPr>
        <p:spPr>
          <a:xfrm>
            <a:off x="507057" y="4763946"/>
            <a:ext cx="433122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0" i="1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Investigating</a:t>
            </a:r>
            <a:r>
              <a:rPr lang="fr-FR" b="0" i="1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b="0" i="1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antimicrobial chemicals</a:t>
            </a:r>
            <a:endParaRPr lang="en-GB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0C8DC66-B8BB-9C99-829E-8577D58E1967}"/>
              </a:ext>
            </a:extLst>
          </p:cNvPr>
          <p:cNvSpPr txBox="1"/>
          <p:nvPr/>
        </p:nvSpPr>
        <p:spPr>
          <a:xfrm>
            <a:off x="4990281" y="4763946"/>
            <a:ext cx="221143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0" i="1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Using colorimetry</a:t>
            </a:r>
            <a:endParaRPr lang="en-GB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65B30A0-35B5-BE2C-2BF4-D8D7BF86579D}"/>
              </a:ext>
            </a:extLst>
          </p:cNvPr>
          <p:cNvSpPr txBox="1"/>
          <p:nvPr/>
        </p:nvSpPr>
        <p:spPr>
          <a:xfrm>
            <a:off x="8046245" y="4763946"/>
            <a:ext cx="330755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0" i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Making blood smear slides</a:t>
            </a:r>
            <a:endParaRPr lang="en-GB" i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itle 4">
            <a:extLst>
              <a:ext uri="{FF2B5EF4-FFF2-40B4-BE49-F238E27FC236}">
                <a16:creationId xmlns:a16="http://schemas.microsoft.com/office/drawing/2014/main" id="{E4441A1A-96D1-31B2-17D6-7960B9A3E7B7}"/>
              </a:ext>
            </a:extLst>
          </p:cNvPr>
          <p:cNvSpPr txBox="1">
            <a:spLocks/>
          </p:cNvSpPr>
          <p:nvPr/>
        </p:nvSpPr>
        <p:spPr>
          <a:xfrm>
            <a:off x="838200" y="1039470"/>
            <a:ext cx="10515600" cy="9874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Carry out a practical to develop your laboratory skills</a:t>
            </a:r>
          </a:p>
        </p:txBody>
      </p:sp>
      <p:pic>
        <p:nvPicPr>
          <p:cNvPr id="10" name="Picture 9" descr="Hands holding a swab over a petri dish">
            <a:hlinkClick r:id="rId3"/>
            <a:extLst>
              <a:ext uri="{FF2B5EF4-FFF2-40B4-BE49-F238E27FC236}">
                <a16:creationId xmlns:a16="http://schemas.microsoft.com/office/drawing/2014/main" id="{200315DC-032B-A508-D6CC-CF5EB2E15B5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764" y="2416177"/>
            <a:ext cx="2835728" cy="2126797"/>
          </a:xfrm>
          <a:prstGeom prst="rect">
            <a:avLst/>
          </a:prstGeom>
        </p:spPr>
      </p:pic>
      <p:pic>
        <p:nvPicPr>
          <p:cNvPr id="21" name="Picture 20" descr="A group of test tubes with blue liquid in them">
            <a:hlinkClick r:id="rId5"/>
            <a:extLst>
              <a:ext uri="{FF2B5EF4-FFF2-40B4-BE49-F238E27FC236}">
                <a16:creationId xmlns:a16="http://schemas.microsoft.com/office/drawing/2014/main" id="{740F7511-FD6E-AC97-475B-C865041784B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0694" y="2416177"/>
            <a:ext cx="3273425" cy="2177954"/>
          </a:xfrm>
          <a:prstGeom prst="rect">
            <a:avLst/>
          </a:prstGeom>
        </p:spPr>
      </p:pic>
      <p:pic>
        <p:nvPicPr>
          <p:cNvPr id="25" name="Picture 24" descr="A person in blue gloves working in a laboratory">
            <a:hlinkClick r:id="rId7"/>
            <a:extLst>
              <a:ext uri="{FF2B5EF4-FFF2-40B4-BE49-F238E27FC236}">
                <a16:creationId xmlns:a16="http://schemas.microsoft.com/office/drawing/2014/main" id="{20C55E34-B677-FD19-72DF-EE8794F6D31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8215" y="2416177"/>
            <a:ext cx="3266931" cy="2177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15107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4441A1A-96D1-31B2-17D6-7960B9A3E7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/>
              <a:t>Study question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65509F4-901C-3661-2A44-9A91B8F23C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7083829" cy="4351338"/>
          </a:xfrm>
        </p:spPr>
        <p:txBody>
          <a:bodyPr/>
          <a:lstStyle/>
          <a:p>
            <a:r>
              <a:rPr lang="en-US" dirty="0"/>
              <a:t>Answer the study question (Worksheet 1).</a:t>
            </a:r>
          </a:p>
          <a:p>
            <a:r>
              <a:rPr lang="en-US" dirty="0"/>
              <a:t>Mark a partner’s worksheet using the mark scheme  (Worksheet 2).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A2E64551-BB55-42D7-A163-0EF4924DC851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8179724" y="1825625"/>
            <a:ext cx="3174076" cy="4351338"/>
          </a:xfrm>
          <a:custGeom>
            <a:avLst/>
            <a:gdLst>
              <a:gd name="connsiteX0" fmla="*/ 0 w 3174076"/>
              <a:gd name="connsiteY0" fmla="*/ 0 h 4351338"/>
              <a:gd name="connsiteX1" fmla="*/ 3174076 w 3174076"/>
              <a:gd name="connsiteY1" fmla="*/ 0 h 4351338"/>
              <a:gd name="connsiteX2" fmla="*/ 3174076 w 3174076"/>
              <a:gd name="connsiteY2" fmla="*/ 4351338 h 4351338"/>
              <a:gd name="connsiteX3" fmla="*/ 0 w 3174076"/>
              <a:gd name="connsiteY3" fmla="*/ 4351338 h 4351338"/>
              <a:gd name="connsiteX4" fmla="*/ 0 w 3174076"/>
              <a:gd name="connsiteY4" fmla="*/ 0 h 4351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74076" h="4351338" fill="none" extrusionOk="0">
                <a:moveTo>
                  <a:pt x="0" y="0"/>
                </a:moveTo>
                <a:cubicBezTo>
                  <a:pt x="683513" y="-33775"/>
                  <a:pt x="1982506" y="138873"/>
                  <a:pt x="3174076" y="0"/>
                </a:cubicBezTo>
                <a:cubicBezTo>
                  <a:pt x="3100305" y="585222"/>
                  <a:pt x="3018193" y="3710241"/>
                  <a:pt x="3174076" y="4351338"/>
                </a:cubicBezTo>
                <a:cubicBezTo>
                  <a:pt x="2289957" y="4214008"/>
                  <a:pt x="1369523" y="4213482"/>
                  <a:pt x="0" y="4351338"/>
                </a:cubicBezTo>
                <a:cubicBezTo>
                  <a:pt x="152408" y="2268068"/>
                  <a:pt x="73868" y="1803478"/>
                  <a:pt x="0" y="0"/>
                </a:cubicBezTo>
                <a:close/>
              </a:path>
              <a:path w="3174076" h="4351338" stroke="0" extrusionOk="0">
                <a:moveTo>
                  <a:pt x="0" y="0"/>
                </a:moveTo>
                <a:cubicBezTo>
                  <a:pt x="582902" y="-101487"/>
                  <a:pt x="2639420" y="-162162"/>
                  <a:pt x="3174076" y="0"/>
                </a:cubicBezTo>
                <a:cubicBezTo>
                  <a:pt x="3234789" y="1739382"/>
                  <a:pt x="3113004" y="3375976"/>
                  <a:pt x="3174076" y="4351338"/>
                </a:cubicBezTo>
                <a:cubicBezTo>
                  <a:pt x="2062552" y="4401403"/>
                  <a:pt x="1170419" y="4192889"/>
                  <a:pt x="0" y="4351338"/>
                </a:cubicBezTo>
                <a:cubicBezTo>
                  <a:pt x="-24452" y="3602151"/>
                  <a:pt x="-67663" y="2092173"/>
                  <a:pt x="0" y="0"/>
                </a:cubicBezTo>
                <a:close/>
              </a:path>
            </a:pathLst>
          </a:custGeom>
          <a:ln>
            <a:extLst>
              <a:ext uri="{C807C97D-BFC1-408E-A445-0C87EB9F89A2}">
                <ask:lineSketchStyleProps xmlns:ask="http://schemas.microsoft.com/office/drawing/2018/sketchyshapes" sd="981765707">
                  <ask:type>
                    <ask:lineSketchCurved/>
                  </ask:type>
                </ask:lineSketchStyleProps>
              </a:ext>
            </a:extLst>
          </a:ln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GB" b="1" dirty="0"/>
              <a:t>Resources needed</a:t>
            </a:r>
            <a:endParaRPr lang="en-GB" dirty="0"/>
          </a:p>
          <a:p>
            <a:r>
              <a:rPr lang="en-GB" dirty="0"/>
              <a:t>L5 Activity 2 Worksheet 1</a:t>
            </a:r>
          </a:p>
          <a:p>
            <a:r>
              <a:rPr lang="en-GB" dirty="0"/>
              <a:t>L5 Activity 2 Worksheet 2</a:t>
            </a:r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0A80B4B7-F830-45FF-0CCC-471DC998835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199" y="6356350"/>
            <a:ext cx="6223503" cy="365125"/>
          </a:xfrm>
        </p:spPr>
        <p:txBody>
          <a:bodyPr/>
          <a:lstStyle/>
          <a:p>
            <a:r>
              <a:rPr lang="en-US" dirty="0"/>
              <a:t>Lesson 5: </a:t>
            </a:r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The role of laboratory technicians</a:t>
            </a:r>
            <a:r>
              <a:rPr lang="en-GB" dirty="0">
                <a:solidFill>
                  <a:schemeClr val="bg1">
                    <a:lumMod val="50000"/>
                  </a:schemeClr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 in the science sector 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D1C6D382-C36A-E2B3-447A-A69354020E3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dirty="0"/>
              <a:t>Activity 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13890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Study question – next steps</a:t>
            </a:r>
            <a:endParaRPr lang="en-GB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9973929" y="182562"/>
            <a:ext cx="2078545" cy="365125"/>
          </a:xfrm>
          <a:solidFill>
            <a:srgbClr val="88A2FF"/>
          </a:solidFill>
        </p:spPr>
        <p:txBody>
          <a:bodyPr/>
          <a:lstStyle/>
          <a:p>
            <a:r>
              <a:rPr lang="en-GB" dirty="0"/>
              <a:t>Plenary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EFCD307-42C4-43C5-B0F5-E49AEE1E96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9992710" cy="4351338"/>
          </a:xfrm>
        </p:spPr>
        <p:txBody>
          <a:bodyPr/>
          <a:lstStyle/>
          <a:p>
            <a:r>
              <a:rPr lang="en-US" dirty="0"/>
              <a:t>Look at your marked response – what went well? What could you do better next time?</a:t>
            </a:r>
          </a:p>
          <a:p>
            <a:r>
              <a:rPr lang="en-US" dirty="0"/>
              <a:t>Update your notes to capture points you need to review and any exam tips. For example:</a:t>
            </a:r>
          </a:p>
          <a:p>
            <a:pPr marL="533400" indent="-266700">
              <a:buFont typeface="Courier New" pitchFamily="49" charset="0"/>
              <a:buChar char="o"/>
            </a:pPr>
            <a:r>
              <a:rPr lang="en-US" dirty="0"/>
              <a:t>Did you finish the question in time?</a:t>
            </a:r>
          </a:p>
          <a:p>
            <a:pPr marL="533400" indent="-266700">
              <a:buFont typeface="Courier New" pitchFamily="49" charset="0"/>
              <a:buChar char="o"/>
            </a:pPr>
            <a:r>
              <a:rPr lang="en-US" dirty="0"/>
              <a:t>Did you use technical language?</a:t>
            </a:r>
          </a:p>
          <a:p>
            <a:pPr marL="533400" indent="-266700">
              <a:buFont typeface="Courier New" pitchFamily="49" charset="0"/>
              <a:buChar char="o"/>
            </a:pPr>
            <a:r>
              <a:rPr lang="en-US" dirty="0"/>
              <a:t>Was your answer balanced? Did you give reasons for and against the company’s claim?</a:t>
            </a:r>
            <a:endParaRPr lang="en-GB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0A80B4B7-F830-45FF-0CCC-471DC998835A}"/>
              </a:ext>
            </a:extLst>
          </p:cNvPr>
          <p:cNvSpPr txBox="1">
            <a:spLocks/>
          </p:cNvSpPr>
          <p:nvPr/>
        </p:nvSpPr>
        <p:spPr>
          <a:xfrm>
            <a:off x="838199" y="6356350"/>
            <a:ext cx="6223503" cy="36512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Lesson 5: </a:t>
            </a: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role of laboratory technicians</a:t>
            </a: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in the science sector 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1357BC3-A920-1744-4378-77EA2C9D19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In this lesson, we have:</a:t>
            </a:r>
            <a:endParaRPr lang="en-GB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2C64786-921D-E434-0361-3595FFD918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404104" cy="4351338"/>
          </a:xfrm>
        </p:spPr>
        <p:txBody>
          <a:bodyPr>
            <a:normAutofit/>
          </a:bodyPr>
          <a:lstStyle/>
          <a:p>
            <a:r>
              <a:rPr lang="en-US" dirty="0"/>
              <a:t>explored the diversity of work undertaken by science laboratory technicians</a:t>
            </a:r>
          </a:p>
          <a:p>
            <a:r>
              <a:rPr lang="en-US" dirty="0"/>
              <a:t>completed an exam-style question to consolidate learning from this topic.</a:t>
            </a:r>
          </a:p>
          <a:p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C0336A8-8E9F-6750-02CB-278E8B016EC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510529" y="1825624"/>
            <a:ext cx="4843272" cy="4351339"/>
          </a:xfrm>
        </p:spPr>
        <p:txBody>
          <a:bodyPr>
            <a:normAutofit fontScale="85000" lnSpcReduction="20000"/>
          </a:bodyPr>
          <a:lstStyle/>
          <a:p>
            <a:r>
              <a:rPr lang="en-US" b="1" dirty="0"/>
              <a:t>Skills:</a:t>
            </a:r>
          </a:p>
          <a:p>
            <a:r>
              <a:rPr lang="en-US" dirty="0"/>
              <a:t>CS3.1 Identify their own role in relation to the wider team.</a:t>
            </a:r>
          </a:p>
          <a:p>
            <a:r>
              <a:rPr lang="en-US" dirty="0"/>
              <a:t>CS3.2 Meet their responsibilities when working in a wider team by ensuring that the project is compliant.</a:t>
            </a:r>
          </a:p>
          <a:p>
            <a:r>
              <a:rPr lang="en-US" b="1" dirty="0"/>
              <a:t>General competencies:</a:t>
            </a:r>
          </a:p>
          <a:p>
            <a:r>
              <a:rPr lang="en-US" dirty="0"/>
              <a:t>English: </a:t>
            </a:r>
          </a:p>
          <a:p>
            <a:r>
              <a:rPr lang="en-US" dirty="0"/>
              <a:t>GEC2 Present information and ideas</a:t>
            </a:r>
          </a:p>
          <a:p>
            <a:r>
              <a:rPr lang="en-US" dirty="0"/>
              <a:t>GEC4 </a:t>
            </a:r>
            <a:r>
              <a:rPr lang="en-US" dirty="0" err="1"/>
              <a:t>Summarise</a:t>
            </a:r>
            <a:r>
              <a:rPr lang="en-US" dirty="0"/>
              <a:t> information/ideas</a:t>
            </a:r>
          </a:p>
          <a:p>
            <a:r>
              <a:rPr lang="en-US" dirty="0"/>
              <a:t>GEC5 </a:t>
            </a:r>
            <a:r>
              <a:rPr lang="en-US" dirty="0" err="1"/>
              <a:t>Synthesise</a:t>
            </a:r>
            <a:r>
              <a:rPr lang="en-US" dirty="0"/>
              <a:t> information</a:t>
            </a:r>
          </a:p>
          <a:p>
            <a:r>
              <a:rPr lang="en-US" dirty="0"/>
              <a:t>GEC6 Take part in/lead discussions</a:t>
            </a:r>
          </a:p>
          <a:p>
            <a:r>
              <a:rPr lang="en-US" dirty="0" err="1"/>
              <a:t>Maths</a:t>
            </a:r>
            <a:r>
              <a:rPr lang="en-US" dirty="0"/>
              <a:t>: </a:t>
            </a:r>
          </a:p>
          <a:p>
            <a:r>
              <a:rPr lang="en-US" dirty="0"/>
              <a:t>GMC1 Measuring with precision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E471921A-207F-0E70-E097-13DD6D1CCA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solidFill>
            <a:srgbClr val="8E53EF"/>
          </a:solidFill>
        </p:spPr>
        <p:txBody>
          <a:bodyPr/>
          <a:lstStyle/>
          <a:p>
            <a:r>
              <a:rPr lang="en-GB" dirty="0"/>
              <a:t>Consolidation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3B0FA94E-7B0F-E8B2-17F4-EC94C02C2DE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199" y="6356349"/>
            <a:ext cx="5781675" cy="365125"/>
          </a:xfrm>
        </p:spPr>
        <p:txBody>
          <a:bodyPr/>
          <a:lstStyle/>
          <a:p>
            <a:r>
              <a:rPr lang="en-US" dirty="0"/>
              <a:t>Lesson 5: </a:t>
            </a:r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The role of laboratory technicians</a:t>
            </a:r>
            <a:r>
              <a:rPr lang="en-GB" dirty="0">
                <a:solidFill>
                  <a:schemeClr val="bg1">
                    <a:lumMod val="50000"/>
                  </a:schemeClr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 in the science sector 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56199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1357BC3-A920-1744-4378-77EA2C9D19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/>
              <a:t>In this lesson, we will:</a:t>
            </a:r>
            <a:endParaRPr lang="en-GB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2C64786-921D-E434-0361-3595FFD918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941277" cy="4351338"/>
          </a:xfrm>
        </p:spPr>
        <p:txBody>
          <a:bodyPr>
            <a:normAutofit/>
          </a:bodyPr>
          <a:lstStyle/>
          <a:p>
            <a:r>
              <a:rPr lang="en-US" dirty="0"/>
              <a:t>explore the diversity of work undertaken by science laboratory technicians</a:t>
            </a:r>
          </a:p>
          <a:p>
            <a:r>
              <a:rPr lang="en-US" dirty="0"/>
              <a:t>complete an exam-style question to consolidate learning from this topic.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C0336A8-8E9F-6750-02CB-278E8B016EC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67046" y="1486661"/>
            <a:ext cx="5386754" cy="4548380"/>
          </a:xfrm>
        </p:spPr>
        <p:txBody>
          <a:bodyPr>
            <a:normAutofit fontScale="92500" lnSpcReduction="20000"/>
          </a:bodyPr>
          <a:lstStyle/>
          <a:p>
            <a:r>
              <a:rPr lang="en-US" b="1" dirty="0"/>
              <a:t>Skills:</a:t>
            </a:r>
          </a:p>
          <a:p>
            <a:r>
              <a:rPr lang="en-US" dirty="0"/>
              <a:t>CS3.1 Identify their own role in relation to the wider team.</a:t>
            </a:r>
          </a:p>
          <a:p>
            <a:r>
              <a:rPr lang="en-US" dirty="0"/>
              <a:t>CS3.2 Meet their responsibilities when working in a wider team by ensuring that the project is compliant.</a:t>
            </a:r>
          </a:p>
          <a:p>
            <a:r>
              <a:rPr lang="en-US" b="1" dirty="0"/>
              <a:t>General competencies:</a:t>
            </a:r>
          </a:p>
          <a:p>
            <a:r>
              <a:rPr lang="en-US" dirty="0"/>
              <a:t>English: </a:t>
            </a:r>
          </a:p>
          <a:p>
            <a:r>
              <a:rPr lang="en-US" dirty="0"/>
              <a:t>GEC2 Present information and ideas</a:t>
            </a:r>
          </a:p>
          <a:p>
            <a:r>
              <a:rPr lang="en-US" dirty="0"/>
              <a:t>GEC4 </a:t>
            </a:r>
            <a:r>
              <a:rPr lang="en-US" dirty="0" err="1"/>
              <a:t>Summarise</a:t>
            </a:r>
            <a:r>
              <a:rPr lang="en-US" dirty="0"/>
              <a:t> information/ideas</a:t>
            </a:r>
          </a:p>
          <a:p>
            <a:r>
              <a:rPr lang="en-US" dirty="0"/>
              <a:t>GEC5 </a:t>
            </a:r>
            <a:r>
              <a:rPr lang="en-US" dirty="0" err="1"/>
              <a:t>Synthesise</a:t>
            </a:r>
            <a:r>
              <a:rPr lang="en-US" dirty="0"/>
              <a:t> information</a:t>
            </a:r>
          </a:p>
          <a:p>
            <a:r>
              <a:rPr lang="en-US" dirty="0"/>
              <a:t>GEC6 Take part in/lead discussions</a:t>
            </a:r>
          </a:p>
          <a:p>
            <a:r>
              <a:rPr lang="en-US" dirty="0" err="1"/>
              <a:t>Maths</a:t>
            </a:r>
            <a:r>
              <a:rPr lang="en-US" dirty="0"/>
              <a:t>: </a:t>
            </a:r>
          </a:p>
          <a:p>
            <a:r>
              <a:rPr lang="en-US" dirty="0"/>
              <a:t>GMC1 Measuring with precision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E471921A-207F-0E70-E097-13DD6D1CCA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</p:spPr>
        <p:txBody>
          <a:bodyPr/>
          <a:lstStyle/>
          <a:p>
            <a:r>
              <a:rPr lang="en-GB"/>
              <a:t>Introduction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3B0FA94E-7B0F-E8B2-17F4-EC94C02C2DE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199" y="6356349"/>
            <a:ext cx="5781675" cy="365125"/>
          </a:xfrm>
        </p:spPr>
        <p:txBody>
          <a:bodyPr/>
          <a:lstStyle/>
          <a:p>
            <a:r>
              <a:rPr lang="en-US" dirty="0"/>
              <a:t>Lesson 5: </a:t>
            </a:r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The role of laboratory technicians</a:t>
            </a:r>
            <a:r>
              <a:rPr lang="en-GB" dirty="0">
                <a:solidFill>
                  <a:schemeClr val="bg1">
                    <a:lumMod val="50000"/>
                  </a:schemeClr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 in the science sector 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71940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98DF8AA-D17B-CCC1-4F51-9BF424899A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-US" dirty="0"/>
              <a:t>Short-answer question </a:t>
            </a:r>
            <a:endParaRPr lang="en-US" sz="4000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249B6B6-EDF2-03CD-BEF9-0F567EA56E4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</p:spPr>
        <p:txBody>
          <a:bodyPr/>
          <a:lstStyle/>
          <a:p>
            <a:r>
              <a:rPr lang="en-GB"/>
              <a:t>Introduction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3B2F7691-CFBD-7BDB-0F5E-460712211FC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199" y="6356349"/>
            <a:ext cx="6793523" cy="365125"/>
          </a:xfrm>
        </p:spPr>
        <p:txBody>
          <a:bodyPr/>
          <a:lstStyle/>
          <a:p>
            <a:r>
              <a:rPr lang="en-US" dirty="0"/>
              <a:t>Lesson 5: </a:t>
            </a:r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The role of laboratory technicians</a:t>
            </a:r>
            <a:r>
              <a:rPr lang="en-GB" dirty="0">
                <a:solidFill>
                  <a:schemeClr val="bg1">
                    <a:lumMod val="50000"/>
                  </a:schemeClr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 in the science sector 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DB0B445E-4FDA-6F45-3334-DD71C697566C}"/>
              </a:ext>
            </a:extLst>
          </p:cNvPr>
          <p:cNvSpPr txBox="1">
            <a:spLocks/>
          </p:cNvSpPr>
          <p:nvPr/>
        </p:nvSpPr>
        <p:spPr>
          <a:xfrm>
            <a:off x="838200" y="48307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spcBef>
                <a:spcPts val="1000"/>
              </a:spcBef>
            </a:pPr>
            <a:r>
              <a:rPr lang="en-US"/>
              <a:t>List the reasons for your decision.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969182D-E11B-AEE6-9227-583CB9C1F3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b="0" i="0" dirty="0">
                <a:solidFill>
                  <a:schemeClr val="tx1"/>
                </a:solidFill>
                <a:effectLst/>
              </a:rPr>
              <a:t>1. Audit</a:t>
            </a:r>
            <a:r>
              <a:rPr lang="en-GB" dirty="0">
                <a:solidFill>
                  <a:schemeClr val="tx1"/>
                </a:solidFill>
              </a:rPr>
              <a:t>s can be used to achieve quality control (QC) and quality assurance (QA)</a:t>
            </a:r>
            <a:r>
              <a:rPr lang="en-GB" b="0" i="0" dirty="0">
                <a:solidFill>
                  <a:schemeClr val="tx1"/>
                </a:solidFill>
                <a:effectLst/>
              </a:rPr>
              <a:t>. QA is the testing of a product to make sure it meets the required standards</a:t>
            </a:r>
            <a:r>
              <a:rPr lang="en-GB" dirty="0">
                <a:solidFill>
                  <a:schemeClr val="tx1"/>
                </a:solidFill>
              </a:rPr>
              <a:t>.</a:t>
            </a:r>
          </a:p>
          <a:p>
            <a:pPr marL="0" indent="0">
              <a:buNone/>
            </a:pPr>
            <a:endParaRPr lang="en-GB" b="0" i="0" dirty="0">
              <a:solidFill>
                <a:schemeClr val="tx1"/>
              </a:solidFill>
              <a:effectLst/>
            </a:endParaRPr>
          </a:p>
          <a:p>
            <a:pPr marL="0" indent="0">
              <a:buNone/>
            </a:pPr>
            <a:r>
              <a:rPr lang="en-GB" b="0" i="0" dirty="0">
                <a:solidFill>
                  <a:schemeClr val="tx1"/>
                </a:solidFill>
                <a:effectLst/>
              </a:rPr>
              <a:t>State the definition of </a:t>
            </a:r>
            <a:r>
              <a:rPr lang="en-GB" dirty="0">
                <a:solidFill>
                  <a:schemeClr val="tx1"/>
                </a:solidFill>
              </a:rPr>
              <a:t>q</a:t>
            </a:r>
            <a:r>
              <a:rPr lang="en-GB" b="0" i="0" dirty="0">
                <a:solidFill>
                  <a:schemeClr val="tx1"/>
                </a:solidFill>
                <a:effectLst/>
              </a:rPr>
              <a:t>uality </a:t>
            </a:r>
            <a:r>
              <a:rPr lang="en-GB" dirty="0">
                <a:solidFill>
                  <a:schemeClr val="tx1"/>
                </a:solidFill>
              </a:rPr>
              <a:t>c</a:t>
            </a:r>
            <a:r>
              <a:rPr lang="en-GB" b="0" i="0" dirty="0">
                <a:solidFill>
                  <a:schemeClr val="tx1"/>
                </a:solidFill>
                <a:effectLst/>
              </a:rPr>
              <a:t>ontrol (QC).</a:t>
            </a:r>
          </a:p>
          <a:p>
            <a:pPr marL="0" lvl="0" indent="0" algn="r" rtl="0">
              <a:lnSpc>
                <a:spcPct val="97916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400" dirty="0"/>
              <a:t>(1 mark)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53634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98DF8AA-D17B-CCC1-4F51-9BF424899A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pPr lvl="0">
              <a:spcBef>
                <a:spcPts val="1000"/>
              </a:spcBef>
            </a:pPr>
            <a:r>
              <a:rPr lang="en-US" dirty="0"/>
              <a:t>Short-answer question </a:t>
            </a:r>
            <a:r>
              <a:rPr lang="en-GB" dirty="0"/>
              <a:t>–</a:t>
            </a:r>
            <a:r>
              <a:rPr lang="en-US" dirty="0"/>
              <a:t> answer </a:t>
            </a:r>
            <a:endParaRPr lang="en-US" sz="4000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249B6B6-EDF2-03CD-BEF9-0F567EA56E4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</p:spPr>
        <p:txBody>
          <a:bodyPr/>
          <a:lstStyle/>
          <a:p>
            <a:r>
              <a:rPr lang="en-GB"/>
              <a:t>Introduction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3B2F7691-CFBD-7BDB-0F5E-460712211FC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199" y="6356349"/>
            <a:ext cx="6793523" cy="365125"/>
          </a:xfrm>
        </p:spPr>
        <p:txBody>
          <a:bodyPr/>
          <a:lstStyle/>
          <a:p>
            <a:r>
              <a:rPr lang="en-US" dirty="0"/>
              <a:t>Lesson 5: </a:t>
            </a:r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The role of laboratory technicians</a:t>
            </a:r>
            <a:r>
              <a:rPr lang="en-GB" dirty="0">
                <a:solidFill>
                  <a:schemeClr val="bg1">
                    <a:lumMod val="50000"/>
                  </a:schemeClr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 in the science sector 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DB0B445E-4FDA-6F45-3334-DD71C697566C}"/>
              </a:ext>
            </a:extLst>
          </p:cNvPr>
          <p:cNvSpPr txBox="1">
            <a:spLocks/>
          </p:cNvSpPr>
          <p:nvPr/>
        </p:nvSpPr>
        <p:spPr>
          <a:xfrm>
            <a:off x="838200" y="48307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spcBef>
                <a:spcPts val="1000"/>
              </a:spcBef>
            </a:pPr>
            <a:r>
              <a:rPr lang="en-US"/>
              <a:t>List the reasons for your decision.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969182D-E11B-AEE6-9227-583CB9C1F3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b="0" i="0" dirty="0">
                <a:solidFill>
                  <a:schemeClr val="tx1"/>
                </a:solidFill>
                <a:effectLst/>
              </a:rPr>
              <a:t>1. Audit</a:t>
            </a:r>
            <a:r>
              <a:rPr lang="en-GB" dirty="0">
                <a:solidFill>
                  <a:schemeClr val="tx1"/>
                </a:solidFill>
              </a:rPr>
              <a:t>s can be used to achieve quality control (QC) and quality assurance (QA)</a:t>
            </a:r>
            <a:r>
              <a:rPr lang="en-GB" b="0" i="0" dirty="0">
                <a:solidFill>
                  <a:schemeClr val="tx1"/>
                </a:solidFill>
                <a:effectLst/>
              </a:rPr>
              <a:t>. QA is the testing of a product to make sure it meets the required standards</a:t>
            </a:r>
            <a:r>
              <a:rPr lang="en-GB" dirty="0">
                <a:solidFill>
                  <a:schemeClr val="tx1"/>
                </a:solidFill>
              </a:rPr>
              <a:t>.</a:t>
            </a:r>
          </a:p>
          <a:p>
            <a:pPr marL="0" indent="0">
              <a:buNone/>
            </a:pPr>
            <a:endParaRPr lang="en-GB" b="0" i="0" dirty="0">
              <a:solidFill>
                <a:schemeClr val="tx1"/>
              </a:solidFill>
              <a:effectLst/>
            </a:endParaRPr>
          </a:p>
          <a:p>
            <a:pPr marL="0" indent="0">
              <a:buNone/>
            </a:pPr>
            <a:r>
              <a:rPr lang="en-GB" b="0" i="0" dirty="0">
                <a:solidFill>
                  <a:schemeClr val="tx1"/>
                </a:solidFill>
                <a:effectLst/>
              </a:rPr>
              <a:t>State the definition of </a:t>
            </a:r>
            <a:r>
              <a:rPr lang="en-GB" dirty="0">
                <a:solidFill>
                  <a:schemeClr val="tx1"/>
                </a:solidFill>
              </a:rPr>
              <a:t>q</a:t>
            </a:r>
            <a:r>
              <a:rPr lang="en-GB" b="0" i="0" dirty="0">
                <a:solidFill>
                  <a:schemeClr val="tx1"/>
                </a:solidFill>
                <a:effectLst/>
              </a:rPr>
              <a:t>uality </a:t>
            </a:r>
            <a:r>
              <a:rPr lang="en-GB" dirty="0">
                <a:solidFill>
                  <a:schemeClr val="tx1"/>
                </a:solidFill>
              </a:rPr>
              <a:t>c</a:t>
            </a:r>
            <a:r>
              <a:rPr lang="en-GB" b="0" i="0" dirty="0">
                <a:solidFill>
                  <a:schemeClr val="tx1"/>
                </a:solidFill>
                <a:effectLst/>
              </a:rPr>
              <a:t>ontrol (QC).</a:t>
            </a:r>
          </a:p>
          <a:p>
            <a:pPr marL="0" indent="0">
              <a:buNone/>
            </a:pPr>
            <a:endParaRPr lang="en-US" dirty="0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indent="0">
              <a:buNone/>
            </a:pPr>
            <a:r>
              <a:rPr lang="en-GB" b="1" i="0" dirty="0">
                <a:solidFill>
                  <a:schemeClr val="tx1"/>
                </a:solidFill>
                <a:effectLst/>
              </a:rPr>
              <a:t>QC is making sure there are procedures in place to ensure the product or service always meets the </a:t>
            </a:r>
            <a:r>
              <a:rPr lang="en-GB" b="1" dirty="0">
                <a:solidFill>
                  <a:schemeClr val="tx1"/>
                </a:solidFill>
              </a:rPr>
              <a:t>required</a:t>
            </a:r>
            <a:r>
              <a:rPr lang="en-GB" b="1" i="0" dirty="0">
                <a:solidFill>
                  <a:schemeClr val="tx1"/>
                </a:solidFill>
                <a:effectLst/>
              </a:rPr>
              <a:t> standards.</a:t>
            </a:r>
            <a:endParaRPr lang="en-US" b="1" dirty="0">
              <a:solidFill>
                <a:schemeClr val="tx1"/>
              </a:solidFill>
              <a:ea typeface="Arial"/>
              <a:sym typeface="Arial"/>
            </a:endParaRPr>
          </a:p>
          <a:p>
            <a:pPr marL="0" lvl="0" indent="0" algn="r" rtl="0">
              <a:lnSpc>
                <a:spcPct val="97916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400" dirty="0"/>
              <a:t>(1 mark)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02072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98DF8AA-D17B-CCC1-4F51-9BF424899A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pPr lvl="0">
              <a:spcBef>
                <a:spcPts val="1000"/>
              </a:spcBef>
            </a:pPr>
            <a:r>
              <a:rPr lang="en-US" dirty="0"/>
              <a:t>Short-answer question </a:t>
            </a:r>
            <a:endParaRPr lang="en-US" sz="4000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249B6B6-EDF2-03CD-BEF9-0F567EA56E4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</p:spPr>
        <p:txBody>
          <a:bodyPr/>
          <a:lstStyle/>
          <a:p>
            <a:r>
              <a:rPr lang="en-GB"/>
              <a:t>Introduction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3B2F7691-CFBD-7BDB-0F5E-460712211FC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199" y="6356349"/>
            <a:ext cx="6793523" cy="365125"/>
          </a:xfrm>
        </p:spPr>
        <p:txBody>
          <a:bodyPr/>
          <a:lstStyle/>
          <a:p>
            <a:r>
              <a:rPr lang="en-US" dirty="0"/>
              <a:t>Lesson 5: </a:t>
            </a:r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The role of laboratory technicians</a:t>
            </a:r>
            <a:r>
              <a:rPr lang="en-GB" dirty="0">
                <a:solidFill>
                  <a:schemeClr val="bg1">
                    <a:lumMod val="50000"/>
                  </a:schemeClr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 in the science sector 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DB0B445E-4FDA-6F45-3334-DD71C697566C}"/>
              </a:ext>
            </a:extLst>
          </p:cNvPr>
          <p:cNvSpPr txBox="1">
            <a:spLocks/>
          </p:cNvSpPr>
          <p:nvPr/>
        </p:nvSpPr>
        <p:spPr>
          <a:xfrm>
            <a:off x="838200" y="48307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spcBef>
                <a:spcPts val="1000"/>
              </a:spcBef>
            </a:pPr>
            <a:r>
              <a:rPr lang="en-US"/>
              <a:t>List the reasons for your decision.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969182D-E11B-AEE6-9227-583CB9C1F3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>
                <a:solidFill>
                  <a:schemeClr val="tx1"/>
                </a:solidFill>
              </a:rPr>
              <a:t>2</a:t>
            </a:r>
            <a:r>
              <a:rPr lang="en-GB" b="0" i="0" dirty="0">
                <a:solidFill>
                  <a:schemeClr val="tx1"/>
                </a:solidFill>
                <a:effectLst/>
              </a:rPr>
              <a:t>. List </a:t>
            </a:r>
            <a:r>
              <a:rPr lang="en-GB" b="1" i="0" dirty="0">
                <a:solidFill>
                  <a:schemeClr val="tx1"/>
                </a:solidFill>
                <a:effectLst/>
              </a:rPr>
              <a:t>three</a:t>
            </a:r>
            <a:r>
              <a:rPr lang="en-GB" b="0" i="0" dirty="0">
                <a:solidFill>
                  <a:schemeClr val="tx1"/>
                </a:solidFill>
                <a:effectLst/>
              </a:rPr>
              <a:t> possible entry routes to </a:t>
            </a:r>
            <a:r>
              <a:rPr lang="en-GB" dirty="0">
                <a:solidFill>
                  <a:schemeClr val="tx1"/>
                </a:solidFill>
              </a:rPr>
              <a:t>employment</a:t>
            </a:r>
            <a:r>
              <a:rPr lang="en-GB" b="0" i="0" dirty="0">
                <a:solidFill>
                  <a:schemeClr val="tx1"/>
                </a:solidFill>
                <a:effectLst/>
              </a:rPr>
              <a:t> within the science sector.</a:t>
            </a:r>
            <a:endParaRPr lang="en-US" dirty="0">
              <a:solidFill>
                <a:schemeClr val="tx1"/>
              </a:solidFill>
            </a:endParaRPr>
          </a:p>
          <a:p>
            <a:pPr marL="0" lvl="0" indent="0" algn="r" rtl="0">
              <a:lnSpc>
                <a:spcPct val="97916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400" dirty="0"/>
              <a:t>(3 marks)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7927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98DF8AA-D17B-CCC1-4F51-9BF424899A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pPr lvl="0">
              <a:spcBef>
                <a:spcPts val="1000"/>
              </a:spcBef>
            </a:pPr>
            <a:r>
              <a:rPr lang="en-US" dirty="0"/>
              <a:t>Short-answer question</a:t>
            </a:r>
            <a:r>
              <a:rPr lang="en-GB" dirty="0"/>
              <a:t> –</a:t>
            </a:r>
            <a:r>
              <a:rPr lang="en-US" dirty="0"/>
              <a:t> answer </a:t>
            </a:r>
            <a:endParaRPr lang="en-US" sz="4000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249B6B6-EDF2-03CD-BEF9-0F567EA56E4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</p:spPr>
        <p:txBody>
          <a:bodyPr/>
          <a:lstStyle/>
          <a:p>
            <a:r>
              <a:rPr lang="en-GB"/>
              <a:t>Introduction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3B2F7691-CFBD-7BDB-0F5E-460712211FC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199" y="6356349"/>
            <a:ext cx="6793523" cy="365125"/>
          </a:xfrm>
        </p:spPr>
        <p:txBody>
          <a:bodyPr/>
          <a:lstStyle/>
          <a:p>
            <a:r>
              <a:rPr lang="en-US" dirty="0"/>
              <a:t>Lesson 5: </a:t>
            </a:r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The role of laboratory technicians</a:t>
            </a:r>
            <a:r>
              <a:rPr lang="en-GB" dirty="0">
                <a:solidFill>
                  <a:schemeClr val="bg1">
                    <a:lumMod val="50000"/>
                  </a:schemeClr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 in the science sector 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DB0B445E-4FDA-6F45-3334-DD71C697566C}"/>
              </a:ext>
            </a:extLst>
          </p:cNvPr>
          <p:cNvSpPr txBox="1">
            <a:spLocks/>
          </p:cNvSpPr>
          <p:nvPr/>
        </p:nvSpPr>
        <p:spPr>
          <a:xfrm>
            <a:off x="838200" y="48307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spcBef>
                <a:spcPts val="1000"/>
              </a:spcBef>
            </a:pPr>
            <a:r>
              <a:rPr lang="en-US"/>
              <a:t>List the reasons for your decision.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969182D-E11B-AEE6-9227-583CB9C1F3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62025" y="1804954"/>
            <a:ext cx="10515600" cy="435133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dirty="0">
                <a:solidFill>
                  <a:schemeClr val="tx1"/>
                </a:solidFill>
              </a:rPr>
              <a:t>2</a:t>
            </a:r>
            <a:r>
              <a:rPr lang="en-GB" b="0" i="0" dirty="0">
                <a:solidFill>
                  <a:schemeClr val="tx1"/>
                </a:solidFill>
                <a:effectLst/>
              </a:rPr>
              <a:t>. List </a:t>
            </a:r>
            <a:r>
              <a:rPr lang="en-GB" b="1" i="0" dirty="0">
                <a:solidFill>
                  <a:schemeClr val="tx1"/>
                </a:solidFill>
                <a:effectLst/>
              </a:rPr>
              <a:t>three</a:t>
            </a:r>
            <a:r>
              <a:rPr lang="en-GB" b="0" i="0" dirty="0">
                <a:solidFill>
                  <a:schemeClr val="tx1"/>
                </a:solidFill>
                <a:effectLst/>
              </a:rPr>
              <a:t> possible entry routes to employment within the science sector.</a:t>
            </a:r>
            <a:endParaRPr lang="en-US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sz="2600" dirty="0">
                <a:solidFill>
                  <a:schemeClr val="tx1"/>
                </a:solidFill>
                <a:ea typeface="Arial"/>
                <a:sym typeface="Arial"/>
              </a:rPr>
              <a:t> </a:t>
            </a:r>
          </a:p>
          <a:p>
            <a:pPr marL="0" indent="0">
              <a:buNone/>
            </a:pPr>
            <a:r>
              <a:rPr lang="en-US" b="1" dirty="0">
                <a:solidFill>
                  <a:schemeClr val="tx1"/>
                </a:solidFill>
                <a:ea typeface="Arial"/>
                <a:sym typeface="Arial"/>
              </a:rPr>
              <a:t>Any three from:</a:t>
            </a:r>
          </a:p>
          <a:p>
            <a:pPr>
              <a:lnSpc>
                <a:spcPct val="97916"/>
              </a:lnSpc>
              <a:spcBef>
                <a:spcPts val="800"/>
              </a:spcBef>
              <a:buClr>
                <a:schemeClr val="dk1"/>
              </a:buClr>
              <a:buSzPts val="1100"/>
            </a:pPr>
            <a:r>
              <a:rPr lang="en-US" b="1" dirty="0">
                <a:solidFill>
                  <a:schemeClr val="tx1"/>
                </a:solidFill>
              </a:rPr>
              <a:t>Further Education (level 3)</a:t>
            </a:r>
          </a:p>
          <a:p>
            <a:pPr>
              <a:lnSpc>
                <a:spcPct val="97916"/>
              </a:lnSpc>
              <a:spcBef>
                <a:spcPts val="800"/>
              </a:spcBef>
              <a:buClr>
                <a:schemeClr val="dk1"/>
              </a:buClr>
              <a:buSzPts val="1100"/>
            </a:pPr>
            <a:r>
              <a:rPr lang="en-US" b="1" dirty="0">
                <a:solidFill>
                  <a:schemeClr val="tx1"/>
                </a:solidFill>
              </a:rPr>
              <a:t>Higher Technical Education (levels 4</a:t>
            </a:r>
            <a:r>
              <a:rPr lang="en-GB" b="1" dirty="0"/>
              <a:t>–</a:t>
            </a:r>
            <a:r>
              <a:rPr lang="en-US" b="1" dirty="0">
                <a:solidFill>
                  <a:schemeClr val="tx1"/>
                </a:solidFill>
              </a:rPr>
              <a:t>5)</a:t>
            </a:r>
          </a:p>
          <a:p>
            <a:pPr>
              <a:lnSpc>
                <a:spcPct val="97916"/>
              </a:lnSpc>
              <a:spcBef>
                <a:spcPts val="800"/>
              </a:spcBef>
              <a:buClr>
                <a:schemeClr val="dk1"/>
              </a:buClr>
              <a:buSzPts val="1100"/>
            </a:pPr>
            <a:r>
              <a:rPr lang="en-US" b="1" dirty="0">
                <a:solidFill>
                  <a:schemeClr val="tx1"/>
                </a:solidFill>
              </a:rPr>
              <a:t>Undergraduate study (level 6)</a:t>
            </a:r>
          </a:p>
          <a:p>
            <a:pPr>
              <a:lnSpc>
                <a:spcPct val="97916"/>
              </a:lnSpc>
              <a:spcBef>
                <a:spcPts val="800"/>
              </a:spcBef>
              <a:buClr>
                <a:schemeClr val="dk1"/>
              </a:buClr>
              <a:buSzPts val="1100"/>
            </a:pPr>
            <a:r>
              <a:rPr lang="en-US" b="1" dirty="0">
                <a:solidFill>
                  <a:schemeClr val="tx1"/>
                </a:solidFill>
              </a:rPr>
              <a:t>Apprenticeships (levels 2</a:t>
            </a:r>
            <a:r>
              <a:rPr lang="en-GB" b="1" dirty="0"/>
              <a:t>–</a:t>
            </a:r>
            <a:r>
              <a:rPr lang="en-US" b="1" dirty="0">
                <a:solidFill>
                  <a:schemeClr val="tx1"/>
                </a:solidFill>
              </a:rPr>
              <a:t>7) </a:t>
            </a:r>
          </a:p>
          <a:p>
            <a:pPr>
              <a:lnSpc>
                <a:spcPct val="97916"/>
              </a:lnSpc>
              <a:spcBef>
                <a:spcPts val="800"/>
              </a:spcBef>
              <a:buClr>
                <a:schemeClr val="dk1"/>
              </a:buClr>
              <a:buSzPts val="1100"/>
            </a:pPr>
            <a:endParaRPr lang="en-US" b="1" dirty="0">
              <a:solidFill>
                <a:schemeClr val="tx1"/>
              </a:solidFill>
            </a:endParaRPr>
          </a:p>
          <a:p>
            <a:pPr marL="0" indent="0" algn="r">
              <a:lnSpc>
                <a:spcPct val="97916"/>
              </a:lnSpc>
              <a:spcBef>
                <a:spcPts val="800"/>
              </a:spcBef>
              <a:buClr>
                <a:schemeClr val="dk1"/>
              </a:buClr>
              <a:buSzPts val="1100"/>
              <a:buNone/>
            </a:pPr>
            <a:r>
              <a:rPr lang="en-US" dirty="0"/>
              <a:t>(3 marks)</a:t>
            </a:r>
          </a:p>
          <a:p>
            <a:pPr>
              <a:lnSpc>
                <a:spcPct val="97916"/>
              </a:lnSpc>
              <a:spcBef>
                <a:spcPts val="800"/>
              </a:spcBef>
              <a:buClr>
                <a:schemeClr val="dk1"/>
              </a:buClr>
              <a:buSzPts val="1100"/>
            </a:pPr>
            <a:endParaRPr lang="en-US" sz="2600" b="1" dirty="0">
              <a:solidFill>
                <a:schemeClr val="tx1"/>
              </a:solidFill>
            </a:endParaRPr>
          </a:p>
          <a:p>
            <a:pPr>
              <a:lnSpc>
                <a:spcPct val="97916"/>
              </a:lnSpc>
              <a:spcBef>
                <a:spcPts val="800"/>
              </a:spcBef>
              <a:buClr>
                <a:schemeClr val="dk1"/>
              </a:buClr>
              <a:buSzPts val="1100"/>
            </a:pPr>
            <a:endParaRPr lang="en-US" sz="2400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11432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98DF8AA-D17B-CCC1-4F51-9BF424899A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pPr lvl="0">
              <a:spcBef>
                <a:spcPts val="1000"/>
              </a:spcBef>
            </a:pPr>
            <a:r>
              <a:rPr lang="en-US" dirty="0"/>
              <a:t>Short-answer question </a:t>
            </a:r>
            <a:endParaRPr lang="en-US" sz="4000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249B6B6-EDF2-03CD-BEF9-0F567EA56E4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</p:spPr>
        <p:txBody>
          <a:bodyPr/>
          <a:lstStyle/>
          <a:p>
            <a:r>
              <a:rPr lang="en-GB"/>
              <a:t>Introduction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3B2F7691-CFBD-7BDB-0F5E-460712211FC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199" y="6356349"/>
            <a:ext cx="6793523" cy="365125"/>
          </a:xfrm>
        </p:spPr>
        <p:txBody>
          <a:bodyPr/>
          <a:lstStyle/>
          <a:p>
            <a:r>
              <a:rPr lang="en-US" dirty="0"/>
              <a:t>Lesson 5: </a:t>
            </a:r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The role of laboratory technicians</a:t>
            </a:r>
            <a:r>
              <a:rPr lang="en-GB" dirty="0">
                <a:solidFill>
                  <a:schemeClr val="bg1">
                    <a:lumMod val="50000"/>
                  </a:schemeClr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 in the science sector 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DB0B445E-4FDA-6F45-3334-DD71C697566C}"/>
              </a:ext>
            </a:extLst>
          </p:cNvPr>
          <p:cNvSpPr txBox="1">
            <a:spLocks/>
          </p:cNvSpPr>
          <p:nvPr/>
        </p:nvSpPr>
        <p:spPr>
          <a:xfrm>
            <a:off x="838200" y="48307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spcBef>
                <a:spcPts val="1000"/>
              </a:spcBef>
            </a:pPr>
            <a:r>
              <a:rPr lang="en-US"/>
              <a:t>List the reasons for your decision.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969182D-E11B-AEE6-9227-583CB9C1F3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  <a:sym typeface="Arial"/>
              </a:rPr>
              <a:t>3</a:t>
            </a:r>
            <a:r>
              <a:rPr lang="en-US" b="0" i="0" dirty="0">
                <a:solidFill>
                  <a:schemeClr val="tx1"/>
                </a:solidFill>
                <a:effectLst/>
                <a:sym typeface="Arial"/>
              </a:rPr>
              <a:t>. </a:t>
            </a:r>
            <a:r>
              <a:rPr lang="en-GB" b="0" i="0" dirty="0">
                <a:solidFill>
                  <a:schemeClr val="tx1"/>
                </a:solidFill>
                <a:effectLst/>
              </a:rPr>
              <a:t>Name </a:t>
            </a:r>
            <a:r>
              <a:rPr lang="en-GB" b="1" i="0" dirty="0">
                <a:solidFill>
                  <a:schemeClr val="tx1"/>
                </a:solidFill>
                <a:effectLst/>
              </a:rPr>
              <a:t>two </a:t>
            </a:r>
            <a:r>
              <a:rPr lang="en-GB" i="0" dirty="0">
                <a:solidFill>
                  <a:schemeClr val="tx1"/>
                </a:solidFill>
                <a:effectLst/>
              </a:rPr>
              <a:t>subject fields within the science sector.</a:t>
            </a:r>
            <a:endParaRPr lang="en-GB" b="0" i="0" dirty="0">
              <a:solidFill>
                <a:schemeClr val="tx1"/>
              </a:solidFill>
              <a:effectLst/>
            </a:endParaRPr>
          </a:p>
          <a:p>
            <a:pPr marL="0" lvl="0" indent="0" algn="r" rtl="0">
              <a:lnSpc>
                <a:spcPct val="97916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400" dirty="0"/>
              <a:t>(</a:t>
            </a:r>
            <a:r>
              <a:rPr lang="en-US" dirty="0"/>
              <a:t>2</a:t>
            </a:r>
            <a:r>
              <a:rPr lang="en-US" sz="2400" dirty="0"/>
              <a:t> marks)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3468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98DF8AA-D17B-CCC1-4F51-9BF424899A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pPr lvl="0">
              <a:spcBef>
                <a:spcPts val="1000"/>
              </a:spcBef>
            </a:pPr>
            <a:r>
              <a:rPr lang="en-US" dirty="0"/>
              <a:t>Short-answer question</a:t>
            </a:r>
            <a:r>
              <a:rPr lang="en-GB" dirty="0"/>
              <a:t> –</a:t>
            </a:r>
            <a:r>
              <a:rPr lang="en-US" dirty="0"/>
              <a:t> answer </a:t>
            </a:r>
            <a:endParaRPr lang="en-US" sz="4000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249B6B6-EDF2-03CD-BEF9-0F567EA56E4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</p:spPr>
        <p:txBody>
          <a:bodyPr/>
          <a:lstStyle/>
          <a:p>
            <a:r>
              <a:rPr lang="en-GB"/>
              <a:t>Introduction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3B2F7691-CFBD-7BDB-0F5E-460712211FC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199" y="6356349"/>
            <a:ext cx="6793523" cy="365125"/>
          </a:xfrm>
        </p:spPr>
        <p:txBody>
          <a:bodyPr/>
          <a:lstStyle/>
          <a:p>
            <a:r>
              <a:rPr lang="en-US" dirty="0"/>
              <a:t>Lesson 5: </a:t>
            </a:r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The role of laboratory technicians</a:t>
            </a:r>
            <a:r>
              <a:rPr lang="en-GB" dirty="0">
                <a:solidFill>
                  <a:schemeClr val="bg1">
                    <a:lumMod val="50000"/>
                  </a:schemeClr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 in the science sector 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DB0B445E-4FDA-6F45-3334-DD71C697566C}"/>
              </a:ext>
            </a:extLst>
          </p:cNvPr>
          <p:cNvSpPr txBox="1">
            <a:spLocks/>
          </p:cNvSpPr>
          <p:nvPr/>
        </p:nvSpPr>
        <p:spPr>
          <a:xfrm>
            <a:off x="838200" y="48307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spcBef>
                <a:spcPts val="1000"/>
              </a:spcBef>
            </a:pPr>
            <a:r>
              <a:rPr lang="en-US"/>
              <a:t>List the reasons for your decision.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969182D-E11B-AEE6-9227-583CB9C1F3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  <a:sym typeface="Arial"/>
              </a:rPr>
              <a:t>3</a:t>
            </a:r>
            <a:r>
              <a:rPr lang="en-US" b="0" i="0" dirty="0">
                <a:solidFill>
                  <a:schemeClr val="tx1"/>
                </a:solidFill>
                <a:effectLst/>
                <a:sym typeface="Arial"/>
              </a:rPr>
              <a:t>. </a:t>
            </a:r>
            <a:r>
              <a:rPr lang="en-GB" b="0" i="0" dirty="0">
                <a:solidFill>
                  <a:schemeClr val="tx1"/>
                </a:solidFill>
                <a:effectLst/>
              </a:rPr>
              <a:t>Name </a:t>
            </a:r>
            <a:r>
              <a:rPr lang="en-GB" b="1" i="0" dirty="0">
                <a:solidFill>
                  <a:schemeClr val="tx1"/>
                </a:solidFill>
                <a:effectLst/>
              </a:rPr>
              <a:t>two </a:t>
            </a:r>
            <a:r>
              <a:rPr lang="en-GB" i="0" dirty="0">
                <a:solidFill>
                  <a:schemeClr val="tx1"/>
                </a:solidFill>
                <a:effectLst/>
              </a:rPr>
              <a:t>subject fields within the science sector.</a:t>
            </a:r>
            <a:endParaRPr lang="en-GB" b="0" i="0" dirty="0">
              <a:solidFill>
                <a:schemeClr val="tx1"/>
              </a:solidFill>
              <a:effectLst/>
            </a:endParaRPr>
          </a:p>
          <a:p>
            <a:pPr marL="0" lvl="0" indent="0" algn="l" rtl="0">
              <a:lnSpc>
                <a:spcPct val="97916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en-US" dirty="0">
              <a:solidFill>
                <a:schemeClr val="tx1"/>
              </a:solidFill>
            </a:endParaRPr>
          </a:p>
          <a:p>
            <a:pPr marL="0" lvl="0" indent="0" algn="l" rtl="0">
              <a:lnSpc>
                <a:spcPct val="97916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2800" b="1" i="0" dirty="0">
                <a:solidFill>
                  <a:schemeClr val="tx1"/>
                </a:solidFill>
                <a:effectLst/>
              </a:rPr>
              <a:t>Any two suitable responses, such as: </a:t>
            </a:r>
          </a:p>
          <a:p>
            <a:pPr marL="0" lvl="0" indent="0" algn="l" rtl="0">
              <a:lnSpc>
                <a:spcPct val="97916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2800" b="1" i="0" dirty="0">
                <a:solidFill>
                  <a:schemeClr val="tx1"/>
                </a:solidFill>
                <a:effectLst/>
              </a:rPr>
              <a:t>Chemistry</a:t>
            </a:r>
          </a:p>
          <a:p>
            <a:pPr marL="0" lvl="0" indent="0" algn="l" rtl="0">
              <a:lnSpc>
                <a:spcPct val="97916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2800" b="1" i="0" dirty="0">
                <a:solidFill>
                  <a:schemeClr val="tx1"/>
                </a:solidFill>
                <a:effectLst/>
              </a:rPr>
              <a:t>Biology</a:t>
            </a:r>
          </a:p>
          <a:p>
            <a:pPr marL="0" lvl="0" indent="0" algn="l" rtl="0">
              <a:lnSpc>
                <a:spcPct val="97916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2800" b="1" i="0" dirty="0">
                <a:solidFill>
                  <a:schemeClr val="tx1"/>
                </a:solidFill>
                <a:effectLst/>
              </a:rPr>
              <a:t>Physics</a:t>
            </a:r>
          </a:p>
          <a:p>
            <a:pPr marL="0" lvl="0" indent="0" algn="l" rtl="0">
              <a:lnSpc>
                <a:spcPct val="97916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2800" b="1" dirty="0">
                <a:solidFill>
                  <a:schemeClr val="tx1"/>
                </a:solidFill>
              </a:rPr>
              <a:t>E</a:t>
            </a:r>
            <a:r>
              <a:rPr lang="en-GB" sz="2800" b="1" i="0" dirty="0">
                <a:solidFill>
                  <a:schemeClr val="tx1"/>
                </a:solidFill>
                <a:effectLst/>
              </a:rPr>
              <a:t>nvironmental science</a:t>
            </a:r>
            <a:endParaRPr lang="en-GB" sz="2800" b="1" dirty="0">
              <a:solidFill>
                <a:schemeClr val="tx1"/>
              </a:solidFill>
            </a:endParaRPr>
          </a:p>
          <a:p>
            <a:pPr marL="0" lvl="0" indent="0" algn="l" rtl="0">
              <a:lnSpc>
                <a:spcPct val="97916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2800" b="1" dirty="0">
                <a:solidFill>
                  <a:schemeClr val="tx1"/>
                </a:solidFill>
              </a:rPr>
              <a:t>D</a:t>
            </a:r>
            <a:r>
              <a:rPr lang="en-GB" sz="2800" b="1" i="0" dirty="0">
                <a:solidFill>
                  <a:schemeClr val="tx1"/>
                </a:solidFill>
                <a:effectLst/>
              </a:rPr>
              <a:t>ata science</a:t>
            </a:r>
            <a:endParaRPr lang="en-GB" sz="2800" b="1" dirty="0">
              <a:solidFill>
                <a:schemeClr val="tx1"/>
              </a:solidFill>
            </a:endParaRPr>
          </a:p>
          <a:p>
            <a:pPr marL="0" lvl="0" indent="0" algn="l" rtl="0">
              <a:lnSpc>
                <a:spcPct val="97916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2800" b="1" i="0" dirty="0">
                <a:solidFill>
                  <a:schemeClr val="tx1"/>
                </a:solidFill>
                <a:effectLst/>
              </a:rPr>
              <a:t>Biotechnology</a:t>
            </a:r>
          </a:p>
          <a:p>
            <a:pPr marL="0" lvl="0" indent="0" algn="l" rtl="0">
              <a:lnSpc>
                <a:spcPct val="97916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2800" b="1" dirty="0">
                <a:solidFill>
                  <a:schemeClr val="tx1"/>
                </a:solidFill>
              </a:rPr>
              <a:t>A</a:t>
            </a:r>
            <a:r>
              <a:rPr lang="en-GB" sz="2800" b="1" i="0" dirty="0">
                <a:solidFill>
                  <a:schemeClr val="tx1"/>
                </a:solidFill>
                <a:effectLst/>
              </a:rPr>
              <a:t>stronomy</a:t>
            </a:r>
            <a:endParaRPr lang="en-US" sz="2800" b="1" dirty="0">
              <a:solidFill>
                <a:schemeClr val="tx1"/>
              </a:solidFill>
            </a:endParaRPr>
          </a:p>
          <a:p>
            <a:pPr marL="0" lvl="0" indent="0" algn="r" rtl="0">
              <a:lnSpc>
                <a:spcPct val="97916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dirty="0">
                <a:solidFill>
                  <a:schemeClr val="tx1"/>
                </a:solidFill>
              </a:rPr>
              <a:t>(2 marks)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88342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98DF8AA-D17B-CCC1-4F51-9BF424899A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pPr lvl="0">
              <a:spcBef>
                <a:spcPts val="1000"/>
              </a:spcBef>
            </a:pPr>
            <a:r>
              <a:rPr lang="en-US" dirty="0"/>
              <a:t>Short-answer question </a:t>
            </a:r>
            <a:endParaRPr lang="en-US" sz="4000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249B6B6-EDF2-03CD-BEF9-0F567EA56E4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</p:spPr>
        <p:txBody>
          <a:bodyPr/>
          <a:lstStyle/>
          <a:p>
            <a:r>
              <a:rPr lang="en-GB"/>
              <a:t>Introduction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3B2F7691-CFBD-7BDB-0F5E-460712211FC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199" y="6356349"/>
            <a:ext cx="6793523" cy="365125"/>
          </a:xfrm>
        </p:spPr>
        <p:txBody>
          <a:bodyPr/>
          <a:lstStyle/>
          <a:p>
            <a:r>
              <a:rPr lang="en-US" dirty="0"/>
              <a:t>Lesson 5: </a:t>
            </a:r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The role of laboratory technicians</a:t>
            </a:r>
            <a:r>
              <a:rPr lang="en-GB" dirty="0">
                <a:solidFill>
                  <a:schemeClr val="bg1">
                    <a:lumMod val="50000"/>
                  </a:schemeClr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 in the science sector 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DB0B445E-4FDA-6F45-3334-DD71C697566C}"/>
              </a:ext>
            </a:extLst>
          </p:cNvPr>
          <p:cNvSpPr txBox="1">
            <a:spLocks/>
          </p:cNvSpPr>
          <p:nvPr/>
        </p:nvSpPr>
        <p:spPr>
          <a:xfrm>
            <a:off x="838200" y="48307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spcBef>
                <a:spcPts val="1000"/>
              </a:spcBef>
            </a:pPr>
            <a:r>
              <a:rPr lang="en-US"/>
              <a:t>List the reasons for your decision.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969182D-E11B-AEE6-9227-583CB9C1F3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  <a:ea typeface="Arial"/>
                <a:sym typeface="Arial"/>
              </a:rPr>
              <a:t>4. Name </a:t>
            </a:r>
            <a:r>
              <a:rPr lang="en-US" b="1" dirty="0">
                <a:solidFill>
                  <a:schemeClr val="tx1"/>
                </a:solidFill>
                <a:ea typeface="Arial"/>
                <a:sym typeface="Arial"/>
              </a:rPr>
              <a:t>one </a:t>
            </a:r>
            <a:r>
              <a:rPr lang="en-US" dirty="0">
                <a:solidFill>
                  <a:schemeClr val="tx1"/>
                </a:solidFill>
                <a:ea typeface="Arial"/>
                <a:sym typeface="Arial"/>
              </a:rPr>
              <a:t>role in the science sector that is not a laboratory-based job.</a:t>
            </a:r>
            <a:endParaRPr lang="en-GB" b="0" i="0" dirty="0">
              <a:solidFill>
                <a:schemeClr val="tx1"/>
              </a:solidFill>
              <a:effectLst/>
            </a:endParaRPr>
          </a:p>
          <a:p>
            <a:pPr marL="0" lvl="0" indent="0" algn="r" rtl="0">
              <a:lnSpc>
                <a:spcPct val="97916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400" dirty="0"/>
              <a:t>(1 mark)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94200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1096</Words>
  <Application>Microsoft Office PowerPoint</Application>
  <PresentationFormat>Widescreen</PresentationFormat>
  <Paragraphs>183</Paragraphs>
  <Slides>16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5" baseType="lpstr">
      <vt:lpstr>Arial</vt:lpstr>
      <vt:lpstr>Arial Narrow</vt:lpstr>
      <vt:lpstr>Calibri</vt:lpstr>
      <vt:lpstr>Courier New</vt:lpstr>
      <vt:lpstr>docs-Calibri</vt:lpstr>
      <vt:lpstr>Google Sans</vt:lpstr>
      <vt:lpstr>Helvetica</vt:lpstr>
      <vt:lpstr>Segoe UI</vt:lpstr>
      <vt:lpstr>Office Theme</vt:lpstr>
      <vt:lpstr>Science</vt:lpstr>
      <vt:lpstr>In this lesson, we will:</vt:lpstr>
      <vt:lpstr>Short-answer question </vt:lpstr>
      <vt:lpstr>Short-answer question – answer </vt:lpstr>
      <vt:lpstr>Short-answer question </vt:lpstr>
      <vt:lpstr>Short-answer question – answer </vt:lpstr>
      <vt:lpstr>Short-answer question </vt:lpstr>
      <vt:lpstr>Short-answer question – answer </vt:lpstr>
      <vt:lpstr>Short-answer question </vt:lpstr>
      <vt:lpstr>Short-answer question – answer </vt:lpstr>
      <vt:lpstr>The role of laboratory technicians</vt:lpstr>
      <vt:lpstr>The role of laboratory technicians</vt:lpstr>
      <vt:lpstr>The role of laboratory technicians</vt:lpstr>
      <vt:lpstr>Study question</vt:lpstr>
      <vt:lpstr>Study question – next steps</vt:lpstr>
      <vt:lpstr>In this lesson, we have: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2024-03-01T17:48:12Z</dcterms:created>
  <dcterms:modified xsi:type="dcterms:W3CDTF">2024-03-05T09:07:09Z</dcterms:modified>
</cp:coreProperties>
</file>