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8" r:id="rId3"/>
    <p:sldId id="259" r:id="rId4"/>
    <p:sldId id="270" r:id="rId5"/>
    <p:sldId id="260" r:id="rId6"/>
    <p:sldId id="303" r:id="rId7"/>
    <p:sldId id="304" r:id="rId8"/>
    <p:sldId id="298" r:id="rId9"/>
    <p:sldId id="299" r:id="rId10"/>
    <p:sldId id="300" r:id="rId11"/>
    <p:sldId id="301" r:id="rId12"/>
    <p:sldId id="27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8E53EF"/>
    <a:srgbClr val="FF7575"/>
    <a:srgbClr val="466318"/>
    <a:srgbClr val="E2EEBE"/>
    <a:srgbClr val="F6FAEC"/>
    <a:srgbClr val="C0CEFF"/>
    <a:srgbClr val="10283A"/>
    <a:srgbClr val="F19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88844" autoAdjust="0"/>
  </p:normalViewPr>
  <p:slideViewPr>
    <p:cSldViewPr snapToGrid="0">
      <p:cViewPr varScale="1">
        <p:scale>
          <a:sx n="62" d="100"/>
          <a:sy n="62" d="100"/>
        </p:scale>
        <p:origin x="6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8B7D-84DA-49B4-815F-E8EB22447C8B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18B6-B4F5-461F-A37F-3825AB67B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9410863?share=cop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</a:t>
            </a:r>
            <a:r>
              <a:rPr lang="en-CA" dirty="0"/>
              <a:t>: iStock 1441663123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1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Films to introduce safeguarding and health and safety/disciplinary policies: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docs-Calibri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1 -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https://vimeo.com/889410676?share=copy </a:t>
            </a:r>
            <a:endParaRPr lang="en-CA" sz="1800" dirty="0">
              <a:effectLst/>
              <a:latin typeface="Segoe UI" panose="020B0502040204020203" pitchFamily="34" charset="0"/>
            </a:endParaRPr>
          </a:p>
          <a:p>
            <a:endParaRPr lang="en-CA" sz="1800" dirty="0">
              <a:effectLst/>
              <a:latin typeface="Segoe UI" panose="020B0502040204020203" pitchFamily="34" charset="0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2 -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https://vimeo.com/889410735?share=copy</a:t>
            </a:r>
            <a:endParaRPr lang="en-CA" sz="1800" b="0" dirty="0">
              <a:effectLst/>
              <a:latin typeface="Segoe UI" panose="020B0502040204020203" pitchFamily="34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Films to introduce Equality and health and Grievance policies: </a:t>
            </a:r>
          </a:p>
          <a:p>
            <a:endParaRPr lang="en-US" dirty="0"/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3 -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https://vimeo.com/889410812?share=copy</a:t>
            </a:r>
            <a:br>
              <a:rPr lang="it-IT" sz="1800" dirty="0">
                <a:effectLst/>
                <a:latin typeface="Segoe UI" panose="020B0502040204020203" pitchFamily="34" charset="0"/>
              </a:rPr>
            </a:br>
            <a:br>
              <a:rPr lang="it-IT" sz="1800" dirty="0">
                <a:effectLst/>
                <a:latin typeface="Segoe UI" panose="020B0502040204020203" pitchFamily="34" charset="0"/>
              </a:rPr>
            </a:br>
            <a:r>
              <a:rPr lang="it-IT" sz="1800" dirty="0">
                <a:effectLst/>
                <a:latin typeface="Segoe UI" panose="020B0502040204020203" pitchFamily="34" charset="0"/>
              </a:rPr>
              <a:t>Scenario 4 - </a:t>
            </a:r>
            <a:r>
              <a:rPr lang="en-CA" sz="2800" b="0" i="0" u="sng" dirty="0">
                <a:solidFill>
                  <a:srgbClr val="1155CC"/>
                </a:solidFill>
                <a:effectLst/>
                <a:latin typeface="docs-Calibri"/>
                <a:hlinkClick r:id="rId3"/>
              </a:rPr>
              <a:t>https://vimeo.com/889410863?share=copy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to introduce Safeguarding policy: </a:t>
            </a:r>
          </a:p>
          <a:p>
            <a:endParaRPr lang="en-US" dirty="0"/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5 -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https://vimeo.com/889410922?share=copy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Weblinks on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0C0C"/>
                </a:solidFill>
                <a:effectLst/>
              </a:rPr>
              <a:t>www.hse.gov.uk</a:t>
            </a:r>
            <a:r>
              <a:rPr lang="en-GB" sz="1200" dirty="0">
                <a:solidFill>
                  <a:srgbClr val="0C0C0C"/>
                </a:solidFill>
                <a:effectLst/>
              </a:rPr>
              <a:t>/biosafety/blood-borne-viruses/avoiding-sharps-</a:t>
            </a:r>
            <a:r>
              <a:rPr lang="en-GB" sz="1200" dirty="0" err="1">
                <a:solidFill>
                  <a:srgbClr val="0C0C0C"/>
                </a:solidFill>
                <a:effectLst/>
              </a:rPr>
              <a:t>injuries.htm</a:t>
            </a:r>
            <a:endParaRPr lang="en-GB" sz="1200" dirty="0">
              <a:solidFill>
                <a:srgbClr val="0C0C0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C0C0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C0C0C"/>
                </a:solidFill>
                <a:effectLst/>
              </a:rPr>
              <a:t>Scenario 2 film:</a:t>
            </a:r>
            <a:br>
              <a:rPr lang="en-GB" sz="1200" dirty="0">
                <a:solidFill>
                  <a:srgbClr val="0C0C0C"/>
                </a:solidFill>
                <a:effectLst/>
              </a:rPr>
            </a:br>
            <a:r>
              <a:rPr lang="en-GB" b="0" i="0" dirty="0">
                <a:solidFill>
                  <a:srgbClr val="FF0000"/>
                </a:solidFill>
                <a:effectLst/>
                <a:latin typeface="docs-Calibri"/>
              </a:rPr>
              <a:t>https://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alibri"/>
              </a:rPr>
              <a:t>vimeo.com</a:t>
            </a:r>
            <a:r>
              <a:rPr lang="en-GB" b="0" i="0" dirty="0">
                <a:solidFill>
                  <a:srgbClr val="FF0000"/>
                </a:solidFill>
                <a:effectLst/>
                <a:latin typeface="docs-Calibri"/>
              </a:rPr>
              <a:t>/889410735?share=copy</a:t>
            </a:r>
            <a:endParaRPr lang="en-GB" sz="1200" dirty="0">
              <a:solidFill>
                <a:srgbClr val="0B0B0B"/>
              </a:solidFill>
              <a:effectLst/>
            </a:endParaRPr>
          </a:p>
          <a:p>
            <a:endParaRPr lang="en-GB" sz="1200" dirty="0">
              <a:solidFill>
                <a:srgbClr val="094FD1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lab coats&#10;&#10;Description automatically generated with medium confidence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26" y="1677322"/>
            <a:ext cx="757547" cy="9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B36D0-2D56-0FDB-5940-69EB91D58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F9B7F-2B1A-52D2-9C85-16A12FF2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3B1122-7287-39FB-52A7-F594DB038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6A30E20-A7B7-5E55-322D-0D73FBBE2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4ABF62B2-FA08-FA76-C798-4B6D72056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720" y="-1965862"/>
            <a:ext cx="8745021" cy="868733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6B998-0103-C1DB-8E36-C20883F4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B64C23-83AF-58AF-1D04-EC58CEEB9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710AA-35B3-4611-B38B-2AE5EA4F2C3D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6723EEDC-DC11-DDA5-E851-4106E43828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E2D6BA1E-FF7B-4A87-7719-83511F31E9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9955" y="0"/>
            <a:ext cx="75020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38F22C-B20F-FA5C-CAD0-FCF355E39C17}"/>
              </a:ext>
            </a:extLst>
          </p:cNvPr>
          <p:cNvSpPr txBox="1">
            <a:spLocks/>
          </p:cNvSpPr>
          <p:nvPr userDrawn="1"/>
        </p:nvSpPr>
        <p:spPr>
          <a:xfrm>
            <a:off x="738467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2" y="-22281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FF4CE65D-1F3E-DDCA-DFC3-AD627D0C955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edia Placeholder 9">
            <a:extLst>
              <a:ext uri="{FF2B5EF4-FFF2-40B4-BE49-F238E27FC236}">
                <a16:creationId xmlns:a16="http://schemas.microsoft.com/office/drawing/2014/main" id="{E1343224-FEC4-DC11-C663-18376AA790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5906E010-8129-32F5-C16B-952078949CB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67E0326F-2B5D-F940-6B07-2040CD364126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77B97025-398A-2411-8139-584808243C23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4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biosafety/blood-borne-viruses/avoiding-sharps-injuri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889410735?app_id=122963" TargetMode="External"/><Relationship Id="rId1" Type="http://schemas.openxmlformats.org/officeDocument/2006/relationships/video" Target="https://player.vimeo.com/video/889410676?app_id=12296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889410863?app_id=122963" TargetMode="External"/><Relationship Id="rId1" Type="http://schemas.openxmlformats.org/officeDocument/2006/relationships/video" Target="https://player.vimeo.com/video/889410812?app_id=12296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89410922?app_id=122963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Science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 dirty="0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596917"/>
            <a:ext cx="9144000" cy="457200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40490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5C442-E988-F9D6-098A-E6F6C0FA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FA3211-8A55-BB29-F8F1-A1678304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>
                <a:solidFill>
                  <a:srgbClr val="444746"/>
                </a:solidFill>
              </a:rPr>
              <a:t>A laboratory technician believes they have not been considered for a promotion as their manager knows that they are hoping to start a family. </a:t>
            </a:r>
          </a:p>
          <a:p>
            <a:pPr marL="538163" indent="0">
              <a:buNone/>
            </a:pPr>
            <a:r>
              <a:rPr lang="en-US" sz="2600" dirty="0">
                <a:solidFill>
                  <a:srgbClr val="444746"/>
                </a:solidFill>
              </a:rPr>
              <a:t>Which of the following documents should they refer to when raising their concerns with the Human Resources (HR) department in their </a:t>
            </a:r>
            <a:r>
              <a:rPr lang="en-US" sz="2600" dirty="0" err="1">
                <a:solidFill>
                  <a:srgbClr val="444746"/>
                </a:solidFill>
              </a:rPr>
              <a:t>organisation</a:t>
            </a:r>
            <a:r>
              <a:rPr lang="en-US" sz="2600" dirty="0">
                <a:solidFill>
                  <a:srgbClr val="444746"/>
                </a:solidFill>
              </a:rPr>
              <a:t>? 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600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A – Equality, diversity and inclusion policy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B – Performance review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C – Employment contract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D – Safeguarding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4504-F00C-6685-FDE6-9B5B5EDDC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EFDF9-A04E-C52E-5791-F3A1C34CE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38760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6FEACE-C9BE-AE60-35CF-8D2D83BF3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A01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– Equality, diversity and inclusion policy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(A1.1 – The purpose of </a:t>
            </a:r>
            <a:r>
              <a:rPr lang="en-US" sz="2000" dirty="0" err="1">
                <a:solidFill>
                  <a:schemeClr val="tx1"/>
                </a:solidFill>
              </a:rPr>
              <a:t>organisational</a:t>
            </a:r>
            <a:r>
              <a:rPr lang="en-US" sz="2000" dirty="0">
                <a:solidFill>
                  <a:schemeClr val="tx1"/>
                </a:solidFill>
              </a:rPr>
              <a:t> policies and procedures in the health and science sector)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DBFCA-5376-D6F8-0263-0D7F0C3F0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8745" y="182562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AA21B3-C413-A750-D2CB-6B4E30858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15436-2303-0BBA-AA17-79EADD590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>
                <a:solidFill>
                  <a:srgbClr val="444746"/>
                </a:solidFill>
              </a:rPr>
              <a:t>A laboratory technician believes they have not been considered for a promotion as their manager knows that they are hoping to start a family. </a:t>
            </a:r>
          </a:p>
          <a:p>
            <a:pPr marL="538163" indent="0">
              <a:buNone/>
            </a:pPr>
            <a:r>
              <a:rPr lang="en-US" sz="2600" dirty="0">
                <a:solidFill>
                  <a:srgbClr val="444746"/>
                </a:solidFill>
              </a:rPr>
              <a:t>Which of the following documents should they refer to when raising their concerns with the Human Resources (HR) department in their </a:t>
            </a:r>
            <a:r>
              <a:rPr lang="en-US" sz="2600" dirty="0" err="1">
                <a:solidFill>
                  <a:srgbClr val="444746"/>
                </a:solidFill>
              </a:rPr>
              <a:t>organisation</a:t>
            </a:r>
            <a:r>
              <a:rPr lang="en-US" sz="2600" dirty="0">
                <a:solidFill>
                  <a:srgbClr val="444746"/>
                </a:solidFill>
              </a:rPr>
              <a:t>? 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600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A – Equality, diversity and inclusion policy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B – Performance review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C – Employment contract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D – Safeguarding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</p:spTree>
    <p:extLst>
      <p:ext uri="{BB962C8B-B14F-4D97-AF65-F5344CB8AC3E}">
        <p14:creationId xmlns:p14="http://schemas.microsoft.com/office/powerpoint/2010/main" val="163680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1136"/>
            <a:ext cx="9927337" cy="4362944"/>
          </a:xfrm>
        </p:spPr>
        <p:txBody>
          <a:bodyPr>
            <a:noAutofit/>
          </a:bodyPr>
          <a:lstStyle/>
          <a:p>
            <a:r>
              <a:rPr lang="en-GB" dirty="0"/>
              <a:t>In scenario 2, the employee has not suffered any consequences to their health from the injury. However, they have submitted a written grievance about health and safety processes and are concerned that this accident could happen again but have more serious consequences.</a:t>
            </a:r>
            <a:endParaRPr lang="en-GB" dirty="0">
              <a:solidFill>
                <a:srgbClr val="094FD1"/>
              </a:solidFill>
            </a:endParaRPr>
          </a:p>
          <a:p>
            <a:r>
              <a:rPr lang="en-GB" dirty="0">
                <a:solidFill>
                  <a:srgbClr val="0B0B0B"/>
                </a:solidFill>
              </a:rPr>
              <a:t>Read </a:t>
            </a:r>
            <a:r>
              <a:rPr lang="en-GB" dirty="0">
                <a:solidFill>
                  <a:srgbClr val="0B0B0B"/>
                </a:solidFill>
                <a:hlinkClick r:id="rId3"/>
              </a:rPr>
              <a:t>this information </a:t>
            </a:r>
            <a:r>
              <a:rPr lang="en-GB" dirty="0">
                <a:solidFill>
                  <a:srgbClr val="0B0B0B"/>
                </a:solidFill>
              </a:rPr>
              <a:t>from the Health and Safety Executive which summarises steps to keep sharps safe. </a:t>
            </a:r>
            <a:r>
              <a:rPr lang="en-GB" dirty="0">
                <a:solidFill>
                  <a:srgbClr val="0B0B0B"/>
                </a:solidFill>
                <a:effectLst/>
              </a:rPr>
              <a:t>Write a paragraph summarising the mistakes that have been made.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0F3F5-5F24-7D3F-B8EE-DFA61C4B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E74AB44-543F-7C7D-453C-666F3333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65978" cy="4486275"/>
          </a:xfrm>
        </p:spPr>
        <p:txBody>
          <a:bodyPr>
            <a:normAutofit/>
          </a:bodyPr>
          <a:lstStyle/>
          <a:p>
            <a:r>
              <a:rPr lang="en-US" sz="2000" dirty="0"/>
              <a:t>named the six key </a:t>
            </a:r>
            <a:r>
              <a:rPr lang="en-US" sz="2000" dirty="0" err="1"/>
              <a:t>organisational</a:t>
            </a:r>
            <a:r>
              <a:rPr lang="en-US" sz="2000" dirty="0"/>
              <a:t> policies and described their purpose</a:t>
            </a:r>
          </a:p>
          <a:p>
            <a:r>
              <a:rPr lang="en-GB" sz="2000" dirty="0">
                <a:solidFill>
                  <a:srgbClr val="000000"/>
                </a:solidFill>
                <a:ea typeface="Arial" panose="020B0604020202020204" pitchFamily="34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ummarised the features of each policy</a:t>
            </a:r>
            <a:endParaRPr lang="en-US" sz="20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ea typeface="Arial" panose="020B0604020202020204" pitchFamily="34" charset="0"/>
              </a:rPr>
              <a:t>j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ustified the use of different policies in real-life scenarios.</a:t>
            </a:r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B830DD8-49CC-B80E-FB31-FED62916D3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4A17FE-E386-105E-D8DC-59265EB61A04}"/>
              </a:ext>
            </a:extLst>
          </p:cNvPr>
          <p:cNvSpPr txBox="1">
            <a:spLocks/>
          </p:cNvSpPr>
          <p:nvPr/>
        </p:nvSpPr>
        <p:spPr>
          <a:xfrm>
            <a:off x="5204178" y="1609798"/>
            <a:ext cx="6149622" cy="4648054"/>
          </a:xfrm>
          <a:prstGeom prst="rect">
            <a:avLst/>
          </a:prstGeo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vert="horz" lIns="180000" tIns="144000" rIns="180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466318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/>
              <a:t>Skills:</a:t>
            </a:r>
          </a:p>
          <a:p>
            <a:r>
              <a:rPr lang="en-US" sz="950" dirty="0"/>
              <a:t>CS2.1 Conduct a review of independently selected scientific literature and other appropriate primary/secondary sources</a:t>
            </a:r>
          </a:p>
          <a:p>
            <a:r>
              <a:rPr lang="en-US" sz="950" dirty="0"/>
              <a:t>CS3.1  Identify their own role in relation to the wider team.</a:t>
            </a:r>
          </a:p>
          <a:p>
            <a:r>
              <a:rPr lang="en-US" sz="950" dirty="0"/>
              <a:t>CS3.2  Meet their responsibilities when working in a wider team by ensuring that the project is compliant.</a:t>
            </a:r>
          </a:p>
          <a:p>
            <a:r>
              <a:rPr lang="en-US" sz="950" dirty="0"/>
              <a:t>CS4.1 Make creative, innovative improvements to scientific practice, processes and outcomes by following an evaluation cycle.</a:t>
            </a:r>
          </a:p>
          <a:p>
            <a:r>
              <a:rPr lang="en-US" sz="950" b="1" dirty="0"/>
              <a:t>General competencies:</a:t>
            </a:r>
          </a:p>
          <a:p>
            <a:r>
              <a:rPr lang="en-US" sz="950" dirty="0"/>
              <a:t>English: </a:t>
            </a:r>
          </a:p>
          <a:p>
            <a:r>
              <a:rPr lang="en-US" sz="950" dirty="0"/>
              <a:t>GEC2 Present information and ideas</a:t>
            </a:r>
          </a:p>
          <a:p>
            <a:r>
              <a:rPr lang="en-US" sz="950" dirty="0"/>
              <a:t>GEC3 Create texts for different purposes and audiences</a:t>
            </a:r>
          </a:p>
          <a:p>
            <a:r>
              <a:rPr lang="en-US" sz="950" dirty="0"/>
              <a:t>GEC4 </a:t>
            </a:r>
            <a:r>
              <a:rPr lang="en-US" sz="950" dirty="0" err="1"/>
              <a:t>Summarise</a:t>
            </a:r>
            <a:r>
              <a:rPr lang="en-US" sz="950" dirty="0"/>
              <a:t> information/ideas</a:t>
            </a:r>
          </a:p>
          <a:p>
            <a:r>
              <a:rPr lang="en-US" sz="950" dirty="0"/>
              <a:t>GEC5 </a:t>
            </a:r>
            <a:r>
              <a:rPr lang="en-US" sz="950" dirty="0" err="1"/>
              <a:t>Synthesise</a:t>
            </a:r>
            <a:r>
              <a:rPr lang="en-US" sz="950" dirty="0"/>
              <a:t> information</a:t>
            </a:r>
          </a:p>
          <a:p>
            <a:r>
              <a:rPr lang="en-US" sz="950" dirty="0"/>
              <a:t>GEC6 Take part in/lead discussions.</a:t>
            </a:r>
          </a:p>
          <a:p>
            <a:r>
              <a:rPr lang="en-US" sz="950" dirty="0"/>
              <a:t>Digital: </a:t>
            </a:r>
          </a:p>
          <a:p>
            <a:r>
              <a:rPr lang="en-US" sz="950" dirty="0"/>
              <a:t>GDC2 Design, create and edit documents and digital media</a:t>
            </a:r>
          </a:p>
          <a:p>
            <a:r>
              <a:rPr lang="en-US" sz="950" dirty="0"/>
              <a:t>GDC3 Communicate and collaborate.</a:t>
            </a:r>
          </a:p>
        </p:txBody>
      </p:sp>
    </p:spTree>
    <p:extLst>
      <p:ext uri="{BB962C8B-B14F-4D97-AF65-F5344CB8AC3E}">
        <p14:creationId xmlns:p14="http://schemas.microsoft.com/office/powerpoint/2010/main" val="190054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2095" cy="4486274"/>
          </a:xfrm>
        </p:spPr>
        <p:txBody>
          <a:bodyPr>
            <a:normAutofit/>
          </a:bodyPr>
          <a:lstStyle/>
          <a:p>
            <a:r>
              <a:rPr lang="en-US" sz="2000" dirty="0"/>
              <a:t>name the key </a:t>
            </a:r>
            <a:r>
              <a:rPr lang="en-US" sz="2000" dirty="0" err="1"/>
              <a:t>organisational</a:t>
            </a:r>
            <a:r>
              <a:rPr lang="en-US" sz="2000" dirty="0"/>
              <a:t> policies </a:t>
            </a:r>
            <a:r>
              <a:rPr lang="en-GB" sz="2000" dirty="0"/>
              <a:t>(Equality, Diversity and inclusion policy, Safeguarding policy, Employment contracts, Performance reviews, Disciplinary policy, Grievance policy)</a:t>
            </a:r>
            <a:r>
              <a:rPr lang="en-US" sz="2000" dirty="0"/>
              <a:t> and describe their purpose</a:t>
            </a:r>
          </a:p>
          <a:p>
            <a:r>
              <a:rPr lang="en-GB" sz="2000" dirty="0">
                <a:solidFill>
                  <a:srgbClr val="000000"/>
                </a:solidFill>
                <a:ea typeface="Arial" panose="020B0604020202020204" pitchFamily="34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ummarise the features of each policy</a:t>
            </a:r>
            <a:endParaRPr lang="en-US" sz="20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ea typeface="Arial" panose="020B0604020202020204" pitchFamily="34" charset="0"/>
              </a:rPr>
              <a:t>j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ustify the use of different policies in real-life scenarios.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8250" y="1640920"/>
            <a:ext cx="6305550" cy="4648054"/>
          </a:xfrm>
        </p:spPr>
        <p:txBody>
          <a:bodyPr>
            <a:noAutofit/>
          </a:bodyPr>
          <a:lstStyle/>
          <a:p>
            <a:r>
              <a:rPr lang="en-US" sz="950" b="1" dirty="0"/>
              <a:t>Skills:</a:t>
            </a:r>
          </a:p>
          <a:p>
            <a:r>
              <a:rPr lang="en-US" sz="950" dirty="0"/>
              <a:t>CS2.1 Conduct a review of independently selected scientific literature and other appropriate primary/secondary sources</a:t>
            </a:r>
          </a:p>
          <a:p>
            <a:r>
              <a:rPr lang="en-US" sz="950" dirty="0"/>
              <a:t>CS3.1  Identify their own role in relation to the wider team.</a:t>
            </a:r>
          </a:p>
          <a:p>
            <a:r>
              <a:rPr lang="en-US" sz="950" dirty="0"/>
              <a:t>CS3.2  Meet their responsibilities when working in a wider team by ensuring that the project is compliant.</a:t>
            </a:r>
          </a:p>
          <a:p>
            <a:r>
              <a:rPr lang="en-US" sz="950" dirty="0"/>
              <a:t>CS4.1 Make creative, innovative improvements to scientific practice, processes and outcomes by following an evaluation cycle.</a:t>
            </a:r>
          </a:p>
          <a:p>
            <a:r>
              <a:rPr lang="en-US" sz="950" b="1" dirty="0"/>
              <a:t>General competencies:</a:t>
            </a:r>
          </a:p>
          <a:p>
            <a:r>
              <a:rPr lang="en-US" sz="950" dirty="0"/>
              <a:t>English: </a:t>
            </a:r>
          </a:p>
          <a:p>
            <a:r>
              <a:rPr lang="en-US" sz="950" dirty="0"/>
              <a:t>GEC2 Present information and ideas</a:t>
            </a:r>
          </a:p>
          <a:p>
            <a:r>
              <a:rPr lang="en-US" sz="950" dirty="0"/>
              <a:t>GEC3 Create texts for different purposes and audiences</a:t>
            </a:r>
          </a:p>
          <a:p>
            <a:r>
              <a:rPr lang="en-US" sz="950" dirty="0"/>
              <a:t>GEC4 </a:t>
            </a:r>
            <a:r>
              <a:rPr lang="en-US" sz="950" dirty="0" err="1"/>
              <a:t>Summarise</a:t>
            </a:r>
            <a:r>
              <a:rPr lang="en-US" sz="950" dirty="0"/>
              <a:t> information/ideas</a:t>
            </a:r>
          </a:p>
          <a:p>
            <a:r>
              <a:rPr lang="en-US" sz="950" dirty="0"/>
              <a:t>GEC5 </a:t>
            </a:r>
            <a:r>
              <a:rPr lang="en-US" sz="950" dirty="0" err="1"/>
              <a:t>Synthesise</a:t>
            </a:r>
            <a:r>
              <a:rPr lang="en-US" sz="950" dirty="0"/>
              <a:t> information</a:t>
            </a:r>
          </a:p>
          <a:p>
            <a:r>
              <a:rPr lang="en-US" sz="950" dirty="0"/>
              <a:t>GEC6 Take part in/lead discussions.</a:t>
            </a:r>
          </a:p>
          <a:p>
            <a:r>
              <a:rPr lang="en-US" sz="950" dirty="0"/>
              <a:t>Digital: </a:t>
            </a:r>
          </a:p>
          <a:p>
            <a:r>
              <a:rPr lang="en-US" sz="950" dirty="0"/>
              <a:t>GDC2 Design, create and edit documents and digital media</a:t>
            </a:r>
          </a:p>
          <a:p>
            <a:r>
              <a:rPr lang="en-US" sz="950" dirty="0"/>
              <a:t>GDC3 Communicate and collaborate.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are the policies in your place of study?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/>
              <a:t>Policies underpin the operations of all organisations.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What</a:t>
            </a:r>
            <a:r>
              <a:rPr lang="pt-BR" dirty="0"/>
              <a:t> is the attendance and </a:t>
            </a:r>
            <a:r>
              <a:rPr lang="pt-BR" dirty="0" err="1"/>
              <a:t>punctuality</a:t>
            </a:r>
            <a:r>
              <a:rPr lang="pt-BR" dirty="0"/>
              <a:t> </a:t>
            </a:r>
            <a:r>
              <a:rPr lang="pt-BR" dirty="0" err="1"/>
              <a:t>policy</a:t>
            </a:r>
            <a:r>
              <a:rPr lang="pt-BR" dirty="0"/>
              <a:t> for your educational insitution?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What</a:t>
            </a:r>
            <a:r>
              <a:rPr lang="pt-BR" dirty="0"/>
              <a:t> is the student ID policy?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What</a:t>
            </a:r>
            <a:r>
              <a:rPr lang="pt-BR" dirty="0"/>
              <a:t> is the dress code or uniform policy for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subject</a:t>
            </a:r>
            <a:r>
              <a:rPr lang="pt-BR" dirty="0"/>
              <a:t> area?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483E27-7060-2EB9-96D5-90636319A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Policies and procedural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/>
          <a:lstStyle/>
          <a:p>
            <a:r>
              <a:rPr lang="en-US" dirty="0"/>
              <a:t>Research six key </a:t>
            </a:r>
            <a:r>
              <a:rPr lang="en-US" dirty="0" err="1"/>
              <a:t>organisational</a:t>
            </a:r>
            <a:r>
              <a:rPr lang="en-US" dirty="0"/>
              <a:t> policies.</a:t>
            </a:r>
          </a:p>
          <a:p>
            <a:r>
              <a:rPr lang="en-US" dirty="0"/>
              <a:t>Feed your findings back to the group to produce an overall class table which </a:t>
            </a:r>
            <a:r>
              <a:rPr lang="en-US" dirty="0" err="1"/>
              <a:t>summarises</a:t>
            </a:r>
            <a:r>
              <a:rPr lang="en-US" dirty="0"/>
              <a:t> the key features of each policy.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L1 Activity 1 Worksheet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2" name="Online Media 1" title="Organisational policies - Scenario 1">
            <a:hlinkClick r:id="" action="ppaction://media"/>
            <a:extLst>
              <a:ext uri="{FF2B5EF4-FFF2-40B4-BE49-F238E27FC236}">
                <a16:creationId xmlns:a16="http://schemas.microsoft.com/office/drawing/2014/main" id="{EC485A1F-36A5-91B5-7E0D-65131835A2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1787" y="2210544"/>
            <a:ext cx="5410201" cy="3048000"/>
          </a:xfrm>
          <a:prstGeom prst="rect">
            <a:avLst/>
          </a:prstGeom>
        </p:spPr>
      </p:pic>
      <p:pic>
        <p:nvPicPr>
          <p:cNvPr id="3" name="Online Media 2" title="Organisational policies - Scenario 2">
            <a:hlinkClick r:id="" action="ppaction://media"/>
            <a:extLst>
              <a:ext uri="{FF2B5EF4-FFF2-40B4-BE49-F238E27FC236}">
                <a16:creationId xmlns:a16="http://schemas.microsoft.com/office/drawing/2014/main" id="{06697C89-49BA-E311-889B-8BE4164AEB5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10013" y="2210544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4" name="Online Media 3" title="Organisational policies - Scenario 3">
            <a:hlinkClick r:id="" action="ppaction://media"/>
            <a:extLst>
              <a:ext uri="{FF2B5EF4-FFF2-40B4-BE49-F238E27FC236}">
                <a16:creationId xmlns:a16="http://schemas.microsoft.com/office/drawing/2014/main" id="{FA04BF40-693E-2D87-3CCD-9791FAD167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842" y="2085825"/>
            <a:ext cx="5410200" cy="3048000"/>
          </a:xfrm>
          <a:prstGeom prst="rect">
            <a:avLst/>
          </a:prstGeom>
        </p:spPr>
      </p:pic>
      <p:pic>
        <p:nvPicPr>
          <p:cNvPr id="6" name="Online Media 5" title="Organisational policies - Scenario 4">
            <a:hlinkClick r:id="" action="ppaction://media"/>
            <a:extLst>
              <a:ext uri="{FF2B5EF4-FFF2-40B4-BE49-F238E27FC236}">
                <a16:creationId xmlns:a16="http://schemas.microsoft.com/office/drawing/2014/main" id="{BB30E9DA-CF7D-E2A9-D03C-0E620E7DF00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45958" y="2085825"/>
            <a:ext cx="54102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3" name="Online Media 2" title="Organisational policies - Scenario 5">
            <a:hlinkClick r:id="" action="ppaction://media"/>
            <a:extLst>
              <a:ext uri="{FF2B5EF4-FFF2-40B4-BE49-F238E27FC236}">
                <a16:creationId xmlns:a16="http://schemas.microsoft.com/office/drawing/2014/main" id="{BC5373A6-8B08-E0D2-6C8B-FD692BCDA0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90900" y="1905000"/>
            <a:ext cx="5393851" cy="30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5C442-E988-F9D6-098A-E6F6C0FA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FA3211-8A55-BB29-F8F1-A1678304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444746"/>
                </a:solidFill>
              </a:rPr>
              <a:t>Which of the following policies must a student be shown before collecting data from a sample of children?</a:t>
            </a:r>
            <a:r>
              <a:rPr lang="en-US" dirty="0">
                <a:solidFill>
                  <a:srgbClr val="444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lvl="0" indent="0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A – Equality, diversity and inclusion policy</a:t>
            </a:r>
          </a:p>
          <a:p>
            <a:pPr marL="447675" lvl="0" indent="0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B – Safeguarding policy</a:t>
            </a:r>
          </a:p>
          <a:p>
            <a:pPr marL="447675" lvl="0" indent="0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C – Disciplinary policy</a:t>
            </a:r>
          </a:p>
          <a:p>
            <a:pPr marL="447675" lvl="0" indent="0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D – Grievance policy </a:t>
            </a:r>
          </a:p>
          <a:p>
            <a:pPr marL="0" lvl="0" indent="0" algn="r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(1 mark)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4504-F00C-6685-FDE6-9B5B5EDDC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EFDF9-A04E-C52E-5791-F3A1C34CE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07613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6FEACE-C9BE-AE60-35CF-8D2D83BF3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A01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B – Safeguarding policy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(A1.1 – The purpose of </a:t>
            </a:r>
            <a:r>
              <a:rPr lang="en-US" sz="2000" dirty="0" err="1">
                <a:solidFill>
                  <a:schemeClr val="tx1"/>
                </a:solidFill>
              </a:rPr>
              <a:t>organisational</a:t>
            </a:r>
            <a:r>
              <a:rPr lang="en-US" sz="2000" dirty="0">
                <a:solidFill>
                  <a:schemeClr val="tx1"/>
                </a:solidFill>
              </a:rPr>
              <a:t> policies and procedures in the health and science sector)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DBFCA-5376-D6F8-0263-0D7F0C3F0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AA21B3-C413-A750-D2CB-6B4E30858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6D1BE61-E08D-6558-D154-5640DC354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444746"/>
                </a:solidFill>
              </a:rPr>
              <a:t>Which of the following policies must a student be shown before collecting data from a sample of children?</a:t>
            </a:r>
            <a:r>
              <a:rPr lang="en-US" sz="2400" dirty="0">
                <a:solidFill>
                  <a:srgbClr val="444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 – Equality, diversity and inclusion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B – Safeguarding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C – Disciplinary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 – Grievance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</p:spTree>
    <p:extLst>
      <p:ext uri="{BB962C8B-B14F-4D97-AF65-F5344CB8AC3E}">
        <p14:creationId xmlns:p14="http://schemas.microsoft.com/office/powerpoint/2010/main" val="146514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716F9C-2FE9-4B9B-8997-608B5391F4B7}"/>
</file>

<file path=customXml/itemProps2.xml><?xml version="1.0" encoding="utf-8"?>
<ds:datastoreItem xmlns:ds="http://schemas.openxmlformats.org/officeDocument/2006/customXml" ds:itemID="{5D1CF304-4DB6-47D1-9EAC-832E12A99783}"/>
</file>

<file path=customXml/itemProps3.xml><?xml version="1.0" encoding="utf-8"?>
<ds:datastoreItem xmlns:ds="http://schemas.openxmlformats.org/officeDocument/2006/customXml" ds:itemID="{EBDC2503-8E8C-4A3B-A654-63069C87A3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Widescreen</PresentationFormat>
  <Paragraphs>145</Paragraphs>
  <Slides>13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docs-Calibri</vt:lpstr>
      <vt:lpstr>Helvetica Neue</vt:lpstr>
      <vt:lpstr>Segoe UI</vt:lpstr>
      <vt:lpstr>Office Theme</vt:lpstr>
      <vt:lpstr>Science</vt:lpstr>
      <vt:lpstr>In this lesson, we will:</vt:lpstr>
      <vt:lpstr>What are the policies in your place of study?</vt:lpstr>
      <vt:lpstr>Policies and procedural research</vt:lpstr>
      <vt:lpstr>Policy scenario films</vt:lpstr>
      <vt:lpstr>Policy scenario films</vt:lpstr>
      <vt:lpstr>Policy scenario films</vt:lpstr>
      <vt:lpstr>Multiple choice questions</vt:lpstr>
      <vt:lpstr>Multiple choice questions</vt:lpstr>
      <vt:lpstr>Multiple choice questions</vt:lpstr>
      <vt:lpstr>Multiple choice questions</vt:lpstr>
      <vt:lpstr>Case study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2024-03-01T16:37:28Z</dcterms:created>
  <dcterms:modified xsi:type="dcterms:W3CDTF">2024-03-05T08:57:04Z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