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4" r:id="rId2"/>
    <p:sldId id="258" r:id="rId3"/>
    <p:sldId id="259" r:id="rId4"/>
    <p:sldId id="287" r:id="rId5"/>
    <p:sldId id="308" r:id="rId6"/>
    <p:sldId id="309" r:id="rId7"/>
    <p:sldId id="310" r:id="rId8"/>
    <p:sldId id="270" r:id="rId9"/>
    <p:sldId id="289" r:id="rId10"/>
    <p:sldId id="291" r:id="rId11"/>
    <p:sldId id="299" r:id="rId12"/>
    <p:sldId id="302" r:id="rId13"/>
    <p:sldId id="293" r:id="rId14"/>
    <p:sldId id="294" r:id="rId15"/>
    <p:sldId id="306" r:id="rId16"/>
    <p:sldId id="307" r:id="rId17"/>
    <p:sldId id="271" r:id="rId18"/>
    <p:sldId id="29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995D"/>
    <a:srgbClr val="88A2FF"/>
    <a:srgbClr val="8E53EF"/>
    <a:srgbClr val="FF7575"/>
    <a:srgbClr val="466318"/>
    <a:srgbClr val="E2EEBE"/>
    <a:srgbClr val="F6FAEC"/>
    <a:srgbClr val="C0CEFF"/>
    <a:srgbClr val="10283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32" autoAdjust="0"/>
    <p:restoredTop sz="90865" autoAdjust="0"/>
  </p:normalViewPr>
  <p:slideViewPr>
    <p:cSldViewPr snapToGrid="0">
      <p:cViewPr varScale="1">
        <p:scale>
          <a:sx n="67" d="100"/>
          <a:sy n="67" d="100"/>
        </p:scale>
        <p:origin x="25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pPr/>
              <a:t>05/03/2024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08B7D-84DA-49B4-815F-E8EB22447C8B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718B6-B4F5-461F-A37F-3825AB67BA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59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.hyperec.com/post/science-fiction-common-misconceptions-about-science-jobs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theguardian.com/careers/five-myths-science-technology-maths-stem-careers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j8hzt6t0bU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l2Id0cCsOVc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lLMZ2sJ5Lk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tituteforapprenticeships.org/occupational-maps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nationalcareers.service.gov.uk/job-categories/science-and-research" TargetMode="External"/><Relationship Id="rId4" Type="http://schemas.openxmlformats.org/officeDocument/2006/relationships/hyperlink" Target="http://www.technicians.org.uk/technician-profiles/browse-the-roles/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b.org.uk/careers-and-cpd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ipem.ac.uk/get-involved/membership/routes-to-membership/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v.uk/government/publications/student-guide-preparing-for-industry-placements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imascientist.org.uk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</a:t>
            </a:r>
            <a:r>
              <a:rPr lang="en-CA"/>
              <a:t>: iStock 1441663123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56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D0D0D"/>
                </a:solidFill>
                <a:latin typeface="Arial"/>
                <a:cs typeface="Arial"/>
              </a:rPr>
              <a:t>Websites linked in this slide: </a:t>
            </a:r>
          </a:p>
          <a:p>
            <a:r>
              <a:rPr lang="en-US" dirty="0" err="1">
                <a:solidFill>
                  <a:srgbClr val="0D0D0D"/>
                </a:solidFill>
                <a:latin typeface="Arial"/>
                <a:cs typeface="Arial"/>
              </a:rPr>
              <a:t>hyperec.com</a:t>
            </a:r>
            <a:r>
              <a:rPr lang="en-US" dirty="0">
                <a:solidFill>
                  <a:srgbClr val="0D0D0D"/>
                </a:solidFill>
                <a:latin typeface="Arial"/>
                <a:cs typeface="Arial"/>
              </a:rPr>
              <a:t> – Science fiction: common misconceptions about science jobs: </a:t>
            </a:r>
            <a:r>
              <a:rPr lang="en-US" dirty="0">
                <a:solidFill>
                  <a:srgbClr val="0D0D0D"/>
                </a:solidFill>
                <a:latin typeface="Arial"/>
                <a:cs typeface="Arial"/>
                <a:hlinkClick r:id="rId3"/>
              </a:rPr>
              <a:t>news.hyperec.com/post/science-fiction-common-misconceptions-about-science-jobs </a:t>
            </a:r>
            <a:endParaRPr lang="en-US" dirty="0">
              <a:solidFill>
                <a:srgbClr val="0D0D0D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0D0D0D"/>
                </a:solidFill>
                <a:latin typeface="Arial"/>
                <a:cs typeface="Arial"/>
              </a:rPr>
              <a:t>The Guardian, Only for academics? Five myths about science and technology: </a:t>
            </a:r>
            <a:r>
              <a:rPr lang="en-US" dirty="0">
                <a:solidFill>
                  <a:srgbClr val="0D0D0D"/>
                </a:solidFill>
                <a:latin typeface="Arial"/>
                <a:cs typeface="Arial"/>
                <a:hlinkClick r:id="rId4"/>
              </a:rPr>
              <a:t>www.theguardian.com/careers/five-myths-science-technology-maths-stem-careers</a:t>
            </a:r>
            <a:r>
              <a:rPr lang="en-US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77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u="none" dirty="0">
                <a:solidFill>
                  <a:schemeClr val="hlink"/>
                </a:solidFill>
              </a:rPr>
              <a:t>Videos </a:t>
            </a:r>
            <a:r>
              <a:rPr lang="en-US" sz="1200" dirty="0">
                <a:effectLst/>
                <a:latin typeface="Segoe UI" panose="020B0502040204020203" pitchFamily="34" charset="0"/>
              </a:rPr>
              <a:t>which describe roles in different </a:t>
            </a:r>
            <a:r>
              <a:rPr lang="en-US" sz="1200" dirty="0" err="1">
                <a:effectLst/>
                <a:latin typeface="Segoe UI" panose="020B0502040204020203" pitchFamily="34" charset="0"/>
              </a:rPr>
              <a:t>organisations</a:t>
            </a:r>
            <a:r>
              <a:rPr lang="en-US" sz="1200" u="none" dirty="0">
                <a:solidFill>
                  <a:schemeClr val="hlink"/>
                </a:solidFill>
              </a:rPr>
              <a:t>: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u="none" dirty="0">
              <a:solidFill>
                <a:schemeClr val="hlink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400" dirty="0"/>
              <a:t>Analytical chemist –</a:t>
            </a:r>
            <a:r>
              <a:rPr lang="en-US" sz="120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https://www.youtube.com/watch?v=A_BBGzw3F1M (with permission)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Tx/>
              <a:buNone/>
              <a:tabLst/>
              <a:defRPr/>
            </a:pPr>
            <a:r>
              <a:rPr lang="en-US" sz="1000" dirty="0"/>
              <a:t>Food technologist</a:t>
            </a:r>
            <a:r>
              <a:rPr lang="en-US" sz="1000" dirty="0">
                <a:effectLst/>
                <a:latin typeface="+mn-lt"/>
              </a:rPr>
              <a:t> - </a:t>
            </a:r>
            <a:r>
              <a:rPr lang="en-US" sz="1200" dirty="0">
                <a:effectLst/>
                <a:latin typeface="Segoe UI" panose="020B0502040204020203" pitchFamily="34" charset="0"/>
              </a:rPr>
              <a:t>https://youtu.be/U-Mr_BbUkj4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05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u="none" dirty="0">
                <a:solidFill>
                  <a:schemeClr val="hlink"/>
                </a:solidFill>
              </a:rPr>
              <a:t>Videos </a:t>
            </a:r>
            <a:r>
              <a:rPr lang="en-US" sz="1200" dirty="0">
                <a:effectLst/>
                <a:latin typeface="Segoe UI" panose="020B0502040204020203" pitchFamily="34" charset="0"/>
              </a:rPr>
              <a:t>which describe roles in different </a:t>
            </a:r>
            <a:r>
              <a:rPr lang="en-US" sz="1200" dirty="0" err="1">
                <a:effectLst/>
                <a:latin typeface="Segoe UI" panose="020B0502040204020203" pitchFamily="34" charset="0"/>
              </a:rPr>
              <a:t>organisations</a:t>
            </a:r>
            <a:r>
              <a:rPr lang="en-US" sz="1200" u="none" dirty="0">
                <a:solidFill>
                  <a:schemeClr val="hlink"/>
                </a:solidFill>
              </a:rPr>
              <a:t>: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400" dirty="0"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Ecologist</a:t>
            </a:r>
            <a:r>
              <a:rPr lang="en-US" sz="1400" dirty="0"/>
              <a:t> – </a:t>
            </a:r>
            <a:r>
              <a:rPr lang="en-US" dirty="0">
                <a:hlinkClick r:id="rId3"/>
              </a:rPr>
              <a:t>https://www.youtube.com/watch?v=Mj8hzt6t0bU</a:t>
            </a:r>
            <a:r>
              <a:rPr lang="en-US" dirty="0"/>
              <a:t> 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dirty="0"/>
              <a:t>Dietician</a:t>
            </a:r>
            <a:r>
              <a:rPr lang="en-US" sz="1200" dirty="0"/>
              <a:t> – </a:t>
            </a:r>
            <a:r>
              <a:rPr lang="en-US" sz="1200" u="sng" dirty="0">
                <a:solidFill>
                  <a:schemeClr val="hlink"/>
                </a:solidFill>
                <a:hlinkClick r:id="rId4"/>
              </a:rPr>
              <a:t>https://www.youtube.com/watch?v</a:t>
            </a:r>
            <a:r>
              <a:rPr lang="en-US" sz="1200" u="sng">
                <a:solidFill>
                  <a:schemeClr val="hlink"/>
                </a:solidFill>
                <a:hlinkClick r:id="rId4"/>
              </a:rPr>
              <a:t>=l2Id0cCsOVc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6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u="none" dirty="0">
                <a:solidFill>
                  <a:schemeClr val="hlink"/>
                </a:solidFill>
              </a:rPr>
              <a:t>Videos </a:t>
            </a:r>
            <a:r>
              <a:rPr lang="en-US" sz="1200" dirty="0">
                <a:effectLst/>
                <a:latin typeface="Segoe UI" panose="020B0502040204020203" pitchFamily="34" charset="0"/>
              </a:rPr>
              <a:t>which describes a role in an </a:t>
            </a:r>
            <a:r>
              <a:rPr lang="en-US" sz="1200" dirty="0" err="1">
                <a:effectLst/>
                <a:latin typeface="Segoe UI" panose="020B0502040204020203" pitchFamily="34" charset="0"/>
              </a:rPr>
              <a:t>organisation</a:t>
            </a:r>
            <a:r>
              <a:rPr lang="en-US" sz="1200" u="none" dirty="0">
                <a:solidFill>
                  <a:schemeClr val="hlink"/>
                </a:solidFill>
              </a:rPr>
              <a:t>: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ts val="2000"/>
            </a:pPr>
            <a:endParaRPr lang="en-US" sz="1200" dirty="0"/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ts val="2000"/>
            </a:pPr>
            <a:r>
              <a:rPr lang="en-US" sz="1200" dirty="0"/>
              <a:t>Cancer genomics – </a:t>
            </a:r>
            <a:r>
              <a:rPr lang="en-US" sz="1200" dirty="0">
                <a:hlinkClick r:id="rId3"/>
              </a:rPr>
              <a:t>https://www.youtube.com/watch?v=qlLMZ2sJ5Lk</a:t>
            </a:r>
            <a:r>
              <a:rPr lang="en-US" dirty="0"/>
              <a:t> (</a:t>
            </a:r>
            <a:r>
              <a:rPr lang="en-US"/>
              <a:t>with permission)</a:t>
            </a:r>
            <a:endParaRPr lang="en-US" sz="1200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14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u="none" dirty="0">
                <a:solidFill>
                  <a:schemeClr val="hlink"/>
                </a:solidFill>
              </a:rPr>
              <a:t>Videos </a:t>
            </a:r>
            <a:r>
              <a:rPr lang="en-US" sz="1200" dirty="0">
                <a:effectLst/>
                <a:latin typeface="Segoe UI" panose="020B0502040204020203" pitchFamily="34" charset="0"/>
              </a:rPr>
              <a:t>which describe roles in different </a:t>
            </a:r>
            <a:r>
              <a:rPr lang="en-US" sz="1200" dirty="0" err="1">
                <a:effectLst/>
                <a:latin typeface="Segoe UI" panose="020B0502040204020203" pitchFamily="34" charset="0"/>
              </a:rPr>
              <a:t>organisations</a:t>
            </a:r>
            <a:r>
              <a:rPr lang="en-US" sz="1200" u="none" dirty="0">
                <a:solidFill>
                  <a:schemeClr val="hlink"/>
                </a:solidFill>
              </a:rPr>
              <a:t>: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ts val="2000"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Tx/>
              <a:buNone/>
              <a:tabLst/>
              <a:defRPr/>
            </a:pPr>
            <a:r>
              <a:rPr lang="en-US" sz="1050" dirty="0"/>
              <a:t>Metrology technician – </a:t>
            </a:r>
            <a:r>
              <a:rPr lang="en-US" sz="1200" dirty="0">
                <a:effectLst/>
                <a:latin typeface="Segoe UI" panose="020B0502040204020203" pitchFamily="34" charset="0"/>
              </a:rPr>
              <a:t>https://www.technicians.org.uk/stories/brad-purcell/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Tx/>
              <a:buNone/>
              <a:tabLst/>
              <a:defRPr/>
            </a:pPr>
            <a:r>
              <a:rPr lang="en-US" sz="1200" dirty="0">
                <a:highlight>
                  <a:srgbClr val="FFFF00"/>
                </a:highlight>
              </a:rPr>
              <a:t>Acoustics technician – https://www.technicians.org.uk/stories/baden-fitzmaurice/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dirty="0"/>
              <a:t>Science manufacturing technician – </a:t>
            </a:r>
            <a:r>
              <a:rPr lang="en-US" sz="1200" u="sng" dirty="0">
                <a:solidFill>
                  <a:schemeClr val="hlink"/>
                </a:solidFill>
              </a:rPr>
              <a:t>https://www.technicians.org.uk/stories/jade-yan-yok-cheung/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933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45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Websites linked in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Occupational route map </a:t>
            </a:r>
            <a:r>
              <a:rPr lang="en-GB" sz="12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www.instituteforapprenticeships.org/occupational-maps/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Technicians case studies: </a:t>
            </a:r>
            <a:r>
              <a:rPr lang="en-GB" sz="12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4"/>
              </a:rPr>
              <a:t>www.technicians.org.uk/technician-profiles/browse-the-roles/</a:t>
            </a:r>
            <a:endParaRPr lang="en-GB" sz="1200" u="sng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dirty="0"/>
              <a:t>National Careers Service: </a:t>
            </a:r>
            <a:r>
              <a:rPr lang="en-GB" sz="12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5"/>
              </a:rPr>
              <a:t>nationalcareers.service.gov.uk/job-categories/science-and-research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55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Websites linked in this slide: </a:t>
            </a:r>
          </a:p>
          <a:p>
            <a:r>
              <a:rPr lang="en-GB" dirty="0"/>
              <a:t>Royal Society of Biology: </a:t>
            </a:r>
            <a:r>
              <a:rPr lang="en-US" sz="1200" dirty="0">
                <a:hlinkClick r:id="rId3"/>
              </a:rPr>
              <a:t>https://www.rsb.org.uk/careers-and-cpd</a:t>
            </a:r>
            <a:r>
              <a:rPr lang="en-US" sz="1200" dirty="0"/>
              <a:t> </a:t>
            </a:r>
          </a:p>
          <a:p>
            <a:r>
              <a:rPr lang="en-GB" dirty="0"/>
              <a:t>Royal Society of Chemistry: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http://www.rsc.org/membership-and-community/join/student-member/  </a:t>
            </a:r>
          </a:p>
          <a:p>
            <a:r>
              <a:rPr lang="en-GB" dirty="0"/>
              <a:t>Institute of Physics: http://www.iop.org/education/school-and-college-students#gref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Institute of Physics and Engineering in Medicine: </a:t>
            </a:r>
            <a:r>
              <a:rPr lang="en-US" sz="1200" dirty="0">
                <a:hlinkClick r:id="rId4"/>
              </a:rPr>
              <a:t>www.ipem.ac.uk/get-involved/membership/routes-to-membership/</a:t>
            </a:r>
            <a:endParaRPr lang="en-US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77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/>
              <a:t>Websites linked in this slide: </a:t>
            </a:r>
            <a:br>
              <a:rPr lang="en-US" sz="1200" b="0" dirty="0"/>
            </a:br>
            <a:r>
              <a:rPr lang="en-US" sz="1200" b="0" dirty="0"/>
              <a:t>Preparing for your industry placement: </a:t>
            </a:r>
            <a:r>
              <a:rPr lang="en-US" sz="1200" b="0" dirty="0">
                <a:hlinkClick r:id="rId3"/>
              </a:rPr>
              <a:t>www.gov.uk/government/publications/student-guide-preparing-for-industry-placements</a:t>
            </a:r>
            <a:r>
              <a:rPr lang="en-US" sz="1200" b="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I'm a Scientist, </a:t>
            </a:r>
            <a:r>
              <a:rPr lang="en-US" sz="12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Get me out of here!</a:t>
            </a:r>
            <a:r>
              <a:rPr lang="en-US" sz="1200" b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200" dirty="0">
                <a:hlinkClick r:id="rId4"/>
              </a:rPr>
              <a:t>imascientist.org.uk/</a:t>
            </a:r>
            <a:endParaRPr lang="en-US" sz="1200" b="1" dirty="0"/>
          </a:p>
          <a:p>
            <a:r>
              <a:rPr lang="en-US" sz="1200" b="0" dirty="0"/>
              <a:t>The Zooniverse: http://www.zooniverse.org/ </a:t>
            </a:r>
          </a:p>
          <a:p>
            <a:r>
              <a:rPr lang="en-US" sz="1200" b="0" dirty="0"/>
              <a:t>The Institute for Research in Schools: researchinschools.org/</a:t>
            </a:r>
          </a:p>
          <a:p>
            <a:r>
              <a:rPr lang="en-US" sz="1200" b="0" dirty="0"/>
              <a:t>Gresham College: http://www.gresham.ac.uk/</a:t>
            </a:r>
          </a:p>
          <a:p>
            <a:r>
              <a:rPr lang="en-US" sz="1200" b="0" dirty="0"/>
              <a:t>Genomics Lite: publicengagement.wellcomeconnectingscience.org/projects/genomics-lite/</a:t>
            </a:r>
          </a:p>
          <a:p>
            <a:r>
              <a:rPr lang="en-US" sz="1200" b="0" dirty="0"/>
              <a:t>Skills Builder: http://www.skillsbuilder.org/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Skills Builder (Benchmark): https://www.skillsbuilder.org/benchmark</a:t>
            </a:r>
          </a:p>
          <a:p>
            <a:endParaRPr lang="en-US" sz="1200" b="0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52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lab coats&#10;&#10;Description automatically generated with medium confidence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17226" y="1677322"/>
            <a:ext cx="757547" cy="953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6B36D0-2D56-0FDB-5940-69EB91D58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F9B7F-2B1A-52D2-9C85-16A12FF20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D3B1122-7287-39FB-52A7-F594DB038E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6A30E20-A7B7-5E55-322D-0D73FBBE2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4ABF62B2-FA08-FA76-C798-4B6D72056BC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9833" y="365125"/>
            <a:ext cx="7072168" cy="6492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76456-6C15-4914-1052-642DC87DF51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86B998-0103-C1DB-8E36-C20883F41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BB64C23-83AF-58AF-1D04-EC58CEEB9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6710AA-35B3-4611-B38B-2AE5EA4F2C3D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10" name="Picture 9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6723EEDC-DC11-DDA5-E851-4106E43828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11" name="Picture 10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E2D6BA1E-FF7B-4A87-7719-83511F31E92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9833" y="365125"/>
            <a:ext cx="7072168" cy="6492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5DC15-4825-1765-BEAC-7F6885E512E4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7985" y="-1"/>
            <a:ext cx="10394015" cy="6946901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FF4CE65D-1F3E-DDCA-DFC3-AD627D0C9554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4" name="Media Placeholder 9">
            <a:extLst>
              <a:ext uri="{FF2B5EF4-FFF2-40B4-BE49-F238E27FC236}">
                <a16:creationId xmlns:a16="http://schemas.microsoft.com/office/drawing/2014/main" id="{E1343224-FEC4-DC11-C663-18376AA79055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5906E010-8129-32F5-C16B-952078949CB7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67E0326F-2B5D-F940-6B07-2040CD364126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77B97025-398A-2411-8139-584808243C23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7985" y="-1"/>
            <a:ext cx="10394015" cy="6858001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848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b.org.uk/careers-and-cp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ipem.ac.uk/get-involved/membership/routes-to-membership/" TargetMode="External"/><Relationship Id="rId5" Type="http://schemas.openxmlformats.org/officeDocument/2006/relationships/hyperlink" Target="http://www.iop.org/education/school-and-college-students#gref" TargetMode="External"/><Relationship Id="rId4" Type="http://schemas.openxmlformats.org/officeDocument/2006/relationships/hyperlink" Target="http://www.rsc.org/membership-and-community/join/student-member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publicengagement.wellcomeconnectingscience.org/projects/genomics-lite/" TargetMode="External"/><Relationship Id="rId3" Type="http://schemas.openxmlformats.org/officeDocument/2006/relationships/hyperlink" Target="http://www.gov.uk/government/publications/student-guide-preparing-for-industry-placements" TargetMode="External"/><Relationship Id="rId7" Type="http://schemas.openxmlformats.org/officeDocument/2006/relationships/hyperlink" Target="http://www.gresham.ac.uk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researchinschools.org/" TargetMode="External"/><Relationship Id="rId5" Type="http://schemas.openxmlformats.org/officeDocument/2006/relationships/hyperlink" Target="http://www.zooniverse.org/" TargetMode="External"/><Relationship Id="rId10" Type="http://schemas.openxmlformats.org/officeDocument/2006/relationships/hyperlink" Target="https://www.skillsbuilder.org/benchmark" TargetMode="External"/><Relationship Id="rId4" Type="http://schemas.openxmlformats.org/officeDocument/2006/relationships/hyperlink" Target="imascientist.org.uk/" TargetMode="External"/><Relationship Id="rId9" Type="http://schemas.openxmlformats.org/officeDocument/2006/relationships/hyperlink" Target="http://www.skillsbuilder.org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news.hyperec.com/post/science-fiction-common-misconceptions-about-science-job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theguardian.com/careers/five-myths-science-technology-maths-stem-careers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www.youtube.com/embed/U-Mr_BbUkj4?feature=oembed" TargetMode="External"/><Relationship Id="rId1" Type="http://schemas.openxmlformats.org/officeDocument/2006/relationships/video" Target="https://www.youtube.com/embed/A_BBGzw3F1M?feature=oembed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www.youtube.com/embed/l2Id0cCsOVc?list=PLnnppXZprOJfoLoXMx6sczt6maGP1XSlX" TargetMode="External"/><Relationship Id="rId1" Type="http://schemas.openxmlformats.org/officeDocument/2006/relationships/video" Target="https://www.youtube.com/embed/Mj8hzt6t0bU?feature=oembed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qlLMZ2sJ5Lk?feature=oembed" TargetMode="Externa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nicians.org.uk/stories/brad-purcell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technicians.org.uk/stories/jade-yan-yok-cheung/" TargetMode="External"/><Relationship Id="rId4" Type="http://schemas.openxmlformats.org/officeDocument/2006/relationships/hyperlink" Target="https://www.technicians.org.uk/stories/baden-fitzmaurice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tituteforapprenticeships.org/occupational-map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hyperlink" Target="nationalcareers.service.gov.uk/job-categories/science-and-research" TargetMode="External"/><Relationship Id="rId4" Type="http://schemas.openxmlformats.org/officeDocument/2006/relationships/hyperlink" Target="http://www.technicians.org.uk/technician-profiles/browse-the-rol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Science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Working within the health and science sectors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151" y="5626100"/>
            <a:ext cx="11210924" cy="457200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</p:spTree>
    <p:extLst>
      <p:ext uri="{BB962C8B-B14F-4D97-AF65-F5344CB8AC3E}">
        <p14:creationId xmlns:p14="http://schemas.microsoft.com/office/powerpoint/2010/main" val="4049008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Classifying occupations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Complete the card sort activity to sort a range of science occupations into technical/higher technical/professional occupations. 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 your notes, write a brief description of the differences between the three classifications of occupation and use the cards to list a few examples of each.</a:t>
            </a:r>
            <a:endParaRPr lang="en-US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110655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/>
              <a:t>L3 Activity 3 Worksheet</a:t>
            </a:r>
          </a:p>
        </p:txBody>
      </p:sp>
    </p:spTree>
    <p:extLst>
      <p:ext uri="{BB962C8B-B14F-4D97-AF65-F5344CB8AC3E}">
        <p14:creationId xmlns:p14="http://schemas.microsoft.com/office/powerpoint/2010/main" val="477673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Classifying occupations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701"/>
            <a:ext cx="7083829" cy="4351338"/>
          </a:xfrm>
        </p:spPr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Answers</a:t>
            </a:r>
            <a:endParaRPr lang="en-US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678214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graphicFrame>
        <p:nvGraphicFramePr>
          <p:cNvPr id="8" name="Google Shape;128;g251e307ced7_0_0">
            <a:extLst>
              <a:ext uri="{FF2B5EF4-FFF2-40B4-BE49-F238E27FC236}">
                <a16:creationId xmlns:a16="http://schemas.microsoft.com/office/drawing/2014/main" id="{D98FEAFA-319F-4A5E-39C3-1B47FE03D7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0218701"/>
              </p:ext>
            </p:extLst>
          </p:nvPr>
        </p:nvGraphicFramePr>
        <p:xfrm>
          <a:off x="952500" y="2184318"/>
          <a:ext cx="10287000" cy="333756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Technical</a:t>
                      </a:r>
                      <a:endParaRPr sz="2400" b="1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Higher technical</a:t>
                      </a:r>
                      <a:endParaRPr sz="2400" b="1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Professional</a:t>
                      </a:r>
                      <a:endParaRPr sz="2400" b="1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laboratory technician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laboratory manager  </a:t>
                      </a: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clinical scientist 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 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metrology technician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embalmer</a:t>
                      </a:r>
                    </a:p>
                  </a:txBody>
                  <a:tcPr marL="68575" marR="68575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epidemiologist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2048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quality assurance technician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dairy technologist</a:t>
                      </a:r>
                    </a:p>
                  </a:txBody>
                  <a:tcPr marL="68575" marR="68575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chemist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803986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food technologist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senior metrology technician</a:t>
                      </a:r>
                    </a:p>
                  </a:txBody>
                  <a:tcPr marL="68575" marR="68575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geoscientist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163705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animal technologist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technician scientist</a:t>
                      </a:r>
                    </a:p>
                  </a:txBody>
                  <a:tcPr marL="68575" marR="68575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bioinformatics</a:t>
                      </a:r>
                      <a:r>
                        <a:rPr lang="en-GB" sz="24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  <a:sym typeface="Calibri"/>
                        </a:rPr>
                        <a:t> scientist</a:t>
                      </a:r>
                      <a:endParaRPr sz="2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68575" marR="68575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807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7570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Career action plan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View the links in the following slides to explore some activities you could do to boost your </a:t>
            </a:r>
            <a:r>
              <a:rPr lang="en-US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achieving employment in your chosen career.</a:t>
            </a:r>
            <a:endParaRPr lang="en-GB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Complete a short action plan of what you need to work on to progress into your potential career.</a:t>
            </a:r>
            <a:endParaRPr lang="en-US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4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110655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/>
              <a:t>L3 Activity 4 Worksheet</a:t>
            </a:r>
          </a:p>
        </p:txBody>
      </p:sp>
    </p:spTree>
    <p:extLst>
      <p:ext uri="{BB962C8B-B14F-4D97-AF65-F5344CB8AC3E}">
        <p14:creationId xmlns:p14="http://schemas.microsoft.com/office/powerpoint/2010/main" val="753934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Career action plan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4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877910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5DD16-65ED-F24D-830C-374389E7D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0314"/>
            <a:ext cx="9703676" cy="48460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There are a number of things you can do to boost your CV, increasing your chances of employment; these include:</a:t>
            </a:r>
          </a:p>
          <a:p>
            <a:r>
              <a:rPr lang="en-US" sz="2400" b="1" dirty="0"/>
              <a:t>Engaging with a professional body:</a:t>
            </a:r>
          </a:p>
          <a:p>
            <a:pPr marL="536575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400" dirty="0">
                <a:hlinkClick r:id="rId3"/>
              </a:rPr>
              <a:t>Royal Society of Biology</a:t>
            </a:r>
            <a:endParaRPr lang="en-US" sz="2400" dirty="0"/>
          </a:p>
          <a:p>
            <a:pPr marL="536575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400" dirty="0">
                <a:hlinkClick r:id="rId4"/>
              </a:rPr>
              <a:t>Royal Society of Chemistry</a:t>
            </a:r>
            <a:endParaRPr lang="en-US" sz="2400" dirty="0"/>
          </a:p>
          <a:p>
            <a:pPr marL="536575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400" dirty="0">
                <a:hlinkClick r:id="rId5"/>
              </a:rPr>
              <a:t>Institute of Physics</a:t>
            </a:r>
            <a:endParaRPr lang="en-US" sz="2400" dirty="0"/>
          </a:p>
          <a:p>
            <a:pPr marL="536575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400" dirty="0">
                <a:hlinkClick r:id="rId6"/>
              </a:rPr>
              <a:t>Institute of Physics and Engineering in Medicine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07407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Career action plan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5DD16-65ED-F24D-830C-374389E7D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134600" cy="4351338"/>
          </a:xfrm>
        </p:spPr>
        <p:txBody>
          <a:bodyPr>
            <a:noAutofit/>
          </a:bodyPr>
          <a:lstStyle/>
          <a:p>
            <a:pPr lvl="0"/>
            <a:r>
              <a:rPr lang="en-US" sz="2200" b="1" dirty="0">
                <a:hlinkClick r:id="rId3"/>
              </a:rPr>
              <a:t>Preparing for your industry placement</a:t>
            </a:r>
            <a:r>
              <a:rPr lang="en-US" sz="2200" dirty="0">
                <a:hlinkClick r:id="rId3"/>
              </a:rPr>
              <a:t> </a:t>
            </a:r>
            <a:r>
              <a:rPr lang="en-US" sz="2200" dirty="0"/>
              <a:t>to get the most from this</a:t>
            </a:r>
          </a:p>
          <a:p>
            <a:pPr lvl="0"/>
            <a:r>
              <a:rPr lang="en-US" sz="2200" b="1" dirty="0"/>
              <a:t>Developing a wider interest in science</a:t>
            </a:r>
            <a:r>
              <a:rPr lang="en-US" sz="2200" dirty="0"/>
              <a:t>, such as being involved in ‘</a:t>
            </a:r>
            <a:r>
              <a:rPr lang="en-US" sz="2200" dirty="0">
                <a:sym typeface="Arial"/>
                <a:hlinkClick r:id="rId4" action="ppaction://hlinkfile"/>
              </a:rPr>
              <a:t>I'm a Scientist, Get me out of here!</a:t>
            </a:r>
            <a:r>
              <a:rPr lang="en-US" sz="2200" dirty="0">
                <a:sym typeface="Arial"/>
              </a:rPr>
              <a:t>’ </a:t>
            </a:r>
          </a:p>
          <a:p>
            <a:pPr lvl="0"/>
            <a:r>
              <a:rPr lang="en-US" sz="2200" b="1" dirty="0"/>
              <a:t>Completing a citizen science project</a:t>
            </a:r>
            <a:r>
              <a:rPr lang="en-US" sz="2200" dirty="0"/>
              <a:t>, such as </a:t>
            </a:r>
            <a:r>
              <a:rPr lang="en-US" sz="2200" dirty="0">
                <a:hlinkClick r:id="rId5"/>
              </a:rPr>
              <a:t>The Zooniverse </a:t>
            </a:r>
            <a:r>
              <a:rPr lang="en-US" sz="2200" dirty="0"/>
              <a:t>or </a:t>
            </a:r>
            <a:r>
              <a:rPr lang="en-US" sz="2200" dirty="0">
                <a:hlinkClick r:id="rId6" action="ppaction://hlinkfile"/>
              </a:rPr>
              <a:t>The Institute for Research in Schools</a:t>
            </a:r>
            <a:endParaRPr lang="en-US" sz="2200" dirty="0"/>
          </a:p>
          <a:p>
            <a:pPr lvl="0"/>
            <a:r>
              <a:rPr lang="en-US" sz="2200" b="1" dirty="0"/>
              <a:t>Attending an online lecture</a:t>
            </a:r>
            <a:r>
              <a:rPr lang="en-US" sz="2200" dirty="0"/>
              <a:t>, for example, </a:t>
            </a:r>
            <a:r>
              <a:rPr lang="en-US" sz="2200" dirty="0">
                <a:hlinkClick r:id="rId7"/>
              </a:rPr>
              <a:t>Gresham College </a:t>
            </a:r>
            <a:r>
              <a:rPr lang="en-US" sz="2200" dirty="0"/>
              <a:t>and </a:t>
            </a:r>
            <a:r>
              <a:rPr lang="en-US" sz="2200" dirty="0">
                <a:hlinkClick r:id="rId8" action="ppaction://hlinkfile"/>
              </a:rPr>
              <a:t>Genomics Lite</a:t>
            </a:r>
            <a:endParaRPr lang="en-US" sz="2200" dirty="0"/>
          </a:p>
          <a:p>
            <a:pPr lvl="0"/>
            <a:r>
              <a:rPr lang="en-US" sz="2200" b="1" dirty="0"/>
              <a:t>Find out more </a:t>
            </a:r>
            <a:r>
              <a:rPr lang="en-US" sz="2200" dirty="0">
                <a:hlinkClick r:id="rId9"/>
              </a:rPr>
              <a:t>here</a:t>
            </a:r>
            <a:r>
              <a:rPr lang="en-US" sz="2200" dirty="0"/>
              <a:t> </a:t>
            </a:r>
          </a:p>
          <a:p>
            <a:pPr lvl="0"/>
            <a:r>
              <a:rPr lang="en-US" sz="2200" b="1" dirty="0"/>
              <a:t>Assess your current range of skills </a:t>
            </a:r>
            <a:r>
              <a:rPr lang="en-US" sz="2200" dirty="0">
                <a:hlinkClick r:id="rId10"/>
              </a:rPr>
              <a:t>here</a:t>
            </a:r>
            <a:endParaRPr lang="en-US" sz="2200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11900"/>
            <a:ext cx="5511800" cy="40957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/>
              <a:t>Activity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136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AO2 Study question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678214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C6D382-C36A-E2B3-447A-A69354020E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BE9DA175-2D43-5742-9189-06BFA97C7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82352" cy="4351338"/>
          </a:xfrm>
        </p:spPr>
        <p:txBody>
          <a:bodyPr>
            <a:normAutofit fontScale="92500" lnSpcReduction="10000"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A university student completed a three-month industry placement working in a food laboratory, testing the nutritional content of various food samples. Their role included performing chemical tests, data analysis and presenting their findings, along with other colleagues, to clients. </a:t>
            </a: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After completing their degree, they decide that they no longer wish to pursue a career which requires them to spend most of their time working in a laboratory.  </a:t>
            </a: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Explain</a:t>
            </a:r>
            <a:r>
              <a:rPr lang="en-US" sz="2400" b="1" dirty="0"/>
              <a:t> two</a:t>
            </a:r>
            <a:r>
              <a:rPr lang="en-US" sz="2400" dirty="0"/>
              <a:t> other jobs </a:t>
            </a:r>
            <a:r>
              <a:rPr lang="en-US" sz="2400" u="sng" dirty="0"/>
              <a:t>outside</a:t>
            </a:r>
            <a:r>
              <a:rPr lang="en-US" sz="2400" dirty="0"/>
              <a:t> of the science sector where the student could apply their science knowledge and the skills they have gained on placement and their degree. 																	[4 marks]</a:t>
            </a:r>
          </a:p>
        </p:txBody>
      </p:sp>
    </p:spTree>
    <p:extLst>
      <p:ext uri="{BB962C8B-B14F-4D97-AF65-F5344CB8AC3E}">
        <p14:creationId xmlns:p14="http://schemas.microsoft.com/office/powerpoint/2010/main" val="1979366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AO2 Study </a:t>
            </a:r>
            <a:r>
              <a:rPr lang="en-GB" dirty="0"/>
              <a:t>question – mark scheme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531069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C6D382-C36A-E2B3-447A-A69354020E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5E1B82D3-9618-D7BE-00E3-D5EC033C5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3127"/>
            <a:ext cx="10515600" cy="4283836"/>
          </a:xfrm>
        </p:spPr>
        <p:txBody>
          <a:bodyPr>
            <a:normAutofit fontScale="85000" lnSpcReduction="10000"/>
          </a:bodyPr>
          <a:lstStyle/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>
                <a:solidFill>
                  <a:srgbClr val="444746"/>
                </a:solidFill>
              </a:rPr>
              <a:t>Award one mark per point [career identified] and one further mark for justification relevant to the context, up to a maximum of two marks per explanation</a:t>
            </a:r>
            <a:r>
              <a:rPr lang="en-US" sz="2400" dirty="0"/>
              <a:t>. Examples could include:</a:t>
            </a:r>
          </a:p>
          <a:p>
            <a:pPr marL="444500" indent="-342900">
              <a:lnSpc>
                <a:spcPct val="107916"/>
              </a:lnSpc>
              <a:spcBef>
                <a:spcPts val="800"/>
              </a:spcBef>
              <a:buSzPts val="2000"/>
            </a:pPr>
            <a:r>
              <a:rPr lang="en-US" dirty="0"/>
              <a:t>M</a:t>
            </a:r>
            <a:r>
              <a:rPr lang="en-US" sz="2400" dirty="0"/>
              <a:t>useum education officer/a museum employee who guides students around the museum explaining the exhibits/teacher (1) using their scientific knowledge gained from their degree and communication skills gained on placement (1).</a:t>
            </a:r>
          </a:p>
          <a:p>
            <a:pPr marL="444500" indent="-342900">
              <a:lnSpc>
                <a:spcPct val="107916"/>
              </a:lnSpc>
              <a:spcBef>
                <a:spcPts val="0"/>
              </a:spcBef>
              <a:buSzPts val="2000"/>
            </a:pPr>
            <a:r>
              <a:rPr lang="en-US" dirty="0"/>
              <a:t>M</a:t>
            </a:r>
            <a:r>
              <a:rPr lang="en-US" sz="2400" dirty="0"/>
              <a:t>anagement consultant solving client problems (1) applying their scientific knowledge and analytical skills from their degree and experience in presenting/communicating </a:t>
            </a:r>
            <a:r>
              <a:rPr lang="en-US" dirty="0"/>
              <a:t>complex</a:t>
            </a:r>
            <a:r>
              <a:rPr lang="en-US" sz="2400" dirty="0"/>
              <a:t> ideas with others/a non-scientific audience (1).</a:t>
            </a:r>
          </a:p>
          <a:p>
            <a:pPr marL="444500" indent="-342900">
              <a:lnSpc>
                <a:spcPct val="107916"/>
              </a:lnSpc>
              <a:spcBef>
                <a:spcPts val="0"/>
              </a:spcBef>
              <a:buSzPts val="2000"/>
            </a:pPr>
            <a:r>
              <a:rPr lang="en-GB" dirty="0"/>
              <a:t>T</a:t>
            </a:r>
            <a:r>
              <a:rPr lang="en-GB" dirty="0">
                <a:effectLst/>
              </a:rPr>
              <a:t>echnical writer conveying complex information (1) which would allow the person to utilise their skills in data analysis developed during placement (1).</a:t>
            </a: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Accept any other suitable response.</a:t>
            </a:r>
          </a:p>
        </p:txBody>
      </p:sp>
    </p:spTree>
    <p:extLst>
      <p:ext uri="{BB962C8B-B14F-4D97-AF65-F5344CB8AC3E}">
        <p14:creationId xmlns:p14="http://schemas.microsoft.com/office/powerpoint/2010/main" val="4085665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2E8A0C4-6E89-275E-3913-5CA691E27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To further help dispel some of the misconceptions around the lack of diversity of roles within science look at the following articles:</a:t>
            </a:r>
            <a:endParaRPr lang="en-US" dirty="0">
              <a:solidFill>
                <a:srgbClr val="0D0D0D"/>
              </a:solidFill>
              <a:effectLst/>
              <a:latin typeface="Arial"/>
              <a:ea typeface="Arial" panose="020B0604020202020204" pitchFamily="34" charset="0"/>
              <a:cs typeface="Arial"/>
            </a:endParaRPr>
          </a:p>
          <a:p>
            <a:pPr marL="70485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D0D0D"/>
                </a:solidFill>
                <a:latin typeface="Arial"/>
                <a:cs typeface="Arial"/>
                <a:hlinkClick r:id="rId3" action="ppaction://hlinkfile"/>
              </a:rPr>
              <a:t>Science fiction: common misconceptions about science jobs </a:t>
            </a:r>
            <a:r>
              <a:rPr lang="en-US" dirty="0">
                <a:solidFill>
                  <a:srgbClr val="0D0D0D"/>
                </a:solidFill>
                <a:latin typeface="Arial"/>
                <a:cs typeface="Arial"/>
              </a:rPr>
              <a:t>(hyperec.com)</a:t>
            </a:r>
          </a:p>
          <a:p>
            <a:pPr marL="70485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D0D0D"/>
                </a:solidFill>
                <a:latin typeface="Arial"/>
                <a:cs typeface="Arial"/>
                <a:hlinkClick r:id="rId4"/>
              </a:rPr>
              <a:t>Only for academics? Five myths about science and technology</a:t>
            </a:r>
            <a:endParaRPr lang="en-US" dirty="0">
              <a:solidFill>
                <a:srgbClr val="0D0D0D"/>
              </a:solidFill>
              <a:latin typeface="Arial"/>
              <a:cs typeface="Arial"/>
            </a:endParaRP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D0D0D"/>
                </a:solidFill>
                <a:latin typeface="Arial"/>
                <a:cs typeface="Arial"/>
              </a:rPr>
              <a:t>Write a paragraph to correct a common misconception, such as all scientists work in a laboratory/you need a degree to work in science.</a:t>
            </a:r>
            <a:endParaRPr lang="en-GB" dirty="0">
              <a:solidFill>
                <a:srgbClr val="0D0D0D"/>
              </a:solidFill>
              <a:latin typeface="Arial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AE74AB44-543F-7C7D-453C-666F3333D6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909441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</p:spTree>
    <p:extLst>
      <p:ext uri="{BB962C8B-B14F-4D97-AF65-F5344CB8AC3E}">
        <p14:creationId xmlns:p14="http://schemas.microsoft.com/office/powerpoint/2010/main" val="205873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4591050" cy="4327142"/>
          </a:xfrm>
        </p:spPr>
        <p:txBody>
          <a:bodyPr>
            <a:normAutofit/>
          </a:bodyPr>
          <a:lstStyle/>
          <a:p>
            <a:r>
              <a:rPr lang="en-US" sz="2000" dirty="0"/>
              <a:t>described some of the diversity of roles that exist within the science sector</a:t>
            </a:r>
          </a:p>
          <a:p>
            <a:r>
              <a:rPr lang="en-US" sz="2000" dirty="0"/>
              <a:t>classified occupations as technical, higher technical or professional</a:t>
            </a:r>
          </a:p>
          <a:p>
            <a:r>
              <a:rPr lang="en-US" sz="2000" dirty="0"/>
              <a:t>described a range of science career opportunities you can access after completing this course, and the next steps you can take to get there.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10726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01CD2D28-EFF2-CA88-B8CF-C20AB18EE3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5C0FA10-8ABB-8BB5-B866-E4A30F050F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43599" y="1690688"/>
            <a:ext cx="5410201" cy="4341812"/>
          </a:xfrm>
        </p:spPr>
        <p:txBody>
          <a:bodyPr>
            <a:normAutofit/>
          </a:bodyPr>
          <a:lstStyle/>
          <a:p>
            <a:r>
              <a:rPr lang="en-US" sz="1400" b="1" dirty="0"/>
              <a:t>Skills:</a:t>
            </a:r>
          </a:p>
          <a:p>
            <a:r>
              <a:rPr lang="en-US" sz="1400" dirty="0"/>
              <a:t>CS2.1 Conduct a review of independently selected scientific literature and other appropriate primary/secondary sources</a:t>
            </a:r>
          </a:p>
          <a:p>
            <a:r>
              <a:rPr lang="en-US" sz="1400" dirty="0"/>
              <a:t>CS3.1 Identify their own role in relation to the wider team</a:t>
            </a:r>
          </a:p>
          <a:p>
            <a:r>
              <a:rPr lang="en-US" sz="1400" b="1" dirty="0"/>
              <a:t>General competencies:</a:t>
            </a:r>
          </a:p>
          <a:p>
            <a:r>
              <a:rPr lang="en-US" sz="1400" dirty="0"/>
              <a:t>English:</a:t>
            </a:r>
          </a:p>
          <a:p>
            <a:r>
              <a:rPr lang="en-US" sz="1400" dirty="0"/>
              <a:t>GEC4 </a:t>
            </a:r>
            <a:r>
              <a:rPr lang="en-US" sz="1400" dirty="0" err="1"/>
              <a:t>Summarise</a:t>
            </a:r>
            <a:r>
              <a:rPr lang="en-US" sz="1400" dirty="0"/>
              <a:t> information/ideas</a:t>
            </a:r>
          </a:p>
          <a:p>
            <a:r>
              <a:rPr lang="en-US" sz="1400" dirty="0"/>
              <a:t>GEC5 </a:t>
            </a:r>
            <a:r>
              <a:rPr lang="en-US" sz="1400" dirty="0" err="1"/>
              <a:t>Synthesise</a:t>
            </a:r>
            <a:r>
              <a:rPr lang="en-US" sz="1400" dirty="0"/>
              <a:t> information</a:t>
            </a:r>
          </a:p>
          <a:p>
            <a:r>
              <a:rPr lang="en-US" sz="1400" dirty="0"/>
              <a:t>GEC6 Take part in/lead discussions</a:t>
            </a:r>
          </a:p>
          <a:p>
            <a:r>
              <a:rPr lang="en-US" sz="1400" dirty="0"/>
              <a:t>Digital: </a:t>
            </a:r>
          </a:p>
          <a:p>
            <a:r>
              <a:rPr lang="en-US" sz="1400" dirty="0"/>
              <a:t>GDC1 Use digital technology and media effectively</a:t>
            </a:r>
          </a:p>
          <a:p>
            <a:r>
              <a:rPr lang="en-US" sz="1400" dirty="0"/>
              <a:t>GDC3 Communicate and collaborate</a:t>
            </a:r>
          </a:p>
        </p:txBody>
      </p:sp>
    </p:spTree>
    <p:extLst>
      <p:ext uri="{BB962C8B-B14F-4D97-AF65-F5344CB8AC3E}">
        <p14:creationId xmlns:p14="http://schemas.microsoft.com/office/powerpoint/2010/main" val="268919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339590" cy="4486275"/>
          </a:xfrm>
        </p:spPr>
        <p:txBody>
          <a:bodyPr>
            <a:normAutofit/>
          </a:bodyPr>
          <a:lstStyle/>
          <a:p>
            <a:r>
              <a:rPr lang="en-US" sz="2000" dirty="0"/>
              <a:t>describe some of the diversity of roles that exist within the science and health sector</a:t>
            </a:r>
          </a:p>
          <a:p>
            <a:r>
              <a:rPr lang="en-US" sz="2000" dirty="0"/>
              <a:t>classify occupations as technical, higher technical or professional</a:t>
            </a:r>
          </a:p>
          <a:p>
            <a:r>
              <a:rPr lang="en-US" sz="2000" dirty="0"/>
              <a:t>describe a range of science career opportunities you can access after completing this course, and the next steps you can take to get there.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43599" y="1690688"/>
            <a:ext cx="5410201" cy="4341812"/>
          </a:xfrm>
        </p:spPr>
        <p:txBody>
          <a:bodyPr>
            <a:normAutofit/>
          </a:bodyPr>
          <a:lstStyle/>
          <a:p>
            <a:r>
              <a:rPr lang="en-US" sz="1400" b="1" dirty="0"/>
              <a:t>Skills:</a:t>
            </a:r>
          </a:p>
          <a:p>
            <a:r>
              <a:rPr lang="en-US" sz="1400" dirty="0"/>
              <a:t>CS2.1 Conduct a review of independently selected scientific literature and other appropriate primary/secondary sources</a:t>
            </a:r>
          </a:p>
          <a:p>
            <a:r>
              <a:rPr lang="en-US" sz="1400" dirty="0"/>
              <a:t>CS3.1 Identify their own role in relation to the wider team</a:t>
            </a:r>
          </a:p>
          <a:p>
            <a:r>
              <a:rPr lang="en-US" sz="1400" b="1" dirty="0"/>
              <a:t>General competencies:</a:t>
            </a:r>
          </a:p>
          <a:p>
            <a:r>
              <a:rPr lang="en-US" sz="1400" dirty="0"/>
              <a:t>English:</a:t>
            </a:r>
          </a:p>
          <a:p>
            <a:r>
              <a:rPr lang="en-US" sz="1400" dirty="0"/>
              <a:t>GEC4 </a:t>
            </a:r>
            <a:r>
              <a:rPr lang="en-US" sz="1400" dirty="0" err="1"/>
              <a:t>Summarise</a:t>
            </a:r>
            <a:r>
              <a:rPr lang="en-US" sz="1400" dirty="0"/>
              <a:t> information/ideas</a:t>
            </a:r>
          </a:p>
          <a:p>
            <a:r>
              <a:rPr lang="en-US" sz="1400" dirty="0"/>
              <a:t>GEC5 </a:t>
            </a:r>
            <a:r>
              <a:rPr lang="en-US" sz="1400" dirty="0" err="1"/>
              <a:t>Synthesise</a:t>
            </a:r>
            <a:r>
              <a:rPr lang="en-US" sz="1400" dirty="0"/>
              <a:t> information</a:t>
            </a:r>
          </a:p>
          <a:p>
            <a:r>
              <a:rPr lang="en-US" sz="1400" dirty="0"/>
              <a:t>GEC6 Take part in/lead discussions</a:t>
            </a:r>
          </a:p>
          <a:p>
            <a:r>
              <a:rPr lang="en-US" sz="1400" dirty="0"/>
              <a:t>Digital: </a:t>
            </a:r>
          </a:p>
          <a:p>
            <a:r>
              <a:rPr lang="en-US" sz="1400" dirty="0"/>
              <a:t>GDC1 Use digital technology and media effectively</a:t>
            </a:r>
          </a:p>
          <a:p>
            <a:r>
              <a:rPr lang="en-US" sz="1400" dirty="0"/>
              <a:t>GDC3 Communicate and collaborate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10726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435DA5-7169-6CA8-ECEE-55BEF64267A8}"/>
              </a:ext>
            </a:extLst>
          </p:cNvPr>
          <p:cNvSpPr/>
          <p:nvPr/>
        </p:nvSpPr>
        <p:spPr>
          <a:xfrm>
            <a:off x="962030" y="1690688"/>
            <a:ext cx="10515600" cy="4340994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182100" cy="1325563"/>
          </a:xfrm>
        </p:spPr>
        <p:txBody>
          <a:bodyPr>
            <a:normAutofit/>
          </a:bodyPr>
          <a:lstStyle/>
          <a:p>
            <a:r>
              <a:rPr lang="en-GB" dirty="0"/>
              <a:t>How many occupations within the science sector can you name?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24601"/>
            <a:ext cx="5372100" cy="396874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13E1168-CD3C-FAA2-F710-D5BC2B25DBBB}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bg1"/>
          </a:solidFill>
          <a:ln w="38100">
            <a:solidFill>
              <a:srgbClr val="E2EE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45230D8-5729-C8F0-8788-0D949EC0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91339" y="3080211"/>
            <a:ext cx="1463857" cy="184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30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Occupations within the science sector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1807CB-7788-0FF2-63B0-1AFE92ACC005}"/>
              </a:ext>
            </a:extLst>
          </p:cNvPr>
          <p:cNvSpPr txBox="1"/>
          <p:nvPr/>
        </p:nvSpPr>
        <p:spPr>
          <a:xfrm>
            <a:off x="1400579" y="5492838"/>
            <a:ext cx="3752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Royal Society of Chemistry: Analytical chemist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708CD0-7F2B-6DD5-8027-1A70743FDF06}"/>
              </a:ext>
            </a:extLst>
          </p:cNvPr>
          <p:cNvSpPr txBox="1"/>
          <p:nvPr/>
        </p:nvSpPr>
        <p:spPr>
          <a:xfrm>
            <a:off x="878940" y="2324487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4D096-3B9E-972D-C9AE-EB0D9FF98D22}"/>
              </a:ext>
            </a:extLst>
          </p:cNvPr>
          <p:cNvSpPr txBox="1"/>
          <p:nvPr/>
        </p:nvSpPr>
        <p:spPr>
          <a:xfrm>
            <a:off x="6819190" y="2301120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207E09-5FD8-FA5D-1FE6-09FC4AFBC06D}"/>
              </a:ext>
            </a:extLst>
          </p:cNvPr>
          <p:cNvSpPr txBox="1"/>
          <p:nvPr/>
        </p:nvSpPr>
        <p:spPr>
          <a:xfrm>
            <a:off x="851561" y="4554682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28A92B-7466-4168-9D29-577B25434A1F}"/>
              </a:ext>
            </a:extLst>
          </p:cNvPr>
          <p:cNvSpPr txBox="1"/>
          <p:nvPr/>
        </p:nvSpPr>
        <p:spPr>
          <a:xfrm>
            <a:off x="6791811" y="4553818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4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CDAEE228-1649-3779-CD02-030A3975BE3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50"/>
            <a:ext cx="5636172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768E07-9A51-FD46-C350-6209047FBFC4}"/>
              </a:ext>
            </a:extLst>
          </p:cNvPr>
          <p:cNvSpPr txBox="1"/>
          <p:nvPr/>
        </p:nvSpPr>
        <p:spPr>
          <a:xfrm>
            <a:off x="2556665" y="1738905"/>
            <a:ext cx="78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Watch the following videos which describe roles in different </a:t>
            </a:r>
            <a:r>
              <a:rPr lang="en-U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Online Media 13" title="Analytical chemist, healthcare">
            <a:hlinkClick r:id="" action="ppaction://media"/>
            <a:extLst>
              <a:ext uri="{FF2B5EF4-FFF2-40B4-BE49-F238E27FC236}">
                <a16:creationId xmlns:a16="http://schemas.microsoft.com/office/drawing/2014/main" id="{5FD00F80-095C-FC39-8555-319994A5A61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74837" y="2385236"/>
            <a:ext cx="5242791" cy="2962177"/>
          </a:xfrm>
          <a:prstGeom prst="rect">
            <a:avLst/>
          </a:prstGeom>
        </p:spPr>
      </p:pic>
      <p:pic>
        <p:nvPicPr>
          <p:cNvPr id="3" name="Online Media 13" title="National Food Science &amp; Technology Week">
            <a:hlinkClick r:id="" action="ppaction://media"/>
            <a:extLst>
              <a:ext uri="{FF2B5EF4-FFF2-40B4-BE49-F238E27FC236}">
                <a16:creationId xmlns:a16="http://schemas.microsoft.com/office/drawing/2014/main" id="{1FD7EB96-CF9C-5E8A-1DAC-6E7D7EF7FFE3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474372" y="2375034"/>
            <a:ext cx="5242791" cy="29621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27DE33-EAAD-F756-15DE-A769533E29BF}"/>
              </a:ext>
            </a:extLst>
          </p:cNvPr>
          <p:cNvSpPr txBox="1"/>
          <p:nvPr/>
        </p:nvSpPr>
        <p:spPr>
          <a:xfrm>
            <a:off x="7119257" y="5492838"/>
            <a:ext cx="40984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Institute of Food Science and Technology: Food technologist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79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Occupations within the science sector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708CD0-7F2B-6DD5-8027-1A70743FDF06}"/>
              </a:ext>
            </a:extLst>
          </p:cNvPr>
          <p:cNvSpPr txBox="1"/>
          <p:nvPr/>
        </p:nvSpPr>
        <p:spPr>
          <a:xfrm>
            <a:off x="878940" y="2324487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4D096-3B9E-972D-C9AE-EB0D9FF98D22}"/>
              </a:ext>
            </a:extLst>
          </p:cNvPr>
          <p:cNvSpPr txBox="1"/>
          <p:nvPr/>
        </p:nvSpPr>
        <p:spPr>
          <a:xfrm>
            <a:off x="6819190" y="2301120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207E09-5FD8-FA5D-1FE6-09FC4AFBC06D}"/>
              </a:ext>
            </a:extLst>
          </p:cNvPr>
          <p:cNvSpPr txBox="1"/>
          <p:nvPr/>
        </p:nvSpPr>
        <p:spPr>
          <a:xfrm>
            <a:off x="851561" y="4554682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28A92B-7466-4168-9D29-577B25434A1F}"/>
              </a:ext>
            </a:extLst>
          </p:cNvPr>
          <p:cNvSpPr txBox="1"/>
          <p:nvPr/>
        </p:nvSpPr>
        <p:spPr>
          <a:xfrm>
            <a:off x="6791811" y="4553818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4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80FA83-14CE-4B8A-0431-6CA82E41DA9C}"/>
              </a:ext>
            </a:extLst>
          </p:cNvPr>
          <p:cNvSpPr txBox="1"/>
          <p:nvPr/>
        </p:nvSpPr>
        <p:spPr>
          <a:xfrm>
            <a:off x="1571213" y="5566237"/>
            <a:ext cx="3167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NERC Science: Ecologist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CDAEE228-1649-3779-CD02-030A3975BE3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50"/>
            <a:ext cx="5636172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1D7F36-DB81-1001-F344-8B270F12886E}"/>
              </a:ext>
            </a:extLst>
          </p:cNvPr>
          <p:cNvSpPr txBox="1"/>
          <p:nvPr/>
        </p:nvSpPr>
        <p:spPr>
          <a:xfrm>
            <a:off x="2357729" y="1616694"/>
            <a:ext cx="78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Watch the following videos which describe roles in different </a:t>
            </a:r>
            <a:r>
              <a:rPr lang="en-U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Online Media 15" title="From Field to Computer: A Day in the Life of an Ecologist - Meet Dr Micheal Pocock">
            <a:hlinkClick r:id="" action="ppaction://media"/>
            <a:extLst>
              <a:ext uri="{FF2B5EF4-FFF2-40B4-BE49-F238E27FC236}">
                <a16:creationId xmlns:a16="http://schemas.microsoft.com/office/drawing/2014/main" id="{B71460CB-702B-EF99-32C4-B18C5E0A7A9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53558" y="2263025"/>
            <a:ext cx="5271294" cy="2978281"/>
          </a:xfrm>
          <a:prstGeom prst="rect">
            <a:avLst/>
          </a:prstGeom>
        </p:spPr>
      </p:pic>
      <p:pic>
        <p:nvPicPr>
          <p:cNvPr id="2" name="Online Media 14" title="Working as a dietitian">
            <a:hlinkClick r:id="" action="ppaction://media"/>
            <a:extLst>
              <a:ext uri="{FF2B5EF4-FFF2-40B4-BE49-F238E27FC236}">
                <a16:creationId xmlns:a16="http://schemas.microsoft.com/office/drawing/2014/main" id="{0E4E1BB4-3DBF-4AB2-32E1-D7B0DF3B4947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567150" y="2260586"/>
            <a:ext cx="5275610" cy="29807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CE067A-CA47-8D7B-20BA-FE0DC681798E}"/>
              </a:ext>
            </a:extLst>
          </p:cNvPr>
          <p:cNvSpPr txBox="1"/>
          <p:nvPr/>
        </p:nvSpPr>
        <p:spPr>
          <a:xfrm>
            <a:off x="7786963" y="5566237"/>
            <a:ext cx="2835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Dietician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06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Occupations within the science sector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5257800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84ACE-32C0-240A-6F69-BFA915FEBD98}"/>
              </a:ext>
            </a:extLst>
          </p:cNvPr>
          <p:cNvSpPr txBox="1"/>
          <p:nvPr/>
        </p:nvSpPr>
        <p:spPr>
          <a:xfrm>
            <a:off x="4347536" y="5478476"/>
            <a:ext cx="3496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Cancer genomics scientist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708CD0-7F2B-6DD5-8027-1A70743FDF06}"/>
              </a:ext>
            </a:extLst>
          </p:cNvPr>
          <p:cNvSpPr txBox="1"/>
          <p:nvPr/>
        </p:nvSpPr>
        <p:spPr>
          <a:xfrm>
            <a:off x="878940" y="2324487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5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4D096-3B9E-972D-C9AE-EB0D9FF98D22}"/>
              </a:ext>
            </a:extLst>
          </p:cNvPr>
          <p:cNvSpPr txBox="1"/>
          <p:nvPr/>
        </p:nvSpPr>
        <p:spPr>
          <a:xfrm>
            <a:off x="6819190" y="2301120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6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207E09-5FD8-FA5D-1FE6-09FC4AFBC06D}"/>
              </a:ext>
            </a:extLst>
          </p:cNvPr>
          <p:cNvSpPr txBox="1"/>
          <p:nvPr/>
        </p:nvSpPr>
        <p:spPr>
          <a:xfrm>
            <a:off x="851561" y="4554682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7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28A92B-7466-4168-9D29-577B25434A1F}"/>
              </a:ext>
            </a:extLst>
          </p:cNvPr>
          <p:cNvSpPr txBox="1"/>
          <p:nvPr/>
        </p:nvSpPr>
        <p:spPr>
          <a:xfrm>
            <a:off x="6791811" y="4553818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8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E64204-79AE-E43D-3FBD-FD0F210ABBFA}"/>
              </a:ext>
            </a:extLst>
          </p:cNvPr>
          <p:cNvSpPr txBox="1"/>
          <p:nvPr/>
        </p:nvSpPr>
        <p:spPr>
          <a:xfrm>
            <a:off x="2339495" y="1632342"/>
            <a:ext cx="78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Watch the following video which describes a role in an </a:t>
            </a:r>
            <a:r>
              <a:rPr lang="en-U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Online Media 14" title="Amber Bryce Trainee Clinical Scientist Cancer Genomics">
            <a:hlinkClick r:id="" action="ppaction://media"/>
            <a:extLst>
              <a:ext uri="{FF2B5EF4-FFF2-40B4-BE49-F238E27FC236}">
                <a16:creationId xmlns:a16="http://schemas.microsoft.com/office/drawing/2014/main" id="{AA9F3B24-D787-896A-8C3A-E773AC35D4D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57498" y="2205128"/>
            <a:ext cx="5480389" cy="309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19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Occupations within the science sector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5886C4B-B069-D0AF-E015-D3F0C9CDA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Click on the links to watch the following videos, which describe roles in different </a:t>
            </a:r>
            <a:r>
              <a:rPr lang="en-US" dirty="0" err="1"/>
              <a:t>organisations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hlinkClick r:id="rId3"/>
              </a:rPr>
              <a:t>Metrology technician</a:t>
            </a:r>
            <a:endParaRPr lang="en-US" sz="24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hlinkClick r:id="rId4"/>
              </a:rPr>
              <a:t>Acoustics technician</a:t>
            </a:r>
            <a:endParaRPr lang="en-US" sz="24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linkClick r:id="rId5"/>
              </a:rPr>
              <a:t>S</a:t>
            </a:r>
            <a:r>
              <a:rPr lang="en-US" sz="2400" dirty="0">
                <a:effectLst/>
                <a:hlinkClick r:id="rId5"/>
              </a:rPr>
              <a:t>cience manufacturing technician</a:t>
            </a:r>
            <a:endParaRPr lang="en-US" dirty="0"/>
          </a:p>
          <a:p>
            <a:endParaRPr lang="en-GB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1"/>
            <a:ext cx="5812971" cy="273050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</p:spTree>
    <p:extLst>
      <p:ext uri="{BB962C8B-B14F-4D97-AF65-F5344CB8AC3E}">
        <p14:creationId xmlns:p14="http://schemas.microsoft.com/office/powerpoint/2010/main" val="2268478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Types of occupation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933" y="5335117"/>
            <a:ext cx="7073096" cy="841846"/>
          </a:xfrm>
        </p:spPr>
        <p:txBody>
          <a:bodyPr vert="horz" lIns="180000" tIns="180000" rIns="180000" bIns="180000" rtlCol="0" anchor="t">
            <a:normAutofit/>
          </a:bodyPr>
          <a:lstStyle/>
          <a:p>
            <a:pPr marL="0" indent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GB" sz="1800" dirty="0">
              <a:latin typeface="Arial"/>
              <a:ea typeface="Arial" panose="020B0604020202020204" pitchFamily="34" charset="0"/>
              <a:cs typeface="Arial"/>
            </a:endParaRPr>
          </a:p>
          <a:p>
            <a:pPr>
              <a:buFont typeface="Arial"/>
              <a:buChar char="•"/>
            </a:pPr>
            <a:endParaRPr lang="en-GB" sz="18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72358" y="6362700"/>
            <a:ext cx="5401442" cy="35877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D865726-BE5B-39A0-A31E-619DFDCEC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384014"/>
              </p:ext>
            </p:extLst>
          </p:nvPr>
        </p:nvGraphicFramePr>
        <p:xfrm>
          <a:off x="1034143" y="1690688"/>
          <a:ext cx="10395858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6742">
                  <a:extLst>
                    <a:ext uri="{9D8B030D-6E8A-4147-A177-3AD203B41FA5}">
                      <a16:colId xmlns:a16="http://schemas.microsoft.com/office/drawing/2014/main" val="860766930"/>
                    </a:ext>
                  </a:extLst>
                </a:gridCol>
                <a:gridCol w="4663078">
                  <a:extLst>
                    <a:ext uri="{9D8B030D-6E8A-4147-A177-3AD203B41FA5}">
                      <a16:colId xmlns:a16="http://schemas.microsoft.com/office/drawing/2014/main" val="2076594516"/>
                    </a:ext>
                  </a:extLst>
                </a:gridCol>
                <a:gridCol w="3846038">
                  <a:extLst>
                    <a:ext uri="{9D8B030D-6E8A-4147-A177-3AD203B41FA5}">
                      <a16:colId xmlns:a16="http://schemas.microsoft.com/office/drawing/2014/main" val="30394084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of occupation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Skill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Qualifications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935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Skilled occupations that a college leaver/apprentice would be entering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Typically Level 2 or 3 qualification of apprenticeship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37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Higher 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Requires more knowledge and skills acquired through experience in the workplace or further technical education study</a:t>
                      </a:r>
                      <a:endParaRPr lang="en-GB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Typically Level 4 or 5 qualification or apprenticeship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062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Professional occupations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Occupations where there is a clear career progression from higher technical occupations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Typically undergraduate degree (Level 6) or higher, or degree apprenticeship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383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86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Types of occupation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Look at the occupational route maps (see useful links).</a:t>
            </a:r>
          </a:p>
          <a:p>
            <a:pPr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a typeface="Arial" panose="020B0604020202020204" pitchFamily="34" charset="0"/>
              </a:rPr>
              <a:t>Identify roles within the science sector that you may wish to pursue.</a:t>
            </a:r>
            <a:endParaRPr lang="en-GB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Create your own personalised path into these roles</a:t>
            </a:r>
            <a:r>
              <a:rPr lang="en-GB" dirty="0">
                <a:solidFill>
                  <a:srgbClr val="0D0D0D"/>
                </a:solidFill>
                <a:ea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a typeface="Arial" panose="020B0604020202020204" pitchFamily="34" charset="0"/>
              </a:rPr>
              <a:t>Identify any barriers you may meet.</a:t>
            </a:r>
            <a:endParaRPr lang="en-US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257800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Useful links</a:t>
            </a:r>
            <a:endParaRPr lang="en-GB" dirty="0"/>
          </a:p>
          <a:p>
            <a:r>
              <a:rPr lang="en-GB" dirty="0">
                <a:hlinkClick r:id="rId3"/>
              </a:rPr>
              <a:t>Occupational route map</a:t>
            </a:r>
            <a:endParaRPr lang="en-GB" dirty="0"/>
          </a:p>
          <a:p>
            <a:r>
              <a:rPr lang="en-GB" dirty="0">
                <a:hlinkClick r:id="rId4"/>
              </a:rPr>
              <a:t>Technicians case studies </a:t>
            </a:r>
            <a:endParaRPr lang="en-GB" dirty="0"/>
          </a:p>
          <a:p>
            <a:r>
              <a:rPr lang="en-GB" dirty="0">
                <a:hlinkClick r:id="rId5" action="ppaction://hlinkfile"/>
              </a:rPr>
              <a:t>National Careers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953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1854</Words>
  <Application>Microsoft Office PowerPoint</Application>
  <PresentationFormat>Widescreen</PresentationFormat>
  <Paragraphs>226</Paragraphs>
  <Slides>18</Slides>
  <Notes>10</Notes>
  <HiddenSlides>0</HiddenSlides>
  <MMClips>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Narrow</vt:lpstr>
      <vt:lpstr>Calibri</vt:lpstr>
      <vt:lpstr>Segoe UI</vt:lpstr>
      <vt:lpstr>Office Theme</vt:lpstr>
      <vt:lpstr>Science</vt:lpstr>
      <vt:lpstr>In this lesson, we will:</vt:lpstr>
      <vt:lpstr>How many occupations within the science sector can you name?</vt:lpstr>
      <vt:lpstr>Occupations within the science sector</vt:lpstr>
      <vt:lpstr>Occupations within the science sector</vt:lpstr>
      <vt:lpstr>Occupations within the science sector</vt:lpstr>
      <vt:lpstr>Occupations within the science sector</vt:lpstr>
      <vt:lpstr>Types of occupation</vt:lpstr>
      <vt:lpstr>Types of occupation</vt:lpstr>
      <vt:lpstr>Classifying occupations</vt:lpstr>
      <vt:lpstr>Classifying occupations</vt:lpstr>
      <vt:lpstr>Career action plan</vt:lpstr>
      <vt:lpstr>Career action plan</vt:lpstr>
      <vt:lpstr>Career action plan</vt:lpstr>
      <vt:lpstr>AO2 Study question</vt:lpstr>
      <vt:lpstr>AO2 Study question – mark scheme</vt:lpstr>
      <vt:lpstr>Consolidation</vt:lpstr>
      <vt:lpstr>In this lesson, we have: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2024-03-01T16:45:42Z</dcterms:created>
  <dcterms:modified xsi:type="dcterms:W3CDTF">2024-03-05T08:57:33Z</dcterms:modified>
</cp:coreProperties>
</file>