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58" r:id="rId3"/>
    <p:sldId id="259" r:id="rId4"/>
    <p:sldId id="287" r:id="rId5"/>
    <p:sldId id="308" r:id="rId6"/>
    <p:sldId id="309" r:id="rId7"/>
    <p:sldId id="310" r:id="rId8"/>
    <p:sldId id="270" r:id="rId9"/>
    <p:sldId id="289" r:id="rId10"/>
    <p:sldId id="291" r:id="rId11"/>
    <p:sldId id="299" r:id="rId12"/>
    <p:sldId id="302" r:id="rId13"/>
    <p:sldId id="293" r:id="rId14"/>
    <p:sldId id="294" r:id="rId15"/>
    <p:sldId id="306" r:id="rId16"/>
    <p:sldId id="307" r:id="rId17"/>
    <p:sldId id="271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95D"/>
    <a:srgbClr val="88A2FF"/>
    <a:srgbClr val="8E53EF"/>
    <a:srgbClr val="FF7575"/>
    <a:srgbClr val="466318"/>
    <a:srgbClr val="E2EEBE"/>
    <a:srgbClr val="F6FAEC"/>
    <a:srgbClr val="C0CEFF"/>
    <a:srgbClr val="1028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32" autoAdjust="0"/>
    <p:restoredTop sz="90865" autoAdjust="0"/>
  </p:normalViewPr>
  <p:slideViewPr>
    <p:cSldViewPr snapToGrid="0">
      <p:cViewPr varScale="1">
        <p:scale>
          <a:sx n="67" d="100"/>
          <a:sy n="67" d="100"/>
        </p:scale>
        <p:origin x="2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059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8/10/relationships/authors" Target="author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1D0A8-53FF-630C-A836-51A3FCF67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E7DE2-9C0D-6BF3-1161-3FCE11A4D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0100-C4EB-4E88-91FA-DBDEB754A07B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F44F-3644-328A-AC9D-5615F79C6C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FE00-70B8-9624-0D12-55AEF16C7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E69C-86F9-4AFD-A89E-85F0E027EA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7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08B7D-84DA-49B4-815F-E8EB22447C8B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718B6-B4F5-461F-A37F-3825AB67BA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hyperec.com/post/science-fiction-common-misconceptions-about-science-job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heguardian.com/careers/five-myths-science-technology-maths-stem-career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8hzt6t0b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l2Id0cCsOVc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LMZ2sJ5L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eforapprenticeships.org/occupational-map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nationalcareers.service.gov.uk/job-categories/science-and-research" TargetMode="External"/><Relationship Id="rId4" Type="http://schemas.openxmlformats.org/officeDocument/2006/relationships/hyperlink" Target="http://www.technicians.org.uk/technician-profiles/browse-the-roles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b.org.uk/careers-and-cpd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pem.ac.uk/get-involved/membership/routes-to-membership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government/publications/student-guide-preparing-for-industry-placement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mascientist.org.uk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</a:t>
            </a:r>
            <a:r>
              <a:rPr lang="en-CA"/>
              <a:t>: iStock 1441663123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D0D0D"/>
                </a:solidFill>
                <a:latin typeface="Arial"/>
                <a:cs typeface="Arial"/>
              </a:rPr>
              <a:t>Websites linked in this slide: </a:t>
            </a:r>
          </a:p>
          <a:p>
            <a:r>
              <a:rPr lang="en-US" dirty="0" err="1">
                <a:solidFill>
                  <a:srgbClr val="0D0D0D"/>
                </a:solidFill>
                <a:latin typeface="Arial"/>
                <a:cs typeface="Arial"/>
              </a:rPr>
              <a:t>hyperec.com</a:t>
            </a:r>
            <a:r>
              <a:rPr lang="en-US" dirty="0">
                <a:solidFill>
                  <a:srgbClr val="0D0D0D"/>
                </a:solidFill>
                <a:latin typeface="Arial"/>
                <a:cs typeface="Arial"/>
              </a:rPr>
              <a:t> – Science fiction: common misconceptions about science jobs: </a:t>
            </a:r>
            <a:r>
              <a:rPr lang="en-US" dirty="0">
                <a:solidFill>
                  <a:srgbClr val="0D0D0D"/>
                </a:solidFill>
                <a:latin typeface="Arial"/>
                <a:cs typeface="Arial"/>
                <a:hlinkClick r:id="rId3"/>
              </a:rPr>
              <a:t>news.hyperec.com/post/science-fiction-common-misconceptions-about-science-jobs </a:t>
            </a:r>
            <a:endParaRPr lang="en-US" dirty="0">
              <a:solidFill>
                <a:srgbClr val="0D0D0D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D0D0D"/>
                </a:solidFill>
                <a:latin typeface="Arial"/>
                <a:cs typeface="Arial"/>
              </a:rPr>
              <a:t>The Guardian, Only for academics? Five myths about science and technology: </a:t>
            </a:r>
            <a:r>
              <a:rPr lang="en-US" dirty="0">
                <a:solidFill>
                  <a:srgbClr val="0D0D0D"/>
                </a:solidFill>
                <a:latin typeface="Arial"/>
                <a:cs typeface="Arial"/>
                <a:hlinkClick r:id="rId4"/>
              </a:rPr>
              <a:t>www.theguardian.com/careers/five-myths-science-technology-maths-stem-careers</a:t>
            </a:r>
            <a:r>
              <a:rPr lang="en-US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7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200" u="none" dirty="0">
                <a:solidFill>
                  <a:schemeClr val="hlink"/>
                </a:solidFill>
              </a:rPr>
              <a:t>Videos </a:t>
            </a:r>
            <a:r>
              <a:rPr lang="en-US" sz="1200" dirty="0">
                <a:effectLst/>
                <a:latin typeface="Segoe UI" panose="020B0502040204020203" pitchFamily="34" charset="0"/>
              </a:rPr>
              <a:t>which describe roles in different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organisations</a:t>
            </a:r>
            <a:r>
              <a:rPr lang="en-US" sz="1200" u="none" dirty="0">
                <a:solidFill>
                  <a:schemeClr val="hlink"/>
                </a:solidFill>
              </a:rPr>
              <a:t>: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en-US" sz="1200" u="none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400" dirty="0"/>
              <a:t>Analytical chemist –</a:t>
            </a:r>
            <a:r>
              <a:rPr lang="en-US" sz="1200" u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https://www.youtube.com/watch?v=A_BBGzw3F1M (with permission)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None/>
              <a:tabLst/>
              <a:defRPr/>
            </a:pPr>
            <a:r>
              <a:rPr lang="en-US" sz="1000" dirty="0"/>
              <a:t>Food technologist</a:t>
            </a:r>
            <a:r>
              <a:rPr lang="en-US" sz="1000" dirty="0">
                <a:effectLst/>
                <a:latin typeface="+mn-lt"/>
              </a:rPr>
              <a:t> - </a:t>
            </a:r>
            <a:r>
              <a:rPr lang="en-US" sz="1200" dirty="0">
                <a:effectLst/>
                <a:latin typeface="Segoe UI" panose="020B0502040204020203" pitchFamily="34" charset="0"/>
              </a:rPr>
              <a:t>https://youtu.be/U-Mr_BbUkj4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en-US" sz="1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0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200" u="none" dirty="0">
                <a:solidFill>
                  <a:schemeClr val="hlink"/>
                </a:solidFill>
              </a:rPr>
              <a:t>Videos </a:t>
            </a:r>
            <a:r>
              <a:rPr lang="en-US" sz="1200" dirty="0">
                <a:effectLst/>
                <a:latin typeface="Segoe UI" panose="020B0502040204020203" pitchFamily="34" charset="0"/>
              </a:rPr>
              <a:t>which describe roles in different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organisations</a:t>
            </a:r>
            <a:r>
              <a:rPr lang="en-US" sz="1200" u="none" dirty="0">
                <a:solidFill>
                  <a:schemeClr val="hlink"/>
                </a:solidFill>
              </a:rPr>
              <a:t>: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en-US"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400" dirty="0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Ecologist</a:t>
            </a:r>
            <a:r>
              <a:rPr lang="en-US" sz="1400" dirty="0"/>
              <a:t> – </a:t>
            </a:r>
            <a:r>
              <a:rPr lang="en-US" dirty="0">
                <a:hlinkClick r:id="rId3"/>
              </a:rPr>
              <a:t>https://www.youtube.com/watch?v=Mj8hzt6t0bU</a:t>
            </a:r>
            <a:r>
              <a:rPr lang="en-US" dirty="0"/>
              <a:t> 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dirty="0"/>
              <a:t>Dietician</a:t>
            </a:r>
            <a:r>
              <a:rPr lang="en-US" sz="1200" dirty="0"/>
              <a:t> – </a:t>
            </a:r>
            <a:r>
              <a:rPr lang="en-US" sz="1200" u="sng" dirty="0">
                <a:solidFill>
                  <a:schemeClr val="hlink"/>
                </a:solidFill>
                <a:hlinkClick r:id="rId4"/>
              </a:rPr>
              <a:t>https://www.youtube.com/watch?v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=l2Id0cCsOVc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200" u="none" dirty="0">
                <a:solidFill>
                  <a:schemeClr val="hlink"/>
                </a:solidFill>
              </a:rPr>
              <a:t>Videos </a:t>
            </a:r>
            <a:r>
              <a:rPr lang="en-US" sz="1200" dirty="0">
                <a:effectLst/>
                <a:latin typeface="Segoe UI" panose="020B0502040204020203" pitchFamily="34" charset="0"/>
              </a:rPr>
              <a:t>which describes a role in an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organisation</a:t>
            </a:r>
            <a:r>
              <a:rPr lang="en-US" sz="1200" u="none" dirty="0">
                <a:solidFill>
                  <a:schemeClr val="hlink"/>
                </a:solidFill>
              </a:rPr>
              <a:t>: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000"/>
            </a:pPr>
            <a:endParaRPr lang="en-US" sz="1200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000"/>
            </a:pPr>
            <a:r>
              <a:rPr lang="en-US" sz="1200" dirty="0"/>
              <a:t>Cancer genomics – </a:t>
            </a:r>
            <a:r>
              <a:rPr lang="en-US" sz="1200" dirty="0">
                <a:hlinkClick r:id="rId3"/>
              </a:rPr>
              <a:t>https://www.youtube.com/watch?v=qlLMZ2sJ5Lk</a:t>
            </a:r>
            <a:r>
              <a:rPr lang="en-US" dirty="0"/>
              <a:t> (</a:t>
            </a:r>
            <a:r>
              <a:rPr lang="en-US"/>
              <a:t>with permission)</a:t>
            </a:r>
            <a:endParaRPr lang="en-US" sz="12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4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200" u="none" dirty="0">
                <a:solidFill>
                  <a:schemeClr val="hlink"/>
                </a:solidFill>
              </a:rPr>
              <a:t>Videos </a:t>
            </a:r>
            <a:r>
              <a:rPr lang="en-US" sz="1200" dirty="0">
                <a:effectLst/>
                <a:latin typeface="Segoe UI" panose="020B0502040204020203" pitchFamily="34" charset="0"/>
              </a:rPr>
              <a:t>which describe roles in different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organisations</a:t>
            </a:r>
            <a:r>
              <a:rPr lang="en-US" sz="1200" u="none" dirty="0">
                <a:solidFill>
                  <a:schemeClr val="hlink"/>
                </a:solidFill>
              </a:rPr>
              <a:t>: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000"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None/>
              <a:tabLst/>
              <a:defRPr/>
            </a:pPr>
            <a:r>
              <a:rPr lang="en-US" sz="1050" dirty="0"/>
              <a:t>Metrology technician – </a:t>
            </a:r>
            <a:r>
              <a:rPr lang="en-US" sz="1200" dirty="0">
                <a:effectLst/>
                <a:latin typeface="Segoe UI" panose="020B0502040204020203" pitchFamily="34" charset="0"/>
              </a:rPr>
              <a:t>https://www.technicians.org.uk/stories/brad-purcell/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None/>
              <a:tabLst/>
              <a:defRPr/>
            </a:pPr>
            <a:r>
              <a:rPr lang="en-US" sz="1200" dirty="0">
                <a:highlight>
                  <a:srgbClr val="FFFF00"/>
                </a:highlight>
              </a:rPr>
              <a:t>Acoustics technician – https://www.technicians.org.uk/stories/baden-fitzmaurice/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200" dirty="0"/>
              <a:t>Science manufacturing technician – </a:t>
            </a:r>
            <a:r>
              <a:rPr lang="en-US" sz="1200" u="sng" dirty="0">
                <a:solidFill>
                  <a:schemeClr val="hlink"/>
                </a:solidFill>
              </a:rPr>
              <a:t>https://www.technicians.org.uk/stories/jade-yan-yok-cheung/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3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4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Websites linked in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Occupational route map </a:t>
            </a:r>
            <a:r>
              <a:rPr lang="en-GB" sz="1200" u="sng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www.instituteforapprenticeships.org/occupational-maps/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Technicians case studies: </a:t>
            </a:r>
            <a:r>
              <a:rPr lang="en-GB" sz="1200" u="sng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www.technicians.org.uk/technician-profiles/browse-the-roles/</a:t>
            </a:r>
            <a:endParaRPr lang="en-GB" sz="1200" u="sng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dirty="0"/>
              <a:t>National Careers Service: </a:t>
            </a:r>
            <a:r>
              <a:rPr lang="en-GB" sz="1200" u="sng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nationalcareers.service.gov.uk/job-categories/science-and-research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55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Websites linked in this slide: </a:t>
            </a:r>
          </a:p>
          <a:p>
            <a:r>
              <a:rPr lang="en-GB" dirty="0"/>
              <a:t>Royal Society of Biology: </a:t>
            </a:r>
            <a:r>
              <a:rPr lang="en-US" sz="1200" dirty="0">
                <a:hlinkClick r:id="rId3"/>
              </a:rPr>
              <a:t>https://www.rsb.org.uk/careers-and-cpd</a:t>
            </a:r>
            <a:r>
              <a:rPr lang="en-US" sz="1200" dirty="0"/>
              <a:t> </a:t>
            </a:r>
          </a:p>
          <a:p>
            <a:r>
              <a:rPr lang="en-GB" dirty="0"/>
              <a:t>Royal Society of Chemistry: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http://www.rsc.org/membership-and-community/join/student-member/  </a:t>
            </a:r>
          </a:p>
          <a:p>
            <a:r>
              <a:rPr lang="en-GB" dirty="0"/>
              <a:t>Institute of Physics: http://www.iop.org/education/school-and-college-students#gref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Institute of Physics and Engineering in Medicine: </a:t>
            </a:r>
            <a:r>
              <a:rPr lang="en-US" sz="1200" dirty="0">
                <a:hlinkClick r:id="rId4"/>
              </a:rPr>
              <a:t>www.ipem.ac.uk/get-involved/membership/routes-to-membership/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7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Websites linked in this slide: </a:t>
            </a:r>
            <a:br>
              <a:rPr lang="en-US" sz="1200" b="0" dirty="0"/>
            </a:br>
            <a:r>
              <a:rPr lang="en-US" sz="1200" b="0" dirty="0"/>
              <a:t>Preparing for your industry placement: </a:t>
            </a:r>
            <a:r>
              <a:rPr lang="en-US" sz="1200" b="0" dirty="0">
                <a:hlinkClick r:id="rId3"/>
              </a:rPr>
              <a:t>www.gov.uk/government/publications/student-guide-preparing-for-industry-placements</a:t>
            </a:r>
            <a:r>
              <a:rPr lang="en-US" sz="1200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I'm a Scientist, 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Get me out of here!</a:t>
            </a:r>
            <a:r>
              <a:rPr lang="en-US" sz="1200" b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200" dirty="0">
                <a:hlinkClick r:id="rId4"/>
              </a:rPr>
              <a:t>imascientist.org.uk/</a:t>
            </a:r>
            <a:endParaRPr lang="en-US" sz="1200" b="1" dirty="0"/>
          </a:p>
          <a:p>
            <a:r>
              <a:rPr lang="en-US" sz="1200" b="0" dirty="0"/>
              <a:t>The Zooniverse: http://www.zooniverse.org/ </a:t>
            </a:r>
          </a:p>
          <a:p>
            <a:r>
              <a:rPr lang="en-US" sz="1200" b="0" dirty="0"/>
              <a:t>The Institute for Research in Schools: researchinschools.org/</a:t>
            </a:r>
          </a:p>
          <a:p>
            <a:r>
              <a:rPr lang="en-US" sz="1200" b="0" dirty="0"/>
              <a:t>Gresham College: http://www.gresham.ac.uk/</a:t>
            </a:r>
          </a:p>
          <a:p>
            <a:r>
              <a:rPr lang="en-US" sz="1200" b="0" dirty="0"/>
              <a:t>Genomics Lite: publicengagement.wellcomeconnectingscience.org/projects/genomics-lite/</a:t>
            </a:r>
          </a:p>
          <a:p>
            <a:r>
              <a:rPr lang="en-US" sz="1200" b="0" dirty="0"/>
              <a:t>Skills Builder: http://www.skillsbuilder.org/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Skills Builder (Benchmark): https://www.skillsbuilder.org/benchmark</a:t>
            </a:r>
          </a:p>
          <a:p>
            <a:endParaRPr lang="en-US" sz="1200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5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lab coats&#10;&#10;Description automatically generated with medium confidence">
            <a:extLst>
              <a:ext uri="{FF2B5EF4-FFF2-40B4-BE49-F238E27FC236}">
                <a16:creationId xmlns:a16="http://schemas.microsoft.com/office/drawing/2014/main" id="{F46E5EB6-EF23-9191-1C19-791D0A3DF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1771"/>
            <a:ext cx="12192000" cy="3461657"/>
          </a:xfrm>
          <a:prstGeom prst="rect">
            <a:avLst/>
          </a:prstGeom>
        </p:spPr>
      </p:pic>
      <p:pic>
        <p:nvPicPr>
          <p:cNvPr id="6" name="Picture 5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CF0436F5-4759-CE02-9A1C-07D300414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266"/>
            <a:ext cx="12192000" cy="524713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33622E4-CEE5-F34B-4F3F-C30CEBF6A7A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A01DBF-6845-8111-1CE3-3D349B5929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83" y="1283344"/>
            <a:ext cx="1811434" cy="18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B300C-2BB8-401C-5DD0-A1E1AA7DCF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7226" y="1677322"/>
            <a:ext cx="757547" cy="953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6B36D0-2D56-0FDB-5940-69EB91D58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663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F9B7F-2B1A-52D2-9C85-16A12FF20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3B1122-7287-39FB-52A7-F594DB038E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476724"/>
            <a:ext cx="5623668" cy="534189"/>
          </a:xfrm>
        </p:spPr>
        <p:txBody>
          <a:bodyPr>
            <a:noAutofit/>
          </a:bodyPr>
          <a:lstStyle>
            <a:lvl1pPr marL="0" indent="0" algn="r">
              <a:buNone/>
              <a:defRPr sz="2000" b="1" i="0" u="none">
                <a:solidFill>
                  <a:srgbClr val="46631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6A30E20-A7B7-5E55-322D-0D73FBBE2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3"/>
            <a:ext cx="9144000" cy="45800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4ABF62B2-FA08-FA76-C798-4B6D72056B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3" y="1861525"/>
            <a:ext cx="2049637" cy="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F0C2EF-6E16-9B82-6B63-442BD0C24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-1" r="61979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9635E-39ED-F784-26B0-6A6520D6A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10283A"/>
                </a:solidFill>
              </a:defRPr>
            </a:lvl2pPr>
            <a:lvl3pPr marL="914400" indent="0">
              <a:buNone/>
              <a:defRPr sz="2000">
                <a:solidFill>
                  <a:srgbClr val="10283A"/>
                </a:solidFill>
              </a:defRPr>
            </a:lvl3pPr>
            <a:lvl4pPr marL="1371600" indent="0">
              <a:buNone/>
              <a:defRPr sz="2000">
                <a:solidFill>
                  <a:srgbClr val="10283A"/>
                </a:solidFill>
              </a:defRPr>
            </a:lvl4pPr>
            <a:lvl5pPr marL="1828800" indent="0">
              <a:buNone/>
              <a:defRPr sz="2000">
                <a:solidFill>
                  <a:srgbClr val="10283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AC885B-A4A4-DCB2-7EAC-A1F1A996CE75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4E3177-C0BC-55FC-4E39-B45CD331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FF0000"/>
                </a:solidFill>
              </a:defRPr>
            </a:lvl2pPr>
            <a:lvl3pPr marL="914400" indent="0">
              <a:buNone/>
              <a:defRPr sz="2000">
                <a:solidFill>
                  <a:srgbClr val="FF0000"/>
                </a:solidFill>
              </a:defRPr>
            </a:lvl3pPr>
            <a:lvl4pPr marL="1371600" indent="0">
              <a:buNone/>
              <a:defRPr sz="2000">
                <a:solidFill>
                  <a:srgbClr val="FF0000"/>
                </a:solidFill>
              </a:defRPr>
            </a:lvl4pPr>
            <a:lvl5pPr marL="1828800" indent="0"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E4C997-4AE7-5413-8EBD-5D3A204E8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8E42E70-E1D6-307E-10B0-2F5B24698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5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1CF4477-6D3D-2D7E-2E3D-CAC0483B27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1872343"/>
            <a:ext cx="3932238" cy="3988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E2D6-6541-EB56-B25E-8362BF1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01A65-36E9-75E7-2C99-A3E543024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4514"/>
            <a:ext cx="5762398" cy="4576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2425175-C340-950A-69CF-C6171BA23D5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12EA37-2B28-33A5-1D17-A7374800F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62C6E0-46EF-437B-CFEB-4B65E34ADC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948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w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5544B-F175-9EAE-3425-9D9811AB2A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978025"/>
            <a:ext cx="5196840" cy="4351338"/>
          </a:xfrm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1330FB-8399-C74E-BF60-F600FDC5CC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46" y="1978025"/>
            <a:ext cx="5196840" cy="4351338"/>
          </a:xfrm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148E20-5D43-7AC1-2CBA-646804B0C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E05CFA6-FB5A-1E49-1F0A-E11C421F4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360CA8-9563-DFF9-85DA-504D236329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539593 w 3174076"/>
              <a:gd name="connsiteY1" fmla="*/ 0 h 4351338"/>
              <a:gd name="connsiteX2" fmla="*/ 1079186 w 3174076"/>
              <a:gd name="connsiteY2" fmla="*/ 0 h 4351338"/>
              <a:gd name="connsiteX3" fmla="*/ 1650520 w 3174076"/>
              <a:gd name="connsiteY3" fmla="*/ 0 h 4351338"/>
              <a:gd name="connsiteX4" fmla="*/ 2253594 w 3174076"/>
              <a:gd name="connsiteY4" fmla="*/ 0 h 4351338"/>
              <a:gd name="connsiteX5" fmla="*/ 3174076 w 3174076"/>
              <a:gd name="connsiteY5" fmla="*/ 0 h 4351338"/>
              <a:gd name="connsiteX6" fmla="*/ 3174076 w 3174076"/>
              <a:gd name="connsiteY6" fmla="*/ 708646 h 4351338"/>
              <a:gd name="connsiteX7" fmla="*/ 3174076 w 3174076"/>
              <a:gd name="connsiteY7" fmla="*/ 1199726 h 4351338"/>
              <a:gd name="connsiteX8" fmla="*/ 3174076 w 3174076"/>
              <a:gd name="connsiteY8" fmla="*/ 1734319 h 4351338"/>
              <a:gd name="connsiteX9" fmla="*/ 3174076 w 3174076"/>
              <a:gd name="connsiteY9" fmla="*/ 2312425 h 4351338"/>
              <a:gd name="connsiteX10" fmla="*/ 3174076 w 3174076"/>
              <a:gd name="connsiteY10" fmla="*/ 2890532 h 4351338"/>
              <a:gd name="connsiteX11" fmla="*/ 3174076 w 3174076"/>
              <a:gd name="connsiteY11" fmla="*/ 3425125 h 4351338"/>
              <a:gd name="connsiteX12" fmla="*/ 3174076 w 3174076"/>
              <a:gd name="connsiteY12" fmla="*/ 4351338 h 4351338"/>
              <a:gd name="connsiteX13" fmla="*/ 2475779 w 3174076"/>
              <a:gd name="connsiteY13" fmla="*/ 4351338 h 4351338"/>
              <a:gd name="connsiteX14" fmla="*/ 1809223 w 3174076"/>
              <a:gd name="connsiteY14" fmla="*/ 4351338 h 4351338"/>
              <a:gd name="connsiteX15" fmla="*/ 1206149 w 3174076"/>
              <a:gd name="connsiteY15" fmla="*/ 4351338 h 4351338"/>
              <a:gd name="connsiteX16" fmla="*/ 0 w 3174076"/>
              <a:gd name="connsiteY16" fmla="*/ 4351338 h 4351338"/>
              <a:gd name="connsiteX17" fmla="*/ 0 w 3174076"/>
              <a:gd name="connsiteY17" fmla="*/ 3642692 h 4351338"/>
              <a:gd name="connsiteX18" fmla="*/ 0 w 3174076"/>
              <a:gd name="connsiteY18" fmla="*/ 3151612 h 4351338"/>
              <a:gd name="connsiteX19" fmla="*/ 0 w 3174076"/>
              <a:gd name="connsiteY19" fmla="*/ 2486479 h 4351338"/>
              <a:gd name="connsiteX20" fmla="*/ 0 w 3174076"/>
              <a:gd name="connsiteY20" fmla="*/ 1995399 h 4351338"/>
              <a:gd name="connsiteX21" fmla="*/ 0 w 3174076"/>
              <a:gd name="connsiteY21" fmla="*/ 1286753 h 4351338"/>
              <a:gd name="connsiteX22" fmla="*/ 0 w 3174076"/>
              <a:gd name="connsiteY22" fmla="*/ 665133 h 4351338"/>
              <a:gd name="connsiteX23" fmla="*/ 0 w 3174076"/>
              <a:gd name="connsiteY2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268416" y="-23827"/>
                  <a:pt x="352197" y="24648"/>
                  <a:pt x="539593" y="0"/>
                </a:cubicBezTo>
                <a:cubicBezTo>
                  <a:pt x="726989" y="-24648"/>
                  <a:pt x="971240" y="-20080"/>
                  <a:pt x="1079186" y="0"/>
                </a:cubicBezTo>
                <a:cubicBezTo>
                  <a:pt x="1187132" y="20080"/>
                  <a:pt x="1440798" y="-18762"/>
                  <a:pt x="1650520" y="0"/>
                </a:cubicBezTo>
                <a:cubicBezTo>
                  <a:pt x="1860242" y="18762"/>
                  <a:pt x="2083458" y="-8389"/>
                  <a:pt x="2253594" y="0"/>
                </a:cubicBezTo>
                <a:cubicBezTo>
                  <a:pt x="2423730" y="8389"/>
                  <a:pt x="2941083" y="-37671"/>
                  <a:pt x="3174076" y="0"/>
                </a:cubicBezTo>
                <a:cubicBezTo>
                  <a:pt x="3171503" y="328352"/>
                  <a:pt x="3162404" y="507417"/>
                  <a:pt x="3174076" y="708646"/>
                </a:cubicBezTo>
                <a:cubicBezTo>
                  <a:pt x="3185748" y="909875"/>
                  <a:pt x="3188485" y="1079887"/>
                  <a:pt x="3174076" y="1199726"/>
                </a:cubicBezTo>
                <a:cubicBezTo>
                  <a:pt x="3159667" y="1319565"/>
                  <a:pt x="3151895" y="1579508"/>
                  <a:pt x="3174076" y="1734319"/>
                </a:cubicBezTo>
                <a:cubicBezTo>
                  <a:pt x="3196257" y="1889130"/>
                  <a:pt x="3195829" y="2045705"/>
                  <a:pt x="3174076" y="2312425"/>
                </a:cubicBezTo>
                <a:cubicBezTo>
                  <a:pt x="3152323" y="2579145"/>
                  <a:pt x="3169865" y="2685824"/>
                  <a:pt x="3174076" y="2890532"/>
                </a:cubicBezTo>
                <a:cubicBezTo>
                  <a:pt x="3178287" y="3095240"/>
                  <a:pt x="3171104" y="3213803"/>
                  <a:pt x="3174076" y="3425125"/>
                </a:cubicBezTo>
                <a:cubicBezTo>
                  <a:pt x="3177048" y="3636447"/>
                  <a:pt x="3154403" y="4108609"/>
                  <a:pt x="3174076" y="4351338"/>
                </a:cubicBezTo>
                <a:cubicBezTo>
                  <a:pt x="3031832" y="4321705"/>
                  <a:pt x="2622579" y="4372546"/>
                  <a:pt x="2475779" y="4351338"/>
                </a:cubicBezTo>
                <a:cubicBezTo>
                  <a:pt x="2328979" y="4330130"/>
                  <a:pt x="2072231" y="4349691"/>
                  <a:pt x="1809223" y="4351338"/>
                </a:cubicBezTo>
                <a:cubicBezTo>
                  <a:pt x="1546215" y="4352985"/>
                  <a:pt x="1343102" y="4378518"/>
                  <a:pt x="1206149" y="4351338"/>
                </a:cubicBezTo>
                <a:cubicBezTo>
                  <a:pt x="1069196" y="4324158"/>
                  <a:pt x="376438" y="4330080"/>
                  <a:pt x="0" y="4351338"/>
                </a:cubicBezTo>
                <a:cubicBezTo>
                  <a:pt x="32564" y="4157387"/>
                  <a:pt x="11478" y="3815685"/>
                  <a:pt x="0" y="3642692"/>
                </a:cubicBezTo>
                <a:cubicBezTo>
                  <a:pt x="-11478" y="3469699"/>
                  <a:pt x="-17769" y="3356878"/>
                  <a:pt x="0" y="3151612"/>
                </a:cubicBezTo>
                <a:cubicBezTo>
                  <a:pt x="17769" y="2946346"/>
                  <a:pt x="12578" y="2797666"/>
                  <a:pt x="0" y="2486479"/>
                </a:cubicBezTo>
                <a:cubicBezTo>
                  <a:pt x="-12578" y="2175292"/>
                  <a:pt x="-9907" y="2104087"/>
                  <a:pt x="0" y="1995399"/>
                </a:cubicBezTo>
                <a:cubicBezTo>
                  <a:pt x="9907" y="1886711"/>
                  <a:pt x="11327" y="1512831"/>
                  <a:pt x="0" y="1286753"/>
                </a:cubicBezTo>
                <a:cubicBezTo>
                  <a:pt x="-11327" y="1060675"/>
                  <a:pt x="5859" y="832266"/>
                  <a:pt x="0" y="665133"/>
                </a:cubicBezTo>
                <a:cubicBezTo>
                  <a:pt x="-5859" y="498000"/>
                  <a:pt x="75" y="259686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238831" y="14723"/>
                  <a:pt x="480051" y="-10538"/>
                  <a:pt x="698297" y="0"/>
                </a:cubicBezTo>
                <a:cubicBezTo>
                  <a:pt x="916543" y="10538"/>
                  <a:pt x="1154726" y="13383"/>
                  <a:pt x="1301371" y="0"/>
                </a:cubicBezTo>
                <a:cubicBezTo>
                  <a:pt x="1448016" y="-13383"/>
                  <a:pt x="1807132" y="-30"/>
                  <a:pt x="1999668" y="0"/>
                </a:cubicBezTo>
                <a:cubicBezTo>
                  <a:pt x="2192204" y="30"/>
                  <a:pt x="2655866" y="13746"/>
                  <a:pt x="3174076" y="0"/>
                </a:cubicBezTo>
                <a:cubicBezTo>
                  <a:pt x="3154416" y="328479"/>
                  <a:pt x="3156727" y="507405"/>
                  <a:pt x="3174076" y="665133"/>
                </a:cubicBezTo>
                <a:cubicBezTo>
                  <a:pt x="3191425" y="822861"/>
                  <a:pt x="3193977" y="1042506"/>
                  <a:pt x="3174076" y="1199726"/>
                </a:cubicBezTo>
                <a:cubicBezTo>
                  <a:pt x="3154175" y="1356946"/>
                  <a:pt x="3183847" y="1517591"/>
                  <a:pt x="3174076" y="1821346"/>
                </a:cubicBezTo>
                <a:cubicBezTo>
                  <a:pt x="3164305" y="2125101"/>
                  <a:pt x="3194528" y="2073601"/>
                  <a:pt x="3174076" y="2312425"/>
                </a:cubicBezTo>
                <a:cubicBezTo>
                  <a:pt x="3153624" y="2551249"/>
                  <a:pt x="3185805" y="2772558"/>
                  <a:pt x="3174076" y="2934045"/>
                </a:cubicBezTo>
                <a:cubicBezTo>
                  <a:pt x="3162347" y="3095532"/>
                  <a:pt x="3155247" y="3369274"/>
                  <a:pt x="3174076" y="3599178"/>
                </a:cubicBezTo>
                <a:cubicBezTo>
                  <a:pt x="3192905" y="3829082"/>
                  <a:pt x="3154199" y="4122520"/>
                  <a:pt x="3174076" y="4351338"/>
                </a:cubicBezTo>
                <a:cubicBezTo>
                  <a:pt x="2875561" y="4332635"/>
                  <a:pt x="2778934" y="4334576"/>
                  <a:pt x="2571002" y="4351338"/>
                </a:cubicBezTo>
                <a:cubicBezTo>
                  <a:pt x="2363070" y="4368100"/>
                  <a:pt x="2267472" y="4359571"/>
                  <a:pt x="2031409" y="4351338"/>
                </a:cubicBezTo>
                <a:cubicBezTo>
                  <a:pt x="1795346" y="4343105"/>
                  <a:pt x="1673628" y="4348935"/>
                  <a:pt x="1396593" y="4351338"/>
                </a:cubicBezTo>
                <a:cubicBezTo>
                  <a:pt x="1119558" y="4353741"/>
                  <a:pt x="1036303" y="4351322"/>
                  <a:pt x="793519" y="4351338"/>
                </a:cubicBezTo>
                <a:cubicBezTo>
                  <a:pt x="550735" y="4351354"/>
                  <a:pt x="330547" y="4384738"/>
                  <a:pt x="0" y="4351338"/>
                </a:cubicBezTo>
                <a:cubicBezTo>
                  <a:pt x="12507" y="4129693"/>
                  <a:pt x="4998" y="4047075"/>
                  <a:pt x="0" y="3860258"/>
                </a:cubicBezTo>
                <a:cubicBezTo>
                  <a:pt x="-4998" y="3673441"/>
                  <a:pt x="3114" y="3407381"/>
                  <a:pt x="0" y="3151612"/>
                </a:cubicBezTo>
                <a:cubicBezTo>
                  <a:pt x="-3114" y="2895843"/>
                  <a:pt x="16768" y="2799560"/>
                  <a:pt x="0" y="2617019"/>
                </a:cubicBezTo>
                <a:cubicBezTo>
                  <a:pt x="-16768" y="2434478"/>
                  <a:pt x="-28652" y="2250010"/>
                  <a:pt x="0" y="1908373"/>
                </a:cubicBezTo>
                <a:cubicBezTo>
                  <a:pt x="28652" y="1566736"/>
                  <a:pt x="-2930" y="1442324"/>
                  <a:pt x="0" y="1199726"/>
                </a:cubicBezTo>
                <a:cubicBezTo>
                  <a:pt x="2930" y="957128"/>
                  <a:pt x="8576" y="401800"/>
                  <a:pt x="0" y="0"/>
                </a:cubicBezTo>
                <a:close/>
              </a:path>
            </a:pathLst>
          </a:custGeom>
          <a:solidFill>
            <a:srgbClr val="E2EEBE"/>
          </a:solidFill>
          <a:ln w="19050" cap="sq">
            <a:solidFill>
              <a:srgbClr val="466318"/>
            </a:solidFill>
            <a:extLst>
              <a:ext uri="{C807C97D-BFC1-408E-A445-0C87EB9F89A2}">
                <ask:lineSketchStyleProps xmlns:ask="http://schemas.microsoft.com/office/drawing/2018/sketchyshapes" sd="809461488">
                  <ask:type>
                    <ask:lineSketchFreehand/>
                  </ask:type>
                </ask:lineSketchStyleProps>
              </a:ext>
            </a:extLst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70F2-6F26-BF10-67CE-69E180ABB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F13B2F-E75D-A0E3-4CBA-ECA797356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580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33131622-DDC2-ED14-86B4-2BF01D354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833" y="365125"/>
            <a:ext cx="7072168" cy="6492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BB2B898-75E4-BA92-0EDE-F8F75E140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76456-6C15-4914-1052-642DC87DF515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</p:spTree>
    <p:extLst>
      <p:ext uri="{BB962C8B-B14F-4D97-AF65-F5344CB8AC3E}">
        <p14:creationId xmlns:p14="http://schemas.microsoft.com/office/powerpoint/2010/main" val="152047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0E12BB-9714-8016-5459-5843FDB8A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E61FDA-5E2B-208F-5A20-01FC775E7B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6B998-0103-C1DB-8E36-C20883F41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663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BB64C23-83AF-58AF-1D04-EC58CEEB9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6710AA-35B3-4611-B38B-2AE5EA4F2C3D}"/>
              </a:ext>
            </a:extLst>
          </p:cNvPr>
          <p:cNvGrpSpPr/>
          <p:nvPr userDrawn="1"/>
        </p:nvGrpSpPr>
        <p:grpSpPr>
          <a:xfrm>
            <a:off x="7053943" y="457724"/>
            <a:ext cx="4607815" cy="981687"/>
            <a:chOff x="5473511" y="457724"/>
            <a:chExt cx="6024961" cy="1283607"/>
          </a:xfrm>
        </p:grpSpPr>
        <p:pic>
          <p:nvPicPr>
            <p:cNvPr id="10" name="Picture 9" descr="A picture containing screenshot, graphics, pattern, circle&#10;&#10;Description automatically generated">
              <a:extLst>
                <a:ext uri="{FF2B5EF4-FFF2-40B4-BE49-F238E27FC236}">
                  <a16:creationId xmlns:a16="http://schemas.microsoft.com/office/drawing/2014/main" id="{6723EEDC-DC11-DDA5-E851-4106E43828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224" y="501650"/>
              <a:ext cx="2848248" cy="1195756"/>
            </a:xfrm>
            <a:prstGeom prst="rect">
              <a:avLst/>
            </a:prstGeom>
          </p:spPr>
        </p:pic>
        <p:pic>
          <p:nvPicPr>
            <p:cNvPr id="11" name="Picture 10" descr="A picture containing dance&#10;&#10;Description automatically generated">
              <a:extLst>
                <a:ext uri="{FF2B5EF4-FFF2-40B4-BE49-F238E27FC236}">
                  <a16:creationId xmlns:a16="http://schemas.microsoft.com/office/drawing/2014/main" id="{E2D6BA1E-FF7B-4A87-7719-83511F31E9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3511" y="457724"/>
              <a:ext cx="2766975" cy="12836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47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33131622-DDC2-ED14-86B4-2BF01D354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833" y="365125"/>
            <a:ext cx="7072168" cy="6492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DD11EB-73B6-9FA1-9358-3BB8241E0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  <a:solidFill>
            <a:schemeClr val="bg1"/>
          </a:solidFill>
          <a:ln w="28575">
            <a:solidFill>
              <a:srgbClr val="88A2FF"/>
            </a:solidFill>
          </a:ln>
        </p:spPr>
        <p:txBody>
          <a:bodyPr lIns="180000" tIns="144000" rIns="180000" bIns="14400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5391365-8BD4-3948-009B-461052500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5DC15-4825-1765-BEAC-7F6885E512E4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</p:spTree>
    <p:extLst>
      <p:ext uri="{BB962C8B-B14F-4D97-AF65-F5344CB8AC3E}">
        <p14:creationId xmlns:p14="http://schemas.microsoft.com/office/powerpoint/2010/main" val="294610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2EEBE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27FA953-FAA1-35E6-D6EB-E529BDA03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470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  <a:solidFill>
            <a:srgbClr val="E2EEBE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77770-603A-956D-71F8-59FAB1C35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083" y="1825625"/>
            <a:ext cx="436471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581552-1077-6B8E-2257-50FA83522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87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6402D-9FD0-4E90-15E7-18D5BE69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95CEFE-2254-582E-AA71-BEC4140C9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0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7985" y="-1"/>
            <a:ext cx="10394015" cy="69469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Media Placeholder 9">
            <a:extLst>
              <a:ext uri="{FF2B5EF4-FFF2-40B4-BE49-F238E27FC236}">
                <a16:creationId xmlns:a16="http://schemas.microsoft.com/office/drawing/2014/main" id="{FF4CE65D-1F3E-DDCA-DFC3-AD627D0C9554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345277" y="1825625"/>
            <a:ext cx="2863468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Media Placeholder 9">
            <a:extLst>
              <a:ext uri="{FF2B5EF4-FFF2-40B4-BE49-F238E27FC236}">
                <a16:creationId xmlns:a16="http://schemas.microsoft.com/office/drawing/2014/main" id="{E1343224-FEC4-DC11-C663-18376AA79055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4913252" y="1825625"/>
            <a:ext cx="2868020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Media Placeholder 9">
            <a:extLst>
              <a:ext uri="{FF2B5EF4-FFF2-40B4-BE49-F238E27FC236}">
                <a16:creationId xmlns:a16="http://schemas.microsoft.com/office/drawing/2014/main" id="{5906E010-8129-32F5-C16B-952078949CB7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485779" y="1825625"/>
            <a:ext cx="2868020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Media Placeholder 9">
            <a:extLst>
              <a:ext uri="{FF2B5EF4-FFF2-40B4-BE49-F238E27FC236}">
                <a16:creationId xmlns:a16="http://schemas.microsoft.com/office/drawing/2014/main" id="{67E0326F-2B5D-F940-6B07-2040CD364126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3128522" y="4046026"/>
            <a:ext cx="2869506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Media Placeholder 9">
            <a:extLst>
              <a:ext uri="{FF2B5EF4-FFF2-40B4-BE49-F238E27FC236}">
                <a16:creationId xmlns:a16="http://schemas.microsoft.com/office/drawing/2014/main" id="{77B97025-398A-2411-8139-584808243C23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6701049" y="4046026"/>
            <a:ext cx="2869506" cy="20145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5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y_video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7985" y="-1"/>
            <a:ext cx="10394015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Media Placeholder 9">
            <a:extLst>
              <a:ext uri="{FF2B5EF4-FFF2-40B4-BE49-F238E27FC236}">
                <a16:creationId xmlns:a16="http://schemas.microsoft.com/office/drawing/2014/main" id="{092FE5E2-F98A-01C3-3E69-D46BAE20DA3D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38200" y="1825625"/>
            <a:ext cx="10515600" cy="371414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0E205A-90C6-9B1A-EE2A-91B43E15A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744095"/>
            <a:ext cx="10515599" cy="43286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4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8E80ED-875C-C9DC-352C-5F92FA6F5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-1" r="61979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4879B2-B6EE-DE7B-2C83-25EEB102F0B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F986DF-3D2A-678C-B7BA-42B8340E3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F936F32-0F00-143C-23D0-72E9A6BD4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57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2BFA8-2D39-244F-4F2A-031D91E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4677-D669-F58E-69CC-70B9AE12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2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50" r:id="rId3"/>
    <p:sldLayoutId id="2147483661" r:id="rId4"/>
    <p:sldLayoutId id="2147483670" r:id="rId5"/>
    <p:sldLayoutId id="2147483665" r:id="rId6"/>
    <p:sldLayoutId id="2147483662" r:id="rId7"/>
    <p:sldLayoutId id="2147483671" r:id="rId8"/>
    <p:sldLayoutId id="2147483652" r:id="rId9"/>
    <p:sldLayoutId id="2147483664" r:id="rId10"/>
    <p:sldLayoutId id="2147483657" r:id="rId11"/>
    <p:sldLayoutId id="2147483667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466318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b.org.uk/careers-and-cp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pem.ac.uk/get-involved/membership/routes-to-membership/" TargetMode="External"/><Relationship Id="rId5" Type="http://schemas.openxmlformats.org/officeDocument/2006/relationships/hyperlink" Target="http://www.iop.org/education/school-and-college-students#gref" TargetMode="External"/><Relationship Id="rId4" Type="http://schemas.openxmlformats.org/officeDocument/2006/relationships/hyperlink" Target="http://www.rsc.org/membership-and-community/join/student-member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publicengagement.wellcomeconnectingscience.org/projects/genomics-lite/" TargetMode="External"/><Relationship Id="rId3" Type="http://schemas.openxmlformats.org/officeDocument/2006/relationships/hyperlink" Target="http://www.gov.uk/government/publications/student-guide-preparing-for-industry-placements" TargetMode="External"/><Relationship Id="rId7" Type="http://schemas.openxmlformats.org/officeDocument/2006/relationships/hyperlink" Target="http://www.gresham.ac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researchinschools.org/" TargetMode="External"/><Relationship Id="rId5" Type="http://schemas.openxmlformats.org/officeDocument/2006/relationships/hyperlink" Target="http://www.zooniverse.org/" TargetMode="External"/><Relationship Id="rId10" Type="http://schemas.openxmlformats.org/officeDocument/2006/relationships/hyperlink" Target="https://www.skillsbuilder.org/benchmark" TargetMode="External"/><Relationship Id="rId4" Type="http://schemas.openxmlformats.org/officeDocument/2006/relationships/hyperlink" Target="imascientist.org.uk/" TargetMode="External"/><Relationship Id="rId9" Type="http://schemas.openxmlformats.org/officeDocument/2006/relationships/hyperlink" Target="http://www.skillsbuilder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news.hyperec.com/post/science-fiction-common-misconceptions-about-science-job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theguardian.com/careers/five-myths-science-technology-maths-stem-career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U-Mr_BbUkj4?feature=oembed" TargetMode="External"/><Relationship Id="rId1" Type="http://schemas.openxmlformats.org/officeDocument/2006/relationships/video" Target="https://www.youtube.com/embed/A_BBGzw3F1M?feature=oembed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l2Id0cCsOVc?list=PLnnppXZprOJfoLoXMx6sczt6maGP1XSlX" TargetMode="External"/><Relationship Id="rId1" Type="http://schemas.openxmlformats.org/officeDocument/2006/relationships/video" Target="https://www.youtube.com/embed/Mj8hzt6t0bU?feature=oembed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lLMZ2sJ5Lk?feature=oembed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icians.org.uk/stories/brad-purcel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technicians.org.uk/stories/jade-yan-yok-cheung/" TargetMode="External"/><Relationship Id="rId4" Type="http://schemas.openxmlformats.org/officeDocument/2006/relationships/hyperlink" Target="https://www.technicians.org.uk/stories/baden-fitzmauric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eforapprenticeships.org/occupational-map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nationalcareers.service.gov.uk/job-categories/science-and-research" TargetMode="External"/><Relationship Id="rId4" Type="http://schemas.openxmlformats.org/officeDocument/2006/relationships/hyperlink" Target="http://www.technicians.org.uk/technician-profiles/browse-the-rol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CE04C9-F46F-4224-A880-738B1633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>
            <a:normAutofit/>
          </a:bodyPr>
          <a:lstStyle/>
          <a:p>
            <a:r>
              <a:rPr lang="en-GB" dirty="0"/>
              <a:t>Science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5EADF3-A590-4AFE-1185-A6960C9D1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788"/>
            <a:ext cx="9144000" cy="582612"/>
          </a:xfrm>
        </p:spPr>
        <p:txBody>
          <a:bodyPr>
            <a:normAutofit/>
          </a:bodyPr>
          <a:lstStyle/>
          <a:p>
            <a:r>
              <a:rPr lang="en-US" dirty="0"/>
              <a:t>Topic: Working within the health and science sectors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67F5A-5A0F-C526-6E2A-AC6C470A9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476500"/>
            <a:ext cx="5622925" cy="534988"/>
          </a:xfrm>
        </p:spPr>
        <p:txBody>
          <a:bodyPr/>
          <a:lstStyle/>
          <a:p>
            <a:r>
              <a:rPr lang="en-GB" dirty="0"/>
              <a:t>Route: Health &amp; Science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51806-CAEB-6B9E-B21F-42781682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1" y="5626100"/>
            <a:ext cx="11210924" cy="457200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</p:spTree>
    <p:extLst>
      <p:ext uri="{BB962C8B-B14F-4D97-AF65-F5344CB8AC3E}">
        <p14:creationId xmlns:p14="http://schemas.microsoft.com/office/powerpoint/2010/main" val="404900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Classifying occupations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Complete the card sort activity to sort a range of science occupations into technical/higher technical/professional occupations. </a:t>
            </a: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your notes, write a brief description of the differences between the three classifications of occupation and use the cards to list a few examples of each.</a:t>
            </a:r>
            <a:endParaRPr lang="en-US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3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50"/>
            <a:ext cx="5110655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0A2A4A2-60BD-F279-0EDE-91B0319CC2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3174076 w 3174076"/>
              <a:gd name="connsiteY1" fmla="*/ 0 h 4351338"/>
              <a:gd name="connsiteX2" fmla="*/ 3174076 w 3174076"/>
              <a:gd name="connsiteY2" fmla="*/ 4351338 h 4351338"/>
              <a:gd name="connsiteX3" fmla="*/ 0 w 3174076"/>
              <a:gd name="connsiteY3" fmla="*/ 4351338 h 4351338"/>
              <a:gd name="connsiteX4" fmla="*/ 0 w 3174076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683513" y="-33775"/>
                  <a:pt x="1982506" y="138873"/>
                  <a:pt x="3174076" y="0"/>
                </a:cubicBezTo>
                <a:cubicBezTo>
                  <a:pt x="3100305" y="585222"/>
                  <a:pt x="3018193" y="3710241"/>
                  <a:pt x="3174076" y="4351338"/>
                </a:cubicBezTo>
                <a:cubicBezTo>
                  <a:pt x="2289957" y="4214008"/>
                  <a:pt x="1369523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582902" y="-101487"/>
                  <a:pt x="2639420" y="-162162"/>
                  <a:pt x="3174076" y="0"/>
                </a:cubicBezTo>
                <a:cubicBezTo>
                  <a:pt x="3234789" y="1739382"/>
                  <a:pt x="3113004" y="3375976"/>
                  <a:pt x="3174076" y="4351338"/>
                </a:cubicBezTo>
                <a:cubicBezTo>
                  <a:pt x="2062552" y="4401403"/>
                  <a:pt x="1170419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Resources needed</a:t>
            </a:r>
            <a:endParaRPr lang="en-GB" dirty="0"/>
          </a:p>
          <a:p>
            <a:r>
              <a:rPr lang="en-GB" dirty="0"/>
              <a:t>L3 Activity 3 Worksheet</a:t>
            </a:r>
          </a:p>
        </p:txBody>
      </p:sp>
    </p:spTree>
    <p:extLst>
      <p:ext uri="{BB962C8B-B14F-4D97-AF65-F5344CB8AC3E}">
        <p14:creationId xmlns:p14="http://schemas.microsoft.com/office/powerpoint/2010/main" val="47767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Classifying occupations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701"/>
            <a:ext cx="7083829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GB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Answers</a:t>
            </a:r>
            <a:endParaRPr lang="en-US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3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0"/>
            <a:ext cx="5678214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graphicFrame>
        <p:nvGraphicFramePr>
          <p:cNvPr id="8" name="Google Shape;128;g251e307ced7_0_0">
            <a:extLst>
              <a:ext uri="{FF2B5EF4-FFF2-40B4-BE49-F238E27FC236}">
                <a16:creationId xmlns:a16="http://schemas.microsoft.com/office/drawing/2014/main" id="{D98FEAFA-319F-4A5E-39C3-1B47FE03D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218701"/>
              </p:ext>
            </p:extLst>
          </p:nvPr>
        </p:nvGraphicFramePr>
        <p:xfrm>
          <a:off x="952500" y="2184318"/>
          <a:ext cx="10287000" cy="3337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Technical</a:t>
                      </a:r>
                      <a:endParaRPr sz="2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Higher technical</a:t>
                      </a:r>
                      <a:endParaRPr sz="2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Professional</a:t>
                      </a:r>
                      <a:endParaRPr sz="2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laboratory technician</a:t>
                      </a:r>
                      <a:endParaRPr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laboratory manager  </a:t>
                      </a: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clinical scientist 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endParaRPr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metrology technician</a:t>
                      </a:r>
                      <a:endParaRPr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embalmer</a:t>
                      </a:r>
                    </a:p>
                  </a:txBody>
                  <a:tcPr marL="68575" marR="6857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epidemiologist</a:t>
                      </a:r>
                      <a:endParaRPr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20486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quality assurance technician</a:t>
                      </a:r>
                      <a:endParaRPr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dairy technologist</a:t>
                      </a:r>
                    </a:p>
                  </a:txBody>
                  <a:tcPr marL="68575" marR="6857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chemist</a:t>
                      </a:r>
                      <a:endParaRPr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03986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food technologist</a:t>
                      </a:r>
                      <a:endParaRPr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senior metrology technician</a:t>
                      </a:r>
                    </a:p>
                  </a:txBody>
                  <a:tcPr marL="68575" marR="6857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geoscientist</a:t>
                      </a:r>
                      <a:endParaRPr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63705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animal technologist</a:t>
                      </a:r>
                      <a:endParaRPr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technician scientist</a:t>
                      </a:r>
                    </a:p>
                  </a:txBody>
                  <a:tcPr marL="68575" marR="6857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bioinformatics</a:t>
                      </a:r>
                      <a:r>
                        <a:rPr lang="en-GB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scientist</a:t>
                      </a:r>
                      <a:endParaRPr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80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57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Career action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View the links in the following slides to explore some activities you could do to boost your </a:t>
            </a:r>
            <a:r>
              <a:rPr lang="en-US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achieving employment in your chosen career.</a:t>
            </a:r>
            <a:endParaRPr lang="en-GB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Complete a short action plan of what you need to work on to progress into your potential career.</a:t>
            </a:r>
            <a:endParaRPr lang="en-US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4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50"/>
            <a:ext cx="5110655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0A2A4A2-60BD-F279-0EDE-91B0319CC2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3174076 w 3174076"/>
              <a:gd name="connsiteY1" fmla="*/ 0 h 4351338"/>
              <a:gd name="connsiteX2" fmla="*/ 3174076 w 3174076"/>
              <a:gd name="connsiteY2" fmla="*/ 4351338 h 4351338"/>
              <a:gd name="connsiteX3" fmla="*/ 0 w 3174076"/>
              <a:gd name="connsiteY3" fmla="*/ 4351338 h 4351338"/>
              <a:gd name="connsiteX4" fmla="*/ 0 w 3174076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683513" y="-33775"/>
                  <a:pt x="1982506" y="138873"/>
                  <a:pt x="3174076" y="0"/>
                </a:cubicBezTo>
                <a:cubicBezTo>
                  <a:pt x="3100305" y="585222"/>
                  <a:pt x="3018193" y="3710241"/>
                  <a:pt x="3174076" y="4351338"/>
                </a:cubicBezTo>
                <a:cubicBezTo>
                  <a:pt x="2289957" y="4214008"/>
                  <a:pt x="1369523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582902" y="-101487"/>
                  <a:pt x="2639420" y="-162162"/>
                  <a:pt x="3174076" y="0"/>
                </a:cubicBezTo>
                <a:cubicBezTo>
                  <a:pt x="3234789" y="1739382"/>
                  <a:pt x="3113004" y="3375976"/>
                  <a:pt x="3174076" y="4351338"/>
                </a:cubicBezTo>
                <a:cubicBezTo>
                  <a:pt x="2062552" y="4401403"/>
                  <a:pt x="1170419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Resources needed</a:t>
            </a:r>
            <a:endParaRPr lang="en-GB" dirty="0"/>
          </a:p>
          <a:p>
            <a:r>
              <a:rPr lang="en-GB" dirty="0"/>
              <a:t>L3 Activity 4 Worksheet</a:t>
            </a:r>
          </a:p>
        </p:txBody>
      </p:sp>
    </p:spTree>
    <p:extLst>
      <p:ext uri="{BB962C8B-B14F-4D97-AF65-F5344CB8AC3E}">
        <p14:creationId xmlns:p14="http://schemas.microsoft.com/office/powerpoint/2010/main" val="75393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Career action plan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4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0"/>
            <a:ext cx="5877910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5DD16-65ED-F24D-830C-374389E7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314"/>
            <a:ext cx="9703676" cy="4846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There are a number of things you can do to boost your CV, increasing your chances of employment; these include:</a:t>
            </a:r>
          </a:p>
          <a:p>
            <a:r>
              <a:rPr lang="en-US" sz="2400" b="1" dirty="0"/>
              <a:t>Engaging with a professional body:</a:t>
            </a:r>
          </a:p>
          <a:p>
            <a:pPr marL="536575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400" dirty="0">
                <a:hlinkClick r:id="rId3"/>
              </a:rPr>
              <a:t>Royal Society of Biology</a:t>
            </a:r>
            <a:endParaRPr lang="en-US" sz="2400" dirty="0"/>
          </a:p>
          <a:p>
            <a:pPr marL="536575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400" dirty="0">
                <a:hlinkClick r:id="rId4"/>
              </a:rPr>
              <a:t>Royal Society of Chemistry</a:t>
            </a:r>
            <a:endParaRPr lang="en-US" sz="2400" dirty="0"/>
          </a:p>
          <a:p>
            <a:pPr marL="536575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400" dirty="0">
                <a:hlinkClick r:id="rId5"/>
              </a:rPr>
              <a:t>Institute of Physics</a:t>
            </a:r>
            <a:endParaRPr lang="en-US" sz="2400" dirty="0"/>
          </a:p>
          <a:p>
            <a:pPr marL="536575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400" dirty="0">
                <a:hlinkClick r:id="rId6"/>
              </a:rPr>
              <a:t>Institute of Physics and Engineering in Medicine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0740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Career action plan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5DD16-65ED-F24D-830C-374389E7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34600" cy="4351338"/>
          </a:xfrm>
        </p:spPr>
        <p:txBody>
          <a:bodyPr>
            <a:noAutofit/>
          </a:bodyPr>
          <a:lstStyle/>
          <a:p>
            <a:pPr lvl="0"/>
            <a:r>
              <a:rPr lang="en-US" sz="2200" b="1" dirty="0">
                <a:hlinkClick r:id="rId3"/>
              </a:rPr>
              <a:t>Preparing for your industry placement</a:t>
            </a:r>
            <a:r>
              <a:rPr lang="en-US" sz="2200" dirty="0">
                <a:hlinkClick r:id="rId3"/>
              </a:rPr>
              <a:t> </a:t>
            </a:r>
            <a:r>
              <a:rPr lang="en-US" sz="2200" dirty="0"/>
              <a:t>to get the most from this</a:t>
            </a:r>
          </a:p>
          <a:p>
            <a:pPr lvl="0"/>
            <a:r>
              <a:rPr lang="en-US" sz="2200" b="1" dirty="0"/>
              <a:t>Developing a wider interest in science</a:t>
            </a:r>
            <a:r>
              <a:rPr lang="en-US" sz="2200" dirty="0"/>
              <a:t>, such as being involved in ‘</a:t>
            </a:r>
            <a:r>
              <a:rPr lang="en-US" sz="2200" dirty="0">
                <a:sym typeface="Arial"/>
                <a:hlinkClick r:id="rId4" action="ppaction://hlinkfile"/>
              </a:rPr>
              <a:t>I'm a Scientist, Get me out of here!</a:t>
            </a:r>
            <a:r>
              <a:rPr lang="en-US" sz="2200" dirty="0">
                <a:sym typeface="Arial"/>
              </a:rPr>
              <a:t>’ </a:t>
            </a:r>
          </a:p>
          <a:p>
            <a:pPr lvl="0"/>
            <a:r>
              <a:rPr lang="en-US" sz="2200" b="1" dirty="0"/>
              <a:t>Completing a citizen science project</a:t>
            </a:r>
            <a:r>
              <a:rPr lang="en-US" sz="2200" dirty="0"/>
              <a:t>, such as </a:t>
            </a:r>
            <a:r>
              <a:rPr lang="en-US" sz="2200" dirty="0">
                <a:hlinkClick r:id="rId5"/>
              </a:rPr>
              <a:t>The Zooniverse </a:t>
            </a:r>
            <a:r>
              <a:rPr lang="en-US" sz="2200" dirty="0"/>
              <a:t>or </a:t>
            </a:r>
            <a:r>
              <a:rPr lang="en-US" sz="2200" dirty="0">
                <a:hlinkClick r:id="rId6" action="ppaction://hlinkfile"/>
              </a:rPr>
              <a:t>The Institute for Research in Schools</a:t>
            </a:r>
            <a:endParaRPr lang="en-US" sz="2200" dirty="0"/>
          </a:p>
          <a:p>
            <a:pPr lvl="0"/>
            <a:r>
              <a:rPr lang="en-US" sz="2200" b="1" dirty="0"/>
              <a:t>Attending an online lecture</a:t>
            </a:r>
            <a:r>
              <a:rPr lang="en-US" sz="2200" dirty="0"/>
              <a:t>, for example, </a:t>
            </a:r>
            <a:r>
              <a:rPr lang="en-US" sz="2200" dirty="0">
                <a:hlinkClick r:id="rId7"/>
              </a:rPr>
              <a:t>Gresham College </a:t>
            </a:r>
            <a:r>
              <a:rPr lang="en-US" sz="2200" dirty="0"/>
              <a:t>and </a:t>
            </a:r>
            <a:r>
              <a:rPr lang="en-US" sz="2200" dirty="0">
                <a:hlinkClick r:id="rId8" action="ppaction://hlinkfile"/>
              </a:rPr>
              <a:t>Genomics Lite</a:t>
            </a:r>
            <a:endParaRPr lang="en-US" sz="2200" dirty="0"/>
          </a:p>
          <a:p>
            <a:pPr lvl="0"/>
            <a:r>
              <a:rPr lang="en-US" sz="2200" b="1" dirty="0"/>
              <a:t>Find out more </a:t>
            </a:r>
            <a:r>
              <a:rPr lang="en-US" sz="2200" dirty="0">
                <a:hlinkClick r:id="rId9"/>
              </a:rPr>
              <a:t>here</a:t>
            </a:r>
            <a:r>
              <a:rPr lang="en-US" sz="2200" dirty="0"/>
              <a:t> </a:t>
            </a:r>
          </a:p>
          <a:p>
            <a:pPr lvl="0"/>
            <a:r>
              <a:rPr lang="en-US" sz="2200" b="1" dirty="0"/>
              <a:t>Assess your current range of skills </a:t>
            </a:r>
            <a:r>
              <a:rPr lang="en-US" sz="2200" dirty="0">
                <a:hlinkClick r:id="rId10"/>
              </a:rPr>
              <a:t>here</a:t>
            </a:r>
            <a:endParaRPr lang="en-US" sz="2200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11900"/>
            <a:ext cx="5511800" cy="40957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/>
              <a:t>Activity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13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AO2 Study question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0"/>
            <a:ext cx="5678214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C6D382-C36A-E2B3-447A-A69354020E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E9DA175-2D43-5742-9189-06BFA97C7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82352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A university student completed a three-month industry placement working in a food laboratory, testing the nutritional content of various food samples. Their role included performing chemical tests, data analysis and presenting their findings, along with other colleagues, to clients. </a:t>
            </a: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After completing their degree, they decide that they no longer wish to pursue a career which requires them to spend most of their time working in a laboratory.  </a:t>
            </a: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Explain</a:t>
            </a:r>
            <a:r>
              <a:rPr lang="en-US" sz="2400" b="1" dirty="0"/>
              <a:t> two</a:t>
            </a:r>
            <a:r>
              <a:rPr lang="en-US" sz="2400" dirty="0"/>
              <a:t> other jobs </a:t>
            </a:r>
            <a:r>
              <a:rPr lang="en-US" sz="2400" u="sng" dirty="0"/>
              <a:t>outside</a:t>
            </a:r>
            <a:r>
              <a:rPr lang="en-US" sz="2400" dirty="0"/>
              <a:t> of the science sector where the student could apply their science knowledge and the skills they have gained on placement and their degree. 																	[4 marks]</a:t>
            </a:r>
          </a:p>
        </p:txBody>
      </p:sp>
    </p:spTree>
    <p:extLst>
      <p:ext uri="{BB962C8B-B14F-4D97-AF65-F5344CB8AC3E}">
        <p14:creationId xmlns:p14="http://schemas.microsoft.com/office/powerpoint/2010/main" val="1979366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AO2 Study </a:t>
            </a:r>
            <a:r>
              <a:rPr lang="en-GB" dirty="0"/>
              <a:t>question – mark scheme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50"/>
            <a:ext cx="5531069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C6D382-C36A-E2B3-447A-A69354020E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E1B82D3-9618-D7BE-00E3-D5EC033C5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127"/>
            <a:ext cx="10515600" cy="4283836"/>
          </a:xfrm>
        </p:spPr>
        <p:txBody>
          <a:bodyPr>
            <a:normAutofit fontScale="85000" lnSpcReduction="10000"/>
          </a:bodyPr>
          <a:lstStyle/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444746"/>
                </a:solidFill>
              </a:rPr>
              <a:t>Award one mark per point [career identified] and one further mark for justification relevant to the context, up to a maximum of two marks per explanation</a:t>
            </a:r>
            <a:r>
              <a:rPr lang="en-US" sz="2400" dirty="0"/>
              <a:t>. Examples could include:</a:t>
            </a:r>
          </a:p>
          <a:p>
            <a:pPr marL="444500" indent="-342900">
              <a:lnSpc>
                <a:spcPct val="107916"/>
              </a:lnSpc>
              <a:spcBef>
                <a:spcPts val="800"/>
              </a:spcBef>
              <a:buSzPts val="2000"/>
            </a:pPr>
            <a:r>
              <a:rPr lang="en-US" dirty="0"/>
              <a:t>M</a:t>
            </a:r>
            <a:r>
              <a:rPr lang="en-US" sz="2400" dirty="0"/>
              <a:t>useum education officer/a museum employee who guides students around the museum explaining the exhibits/teacher (1) using their scientific knowledge gained from their degree and communication skills gained on placement (1).</a:t>
            </a:r>
          </a:p>
          <a:p>
            <a:pPr marL="444500" indent="-342900">
              <a:lnSpc>
                <a:spcPct val="107916"/>
              </a:lnSpc>
              <a:spcBef>
                <a:spcPts val="0"/>
              </a:spcBef>
              <a:buSzPts val="2000"/>
            </a:pPr>
            <a:r>
              <a:rPr lang="en-US" dirty="0"/>
              <a:t>M</a:t>
            </a:r>
            <a:r>
              <a:rPr lang="en-US" sz="2400" dirty="0"/>
              <a:t>anagement consultant solving client problems (1) applying their scientific knowledge and analytical skills from their degree and experience in presenting/communicating </a:t>
            </a:r>
            <a:r>
              <a:rPr lang="en-US" dirty="0"/>
              <a:t>complex</a:t>
            </a:r>
            <a:r>
              <a:rPr lang="en-US" sz="2400" dirty="0"/>
              <a:t> ideas with others/a non-scientific audience (1).</a:t>
            </a:r>
          </a:p>
          <a:p>
            <a:pPr marL="444500" indent="-342900">
              <a:lnSpc>
                <a:spcPct val="107916"/>
              </a:lnSpc>
              <a:spcBef>
                <a:spcPts val="0"/>
              </a:spcBef>
              <a:buSzPts val="2000"/>
            </a:pPr>
            <a:r>
              <a:rPr lang="en-GB" dirty="0"/>
              <a:t>T</a:t>
            </a:r>
            <a:r>
              <a:rPr lang="en-GB" dirty="0">
                <a:effectLst/>
              </a:rPr>
              <a:t>echnical writer conveying complex information (1) which would allow the person to utilise their skills in data analysis developed during placement (1).</a:t>
            </a: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Accept any other suitable response.</a:t>
            </a:r>
          </a:p>
        </p:txBody>
      </p:sp>
    </p:spTree>
    <p:extLst>
      <p:ext uri="{BB962C8B-B14F-4D97-AF65-F5344CB8AC3E}">
        <p14:creationId xmlns:p14="http://schemas.microsoft.com/office/powerpoint/2010/main" val="408566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C4D470B-BCBB-F609-A7BC-53BC006B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2E8A0C4-6E89-275E-3913-5CA691E27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>
                <a:solidFill>
                  <a:srgbClr val="0D0D0D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To further help dispel some of the misconceptions around the lack of diversity of roles within science look at the following articles:</a:t>
            </a:r>
            <a:endParaRPr lang="en-US" dirty="0">
              <a:solidFill>
                <a:srgbClr val="0D0D0D"/>
              </a:solidFill>
              <a:effectLst/>
              <a:latin typeface="Arial"/>
              <a:ea typeface="Arial" panose="020B0604020202020204" pitchFamily="34" charset="0"/>
              <a:cs typeface="Arial"/>
            </a:endParaRPr>
          </a:p>
          <a:p>
            <a:pPr marL="704850" indent="-3429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>
                <a:solidFill>
                  <a:srgbClr val="0D0D0D"/>
                </a:solidFill>
                <a:latin typeface="Arial"/>
                <a:cs typeface="Arial"/>
                <a:hlinkClick r:id="rId3" action="ppaction://hlinkfile"/>
              </a:rPr>
              <a:t>Science fiction: common misconceptions about science jobs </a:t>
            </a:r>
            <a:r>
              <a:rPr lang="en-US" dirty="0">
                <a:solidFill>
                  <a:srgbClr val="0D0D0D"/>
                </a:solidFill>
                <a:latin typeface="Arial"/>
                <a:cs typeface="Arial"/>
              </a:rPr>
              <a:t>(hyperec.com)</a:t>
            </a:r>
          </a:p>
          <a:p>
            <a:pPr marL="704850" indent="-3429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>
                <a:solidFill>
                  <a:srgbClr val="0D0D0D"/>
                </a:solidFill>
                <a:latin typeface="Arial"/>
                <a:cs typeface="Arial"/>
                <a:hlinkClick r:id="rId4"/>
              </a:rPr>
              <a:t>Only for academics? Five myths about science and technology</a:t>
            </a:r>
            <a:endParaRPr lang="en-US" dirty="0">
              <a:solidFill>
                <a:srgbClr val="0D0D0D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>
                <a:solidFill>
                  <a:srgbClr val="0D0D0D"/>
                </a:solidFill>
                <a:latin typeface="Arial"/>
                <a:cs typeface="Arial"/>
              </a:rPr>
              <a:t>Write a paragraph to correct a common misconception, such as all scientists work in a laboratory/you need a degree to work in science.</a:t>
            </a:r>
            <a:endParaRPr lang="en-GB" dirty="0">
              <a:solidFill>
                <a:srgbClr val="0D0D0D"/>
              </a:solidFill>
              <a:latin typeface="Arial"/>
              <a:cs typeface="Arial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10F3F5-5F24-7D3F-B8EE-DFA61C4BD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E74AB44-543F-7C7D-453C-666F3333D6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50"/>
            <a:ext cx="5909441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</p:spTree>
    <p:extLst>
      <p:ext uri="{BB962C8B-B14F-4D97-AF65-F5344CB8AC3E}">
        <p14:creationId xmlns:p14="http://schemas.microsoft.com/office/powerpoint/2010/main" val="20587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lesson, we have: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4591050" cy="4327142"/>
          </a:xfrm>
        </p:spPr>
        <p:txBody>
          <a:bodyPr>
            <a:normAutofit/>
          </a:bodyPr>
          <a:lstStyle/>
          <a:p>
            <a:r>
              <a:rPr lang="en-US" sz="2000" dirty="0"/>
              <a:t>described some of the diversity of roles that exist within the science sector</a:t>
            </a:r>
          </a:p>
          <a:p>
            <a:r>
              <a:rPr lang="en-US" sz="2000" dirty="0"/>
              <a:t>classified occupations as technical, higher technical or professional</a:t>
            </a:r>
          </a:p>
          <a:p>
            <a:r>
              <a:rPr lang="en-US" sz="2000" dirty="0"/>
              <a:t>described a range of science career opportunities you can access after completing this course, and the next steps you can take to get there.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610726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1CD2D28-EFF2-CA88-B8CF-C20AB18EE3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E53EF"/>
          </a:solidFill>
        </p:spPr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C0FA10-8ABB-8BB5-B866-E4A30F050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599" y="1690688"/>
            <a:ext cx="5410201" cy="4341812"/>
          </a:xfrm>
        </p:spPr>
        <p:txBody>
          <a:bodyPr>
            <a:normAutofit/>
          </a:bodyPr>
          <a:lstStyle/>
          <a:p>
            <a:r>
              <a:rPr lang="en-US" sz="1400" b="1" dirty="0"/>
              <a:t>Skills:</a:t>
            </a:r>
          </a:p>
          <a:p>
            <a:r>
              <a:rPr lang="en-US" sz="1400" dirty="0"/>
              <a:t>CS2.1 Conduct a review of independently selected scientific literature and other appropriate primary/secondary sources</a:t>
            </a:r>
          </a:p>
          <a:p>
            <a:r>
              <a:rPr lang="en-US" sz="1400" dirty="0"/>
              <a:t>CS3.1 Identify their own role in relation to the wider team</a:t>
            </a:r>
          </a:p>
          <a:p>
            <a:r>
              <a:rPr lang="en-US" sz="1400" b="1" dirty="0"/>
              <a:t>General competencies:</a:t>
            </a:r>
          </a:p>
          <a:p>
            <a:r>
              <a:rPr lang="en-US" sz="1400" dirty="0"/>
              <a:t>English:</a:t>
            </a:r>
          </a:p>
          <a:p>
            <a:r>
              <a:rPr lang="en-US" sz="1400" dirty="0"/>
              <a:t>GEC4 </a:t>
            </a:r>
            <a:r>
              <a:rPr lang="en-US" sz="1400" dirty="0" err="1"/>
              <a:t>Summarise</a:t>
            </a:r>
            <a:r>
              <a:rPr lang="en-US" sz="1400" dirty="0"/>
              <a:t> information/ideas</a:t>
            </a:r>
          </a:p>
          <a:p>
            <a:r>
              <a:rPr lang="en-US" sz="1400" dirty="0"/>
              <a:t>GEC5 </a:t>
            </a:r>
            <a:r>
              <a:rPr lang="en-US" sz="1400" dirty="0" err="1"/>
              <a:t>Synthesise</a:t>
            </a:r>
            <a:r>
              <a:rPr lang="en-US" sz="1400" dirty="0"/>
              <a:t> information</a:t>
            </a:r>
          </a:p>
          <a:p>
            <a:r>
              <a:rPr lang="en-US" sz="1400" dirty="0"/>
              <a:t>GEC6 Take part in/lead discussions</a:t>
            </a:r>
          </a:p>
          <a:p>
            <a:r>
              <a:rPr lang="en-US" sz="1400" dirty="0"/>
              <a:t>Digital: </a:t>
            </a:r>
          </a:p>
          <a:p>
            <a:r>
              <a:rPr lang="en-US" sz="1400" dirty="0"/>
              <a:t>GDC1 Use digital technology and media effectively</a:t>
            </a:r>
          </a:p>
          <a:p>
            <a:r>
              <a:rPr lang="en-US" sz="1400" dirty="0"/>
              <a:t>GDC3 Communicate and collaborate</a:t>
            </a:r>
          </a:p>
        </p:txBody>
      </p:sp>
    </p:spTree>
    <p:extLst>
      <p:ext uri="{BB962C8B-B14F-4D97-AF65-F5344CB8AC3E}">
        <p14:creationId xmlns:p14="http://schemas.microsoft.com/office/powerpoint/2010/main" val="268919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lesson, we will: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339590" cy="4486275"/>
          </a:xfrm>
        </p:spPr>
        <p:txBody>
          <a:bodyPr>
            <a:normAutofit/>
          </a:bodyPr>
          <a:lstStyle/>
          <a:p>
            <a:r>
              <a:rPr lang="en-US" sz="2000" dirty="0"/>
              <a:t>describe some of the diversity of roles that exist within the science and health sector</a:t>
            </a:r>
          </a:p>
          <a:p>
            <a:r>
              <a:rPr lang="en-US" sz="2000" dirty="0"/>
              <a:t>classify occupations as technical, higher technical or professional</a:t>
            </a:r>
          </a:p>
          <a:p>
            <a:r>
              <a:rPr lang="en-US" sz="2000" dirty="0"/>
              <a:t>describe a range of science career opportunities you can access after completing this course, and the next steps you can take to get there.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0336A8-8E9F-6750-02CB-278E8B016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599" y="1690688"/>
            <a:ext cx="5410201" cy="4341812"/>
          </a:xfrm>
        </p:spPr>
        <p:txBody>
          <a:bodyPr>
            <a:normAutofit/>
          </a:bodyPr>
          <a:lstStyle/>
          <a:p>
            <a:r>
              <a:rPr lang="en-US" sz="1400" b="1" dirty="0"/>
              <a:t>Skills:</a:t>
            </a:r>
          </a:p>
          <a:p>
            <a:r>
              <a:rPr lang="en-US" sz="1400" dirty="0"/>
              <a:t>CS2.1 Conduct a review of independently selected scientific literature and other appropriate primary/secondary sources</a:t>
            </a:r>
          </a:p>
          <a:p>
            <a:r>
              <a:rPr lang="en-US" sz="1400" dirty="0"/>
              <a:t>CS3.1 Identify their own role in relation to the wider team</a:t>
            </a:r>
          </a:p>
          <a:p>
            <a:r>
              <a:rPr lang="en-US" sz="1400" b="1" dirty="0"/>
              <a:t>General competencies:</a:t>
            </a:r>
          </a:p>
          <a:p>
            <a:r>
              <a:rPr lang="en-US" sz="1400" dirty="0"/>
              <a:t>English:</a:t>
            </a:r>
          </a:p>
          <a:p>
            <a:r>
              <a:rPr lang="en-US" sz="1400" dirty="0"/>
              <a:t>GEC4 </a:t>
            </a:r>
            <a:r>
              <a:rPr lang="en-US" sz="1400" dirty="0" err="1"/>
              <a:t>Summarise</a:t>
            </a:r>
            <a:r>
              <a:rPr lang="en-US" sz="1400" dirty="0"/>
              <a:t> information/ideas</a:t>
            </a:r>
          </a:p>
          <a:p>
            <a:r>
              <a:rPr lang="en-US" sz="1400" dirty="0"/>
              <a:t>GEC5 </a:t>
            </a:r>
            <a:r>
              <a:rPr lang="en-US" sz="1400" dirty="0" err="1"/>
              <a:t>Synthesise</a:t>
            </a:r>
            <a:r>
              <a:rPr lang="en-US" sz="1400" dirty="0"/>
              <a:t> information</a:t>
            </a:r>
          </a:p>
          <a:p>
            <a:r>
              <a:rPr lang="en-US" sz="1400" dirty="0"/>
              <a:t>GEC6 Take part in/lead discussions</a:t>
            </a:r>
          </a:p>
          <a:p>
            <a:r>
              <a:rPr lang="en-US" sz="1400" dirty="0"/>
              <a:t>Digital: </a:t>
            </a:r>
          </a:p>
          <a:p>
            <a:r>
              <a:rPr lang="en-US" sz="1400" dirty="0"/>
              <a:t>GDC1 Use digital technology and media effectively</a:t>
            </a:r>
          </a:p>
          <a:p>
            <a:r>
              <a:rPr lang="en-US" sz="1400" dirty="0"/>
              <a:t>GDC3 Communicate and collaborate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71921A-207F-0E70-E097-13DD6D1CC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610726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</p:spTree>
    <p:extLst>
      <p:ext uri="{BB962C8B-B14F-4D97-AF65-F5344CB8AC3E}">
        <p14:creationId xmlns:p14="http://schemas.microsoft.com/office/powerpoint/2010/main" val="299420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435DA5-7169-6CA8-ECEE-55BEF64267A8}"/>
              </a:ext>
            </a:extLst>
          </p:cNvPr>
          <p:cNvSpPr/>
          <p:nvPr/>
        </p:nvSpPr>
        <p:spPr>
          <a:xfrm>
            <a:off x="962030" y="1690688"/>
            <a:ext cx="10515600" cy="4340994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82100" cy="1325563"/>
          </a:xfrm>
        </p:spPr>
        <p:txBody>
          <a:bodyPr>
            <a:normAutofit/>
          </a:bodyPr>
          <a:lstStyle/>
          <a:p>
            <a:r>
              <a:rPr lang="en-GB" dirty="0"/>
              <a:t>How many occupations within the science sector can you name?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2F7691-CFBD-7BDB-0F5E-460712211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24601"/>
            <a:ext cx="5372100" cy="396874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3E1168-CD3C-FAA2-F710-D5BC2B25DBBB}"/>
              </a:ext>
            </a:extLst>
          </p:cNvPr>
          <p:cNvSpPr/>
          <p:nvPr/>
        </p:nvSpPr>
        <p:spPr>
          <a:xfrm>
            <a:off x="7647709" y="2425735"/>
            <a:ext cx="3151118" cy="31511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E2EE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5230D8-5729-C8F0-8788-0D949EC0D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339" y="3080211"/>
            <a:ext cx="1463857" cy="18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591544-FEA2-2E85-82EE-BD5792ACA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6F768A-779F-2F1D-8CD4-DDA6581B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Occupations within the science sector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807CB-7788-0FF2-63B0-1AFE92ACC005}"/>
              </a:ext>
            </a:extLst>
          </p:cNvPr>
          <p:cNvSpPr txBox="1"/>
          <p:nvPr/>
        </p:nvSpPr>
        <p:spPr>
          <a:xfrm>
            <a:off x="1400579" y="5492838"/>
            <a:ext cx="3752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Royal Society of Chemistry: Analytical chemist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708CD0-7F2B-6DD5-8027-1A70743FDF06}"/>
              </a:ext>
            </a:extLst>
          </p:cNvPr>
          <p:cNvSpPr txBox="1"/>
          <p:nvPr/>
        </p:nvSpPr>
        <p:spPr>
          <a:xfrm>
            <a:off x="878940" y="2324487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F4D096-3B9E-972D-C9AE-EB0D9FF98D22}"/>
              </a:ext>
            </a:extLst>
          </p:cNvPr>
          <p:cNvSpPr txBox="1"/>
          <p:nvPr/>
        </p:nvSpPr>
        <p:spPr>
          <a:xfrm>
            <a:off x="6819190" y="2301120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207E09-5FD8-FA5D-1FE6-09FC4AFBC06D}"/>
              </a:ext>
            </a:extLst>
          </p:cNvPr>
          <p:cNvSpPr txBox="1"/>
          <p:nvPr/>
        </p:nvSpPr>
        <p:spPr>
          <a:xfrm>
            <a:off x="851561" y="4554682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28A92B-7466-4168-9D29-577B25434A1F}"/>
              </a:ext>
            </a:extLst>
          </p:cNvPr>
          <p:cNvSpPr txBox="1"/>
          <p:nvPr/>
        </p:nvSpPr>
        <p:spPr>
          <a:xfrm>
            <a:off x="6791811" y="4553818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CDAEE228-1649-3779-CD02-030A3975B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50"/>
            <a:ext cx="5636172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768E07-9A51-FD46-C350-6209047FBFC4}"/>
              </a:ext>
            </a:extLst>
          </p:cNvPr>
          <p:cNvSpPr txBox="1"/>
          <p:nvPr/>
        </p:nvSpPr>
        <p:spPr>
          <a:xfrm>
            <a:off x="2556665" y="1738905"/>
            <a:ext cx="783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Watch the following videos which describe roles in different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nline Media 13" title="Analytical chemist, healthcare">
            <a:hlinkClick r:id="" action="ppaction://media"/>
            <a:extLst>
              <a:ext uri="{FF2B5EF4-FFF2-40B4-BE49-F238E27FC236}">
                <a16:creationId xmlns:a16="http://schemas.microsoft.com/office/drawing/2014/main" id="{5FD00F80-095C-FC39-8555-319994A5A6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4837" y="2385236"/>
            <a:ext cx="5242791" cy="2962177"/>
          </a:xfrm>
          <a:prstGeom prst="rect">
            <a:avLst/>
          </a:prstGeom>
        </p:spPr>
      </p:pic>
      <p:pic>
        <p:nvPicPr>
          <p:cNvPr id="3" name="Online Media 13" title="National Food Science &amp; Technology Week">
            <a:hlinkClick r:id="" action="ppaction://media"/>
            <a:extLst>
              <a:ext uri="{FF2B5EF4-FFF2-40B4-BE49-F238E27FC236}">
                <a16:creationId xmlns:a16="http://schemas.microsoft.com/office/drawing/2014/main" id="{1FD7EB96-CF9C-5E8A-1DAC-6E7D7EF7FFE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474372" y="2375034"/>
            <a:ext cx="5242791" cy="2962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27DE33-EAAD-F756-15DE-A769533E29BF}"/>
              </a:ext>
            </a:extLst>
          </p:cNvPr>
          <p:cNvSpPr txBox="1"/>
          <p:nvPr/>
        </p:nvSpPr>
        <p:spPr>
          <a:xfrm>
            <a:off x="7119257" y="5492838"/>
            <a:ext cx="4098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Institute of Food Science and Technology: Food technologist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591544-FEA2-2E85-82EE-BD5792ACA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6F768A-779F-2F1D-8CD4-DDA6581B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Occupations within the science sector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708CD0-7F2B-6DD5-8027-1A70743FDF06}"/>
              </a:ext>
            </a:extLst>
          </p:cNvPr>
          <p:cNvSpPr txBox="1"/>
          <p:nvPr/>
        </p:nvSpPr>
        <p:spPr>
          <a:xfrm>
            <a:off x="878940" y="2324487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F4D096-3B9E-972D-C9AE-EB0D9FF98D22}"/>
              </a:ext>
            </a:extLst>
          </p:cNvPr>
          <p:cNvSpPr txBox="1"/>
          <p:nvPr/>
        </p:nvSpPr>
        <p:spPr>
          <a:xfrm>
            <a:off x="6819190" y="2301120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207E09-5FD8-FA5D-1FE6-09FC4AFBC06D}"/>
              </a:ext>
            </a:extLst>
          </p:cNvPr>
          <p:cNvSpPr txBox="1"/>
          <p:nvPr/>
        </p:nvSpPr>
        <p:spPr>
          <a:xfrm>
            <a:off x="851561" y="4554682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28A92B-7466-4168-9D29-577B25434A1F}"/>
              </a:ext>
            </a:extLst>
          </p:cNvPr>
          <p:cNvSpPr txBox="1"/>
          <p:nvPr/>
        </p:nvSpPr>
        <p:spPr>
          <a:xfrm>
            <a:off x="6791811" y="4553818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80FA83-14CE-4B8A-0431-6CA82E41DA9C}"/>
              </a:ext>
            </a:extLst>
          </p:cNvPr>
          <p:cNvSpPr txBox="1"/>
          <p:nvPr/>
        </p:nvSpPr>
        <p:spPr>
          <a:xfrm>
            <a:off x="1571213" y="5566237"/>
            <a:ext cx="316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NERC Science: Ecologist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CDAEE228-1649-3779-CD02-030A3975B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50"/>
            <a:ext cx="5636172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1D7F36-DB81-1001-F344-8B270F12886E}"/>
              </a:ext>
            </a:extLst>
          </p:cNvPr>
          <p:cNvSpPr txBox="1"/>
          <p:nvPr/>
        </p:nvSpPr>
        <p:spPr>
          <a:xfrm>
            <a:off x="2357729" y="1616694"/>
            <a:ext cx="783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Watch the following videos which describe roles in different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nline Media 15" title="From Field to Computer: A Day in the Life of an Ecologist - Meet Dr Micheal Pocock">
            <a:hlinkClick r:id="" action="ppaction://media"/>
            <a:extLst>
              <a:ext uri="{FF2B5EF4-FFF2-40B4-BE49-F238E27FC236}">
                <a16:creationId xmlns:a16="http://schemas.microsoft.com/office/drawing/2014/main" id="{B71460CB-702B-EF99-32C4-B18C5E0A7A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3558" y="2263025"/>
            <a:ext cx="5271294" cy="2978281"/>
          </a:xfrm>
          <a:prstGeom prst="rect">
            <a:avLst/>
          </a:prstGeom>
        </p:spPr>
      </p:pic>
      <p:pic>
        <p:nvPicPr>
          <p:cNvPr id="2" name="Online Media 14" title="Working as a dietitian">
            <a:hlinkClick r:id="" action="ppaction://media"/>
            <a:extLst>
              <a:ext uri="{FF2B5EF4-FFF2-40B4-BE49-F238E27FC236}">
                <a16:creationId xmlns:a16="http://schemas.microsoft.com/office/drawing/2014/main" id="{0E4E1BB4-3DBF-4AB2-32E1-D7B0DF3B494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567150" y="2260586"/>
            <a:ext cx="5275610" cy="2980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CE067A-CA47-8D7B-20BA-FE0DC681798E}"/>
              </a:ext>
            </a:extLst>
          </p:cNvPr>
          <p:cNvSpPr txBox="1"/>
          <p:nvPr/>
        </p:nvSpPr>
        <p:spPr>
          <a:xfrm>
            <a:off x="7786963" y="5566237"/>
            <a:ext cx="283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Dietician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591544-FEA2-2E85-82EE-BD5792ACA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6F768A-779F-2F1D-8CD4-DDA6581B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Occupations within the science sector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3F6BE46-7DED-4878-6695-D114A0B7E4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5257800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284ACE-32C0-240A-6F69-BFA915FEBD98}"/>
              </a:ext>
            </a:extLst>
          </p:cNvPr>
          <p:cNvSpPr txBox="1"/>
          <p:nvPr/>
        </p:nvSpPr>
        <p:spPr>
          <a:xfrm>
            <a:off x="4347536" y="5478476"/>
            <a:ext cx="349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Cancer genomics scientist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708CD0-7F2B-6DD5-8027-1A70743FDF06}"/>
              </a:ext>
            </a:extLst>
          </p:cNvPr>
          <p:cNvSpPr txBox="1"/>
          <p:nvPr/>
        </p:nvSpPr>
        <p:spPr>
          <a:xfrm>
            <a:off x="878940" y="2324487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F4D096-3B9E-972D-C9AE-EB0D9FF98D22}"/>
              </a:ext>
            </a:extLst>
          </p:cNvPr>
          <p:cNvSpPr txBox="1"/>
          <p:nvPr/>
        </p:nvSpPr>
        <p:spPr>
          <a:xfrm>
            <a:off x="6819190" y="2301120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207E09-5FD8-FA5D-1FE6-09FC4AFBC06D}"/>
              </a:ext>
            </a:extLst>
          </p:cNvPr>
          <p:cNvSpPr txBox="1"/>
          <p:nvPr/>
        </p:nvSpPr>
        <p:spPr>
          <a:xfrm>
            <a:off x="851561" y="4554682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28A92B-7466-4168-9D29-577B25434A1F}"/>
              </a:ext>
            </a:extLst>
          </p:cNvPr>
          <p:cNvSpPr txBox="1"/>
          <p:nvPr/>
        </p:nvSpPr>
        <p:spPr>
          <a:xfrm>
            <a:off x="6791811" y="4553818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64204-79AE-E43D-3FBD-FD0F210ABBFA}"/>
              </a:ext>
            </a:extLst>
          </p:cNvPr>
          <p:cNvSpPr txBox="1"/>
          <p:nvPr/>
        </p:nvSpPr>
        <p:spPr>
          <a:xfrm>
            <a:off x="2339495" y="1632342"/>
            <a:ext cx="783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Watch the following video which describes a role in an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nline Media 14" title="Amber Bryce Trainee Clinical Scientist Cancer Genomics">
            <a:hlinkClick r:id="" action="ppaction://media"/>
            <a:extLst>
              <a:ext uri="{FF2B5EF4-FFF2-40B4-BE49-F238E27FC236}">
                <a16:creationId xmlns:a16="http://schemas.microsoft.com/office/drawing/2014/main" id="{AA9F3B24-D787-896A-8C3A-E773AC35D4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57498" y="2205128"/>
            <a:ext cx="5480389" cy="30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9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6F768A-779F-2F1D-8CD4-DDA6581B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Occupations within the science sector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886C4B-B069-D0AF-E015-D3F0C9CDA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on the links to watch the following videos, which describe roles in different </a:t>
            </a:r>
            <a:r>
              <a:rPr lang="en-US" dirty="0" err="1"/>
              <a:t>organisations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hlinkClick r:id="rId3"/>
              </a:rPr>
              <a:t>Metrology technician</a:t>
            </a:r>
            <a:endParaRPr lang="en-US" sz="2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hlinkClick r:id="rId4"/>
              </a:rPr>
              <a:t>Acoustics technician</a:t>
            </a:r>
            <a:endParaRPr lang="en-US" sz="2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S</a:t>
            </a:r>
            <a:r>
              <a:rPr lang="en-US" sz="2400" dirty="0">
                <a:effectLst/>
                <a:hlinkClick r:id="rId5"/>
              </a:rPr>
              <a:t>cience manufacturing technician</a:t>
            </a:r>
            <a:endParaRPr lang="en-US" dirty="0"/>
          </a:p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3F6BE46-7DED-4878-6695-D114A0B7E4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591544-FEA2-2E85-82EE-BD5792ACA3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51"/>
            <a:ext cx="5812971" cy="273050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</p:spTree>
    <p:extLst>
      <p:ext uri="{BB962C8B-B14F-4D97-AF65-F5344CB8AC3E}">
        <p14:creationId xmlns:p14="http://schemas.microsoft.com/office/powerpoint/2010/main" val="226847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Types of occupation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33" y="5335117"/>
            <a:ext cx="7073096" cy="841846"/>
          </a:xfrm>
        </p:spPr>
        <p:txBody>
          <a:bodyPr vert="horz" lIns="180000" tIns="180000" rIns="180000" bIns="180000" rtlCol="0" anchor="t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GB" sz="1800" dirty="0">
              <a:latin typeface="Arial"/>
              <a:ea typeface="Arial" panose="020B0604020202020204" pitchFamily="34" charset="0"/>
              <a:cs typeface="Arial"/>
            </a:endParaRPr>
          </a:p>
          <a:p>
            <a:pPr>
              <a:buFont typeface="Arial"/>
              <a:buChar char="•"/>
            </a:pPr>
            <a:endParaRPr lang="en-GB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358" y="6362700"/>
            <a:ext cx="5401442" cy="35877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D865726-BE5B-39A0-A31E-619DFDCEC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84014"/>
              </p:ext>
            </p:extLst>
          </p:nvPr>
        </p:nvGraphicFramePr>
        <p:xfrm>
          <a:off x="1034143" y="1690688"/>
          <a:ext cx="10395858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6742">
                  <a:extLst>
                    <a:ext uri="{9D8B030D-6E8A-4147-A177-3AD203B41FA5}">
                      <a16:colId xmlns:a16="http://schemas.microsoft.com/office/drawing/2014/main" val="860766930"/>
                    </a:ext>
                  </a:extLst>
                </a:gridCol>
                <a:gridCol w="4663078">
                  <a:extLst>
                    <a:ext uri="{9D8B030D-6E8A-4147-A177-3AD203B41FA5}">
                      <a16:colId xmlns:a16="http://schemas.microsoft.com/office/drawing/2014/main" val="2076594516"/>
                    </a:ext>
                  </a:extLst>
                </a:gridCol>
                <a:gridCol w="3846038">
                  <a:extLst>
                    <a:ext uri="{9D8B030D-6E8A-4147-A177-3AD203B41FA5}">
                      <a16:colId xmlns:a16="http://schemas.microsoft.com/office/drawing/2014/main" val="3039408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Qualifications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935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Skilled occupations that a college leaver/apprentice would be entering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Typically Level 2 or 3 qualification of apprenticeship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7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technical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more knowledge and skills acquired through experience in the workplace or further technical education study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Typically Level 4 or 5 qualification or apprenticeship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06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 occupations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Occupations where there is a clear career progression from higher technical occupations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Typically undergraduate degree (Level 6) or higher, or degree apprenticeship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38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8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Types of occupation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Look at the occupational route maps (see useful links).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>
                <a:solidFill>
                  <a:srgbClr val="0D0D0D"/>
                </a:solidFill>
                <a:ea typeface="Arial" panose="020B0604020202020204" pitchFamily="34" charset="0"/>
              </a:rPr>
              <a:t>Identify roles within the science sector that you may wish to pursue.</a:t>
            </a:r>
            <a:endParaRPr lang="en-GB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Create your own personalised path into these roles</a:t>
            </a:r>
            <a:r>
              <a:rPr lang="en-GB" dirty="0">
                <a:solidFill>
                  <a:srgbClr val="0D0D0D"/>
                </a:solidFill>
                <a:ea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>
                <a:solidFill>
                  <a:srgbClr val="0D0D0D"/>
                </a:solidFill>
                <a:ea typeface="Arial" panose="020B0604020202020204" pitchFamily="34" charset="0"/>
              </a:rPr>
              <a:t>Identify any barriers you may meet.</a:t>
            </a:r>
            <a:endParaRPr lang="en-US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0"/>
            <a:ext cx="5257800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0A2A4A2-60BD-F279-0EDE-91B0319CC2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3174076 w 3174076"/>
              <a:gd name="connsiteY1" fmla="*/ 0 h 4351338"/>
              <a:gd name="connsiteX2" fmla="*/ 3174076 w 3174076"/>
              <a:gd name="connsiteY2" fmla="*/ 4351338 h 4351338"/>
              <a:gd name="connsiteX3" fmla="*/ 0 w 3174076"/>
              <a:gd name="connsiteY3" fmla="*/ 4351338 h 4351338"/>
              <a:gd name="connsiteX4" fmla="*/ 0 w 3174076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683513" y="-33775"/>
                  <a:pt x="1982506" y="138873"/>
                  <a:pt x="3174076" y="0"/>
                </a:cubicBezTo>
                <a:cubicBezTo>
                  <a:pt x="3100305" y="585222"/>
                  <a:pt x="3018193" y="3710241"/>
                  <a:pt x="3174076" y="4351338"/>
                </a:cubicBezTo>
                <a:cubicBezTo>
                  <a:pt x="2289957" y="4214008"/>
                  <a:pt x="1369523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582902" y="-101487"/>
                  <a:pt x="2639420" y="-162162"/>
                  <a:pt x="3174076" y="0"/>
                </a:cubicBezTo>
                <a:cubicBezTo>
                  <a:pt x="3234789" y="1739382"/>
                  <a:pt x="3113004" y="3375976"/>
                  <a:pt x="3174076" y="4351338"/>
                </a:cubicBezTo>
                <a:cubicBezTo>
                  <a:pt x="2062552" y="4401403"/>
                  <a:pt x="1170419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Useful links</a:t>
            </a:r>
            <a:endParaRPr lang="en-GB" dirty="0"/>
          </a:p>
          <a:p>
            <a:r>
              <a:rPr lang="en-GB" dirty="0">
                <a:hlinkClick r:id="rId3"/>
              </a:rPr>
              <a:t>Occupational route map</a:t>
            </a:r>
            <a:endParaRPr lang="en-GB" dirty="0"/>
          </a:p>
          <a:p>
            <a:r>
              <a:rPr lang="en-GB" dirty="0">
                <a:hlinkClick r:id="rId4"/>
              </a:rPr>
              <a:t>Technicians case studies </a:t>
            </a:r>
            <a:endParaRPr lang="en-GB" dirty="0"/>
          </a:p>
          <a:p>
            <a:r>
              <a:rPr lang="en-GB" dirty="0">
                <a:hlinkClick r:id="rId5" action="ppaction://hlinkfile"/>
              </a:rPr>
              <a:t>National Careers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95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1AA77F3-9A56-489F-8591-E1CEB18621B7}"/>
</file>

<file path=customXml/itemProps2.xml><?xml version="1.0" encoding="utf-8"?>
<ds:datastoreItem xmlns:ds="http://schemas.openxmlformats.org/officeDocument/2006/customXml" ds:itemID="{9E3B977D-6AF1-4870-8E9A-7641875D5D57}"/>
</file>

<file path=customXml/itemProps3.xml><?xml version="1.0" encoding="utf-8"?>
<ds:datastoreItem xmlns:ds="http://schemas.openxmlformats.org/officeDocument/2006/customXml" ds:itemID="{CBEFC23B-E897-4D7F-A55E-5C710C7AEF5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1854</Words>
  <Application>Microsoft Office PowerPoint</Application>
  <PresentationFormat>Widescreen</PresentationFormat>
  <Paragraphs>226</Paragraphs>
  <Slides>18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Segoe UI</vt:lpstr>
      <vt:lpstr>Office Theme</vt:lpstr>
      <vt:lpstr>Science</vt:lpstr>
      <vt:lpstr>In this lesson, we will:</vt:lpstr>
      <vt:lpstr>How many occupations within the science sector can you name?</vt:lpstr>
      <vt:lpstr>Occupations within the science sector</vt:lpstr>
      <vt:lpstr>Occupations within the science sector</vt:lpstr>
      <vt:lpstr>Occupations within the science sector</vt:lpstr>
      <vt:lpstr>Occupations within the science sector</vt:lpstr>
      <vt:lpstr>Types of occupation</vt:lpstr>
      <vt:lpstr>Types of occupation</vt:lpstr>
      <vt:lpstr>Classifying occupations</vt:lpstr>
      <vt:lpstr>Classifying occupations</vt:lpstr>
      <vt:lpstr>Career action plan</vt:lpstr>
      <vt:lpstr>Career action plan</vt:lpstr>
      <vt:lpstr>Career action plan</vt:lpstr>
      <vt:lpstr>AO2 Study question</vt:lpstr>
      <vt:lpstr>AO2 Study question – mark scheme</vt:lpstr>
      <vt:lpstr>Consolidation</vt:lpstr>
      <vt:lpstr>In this lesson, we have: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2024-03-01T16:45:42Z</dcterms:created>
  <dcterms:modified xsi:type="dcterms:W3CDTF">2024-03-05T08:57:33Z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