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Masters/slideMaster1.xml" ContentType="application/vnd.openxmlformats-officedocument.presentationml.slideMaster+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274" r:id="rId2"/>
    <p:sldId id="275" r:id="rId3"/>
    <p:sldId id="276" r:id="rId4"/>
    <p:sldId id="302" r:id="rId5"/>
    <p:sldId id="311" r:id="rId6"/>
    <p:sldId id="308" r:id="rId7"/>
    <p:sldId id="307" r:id="rId8"/>
    <p:sldId id="309" r:id="rId9"/>
    <p:sldId id="310" r:id="rId10"/>
    <p:sldId id="280" r:id="rId11"/>
    <p:sldId id="301" r:id="rId12"/>
    <p:sldId id="312" r:id="rId13"/>
    <p:sldId id="284" r:id="rId14"/>
    <p:sldId id="278" r:id="rId15"/>
    <p:sldId id="297" r:id="rId16"/>
    <p:sldId id="299"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53EF"/>
    <a:srgbClr val="88A2FF"/>
    <a:srgbClr val="FF7575"/>
    <a:srgbClr val="466318"/>
    <a:srgbClr val="E2EEBE"/>
    <a:srgbClr val="F6FAEC"/>
    <a:srgbClr val="C0CEFF"/>
    <a:srgbClr val="10283A"/>
    <a:srgbClr val="F1995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97"/>
    <p:restoredTop sz="85374" autoAdjust="0"/>
  </p:normalViewPr>
  <p:slideViewPr>
    <p:cSldViewPr snapToGrid="0">
      <p:cViewPr varScale="1">
        <p:scale>
          <a:sx n="63" d="100"/>
          <a:sy n="63" d="100"/>
        </p:scale>
        <p:origin x="732" y="5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8/10/relationships/authors" Target="authors.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pPr/>
              <a:t>05/03/2024</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pPr/>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B08B7D-84DA-49B4-815F-E8EB22447C8B}" type="datetimeFigureOut">
              <a:rPr lang="en-US" smtClean="0"/>
              <a:pPr/>
              <a:t>3/5/2024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9718B6-B4F5-461F-A37F-3825AB67BA92}" type="slidenum">
              <a:rPr lang="en-US" smtClean="0"/>
              <a:pPr/>
              <a:t>‹#›</a:t>
            </a:fld>
            <a:endParaRPr lang="en-US"/>
          </a:p>
        </p:txBody>
      </p:sp>
    </p:spTree>
    <p:extLst>
      <p:ext uri="{BB962C8B-B14F-4D97-AF65-F5344CB8AC3E}">
        <p14:creationId xmlns:p14="http://schemas.microsoft.com/office/powerpoint/2010/main" val="3021759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 ©</a:t>
            </a:r>
            <a:r>
              <a:rPr lang="en-CA"/>
              <a:t>: iStock 1441663123</a:t>
            </a:r>
            <a:endParaRPr lang="en-CA" dirty="0"/>
          </a:p>
        </p:txBody>
      </p:sp>
      <p:sp>
        <p:nvSpPr>
          <p:cNvPr id="4" name="Slide Number Placeholder 3"/>
          <p:cNvSpPr>
            <a:spLocks noGrp="1"/>
          </p:cNvSpPr>
          <p:nvPr>
            <p:ph type="sldNum" sz="quarter" idx="5"/>
          </p:nvPr>
        </p:nvSpPr>
        <p:spPr/>
        <p:txBody>
          <a:bodyPr/>
          <a:lstStyle/>
          <a:p>
            <a:fld id="{299718B6-B4F5-461F-A37F-3825AB67BA92}" type="slidenum">
              <a:rPr lang="en-US" smtClean="0"/>
              <a:pPr/>
              <a:t>1</a:t>
            </a:fld>
            <a:endParaRPr lang="en-US"/>
          </a:p>
        </p:txBody>
      </p:sp>
    </p:spTree>
    <p:extLst>
      <p:ext uri="{BB962C8B-B14F-4D97-AF65-F5344CB8AC3E}">
        <p14:creationId xmlns:p14="http://schemas.microsoft.com/office/powerpoint/2010/main" val="10671830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000000"/>
                </a:solidFill>
                <a:effectLst/>
                <a:latin typeface="docs-Calibri"/>
              </a:rPr>
              <a:t>Image credit:</a:t>
            </a:r>
          </a:p>
          <a:p>
            <a:r>
              <a:rPr lang="en-GB" dirty="0"/>
              <a:t>©</a:t>
            </a:r>
            <a:r>
              <a:rPr lang="en-CA" b="0" i="0" dirty="0">
                <a:solidFill>
                  <a:srgbClr val="000000"/>
                </a:solidFill>
                <a:effectLst/>
                <a:latin typeface="docs-Calibri"/>
              </a:rPr>
              <a:t> Shutterstock/Andrii </a:t>
            </a:r>
            <a:r>
              <a:rPr lang="en-CA" b="0" i="0" dirty="0" err="1">
                <a:solidFill>
                  <a:srgbClr val="000000"/>
                </a:solidFill>
                <a:effectLst/>
                <a:latin typeface="docs-Calibri"/>
              </a:rPr>
              <a:t>Yalanskyi</a:t>
            </a:r>
            <a:r>
              <a:rPr lang="en-CA" b="0" i="0" dirty="0">
                <a:solidFill>
                  <a:srgbClr val="000000"/>
                </a:solidFill>
                <a:effectLst/>
                <a:latin typeface="docs-Calibri"/>
              </a:rPr>
              <a:t> </a:t>
            </a:r>
            <a:endParaRPr lang="en-CA" dirty="0"/>
          </a:p>
        </p:txBody>
      </p:sp>
      <p:sp>
        <p:nvSpPr>
          <p:cNvPr id="4" name="Slide Number Placeholder 3"/>
          <p:cNvSpPr>
            <a:spLocks noGrp="1"/>
          </p:cNvSpPr>
          <p:nvPr>
            <p:ph type="sldNum" sz="quarter" idx="5"/>
          </p:nvPr>
        </p:nvSpPr>
        <p:spPr/>
        <p:txBody>
          <a:bodyPr/>
          <a:lstStyle/>
          <a:p>
            <a:fld id="{299718B6-B4F5-461F-A37F-3825AB67BA92}" type="slidenum">
              <a:rPr lang="en-US" smtClean="0"/>
              <a:pPr/>
              <a:t>5</a:t>
            </a:fld>
            <a:endParaRPr lang="en-US"/>
          </a:p>
        </p:txBody>
      </p:sp>
    </p:spTree>
    <p:extLst>
      <p:ext uri="{BB962C8B-B14F-4D97-AF65-F5344CB8AC3E}">
        <p14:creationId xmlns:p14="http://schemas.microsoft.com/office/powerpoint/2010/main" val="8257966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000000"/>
                </a:solidFill>
                <a:effectLst/>
                <a:latin typeface="docs-Calibri"/>
              </a:rPr>
              <a:t>Image credit:</a:t>
            </a:r>
          </a:p>
          <a:p>
            <a:r>
              <a:rPr lang="en-GB" dirty="0"/>
              <a:t>©</a:t>
            </a:r>
            <a:r>
              <a:rPr lang="en-CA" b="0" i="0" dirty="0">
                <a:solidFill>
                  <a:srgbClr val="000000"/>
                </a:solidFill>
                <a:effectLst/>
                <a:latin typeface="docs-Calibri"/>
              </a:rPr>
              <a:t> </a:t>
            </a:r>
            <a:r>
              <a:rPr lang="en-CA" b="0" i="0" dirty="0">
                <a:solidFill>
                  <a:srgbClr val="1F1F1F"/>
                </a:solidFill>
                <a:effectLst/>
                <a:latin typeface="Google Sans"/>
              </a:rPr>
              <a:t>Shutterstock/Richard z</a:t>
            </a:r>
            <a:endParaRPr lang="en-CA" strike="noStrike" dirty="0"/>
          </a:p>
        </p:txBody>
      </p:sp>
      <p:sp>
        <p:nvSpPr>
          <p:cNvPr id="4" name="Slide Number Placeholder 3"/>
          <p:cNvSpPr>
            <a:spLocks noGrp="1"/>
          </p:cNvSpPr>
          <p:nvPr>
            <p:ph type="sldNum" sz="quarter" idx="5"/>
          </p:nvPr>
        </p:nvSpPr>
        <p:spPr/>
        <p:txBody>
          <a:bodyPr/>
          <a:lstStyle/>
          <a:p>
            <a:fld id="{299718B6-B4F5-461F-A37F-3825AB67BA92}" type="slidenum">
              <a:rPr lang="en-US" smtClean="0"/>
              <a:pPr/>
              <a:t>6</a:t>
            </a:fld>
            <a:endParaRPr lang="en-US"/>
          </a:p>
        </p:txBody>
      </p:sp>
    </p:spTree>
    <p:extLst>
      <p:ext uri="{BB962C8B-B14F-4D97-AF65-F5344CB8AC3E}">
        <p14:creationId xmlns:p14="http://schemas.microsoft.com/office/powerpoint/2010/main" val="2626923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000000"/>
                </a:solidFill>
                <a:effectLst/>
                <a:latin typeface="docs-Calibri"/>
              </a:rPr>
              <a:t>Image credit:</a:t>
            </a:r>
          </a:p>
          <a:p>
            <a:r>
              <a:rPr lang="en-GB" dirty="0"/>
              <a:t>©</a:t>
            </a:r>
            <a:r>
              <a:rPr lang="en-CA" b="0" i="0" dirty="0">
                <a:solidFill>
                  <a:srgbClr val="000000"/>
                </a:solidFill>
                <a:effectLst/>
                <a:latin typeface="docs-Calibri"/>
              </a:rPr>
              <a:t> </a:t>
            </a:r>
            <a:r>
              <a:rPr lang="en-CA" b="0" i="0" dirty="0">
                <a:solidFill>
                  <a:srgbClr val="1F1F1F"/>
                </a:solidFill>
                <a:effectLst/>
                <a:latin typeface="Google Sans"/>
              </a:rPr>
              <a:t>Shutterstock/Hazel Blaster</a:t>
            </a:r>
            <a:endParaRPr lang="en-CA" dirty="0"/>
          </a:p>
          <a:p>
            <a:endParaRPr lang="en-CA" dirty="0"/>
          </a:p>
        </p:txBody>
      </p:sp>
      <p:sp>
        <p:nvSpPr>
          <p:cNvPr id="4" name="Slide Number Placeholder 3"/>
          <p:cNvSpPr>
            <a:spLocks noGrp="1"/>
          </p:cNvSpPr>
          <p:nvPr>
            <p:ph type="sldNum" sz="quarter" idx="5"/>
          </p:nvPr>
        </p:nvSpPr>
        <p:spPr/>
        <p:txBody>
          <a:bodyPr/>
          <a:lstStyle/>
          <a:p>
            <a:fld id="{299718B6-B4F5-461F-A37F-3825AB67BA92}" type="slidenum">
              <a:rPr lang="en-US" smtClean="0"/>
              <a:pPr/>
              <a:t>7</a:t>
            </a:fld>
            <a:endParaRPr lang="en-US"/>
          </a:p>
        </p:txBody>
      </p:sp>
    </p:spTree>
    <p:extLst>
      <p:ext uri="{BB962C8B-B14F-4D97-AF65-F5344CB8AC3E}">
        <p14:creationId xmlns:p14="http://schemas.microsoft.com/office/powerpoint/2010/main" val="3832806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000000"/>
                </a:solidFill>
                <a:effectLst/>
                <a:latin typeface="docs-Calibri"/>
              </a:rPr>
              <a:t>Image credit:</a:t>
            </a:r>
          </a:p>
          <a:p>
            <a:r>
              <a:rPr lang="en-GB" dirty="0"/>
              <a:t>©</a:t>
            </a:r>
            <a:r>
              <a:rPr lang="en-CA" b="0" i="0" dirty="0">
                <a:solidFill>
                  <a:srgbClr val="000000"/>
                </a:solidFill>
                <a:effectLst/>
                <a:latin typeface="docs-Calibri"/>
              </a:rPr>
              <a:t> Shutterstock/</a:t>
            </a:r>
            <a:r>
              <a:rPr lang="en-CA" b="0" i="0" dirty="0" err="1">
                <a:solidFill>
                  <a:srgbClr val="000000"/>
                </a:solidFill>
                <a:effectLst/>
                <a:latin typeface="docs-Calibri"/>
              </a:rPr>
              <a:t>Gorodenkoff</a:t>
            </a:r>
            <a:r>
              <a:rPr lang="en-CA" b="0" i="0" dirty="0">
                <a:solidFill>
                  <a:srgbClr val="000000"/>
                </a:solidFill>
                <a:effectLst/>
                <a:latin typeface="docs-Calibri"/>
              </a:rPr>
              <a:t> </a:t>
            </a:r>
            <a:endParaRPr lang="en-CA" dirty="0"/>
          </a:p>
        </p:txBody>
      </p:sp>
      <p:sp>
        <p:nvSpPr>
          <p:cNvPr id="4" name="Slide Number Placeholder 3"/>
          <p:cNvSpPr>
            <a:spLocks noGrp="1"/>
          </p:cNvSpPr>
          <p:nvPr>
            <p:ph type="sldNum" sz="quarter" idx="5"/>
          </p:nvPr>
        </p:nvSpPr>
        <p:spPr/>
        <p:txBody>
          <a:bodyPr/>
          <a:lstStyle/>
          <a:p>
            <a:fld id="{299718B6-B4F5-461F-A37F-3825AB67BA92}" type="slidenum">
              <a:rPr lang="en-US" smtClean="0"/>
              <a:pPr/>
              <a:t>8</a:t>
            </a:fld>
            <a:endParaRPr lang="en-US"/>
          </a:p>
        </p:txBody>
      </p:sp>
    </p:spTree>
    <p:extLst>
      <p:ext uri="{BB962C8B-B14F-4D97-AF65-F5344CB8AC3E}">
        <p14:creationId xmlns:p14="http://schemas.microsoft.com/office/powerpoint/2010/main" val="8726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000000"/>
                </a:solidFill>
                <a:effectLst/>
                <a:latin typeface="docs-Calibri"/>
              </a:rPr>
              <a:t>Image credit:</a:t>
            </a:r>
          </a:p>
          <a:p>
            <a:r>
              <a:rPr lang="en-GB" dirty="0"/>
              <a:t>©</a:t>
            </a:r>
            <a:r>
              <a:rPr lang="en-CA" b="0" i="0" dirty="0">
                <a:solidFill>
                  <a:srgbClr val="000000"/>
                </a:solidFill>
                <a:effectLst/>
                <a:latin typeface="docs-Calibri"/>
              </a:rPr>
              <a:t> Shutterstock/</a:t>
            </a:r>
            <a:r>
              <a:rPr lang="en-CA" b="0" i="0" dirty="0" err="1">
                <a:solidFill>
                  <a:srgbClr val="000000"/>
                </a:solidFill>
                <a:effectLst/>
                <a:latin typeface="docs-Calibri"/>
              </a:rPr>
              <a:t>Maykova</a:t>
            </a:r>
            <a:r>
              <a:rPr lang="en-CA" b="0" i="0" dirty="0">
                <a:solidFill>
                  <a:srgbClr val="000000"/>
                </a:solidFill>
                <a:effectLst/>
                <a:latin typeface="docs-Calibri"/>
              </a:rPr>
              <a:t> Galina </a:t>
            </a:r>
            <a:endParaRPr lang="en-CA" dirty="0"/>
          </a:p>
        </p:txBody>
      </p:sp>
      <p:sp>
        <p:nvSpPr>
          <p:cNvPr id="4" name="Slide Number Placeholder 3"/>
          <p:cNvSpPr>
            <a:spLocks noGrp="1"/>
          </p:cNvSpPr>
          <p:nvPr>
            <p:ph type="sldNum" sz="quarter" idx="5"/>
          </p:nvPr>
        </p:nvSpPr>
        <p:spPr/>
        <p:txBody>
          <a:bodyPr/>
          <a:lstStyle/>
          <a:p>
            <a:fld id="{299718B6-B4F5-461F-A37F-3825AB67BA92}" type="slidenum">
              <a:rPr lang="en-US" smtClean="0"/>
              <a:pPr/>
              <a:t>9</a:t>
            </a:fld>
            <a:endParaRPr lang="en-US"/>
          </a:p>
        </p:txBody>
      </p:sp>
    </p:spTree>
    <p:extLst>
      <p:ext uri="{BB962C8B-B14F-4D97-AF65-F5344CB8AC3E}">
        <p14:creationId xmlns:p14="http://schemas.microsoft.com/office/powerpoint/2010/main" val="19640626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000000"/>
                </a:solidFill>
                <a:effectLst/>
                <a:latin typeface="docs-Calibri"/>
              </a:rPr>
              <a:t>Image credit:</a:t>
            </a:r>
          </a:p>
          <a:p>
            <a:r>
              <a:rPr lang="en-GB" dirty="0"/>
              <a:t>©</a:t>
            </a:r>
            <a:r>
              <a:rPr lang="en-CA" b="0" i="0" dirty="0">
                <a:solidFill>
                  <a:srgbClr val="000000"/>
                </a:solidFill>
                <a:effectLst/>
                <a:latin typeface="docs-Calibri"/>
              </a:rPr>
              <a:t> Shutterstock/</a:t>
            </a:r>
            <a:r>
              <a:rPr lang="en-CA" b="0" i="0" dirty="0" err="1">
                <a:solidFill>
                  <a:srgbClr val="000000"/>
                </a:solidFill>
                <a:effectLst/>
                <a:latin typeface="docs-Calibri"/>
              </a:rPr>
              <a:t>jotamadrid</a:t>
            </a:r>
            <a:endParaRPr lang="en-CA" dirty="0"/>
          </a:p>
        </p:txBody>
      </p:sp>
      <p:sp>
        <p:nvSpPr>
          <p:cNvPr id="4" name="Slide Number Placeholder 3"/>
          <p:cNvSpPr>
            <a:spLocks noGrp="1"/>
          </p:cNvSpPr>
          <p:nvPr>
            <p:ph type="sldNum" sz="quarter" idx="5"/>
          </p:nvPr>
        </p:nvSpPr>
        <p:spPr/>
        <p:txBody>
          <a:bodyPr/>
          <a:lstStyle/>
          <a:p>
            <a:fld id="{299718B6-B4F5-461F-A37F-3825AB67BA92}" type="slidenum">
              <a:rPr lang="en-US" smtClean="0"/>
              <a:pPr/>
              <a:t>10</a:t>
            </a:fld>
            <a:endParaRPr lang="en-US"/>
          </a:p>
        </p:txBody>
      </p:sp>
    </p:spTree>
    <p:extLst>
      <p:ext uri="{BB962C8B-B14F-4D97-AF65-F5344CB8AC3E}">
        <p14:creationId xmlns:p14="http://schemas.microsoft.com/office/powerpoint/2010/main" val="3528833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000000"/>
                </a:solidFill>
                <a:effectLst/>
                <a:latin typeface="docs-Calibri"/>
              </a:rPr>
              <a:t>Image credit:</a:t>
            </a:r>
          </a:p>
          <a:p>
            <a:r>
              <a:rPr lang="en-GB" dirty="0"/>
              <a:t>©</a:t>
            </a:r>
            <a:r>
              <a:rPr lang="en-CA" b="0" i="0" dirty="0">
                <a:solidFill>
                  <a:srgbClr val="000000"/>
                </a:solidFill>
                <a:effectLst/>
                <a:latin typeface="docs-Calibri"/>
              </a:rPr>
              <a:t> Shutterstock/</a:t>
            </a:r>
            <a:r>
              <a:rPr lang="en-CA" b="0" i="0">
                <a:solidFill>
                  <a:srgbClr val="000000"/>
                </a:solidFill>
                <a:effectLst/>
                <a:latin typeface="docs-Calibri"/>
              </a:rPr>
              <a:t>jotamadrid</a:t>
            </a:r>
            <a:endParaRPr lang="en-CA" dirty="0"/>
          </a:p>
        </p:txBody>
      </p:sp>
      <p:sp>
        <p:nvSpPr>
          <p:cNvPr id="4" name="Slide Number Placeholder 3"/>
          <p:cNvSpPr>
            <a:spLocks noGrp="1"/>
          </p:cNvSpPr>
          <p:nvPr>
            <p:ph type="sldNum" sz="quarter" idx="5"/>
          </p:nvPr>
        </p:nvSpPr>
        <p:spPr/>
        <p:txBody>
          <a:bodyPr/>
          <a:lstStyle/>
          <a:p>
            <a:fld id="{299718B6-B4F5-461F-A37F-3825AB67BA92}" type="slidenum">
              <a:rPr lang="en-US" smtClean="0"/>
              <a:pPr/>
              <a:t>11</a:t>
            </a:fld>
            <a:endParaRPr lang="en-US"/>
          </a:p>
        </p:txBody>
      </p:sp>
    </p:spTree>
    <p:extLst>
      <p:ext uri="{BB962C8B-B14F-4D97-AF65-F5344CB8AC3E}">
        <p14:creationId xmlns:p14="http://schemas.microsoft.com/office/powerpoint/2010/main" val="40145985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descr="A group of people in lab coats&#10;&#10;Description automatically generated with medium confidence">
            <a:extLst>
              <a:ext uri="{FF2B5EF4-FFF2-40B4-BE49-F238E27FC236}">
                <a16:creationId xmlns:a16="http://schemas.microsoft.com/office/drawing/2014/main" id="{F46E5EB6-EF23-9191-1C19-791D0A3DF82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771"/>
            <a:ext cx="12192000" cy="3461657"/>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608266"/>
            <a:ext cx="12192000" cy="5247132"/>
          </a:xfrm>
          <a:prstGeom prst="rect">
            <a:avLst/>
          </a:prstGeom>
        </p:spPr>
      </p:pic>
      <p:sp>
        <p:nvSpPr>
          <p:cNvPr id="11" name="Footer Placeholder 4">
            <a:extLst>
              <a:ext uri="{FF2B5EF4-FFF2-40B4-BE49-F238E27FC236}">
                <a16:creationId xmlns:a16="http://schemas.microsoft.com/office/drawing/2014/main" id="{E33622E4-CEE5-F34B-4F3F-C30CEBF6A7A0}"/>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January 2024</a:t>
            </a:r>
          </a:p>
          <a:p>
            <a:endParaRPr lang="en-GB" dirty="0">
              <a:latin typeface="Arial" panose="020B0604020202020204" pitchFamily="34" charset="0"/>
              <a:cs typeface="Arial" panose="020B0604020202020204" pitchFamily="34" charset="0"/>
            </a:endParaRPr>
          </a:p>
        </p:txBody>
      </p:sp>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3" y="1283344"/>
            <a:ext cx="1811434" cy="1800000"/>
          </a:xfrm>
          <a:prstGeom prst="rect">
            <a:avLst/>
          </a:prstGeom>
        </p:spPr>
      </p:pic>
      <p:pic>
        <p:nvPicPr>
          <p:cNvPr id="17" name="Picture 16">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5717226" y="1677322"/>
            <a:ext cx="757547" cy="953324"/>
          </a:xfrm>
          <a:prstGeom prst="rect">
            <a:avLst/>
          </a:prstGeom>
        </p:spPr>
      </p:pic>
      <p:sp>
        <p:nvSpPr>
          <p:cNvPr id="2" name="Title 1">
            <a:extLst>
              <a:ext uri="{FF2B5EF4-FFF2-40B4-BE49-F238E27FC236}">
                <a16:creationId xmlns:a16="http://schemas.microsoft.com/office/drawing/2014/main" id="{1A6B36D0-2D56-0FDB-5940-69EB91D5852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2EF9B7F-2B1A-52D2-9C85-16A12FF20742}"/>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Text Placeholder 5">
            <a:extLst>
              <a:ext uri="{FF2B5EF4-FFF2-40B4-BE49-F238E27FC236}">
                <a16:creationId xmlns:a16="http://schemas.microsoft.com/office/drawing/2014/main" id="{ED3B1122-7287-39FB-52A7-F594DB038E65}"/>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Click to edit Master text styles</a:t>
            </a:r>
          </a:p>
        </p:txBody>
      </p:sp>
      <p:sp>
        <p:nvSpPr>
          <p:cNvPr id="7" name="Text Placeholder 9">
            <a:extLst>
              <a:ext uri="{FF2B5EF4-FFF2-40B4-BE49-F238E27FC236}">
                <a16:creationId xmlns:a16="http://schemas.microsoft.com/office/drawing/2014/main" id="{96A30E20-A7B7-5E55-322D-0D73FBBE212D}"/>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4ABF62B2-FA08-FA76-C798-4B6D72056BC8}"/>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spTree>
    <p:extLst>
      <p:ext uri="{BB962C8B-B14F-4D97-AF65-F5344CB8AC3E}">
        <p14:creationId xmlns:p14="http://schemas.microsoft.com/office/powerpoint/2010/main" val="34095073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Footer Placeholder 4">
            <a:extLst>
              <a:ext uri="{FF2B5EF4-FFF2-40B4-BE49-F238E27FC236}">
                <a16:creationId xmlns:a16="http://schemas.microsoft.com/office/drawing/2014/main" id="{EEAC885B-A4A4-DCB2-7EAC-A1F1A996CE7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1314581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0" name="Footer Placeholder 4">
            <a:extLst>
              <a:ext uri="{FF2B5EF4-FFF2-40B4-BE49-F238E27FC236}">
                <a16:creationId xmlns:a16="http://schemas.microsoft.com/office/drawing/2014/main" id="{42425175-C340-950A-69CF-C6171BA23D5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Tree>
    <p:extLst>
      <p:ext uri="{BB962C8B-B14F-4D97-AF65-F5344CB8AC3E}">
        <p14:creationId xmlns:p14="http://schemas.microsoft.com/office/powerpoint/2010/main" val="13469483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Tree>
    <p:extLst>
      <p:ext uri="{BB962C8B-B14F-4D97-AF65-F5344CB8AC3E}">
        <p14:creationId xmlns:p14="http://schemas.microsoft.com/office/powerpoint/2010/main" val="343713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Tree>
    <p:extLst>
      <p:ext uri="{BB962C8B-B14F-4D97-AF65-F5344CB8AC3E}">
        <p14:creationId xmlns:p14="http://schemas.microsoft.com/office/powerpoint/2010/main" val="26815807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pic>
        <p:nvPicPr>
          <p:cNvPr id="8" name="Picture 7" descr="A picture containing pattern, circle, screenshot, design&#10;&#10;Description automatically generated">
            <a:extLst>
              <a:ext uri="{FF2B5EF4-FFF2-40B4-BE49-F238E27FC236}">
                <a16:creationId xmlns:a16="http://schemas.microsoft.com/office/drawing/2014/main" id="{33131622-DDC2-ED14-86B4-2BF01D3540DD}"/>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5119833" y="365125"/>
            <a:ext cx="7072168" cy="6492875"/>
          </a:xfrm>
          <a:prstGeom prst="rect">
            <a:avLst/>
          </a:prstGeom>
        </p:spPr>
      </p:pic>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5" name="Footer Placeholder 4">
            <a:extLst>
              <a:ext uri="{FF2B5EF4-FFF2-40B4-BE49-F238E27FC236}">
                <a16:creationId xmlns:a16="http://schemas.microsoft.com/office/drawing/2014/main" id="{DE2B1B65-00AB-B97D-CE1C-152EAC28447D}"/>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Tree>
    <p:extLst>
      <p:ext uri="{BB962C8B-B14F-4D97-AF65-F5344CB8AC3E}">
        <p14:creationId xmlns:p14="http://schemas.microsoft.com/office/powerpoint/2010/main" val="15204760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cstate="print"/>
          <a:stretch>
            <a:fillRect/>
          </a:stretch>
        </p:blipFill>
        <p:spPr>
          <a:xfrm>
            <a:off x="0" y="0"/>
            <a:ext cx="12192000" cy="6857999"/>
          </a:xfrm>
          <a:prstGeom prst="rect">
            <a:avLst/>
          </a:prstGeom>
        </p:spPr>
      </p:pic>
      <p:sp>
        <p:nvSpPr>
          <p:cNvPr id="7" name="Footer Placeholder 4">
            <a:extLst>
              <a:ext uri="{FF2B5EF4-FFF2-40B4-BE49-F238E27FC236}">
                <a16:creationId xmlns:a16="http://schemas.microsoft.com/office/drawing/2014/main" id="{1FE61FDA-5E2B-208F-5A20-01FC775E7B9F}"/>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Gatsby Technical Education Projects 2024</a:t>
            </a:r>
          </a:p>
          <a:p>
            <a:r>
              <a:rPr lang="en-GB" dirty="0">
                <a:latin typeface="Arial" panose="020B0604020202020204" pitchFamily="34" charset="0"/>
                <a:cs typeface="Arial" panose="020B0604020202020204" pitchFamily="34" charset="0"/>
              </a:rPr>
              <a:t>Version 1, January 2024</a:t>
            </a:r>
          </a:p>
        </p:txBody>
      </p:sp>
      <p:sp>
        <p:nvSpPr>
          <p:cNvPr id="2" name="Title 1">
            <a:extLst>
              <a:ext uri="{FF2B5EF4-FFF2-40B4-BE49-F238E27FC236}">
                <a16:creationId xmlns:a16="http://schemas.microsoft.com/office/drawing/2014/main" id="{8286B998-0103-C1DB-8E36-C20883F41150}"/>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8" name="Subtitle 2">
            <a:extLst>
              <a:ext uri="{FF2B5EF4-FFF2-40B4-BE49-F238E27FC236}">
                <a16:creationId xmlns:a16="http://schemas.microsoft.com/office/drawing/2014/main" id="{EBB64C23-83AF-58AF-1D04-EC58CEEB9640}"/>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grpSp>
        <p:nvGrpSpPr>
          <p:cNvPr id="9" name="Group 8">
            <a:extLst>
              <a:ext uri="{FF2B5EF4-FFF2-40B4-BE49-F238E27FC236}">
                <a16:creationId xmlns:a16="http://schemas.microsoft.com/office/drawing/2014/main" id="{0C6710AA-35B3-4611-B38B-2AE5EA4F2C3D}"/>
              </a:ext>
            </a:extLst>
          </p:cNvPr>
          <p:cNvGrpSpPr/>
          <p:nvPr userDrawn="1"/>
        </p:nvGrpSpPr>
        <p:grpSpPr>
          <a:xfrm>
            <a:off x="7053943" y="457724"/>
            <a:ext cx="4607815" cy="981687"/>
            <a:chOff x="5473511" y="457724"/>
            <a:chExt cx="6024961" cy="1283607"/>
          </a:xfrm>
        </p:grpSpPr>
        <p:pic>
          <p:nvPicPr>
            <p:cNvPr id="10" name="Picture 9" descr="A picture containing screenshot, graphics, pattern, circle&#10;&#10;Description automatically generated">
              <a:extLst>
                <a:ext uri="{FF2B5EF4-FFF2-40B4-BE49-F238E27FC236}">
                  <a16:creationId xmlns:a16="http://schemas.microsoft.com/office/drawing/2014/main" id="{6723EEDC-DC11-DDA5-E851-4106E438283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650224" y="501650"/>
              <a:ext cx="2848248" cy="1195756"/>
            </a:xfrm>
            <a:prstGeom prst="rect">
              <a:avLst/>
            </a:prstGeom>
          </p:spPr>
        </p:pic>
        <p:pic>
          <p:nvPicPr>
            <p:cNvPr id="11" name="Picture 10" descr="A picture containing dance&#10;&#10;Description automatically generated">
              <a:extLst>
                <a:ext uri="{FF2B5EF4-FFF2-40B4-BE49-F238E27FC236}">
                  <a16:creationId xmlns:a16="http://schemas.microsoft.com/office/drawing/2014/main" id="{E2D6BA1E-FF7B-4A87-7719-83511F31E92A}"/>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5473511" y="457724"/>
              <a:ext cx="2766975" cy="1283607"/>
            </a:xfrm>
            <a:prstGeom prst="rect">
              <a:avLst/>
            </a:prstGeom>
          </p:spPr>
        </p:pic>
      </p:grpSp>
    </p:spTree>
    <p:extLst>
      <p:ext uri="{BB962C8B-B14F-4D97-AF65-F5344CB8AC3E}">
        <p14:creationId xmlns:p14="http://schemas.microsoft.com/office/powerpoint/2010/main" val="409347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pic>
        <p:nvPicPr>
          <p:cNvPr id="8" name="Picture 7" descr="A picture containing pattern, circle, screenshot, design&#10;&#10;Description automatically generated">
            <a:extLst>
              <a:ext uri="{FF2B5EF4-FFF2-40B4-BE49-F238E27FC236}">
                <a16:creationId xmlns:a16="http://schemas.microsoft.com/office/drawing/2014/main" id="{33131622-DDC2-ED14-86B4-2BF01D3540DD}"/>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5119833" y="365125"/>
            <a:ext cx="7072168" cy="6492875"/>
          </a:xfrm>
          <a:prstGeom prst="rect">
            <a:avLst/>
          </a:prstGeom>
        </p:spPr>
      </p:pic>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4" name="Footer Placeholder 4">
            <a:extLst>
              <a:ext uri="{FF2B5EF4-FFF2-40B4-BE49-F238E27FC236}">
                <a16:creationId xmlns:a16="http://schemas.microsoft.com/office/drawing/2014/main" id="{F3DE6138-979D-42A8-3D4E-4072B5C7D4A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Tree>
    <p:extLst>
      <p:ext uri="{BB962C8B-B14F-4D97-AF65-F5344CB8AC3E}">
        <p14:creationId xmlns:p14="http://schemas.microsoft.com/office/powerpoint/2010/main" val="29461031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10244703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24218740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4">
            <a:extLst>
              <a:ext uri="{FF2B5EF4-FFF2-40B4-BE49-F238E27FC236}">
                <a16:creationId xmlns:a16="http://schemas.microsoft.com/office/drawing/2014/main" id="{F886DD7F-EBE6-95A7-5C4D-FB522DE24B7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406210001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cstate="print">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3" name="Media Placeholder 9">
            <a:extLst>
              <a:ext uri="{FF2B5EF4-FFF2-40B4-BE49-F238E27FC236}">
                <a16:creationId xmlns:a16="http://schemas.microsoft.com/office/drawing/2014/main" id="{FF4CE65D-1F3E-DDCA-DFC3-AD627D0C9554}"/>
              </a:ext>
            </a:extLst>
          </p:cNvPr>
          <p:cNvSpPr>
            <a:spLocks noGrp="1"/>
          </p:cNvSpPr>
          <p:nvPr>
            <p:ph type="media" sz="quarter" idx="12"/>
          </p:nvPr>
        </p:nvSpPr>
        <p:spPr>
          <a:xfrm>
            <a:off x="1345277" y="1825625"/>
            <a:ext cx="2863468" cy="2014538"/>
          </a:xfrm>
        </p:spPr>
        <p:txBody>
          <a:bodyPr/>
          <a:lstStyle/>
          <a:p>
            <a:endParaRPr lang="en-GB"/>
          </a:p>
        </p:txBody>
      </p:sp>
      <p:sp>
        <p:nvSpPr>
          <p:cNvPr id="4" name="Media Placeholder 9">
            <a:extLst>
              <a:ext uri="{FF2B5EF4-FFF2-40B4-BE49-F238E27FC236}">
                <a16:creationId xmlns:a16="http://schemas.microsoft.com/office/drawing/2014/main" id="{E1343224-FEC4-DC11-C663-18376AA79055}"/>
              </a:ext>
            </a:extLst>
          </p:cNvPr>
          <p:cNvSpPr>
            <a:spLocks noGrp="1"/>
          </p:cNvSpPr>
          <p:nvPr>
            <p:ph type="media" sz="quarter" idx="16"/>
          </p:nvPr>
        </p:nvSpPr>
        <p:spPr>
          <a:xfrm>
            <a:off x="4913252" y="1825625"/>
            <a:ext cx="2868020" cy="2014538"/>
          </a:xfrm>
        </p:spPr>
        <p:txBody>
          <a:bodyPr/>
          <a:lstStyle/>
          <a:p>
            <a:endParaRPr lang="en-GB"/>
          </a:p>
        </p:txBody>
      </p:sp>
      <p:sp>
        <p:nvSpPr>
          <p:cNvPr id="9" name="Media Placeholder 9">
            <a:extLst>
              <a:ext uri="{FF2B5EF4-FFF2-40B4-BE49-F238E27FC236}">
                <a16:creationId xmlns:a16="http://schemas.microsoft.com/office/drawing/2014/main" id="{5906E010-8129-32F5-C16B-952078949CB7}"/>
              </a:ext>
            </a:extLst>
          </p:cNvPr>
          <p:cNvSpPr>
            <a:spLocks noGrp="1"/>
          </p:cNvSpPr>
          <p:nvPr>
            <p:ph type="media" sz="quarter" idx="17"/>
          </p:nvPr>
        </p:nvSpPr>
        <p:spPr>
          <a:xfrm>
            <a:off x="8485779" y="1825625"/>
            <a:ext cx="2868020" cy="2014538"/>
          </a:xfrm>
        </p:spPr>
        <p:txBody>
          <a:bodyPr/>
          <a:lstStyle/>
          <a:p>
            <a:endParaRPr lang="en-GB"/>
          </a:p>
        </p:txBody>
      </p:sp>
      <p:sp>
        <p:nvSpPr>
          <p:cNvPr id="11" name="Media Placeholder 9">
            <a:extLst>
              <a:ext uri="{FF2B5EF4-FFF2-40B4-BE49-F238E27FC236}">
                <a16:creationId xmlns:a16="http://schemas.microsoft.com/office/drawing/2014/main" id="{67E0326F-2B5D-F940-6B07-2040CD364126}"/>
              </a:ext>
            </a:extLst>
          </p:cNvPr>
          <p:cNvSpPr>
            <a:spLocks noGrp="1"/>
          </p:cNvSpPr>
          <p:nvPr>
            <p:ph type="media" sz="quarter" idx="18"/>
          </p:nvPr>
        </p:nvSpPr>
        <p:spPr>
          <a:xfrm>
            <a:off x="3128522" y="4046026"/>
            <a:ext cx="2869506" cy="2014538"/>
          </a:xfrm>
        </p:spPr>
        <p:txBody>
          <a:bodyPr/>
          <a:lstStyle/>
          <a:p>
            <a:endParaRPr lang="en-GB"/>
          </a:p>
        </p:txBody>
      </p:sp>
      <p:sp>
        <p:nvSpPr>
          <p:cNvPr id="15" name="Media Placeholder 9">
            <a:extLst>
              <a:ext uri="{FF2B5EF4-FFF2-40B4-BE49-F238E27FC236}">
                <a16:creationId xmlns:a16="http://schemas.microsoft.com/office/drawing/2014/main" id="{77B97025-398A-2411-8139-584808243C23}"/>
              </a:ext>
            </a:extLst>
          </p:cNvPr>
          <p:cNvSpPr>
            <a:spLocks noGrp="1"/>
          </p:cNvSpPr>
          <p:nvPr>
            <p:ph type="media" sz="quarter" idx="19"/>
          </p:nvPr>
        </p:nvSpPr>
        <p:spPr>
          <a:xfrm>
            <a:off x="6701049" y="4046026"/>
            <a:ext cx="2869506" cy="2014538"/>
          </a:xfrm>
        </p:spPr>
        <p:txBody>
          <a:bodyPr/>
          <a:lstStyle/>
          <a:p>
            <a:endParaRPr lang="en-GB"/>
          </a:p>
        </p:txBody>
      </p:sp>
      <p:sp>
        <p:nvSpPr>
          <p:cNvPr id="16" name="Oval 15">
            <a:extLst>
              <a:ext uri="{FF2B5EF4-FFF2-40B4-BE49-F238E27FC236}">
                <a16:creationId xmlns:a16="http://schemas.microsoft.com/office/drawing/2014/main" id="{9E71D4DB-7805-4FB7-6863-4E593E8FDD1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1</a:t>
            </a:r>
          </a:p>
        </p:txBody>
      </p:sp>
      <p:sp>
        <p:nvSpPr>
          <p:cNvPr id="17" name="Oval 16">
            <a:extLst>
              <a:ext uri="{FF2B5EF4-FFF2-40B4-BE49-F238E27FC236}">
                <a16:creationId xmlns:a16="http://schemas.microsoft.com/office/drawing/2014/main" id="{1783CDFB-2601-E6DF-815A-D5F9320CFD14}"/>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2</a:t>
            </a:r>
          </a:p>
        </p:txBody>
      </p:sp>
      <p:sp>
        <p:nvSpPr>
          <p:cNvPr id="18" name="Oval 17">
            <a:extLst>
              <a:ext uri="{FF2B5EF4-FFF2-40B4-BE49-F238E27FC236}">
                <a16:creationId xmlns:a16="http://schemas.microsoft.com/office/drawing/2014/main" id="{A6276721-4429-0704-C4CE-7A43F571760F}"/>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3</a:t>
            </a:r>
          </a:p>
        </p:txBody>
      </p:sp>
      <p:sp>
        <p:nvSpPr>
          <p:cNvPr id="19" name="Oval 18">
            <a:extLst>
              <a:ext uri="{FF2B5EF4-FFF2-40B4-BE49-F238E27FC236}">
                <a16:creationId xmlns:a16="http://schemas.microsoft.com/office/drawing/2014/main" id="{0727038A-6470-D99B-4555-F91D93131CC0}"/>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4</a:t>
            </a:r>
          </a:p>
        </p:txBody>
      </p:sp>
      <p:sp>
        <p:nvSpPr>
          <p:cNvPr id="20" name="Oval 19">
            <a:extLst>
              <a:ext uri="{FF2B5EF4-FFF2-40B4-BE49-F238E27FC236}">
                <a16:creationId xmlns:a16="http://schemas.microsoft.com/office/drawing/2014/main" id="{6EB21FDD-D444-068F-F9BE-3B5603BFD79E}"/>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latin typeface="Arial" panose="020B0604020202020204" pitchFamily="34" charset="0"/>
                <a:cs typeface="Arial" panose="020B0604020202020204" pitchFamily="34" charset="0"/>
              </a:rPr>
              <a:t>5</a:t>
            </a:r>
          </a:p>
        </p:txBody>
      </p:sp>
    </p:spTree>
    <p:extLst>
      <p:ext uri="{BB962C8B-B14F-4D97-AF65-F5344CB8AC3E}">
        <p14:creationId xmlns:p14="http://schemas.microsoft.com/office/powerpoint/2010/main" val="13122564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cstate="print">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14" name="Footer Placeholder 4">
            <a:extLst>
              <a:ext uri="{FF2B5EF4-FFF2-40B4-BE49-F238E27FC236}">
                <a16:creationId xmlns:a16="http://schemas.microsoft.com/office/drawing/2014/main" id="{42B8CCDF-DB6F-8C00-F908-1C017D9AF93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4058481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Footer Placeholder 4">
            <a:extLst>
              <a:ext uri="{FF2B5EF4-FFF2-40B4-BE49-F238E27FC236}">
                <a16:creationId xmlns:a16="http://schemas.microsoft.com/office/drawing/2014/main" id="{5A4879B2-B6EE-DE7B-2C83-25EEB102F0B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Gatsby Technical Education Projects 2024</a:t>
            </a:r>
          </a:p>
          <a:p>
            <a:pPr algn="r"/>
            <a:r>
              <a:rPr lang="en-GB" dirty="0">
                <a:latin typeface="Arial" panose="020B0604020202020204" pitchFamily="34" charset="0"/>
                <a:cs typeface="Arial" panose="020B0604020202020204" pitchFamily="34" charset="0"/>
              </a:rPr>
              <a:t>Version 1, January 2024</a:t>
            </a:r>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a:t>Click to edit Master text styles</a:t>
            </a:r>
          </a:p>
        </p:txBody>
      </p:sp>
    </p:spTree>
    <p:extLst>
      <p:ext uri="{BB962C8B-B14F-4D97-AF65-F5344CB8AC3E}">
        <p14:creationId xmlns:p14="http://schemas.microsoft.com/office/powerpoint/2010/main" val="30475749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a:t>Science</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a:bodyPr>
          <a:lstStyle/>
          <a:p>
            <a:r>
              <a:rPr lang="en-US" dirty="0"/>
              <a:t>Topic: Working within the health and science sectors</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500"/>
            <a:ext cx="5622925" cy="534988"/>
          </a:xfrm>
        </p:spPr>
        <p:txBody>
          <a:bodyPr/>
          <a:lstStyle/>
          <a:p>
            <a:r>
              <a:rPr lang="en-GB"/>
              <a:t>Route: Health &amp; Science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438151" y="5626100"/>
            <a:ext cx="11210924" cy="457200"/>
          </a:xfrm>
        </p:spPr>
        <p:txBody>
          <a:bodyPr/>
          <a:lstStyle/>
          <a:p>
            <a:r>
              <a:rPr lang="en-GB" dirty="0"/>
              <a:t>Lesson 4: Diversity of roles within organisations and the science sector in general</a:t>
            </a:r>
          </a:p>
        </p:txBody>
      </p:sp>
    </p:spTree>
    <p:extLst>
      <p:ext uri="{BB962C8B-B14F-4D97-AF65-F5344CB8AC3E}">
        <p14:creationId xmlns:p14="http://schemas.microsoft.com/office/powerpoint/2010/main" val="4049008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Development of a medicine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1</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199" y="6356350"/>
            <a:ext cx="6359305"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
        <p:nvSpPr>
          <p:cNvPr id="11" name="Content Placeholder 10">
            <a:extLst>
              <a:ext uri="{FF2B5EF4-FFF2-40B4-BE49-F238E27FC236}">
                <a16:creationId xmlns:a16="http://schemas.microsoft.com/office/drawing/2014/main" id="{E0D58A71-5186-ECB1-2F13-FB84D41AD028}"/>
              </a:ext>
            </a:extLst>
          </p:cNvPr>
          <p:cNvSpPr>
            <a:spLocks noGrp="1"/>
          </p:cNvSpPr>
          <p:nvPr>
            <p:ph idx="1"/>
          </p:nvPr>
        </p:nvSpPr>
        <p:spPr>
          <a:xfrm>
            <a:off x="838200" y="1825625"/>
            <a:ext cx="5526386" cy="4351338"/>
          </a:xfrm>
        </p:spPr>
        <p:txBody>
          <a:bodyPr>
            <a:normAutofit/>
          </a:bodyPr>
          <a:lstStyle/>
          <a:p>
            <a:pPr marL="0" indent="0">
              <a:lnSpc>
                <a:spcPct val="107000"/>
              </a:lnSpc>
              <a:spcAft>
                <a:spcPts val="800"/>
              </a:spcAft>
              <a:buNone/>
            </a:pPr>
            <a:r>
              <a:rPr lang="en-US">
                <a:effectLst/>
                <a:ea typeface="Calibri" panose="020F0502020204030204" pitchFamily="34" charset="0"/>
              </a:rPr>
              <a:t>The development of a new medicine from inception to market takes at least </a:t>
            </a:r>
            <a:r>
              <a:rPr lang="en-US" b="1">
                <a:effectLst/>
                <a:ea typeface="Calibri" panose="020F0502020204030204" pitchFamily="34" charset="0"/>
              </a:rPr>
              <a:t>12 years </a:t>
            </a:r>
            <a:r>
              <a:rPr lang="en-US">
                <a:effectLst/>
                <a:ea typeface="Calibri" panose="020F0502020204030204" pitchFamily="34" charset="0"/>
              </a:rPr>
              <a:t>on average due to the complexity of the process. </a:t>
            </a:r>
          </a:p>
        </p:txBody>
      </p:sp>
      <p:pic>
        <p:nvPicPr>
          <p:cNvPr id="6" name="Picture 5" descr="A person holding a vial of liquid">
            <a:extLst>
              <a:ext uri="{FF2B5EF4-FFF2-40B4-BE49-F238E27FC236}">
                <a16:creationId xmlns:a16="http://schemas.microsoft.com/office/drawing/2014/main" id="{A1F05E5F-D4D1-5503-22B3-591F7C5482F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64586" y="2173126"/>
            <a:ext cx="5484503" cy="3656335"/>
          </a:xfrm>
          <a:prstGeom prst="rect">
            <a:avLst/>
          </a:prstGeom>
        </p:spPr>
      </p:pic>
    </p:spTree>
    <p:extLst>
      <p:ext uri="{BB962C8B-B14F-4D97-AF65-F5344CB8AC3E}">
        <p14:creationId xmlns:p14="http://schemas.microsoft.com/office/powerpoint/2010/main" val="64154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Development of a medicine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1</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199" y="6356350"/>
            <a:ext cx="6359305"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
        <p:nvSpPr>
          <p:cNvPr id="11" name="Content Placeholder 10">
            <a:extLst>
              <a:ext uri="{FF2B5EF4-FFF2-40B4-BE49-F238E27FC236}">
                <a16:creationId xmlns:a16="http://schemas.microsoft.com/office/drawing/2014/main" id="{E0D58A71-5186-ECB1-2F13-FB84D41AD028}"/>
              </a:ext>
            </a:extLst>
          </p:cNvPr>
          <p:cNvSpPr>
            <a:spLocks noGrp="1"/>
          </p:cNvSpPr>
          <p:nvPr>
            <p:ph idx="1"/>
          </p:nvPr>
        </p:nvSpPr>
        <p:spPr>
          <a:xfrm>
            <a:off x="838200" y="1825625"/>
            <a:ext cx="6839140" cy="4351338"/>
          </a:xfrm>
        </p:spPr>
        <p:txBody>
          <a:bodyPr>
            <a:normAutofit fontScale="92500" lnSpcReduction="10000"/>
          </a:bodyPr>
          <a:lstStyle/>
          <a:p>
            <a:pPr marL="0" indent="0">
              <a:lnSpc>
                <a:spcPct val="107000"/>
              </a:lnSpc>
              <a:spcAft>
                <a:spcPts val="800"/>
              </a:spcAft>
              <a:buNone/>
            </a:pPr>
            <a:r>
              <a:rPr lang="en-US" dirty="0">
                <a:effectLst/>
                <a:ea typeface="Calibri" panose="020F0502020204030204" pitchFamily="34" charset="0"/>
              </a:rPr>
              <a:t>There are high failure rates; o</a:t>
            </a:r>
            <a:r>
              <a:rPr lang="en-US" dirty="0">
                <a:solidFill>
                  <a:srgbClr val="000000"/>
                </a:solidFill>
                <a:effectLst/>
                <a:ea typeface="Calibri" panose="020F0502020204030204" pitchFamily="34" charset="0"/>
              </a:rPr>
              <a:t>nly </a:t>
            </a:r>
            <a:r>
              <a:rPr lang="en-US" b="1" dirty="0">
                <a:solidFill>
                  <a:srgbClr val="000000"/>
                </a:solidFill>
                <a:effectLst/>
                <a:ea typeface="Calibri" panose="020F0502020204030204" pitchFamily="34" charset="0"/>
              </a:rPr>
              <a:t>25 of every </a:t>
            </a:r>
            <a:br>
              <a:rPr lang="en-US" b="1" dirty="0">
                <a:solidFill>
                  <a:srgbClr val="000000"/>
                </a:solidFill>
                <a:effectLst/>
                <a:ea typeface="Calibri" panose="020F0502020204030204" pitchFamily="34" charset="0"/>
              </a:rPr>
            </a:br>
            <a:r>
              <a:rPr lang="en-US" b="1" dirty="0">
                <a:solidFill>
                  <a:srgbClr val="000000"/>
                </a:solidFill>
                <a:effectLst/>
                <a:ea typeface="Calibri" panose="020F0502020204030204" pitchFamily="34" charset="0"/>
              </a:rPr>
              <a:t>25 000 </a:t>
            </a:r>
            <a:r>
              <a:rPr lang="en-US" dirty="0">
                <a:solidFill>
                  <a:srgbClr val="000000"/>
                </a:solidFill>
                <a:effectLst/>
                <a:ea typeface="Calibri" panose="020F0502020204030204" pitchFamily="34" charset="0"/>
              </a:rPr>
              <a:t>potential </a:t>
            </a:r>
            <a:r>
              <a:rPr lang="en-US" dirty="0">
                <a:effectLst/>
                <a:ea typeface="Calibri" panose="020F0502020204030204" pitchFamily="34" charset="0"/>
              </a:rPr>
              <a:t>pharmaceutical </a:t>
            </a:r>
            <a:r>
              <a:rPr lang="en-US" dirty="0">
                <a:solidFill>
                  <a:srgbClr val="000000"/>
                </a:solidFill>
                <a:effectLst/>
                <a:ea typeface="Calibri" panose="020F0502020204030204" pitchFamily="34" charset="0"/>
              </a:rPr>
              <a:t>compounds will go into clinical trials. </a:t>
            </a:r>
          </a:p>
          <a:p>
            <a:pPr marL="0" indent="0">
              <a:lnSpc>
                <a:spcPct val="107000"/>
              </a:lnSpc>
              <a:spcAft>
                <a:spcPts val="800"/>
              </a:spcAft>
              <a:buNone/>
            </a:pPr>
            <a:r>
              <a:rPr lang="en-US" dirty="0">
                <a:solidFill>
                  <a:srgbClr val="000000"/>
                </a:solidFill>
                <a:effectLst/>
                <a:ea typeface="Calibri" panose="020F0502020204030204" pitchFamily="34" charset="0"/>
              </a:rPr>
              <a:t>Of these, </a:t>
            </a:r>
            <a:r>
              <a:rPr lang="en-US" b="1" dirty="0">
                <a:solidFill>
                  <a:srgbClr val="000000"/>
                </a:solidFill>
                <a:effectLst/>
                <a:ea typeface="Calibri" panose="020F0502020204030204" pitchFamily="34" charset="0"/>
              </a:rPr>
              <a:t>five</a:t>
            </a:r>
            <a:r>
              <a:rPr lang="en-US" dirty="0">
                <a:solidFill>
                  <a:srgbClr val="000000"/>
                </a:solidFill>
                <a:effectLst/>
                <a:ea typeface="Calibri" panose="020F0502020204030204" pitchFamily="34" charset="0"/>
              </a:rPr>
              <a:t> may be approved for marketing and only </a:t>
            </a:r>
            <a:r>
              <a:rPr lang="en-US" b="1" dirty="0">
                <a:solidFill>
                  <a:srgbClr val="000000"/>
                </a:solidFill>
                <a:effectLst/>
                <a:ea typeface="Calibri" panose="020F0502020204030204" pitchFamily="34" charset="0"/>
              </a:rPr>
              <a:t>one</a:t>
            </a:r>
            <a:r>
              <a:rPr lang="en-US" dirty="0">
                <a:solidFill>
                  <a:srgbClr val="000000"/>
                </a:solidFill>
                <a:effectLst/>
                <a:ea typeface="Calibri" panose="020F0502020204030204" pitchFamily="34" charset="0"/>
              </a:rPr>
              <a:t> compound from the five licensed will be likely to make a profit.</a:t>
            </a:r>
            <a:r>
              <a:rPr lang="en-US" dirty="0">
                <a:effectLst/>
                <a:ea typeface="Calibri" panose="020F0502020204030204" pitchFamily="34" charset="0"/>
              </a:rPr>
              <a:t> </a:t>
            </a:r>
          </a:p>
          <a:p>
            <a:pPr marL="0" indent="0">
              <a:lnSpc>
                <a:spcPct val="107000"/>
              </a:lnSpc>
              <a:spcAft>
                <a:spcPts val="800"/>
              </a:spcAft>
              <a:buNone/>
            </a:pPr>
            <a:r>
              <a:rPr lang="en-US" dirty="0">
                <a:effectLst/>
                <a:ea typeface="Calibri" panose="020F0502020204030204" pitchFamily="34" charset="0"/>
              </a:rPr>
              <a:t>A new medicine may cost </a:t>
            </a:r>
            <a:r>
              <a:rPr lang="en-US" b="1" dirty="0">
                <a:effectLst/>
                <a:ea typeface="Calibri" panose="020F0502020204030204" pitchFamily="34" charset="0"/>
              </a:rPr>
              <a:t>£1.5 billion </a:t>
            </a:r>
            <a:r>
              <a:rPr lang="en-US" dirty="0">
                <a:effectLst/>
                <a:ea typeface="Calibri" panose="020F0502020204030204" pitchFamily="34" charset="0"/>
              </a:rPr>
              <a:t>to bring to market and must comply with licensing requirements in every country in which it is distributed.</a:t>
            </a:r>
          </a:p>
        </p:txBody>
      </p:sp>
      <p:pic>
        <p:nvPicPr>
          <p:cNvPr id="6" name="Picture 5" descr="A person holding a vial of liquid">
            <a:extLst>
              <a:ext uri="{FF2B5EF4-FFF2-40B4-BE49-F238E27FC236}">
                <a16:creationId xmlns:a16="http://schemas.microsoft.com/office/drawing/2014/main" id="{5B46FF1B-B619-1F09-6D72-39F490CB15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50408" y="2824026"/>
            <a:ext cx="4466527" cy="2977684"/>
          </a:xfrm>
          <a:prstGeom prst="rect">
            <a:avLst/>
          </a:prstGeom>
        </p:spPr>
      </p:pic>
    </p:spTree>
    <p:extLst>
      <p:ext uri="{BB962C8B-B14F-4D97-AF65-F5344CB8AC3E}">
        <p14:creationId xmlns:p14="http://schemas.microsoft.com/office/powerpoint/2010/main" val="1347931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Development of a medicine</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vert="horz" lIns="180000" tIns="180000" rIns="180000" bIns="180000" rtlCol="0" anchor="t">
            <a:normAutofit/>
          </a:bodyPr>
          <a:lstStyle/>
          <a:p>
            <a:r>
              <a:rPr lang="en-US" dirty="0">
                <a:latin typeface="Arial"/>
                <a:cs typeface="Arial"/>
              </a:rPr>
              <a:t>Task 1: Complete a matching activity on Worksheet 1 to sequence the main steps involved in the production of a new medicine (answers are on Worksheet 2).</a:t>
            </a:r>
          </a:p>
          <a:p>
            <a:r>
              <a:rPr lang="en-US" dirty="0">
                <a:latin typeface="Arial"/>
                <a:cs typeface="Arial"/>
              </a:rPr>
              <a:t>Task 2: Scan the QR codes to find out more about the types of careers that work together in each of these fields. Record your findings in the table on Worksheet 1.</a:t>
            </a:r>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dirty="0"/>
              <a:t>Resources needed</a:t>
            </a:r>
            <a:endParaRPr lang="en-GB" dirty="0"/>
          </a:p>
          <a:p>
            <a:r>
              <a:rPr lang="en-GB" dirty="0"/>
              <a:t>L4 Activity 1 Worksheet 1</a:t>
            </a:r>
          </a:p>
          <a:p>
            <a:r>
              <a:rPr lang="en-GB" dirty="0"/>
              <a:t>L4 Activity 1 Worksheet 2</a:t>
            </a:r>
          </a:p>
          <a:p>
            <a:r>
              <a:rPr lang="en-GB" dirty="0"/>
              <a:t>L4 Activity 1 – </a:t>
            </a:r>
            <a:br>
              <a:rPr lang="en-GB" dirty="0"/>
            </a:br>
            <a:r>
              <a:rPr lang="en-GB" dirty="0"/>
              <a:t>QR codes</a:t>
            </a:r>
            <a:endParaRPr lang="en-US" dirty="0"/>
          </a:p>
          <a:p>
            <a:endParaRPr lang="en-US"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1</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199" y="6356350"/>
            <a:ext cx="5800725"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Tree>
    <p:extLst>
      <p:ext uri="{BB962C8B-B14F-4D97-AF65-F5344CB8AC3E}">
        <p14:creationId xmlns:p14="http://schemas.microsoft.com/office/powerpoint/2010/main" val="2558243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69729" y="1074574"/>
            <a:ext cx="10515600" cy="1325563"/>
          </a:xfrm>
        </p:spPr>
        <p:txBody>
          <a:bodyPr>
            <a:normAutofit/>
          </a:bodyPr>
          <a:lstStyle/>
          <a:p>
            <a:r>
              <a:rPr lang="en-GB" sz="2800" dirty="0"/>
              <a:t>Careers in the pharmaceutical industry</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1</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199" y="6356350"/>
            <a:ext cx="6793871" cy="365125"/>
          </a:xfrm>
        </p:spPr>
        <p:txBody>
          <a:bodyPr/>
          <a:lstStyle/>
          <a:p>
            <a:r>
              <a:rPr lang="en-US" dirty="0"/>
              <a:t>Lesson 4: Diversity of roles within </a:t>
            </a:r>
            <a:r>
              <a:rPr lang="en-US" dirty="0" err="1"/>
              <a:t>organisations</a:t>
            </a:r>
            <a:r>
              <a:rPr lang="en-US" dirty="0"/>
              <a:t> and the science sector in general</a:t>
            </a:r>
            <a:endParaRPr lang="en-GB" dirty="0"/>
          </a:p>
        </p:txBody>
      </p:sp>
      <p:graphicFrame>
        <p:nvGraphicFramePr>
          <p:cNvPr id="10" name="Google Shape;168;g25248de13fa_0_64">
            <a:extLst>
              <a:ext uri="{FF2B5EF4-FFF2-40B4-BE49-F238E27FC236}">
                <a16:creationId xmlns:a16="http://schemas.microsoft.com/office/drawing/2014/main" id="{B9A8A663-7A1D-E9A1-2CEE-F6AA7BD10AD3}"/>
              </a:ext>
            </a:extLst>
          </p:cNvPr>
          <p:cNvGraphicFramePr/>
          <p:nvPr/>
        </p:nvGraphicFramePr>
        <p:xfrm>
          <a:off x="952500" y="2084838"/>
          <a:ext cx="10287000" cy="4023360"/>
        </p:xfrm>
        <a:graphic>
          <a:graphicData uri="http://schemas.openxmlformats.org/drawingml/2006/table">
            <a:tbl>
              <a:tblPr>
                <a:noFill/>
              </a:tblPr>
              <a:tblGrid>
                <a:gridCol w="2587405">
                  <a:extLst>
                    <a:ext uri="{9D8B030D-6E8A-4147-A177-3AD203B41FA5}">
                      <a16:colId xmlns:a16="http://schemas.microsoft.com/office/drawing/2014/main" val="20000"/>
                    </a:ext>
                  </a:extLst>
                </a:gridCol>
                <a:gridCol w="7699595">
                  <a:extLst>
                    <a:ext uri="{9D8B030D-6E8A-4147-A177-3AD203B41FA5}">
                      <a16:colId xmlns:a16="http://schemas.microsoft.com/office/drawing/2014/main" val="20001"/>
                    </a:ext>
                  </a:extLst>
                </a:gridCol>
              </a:tblGrid>
              <a:tr h="39611">
                <a:tc>
                  <a:txBody>
                    <a:bodyPr/>
                    <a:lstStyle/>
                    <a:p>
                      <a:pPr marL="0" lvl="0" indent="0" algn="l" rtl="0">
                        <a:spcBef>
                          <a:spcPts val="0"/>
                        </a:spcBef>
                        <a:spcAft>
                          <a:spcPts val="0"/>
                        </a:spcAft>
                        <a:buNone/>
                      </a:pPr>
                      <a:r>
                        <a:rPr lang="en-GB" sz="2200" b="1" dirty="0">
                          <a:solidFill>
                            <a:srgbClr val="374151"/>
                          </a:solidFill>
                          <a:latin typeface="Arial" panose="020B0604020202020204" pitchFamily="34" charset="0"/>
                          <a:ea typeface="Calibri"/>
                          <a:cs typeface="Arial" panose="020B0604020202020204" pitchFamily="34" charset="0"/>
                          <a:sym typeface="Calibri"/>
                        </a:rPr>
                        <a:t>Sector</a:t>
                      </a:r>
                      <a:endParaRPr sz="2200" b="1" dirty="0">
                        <a:solidFill>
                          <a:srgbClr val="374151"/>
                        </a:solidFill>
                        <a:latin typeface="Arial" panose="020B0604020202020204" pitchFamily="34" charset="0"/>
                        <a:ea typeface="Calibri"/>
                        <a:cs typeface="Arial" panose="020B0604020202020204" pitchFamily="34"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2200" b="1" dirty="0">
                          <a:solidFill>
                            <a:srgbClr val="374151"/>
                          </a:solidFill>
                          <a:latin typeface="Arial" panose="020B0604020202020204" pitchFamily="34" charset="0"/>
                          <a:ea typeface="Calibri"/>
                          <a:cs typeface="Arial" panose="020B0604020202020204" pitchFamily="34" charset="0"/>
                          <a:sym typeface="Calibri"/>
                        </a:rPr>
                        <a:t>Disciplines include:</a:t>
                      </a:r>
                      <a:endParaRPr sz="2200" b="1" dirty="0">
                        <a:solidFill>
                          <a:srgbClr val="374151"/>
                        </a:solidFill>
                        <a:latin typeface="Arial" panose="020B0604020202020204" pitchFamily="34" charset="0"/>
                        <a:ea typeface="Calibri"/>
                        <a:cs typeface="Arial" panose="020B0604020202020204" pitchFamily="34" charset="0"/>
                        <a:sym typeface="Calibri"/>
                      </a:endParaRPr>
                    </a:p>
                    <a:p>
                      <a:pPr marL="0" lvl="0" indent="0" algn="l" rtl="0">
                        <a:spcBef>
                          <a:spcPts val="0"/>
                        </a:spcBef>
                        <a:spcAft>
                          <a:spcPts val="0"/>
                        </a:spcAft>
                        <a:buNone/>
                      </a:pPr>
                      <a:endParaRPr sz="2200" b="1" dirty="0">
                        <a:solidFill>
                          <a:srgbClr val="374151"/>
                        </a:solidFill>
                        <a:latin typeface="Arial" panose="020B0604020202020204" pitchFamily="34" charset="0"/>
                        <a:ea typeface="Calibri"/>
                        <a:cs typeface="Arial" panose="020B0604020202020204" pitchFamily="34"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GB" sz="2200" dirty="0">
                          <a:solidFill>
                            <a:srgbClr val="374151"/>
                          </a:solidFill>
                          <a:latin typeface="Arial" panose="020B0604020202020204" pitchFamily="34" charset="0"/>
                          <a:ea typeface="Calibri"/>
                          <a:cs typeface="Arial" panose="020B0604020202020204" pitchFamily="34" charset="0"/>
                          <a:sym typeface="Calibri"/>
                        </a:rPr>
                        <a:t>Research and development</a:t>
                      </a:r>
                      <a:endParaRPr sz="2200" dirty="0">
                        <a:solidFill>
                          <a:srgbClr val="374151"/>
                        </a:solidFill>
                        <a:latin typeface="Arial" panose="020B0604020202020204" pitchFamily="34" charset="0"/>
                        <a:ea typeface="Calibri"/>
                        <a:cs typeface="Arial" panose="020B0604020202020204" pitchFamily="34"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2200" dirty="0">
                          <a:latin typeface="Arial" panose="020B0604020202020204" pitchFamily="34" charset="0"/>
                          <a:ea typeface="Calibri"/>
                          <a:cs typeface="Arial" panose="020B0604020202020204" pitchFamily="34" charset="0"/>
                          <a:sym typeface="Calibri"/>
                        </a:rPr>
                        <a:t>archiving, biology, chemistry, clinical studies, drug safety, genetics, health economics, imaging, medical affairs, medical writing, patenting, pharmacy, regulatory affairs, research information, statistics</a:t>
                      </a:r>
                      <a:endParaRPr sz="2200" dirty="0">
                        <a:latin typeface="Arial" panose="020B0604020202020204" pitchFamily="34" charset="0"/>
                        <a:ea typeface="Calibri"/>
                        <a:cs typeface="Arial" panose="020B0604020202020204" pitchFamily="34"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GB" sz="2200" dirty="0">
                          <a:solidFill>
                            <a:srgbClr val="374151"/>
                          </a:solidFill>
                          <a:latin typeface="Arial" panose="020B0604020202020204" pitchFamily="34" charset="0"/>
                          <a:ea typeface="Calibri"/>
                          <a:cs typeface="Arial" panose="020B0604020202020204" pitchFamily="34" charset="0"/>
                          <a:sym typeface="Calibri"/>
                        </a:rPr>
                        <a:t>Manufacturing and supply</a:t>
                      </a:r>
                      <a:endParaRPr sz="2200" dirty="0">
                        <a:solidFill>
                          <a:srgbClr val="374151"/>
                        </a:solidFill>
                        <a:latin typeface="Arial" panose="020B0604020202020204" pitchFamily="34" charset="0"/>
                        <a:ea typeface="Calibri"/>
                        <a:cs typeface="Arial" panose="020B0604020202020204" pitchFamily="34"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2200">
                          <a:latin typeface="Arial" panose="020B0604020202020204" pitchFamily="34" charset="0"/>
                          <a:ea typeface="Calibri"/>
                          <a:cs typeface="Arial" panose="020B0604020202020204" pitchFamily="34" charset="0"/>
                          <a:sym typeface="Calibri"/>
                        </a:rPr>
                        <a:t>engineering, manufacturing, quality</a:t>
                      </a:r>
                      <a:endParaRPr sz="2200">
                        <a:latin typeface="Arial" panose="020B0604020202020204" pitchFamily="34" charset="0"/>
                        <a:ea typeface="Calibri"/>
                        <a:cs typeface="Arial" panose="020B0604020202020204" pitchFamily="34"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GB" sz="2200">
                          <a:solidFill>
                            <a:srgbClr val="374151"/>
                          </a:solidFill>
                          <a:latin typeface="Arial" panose="020B0604020202020204" pitchFamily="34" charset="0"/>
                          <a:ea typeface="Calibri"/>
                          <a:cs typeface="Arial" panose="020B0604020202020204" pitchFamily="34" charset="0"/>
                          <a:sym typeface="Calibri"/>
                        </a:rPr>
                        <a:t>Commercial</a:t>
                      </a:r>
                      <a:endParaRPr sz="2200">
                        <a:solidFill>
                          <a:srgbClr val="374151"/>
                        </a:solidFill>
                        <a:latin typeface="Arial" panose="020B0604020202020204" pitchFamily="34" charset="0"/>
                        <a:ea typeface="Calibri"/>
                        <a:cs typeface="Arial" panose="020B0604020202020204" pitchFamily="34"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2200">
                          <a:latin typeface="Arial" panose="020B0604020202020204" pitchFamily="34" charset="0"/>
                          <a:ea typeface="Calibri"/>
                          <a:cs typeface="Arial" panose="020B0604020202020204" pitchFamily="34" charset="0"/>
                          <a:sym typeface="Calibri"/>
                        </a:rPr>
                        <a:t>healthcare communications, medical information, sales and marketing</a:t>
                      </a:r>
                      <a:endParaRPr sz="2200">
                        <a:latin typeface="Arial" panose="020B0604020202020204" pitchFamily="34" charset="0"/>
                        <a:ea typeface="Calibri"/>
                        <a:cs typeface="Arial" panose="020B0604020202020204" pitchFamily="34"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GB" sz="2200" dirty="0">
                          <a:solidFill>
                            <a:srgbClr val="374151"/>
                          </a:solidFill>
                          <a:latin typeface="Arial" panose="020B0604020202020204" pitchFamily="34" charset="0"/>
                          <a:ea typeface="Calibri"/>
                          <a:cs typeface="Arial" panose="020B0604020202020204" pitchFamily="34" charset="0"/>
                          <a:sym typeface="Calibri"/>
                        </a:rPr>
                        <a:t>Support functions</a:t>
                      </a:r>
                      <a:endParaRPr sz="2200" dirty="0">
                        <a:solidFill>
                          <a:srgbClr val="374151"/>
                        </a:solidFill>
                        <a:latin typeface="Arial" panose="020B0604020202020204" pitchFamily="34" charset="0"/>
                        <a:ea typeface="Calibri"/>
                        <a:cs typeface="Arial" panose="020B0604020202020204" pitchFamily="34"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2200" dirty="0">
                          <a:latin typeface="Arial" panose="020B0604020202020204" pitchFamily="34" charset="0"/>
                          <a:ea typeface="Calibri"/>
                          <a:cs typeface="Arial" panose="020B0604020202020204" pitchFamily="34" charset="0"/>
                          <a:sym typeface="Calibri"/>
                        </a:rPr>
                        <a:t>finance, human resources, information technology, training and development</a:t>
                      </a:r>
                      <a:endParaRPr sz="2200" dirty="0">
                        <a:latin typeface="Arial" panose="020B0604020202020204" pitchFamily="34" charset="0"/>
                        <a:ea typeface="Calibri"/>
                        <a:cs typeface="Arial" panose="020B0604020202020204" pitchFamily="34" charset="0"/>
                        <a:sym typeface="Calibri"/>
                      </a:endParaRPr>
                    </a:p>
                  </a:txBody>
                  <a:tcPr marL="68575" marR="68575" marT="0" marB="0">
                    <a:lnL w="6350" cap="flat" cmpd="sng">
                      <a:solidFill>
                        <a:srgbClr val="000000"/>
                      </a:solidFill>
                      <a:prstDash val="solid"/>
                      <a:round/>
                      <a:headEnd type="none" w="sm" len="sm"/>
                      <a:tailEnd type="none" w="sm" len="sm"/>
                    </a:lnL>
                    <a:lnR w="6350" cap="flat" cmpd="sng">
                      <a:solidFill>
                        <a:srgbClr val="000000"/>
                      </a:solidFill>
                      <a:prstDash val="solid"/>
                      <a:round/>
                      <a:headEnd type="none" w="sm" len="sm"/>
                      <a:tailEnd type="none" w="sm" len="sm"/>
                    </a:lnR>
                    <a:lnT w="6350" cap="flat" cmpd="sng">
                      <a:solidFill>
                        <a:srgbClr val="000000"/>
                      </a:solidFill>
                      <a:prstDash val="solid"/>
                      <a:round/>
                      <a:headEnd type="none" w="sm" len="sm"/>
                      <a:tailEnd type="none" w="sm" len="sm"/>
                    </a:lnT>
                    <a:lnB w="635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
        <p:nvSpPr>
          <p:cNvPr id="7" name="Title 4">
            <a:extLst>
              <a:ext uri="{FF2B5EF4-FFF2-40B4-BE49-F238E27FC236}">
                <a16:creationId xmlns:a16="http://schemas.microsoft.com/office/drawing/2014/main" id="{E4441A1A-96D1-31B2-17D6-7960B9A3E7B7}"/>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a:ln>
                  <a:noFill/>
                </a:ln>
                <a:solidFill>
                  <a:schemeClr val="tx1">
                    <a:lumMod val="85000"/>
                    <a:lumOff val="15000"/>
                  </a:schemeClr>
                </a:solidFill>
                <a:effectLst/>
                <a:uLnTx/>
                <a:uFillTx/>
                <a:latin typeface="Arial" panose="020B0604020202020204" pitchFamily="34" charset="0"/>
                <a:ea typeface="+mj-ea"/>
                <a:cs typeface="Arial" panose="020B0604020202020204" pitchFamily="34" charset="0"/>
              </a:rPr>
              <a:t>Development of a medicine</a:t>
            </a:r>
            <a:endParaRPr kumimoji="0" lang="en-GB" sz="4000" b="0"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804832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Large organisations</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7083829" cy="4351338"/>
          </a:xfrm>
        </p:spPr>
        <p:txBody>
          <a:bodyPr vert="horz" lIns="180000" tIns="180000" rIns="180000" bIns="180000" rtlCol="0" anchor="t">
            <a:normAutofit/>
          </a:bodyPr>
          <a:lstStyle/>
          <a:p>
            <a:r>
              <a:rPr lang="en-US" dirty="0">
                <a:latin typeface="Arial"/>
                <a:cs typeface="Arial"/>
              </a:rPr>
              <a:t>Task 1: Write a fact file about Novartis and share with the group.</a:t>
            </a:r>
          </a:p>
          <a:p>
            <a:r>
              <a:rPr lang="en-US" dirty="0">
                <a:latin typeface="Arial"/>
                <a:cs typeface="Arial"/>
              </a:rPr>
              <a:t>Task 2: Create a mind map to show the different science-related jobs people have at Novartis.</a:t>
            </a:r>
          </a:p>
          <a:p>
            <a:pPr marL="0" indent="0">
              <a:buNone/>
            </a:pPr>
            <a:endParaRPr lang="en-US"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dirty="0"/>
              <a:t>Resources needed</a:t>
            </a:r>
            <a:endParaRPr lang="en-GB" dirty="0"/>
          </a:p>
          <a:p>
            <a:r>
              <a:rPr lang="en-GB" dirty="0"/>
              <a:t>L4 Activity 2 Worksheet</a:t>
            </a:r>
            <a:endParaRPr lang="en-US"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199" y="6356350"/>
            <a:ext cx="5800725"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Tree>
    <p:extLst>
      <p:ext uri="{BB962C8B-B14F-4D97-AF65-F5344CB8AC3E}">
        <p14:creationId xmlns:p14="http://schemas.microsoft.com/office/powerpoint/2010/main" val="3763483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Study question</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039350" cy="4351338"/>
          </a:xfrm>
        </p:spPr>
        <p:txBody>
          <a:bodyPr/>
          <a:lstStyle/>
          <a:p>
            <a:r>
              <a:rPr lang="en-US" sz="2400" dirty="0">
                <a:latin typeface="Arial"/>
                <a:ea typeface="Arial"/>
                <a:cs typeface="Arial"/>
                <a:sym typeface="Arial"/>
              </a:rPr>
              <a:t>State </a:t>
            </a:r>
            <a:r>
              <a:rPr lang="en-US" sz="2400" b="1" dirty="0">
                <a:latin typeface="Arial"/>
                <a:ea typeface="Arial"/>
                <a:cs typeface="Arial"/>
                <a:sym typeface="Arial"/>
              </a:rPr>
              <a:t>three </a:t>
            </a:r>
            <a:r>
              <a:rPr lang="en-US" sz="2400" dirty="0">
                <a:latin typeface="Arial"/>
                <a:ea typeface="Arial"/>
                <a:cs typeface="Arial"/>
                <a:sym typeface="Arial"/>
              </a:rPr>
              <a:t>reasons why it is important for large </a:t>
            </a:r>
            <a:r>
              <a:rPr lang="en-US" sz="2400" dirty="0" err="1">
                <a:latin typeface="Arial"/>
                <a:ea typeface="Arial"/>
                <a:cs typeface="Arial"/>
                <a:sym typeface="Arial"/>
              </a:rPr>
              <a:t>organisations</a:t>
            </a:r>
            <a:r>
              <a:rPr lang="en-US" sz="2400" dirty="0">
                <a:latin typeface="Arial"/>
                <a:ea typeface="Arial"/>
                <a:cs typeface="Arial"/>
                <a:sym typeface="Arial"/>
              </a:rPr>
              <a:t> such as Novartis to have a diverse range of roles as part of their workforce. </a:t>
            </a:r>
          </a:p>
          <a:p>
            <a:pPr marL="0" indent="0" algn="r">
              <a:buNone/>
            </a:pPr>
            <a:r>
              <a:rPr lang="en-US" sz="2400" dirty="0">
                <a:latin typeface="Arial"/>
                <a:ea typeface="Arial"/>
                <a:cs typeface="Arial"/>
                <a:sym typeface="Arial"/>
              </a:rPr>
              <a:t>(3 marks)</a:t>
            </a:r>
            <a:endParaRPr lang="en-US" sz="4000" dirty="0">
              <a:solidFill>
                <a:srgbClr val="FF0000"/>
              </a:solidFill>
            </a:endParaRPr>
          </a:p>
          <a:p>
            <a:endParaRPr lang="en-US"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199" y="6356350"/>
            <a:ext cx="6223503"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
        <p:nvSpPr>
          <p:cNvPr id="12" name="Text Placeholder 11">
            <a:extLst>
              <a:ext uri="{FF2B5EF4-FFF2-40B4-BE49-F238E27FC236}">
                <a16:creationId xmlns:a16="http://schemas.microsoft.com/office/drawing/2014/main" id="{D1C6D382-C36A-E2B3-447A-A69354020E38}"/>
              </a:ext>
            </a:extLst>
          </p:cNvPr>
          <p:cNvSpPr>
            <a:spLocks noGrp="1"/>
          </p:cNvSpPr>
          <p:nvPr>
            <p:ph type="body" sz="quarter" idx="14"/>
          </p:nvPr>
        </p:nvSpPr>
        <p:spPr>
          <a:solidFill>
            <a:srgbClr val="88A2FF"/>
          </a:solidFill>
        </p:spPr>
        <p:txBody>
          <a:bodyPr/>
          <a:lstStyle/>
          <a:p>
            <a:r>
              <a:rPr lang="en-GB"/>
              <a:t>Plenary</a:t>
            </a:r>
            <a:endParaRPr lang="en-US"/>
          </a:p>
        </p:txBody>
      </p:sp>
    </p:spTree>
    <p:extLst>
      <p:ext uri="{BB962C8B-B14F-4D97-AF65-F5344CB8AC3E}">
        <p14:creationId xmlns:p14="http://schemas.microsoft.com/office/powerpoint/2010/main" val="32784177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Study question – mark scheme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62054" y="182562"/>
            <a:ext cx="2078545" cy="365125"/>
          </a:xfrm>
          <a:solidFill>
            <a:srgbClr val="88A2FF"/>
          </a:solidFill>
        </p:spPr>
        <p:txBody>
          <a:bodyPr/>
          <a:lstStyle/>
          <a:p>
            <a:r>
              <a:rPr lang="en-GB" dirty="0"/>
              <a:t>Plenary</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199" y="6356350"/>
            <a:ext cx="5800725"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
        <p:nvSpPr>
          <p:cNvPr id="7" name="Google Shape;132;g25248de13fa_0_40">
            <a:extLst>
              <a:ext uri="{FF2B5EF4-FFF2-40B4-BE49-F238E27FC236}">
                <a16:creationId xmlns:a16="http://schemas.microsoft.com/office/drawing/2014/main" id="{38EF0677-2E52-4AB6-3388-255D25BB71C8}"/>
              </a:ext>
            </a:extLst>
          </p:cNvPr>
          <p:cNvSpPr txBox="1">
            <a:spLocks noGrp="1"/>
          </p:cNvSpPr>
          <p:nvPr>
            <p:ph idx="1"/>
          </p:nvPr>
        </p:nvSpPr>
        <p:spPr>
          <a:xfrm>
            <a:off x="838199" y="1486026"/>
            <a:ext cx="10515600" cy="4351338"/>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GB" sz="2000" dirty="0">
                <a:latin typeface="Arial"/>
                <a:ea typeface="Arial"/>
                <a:cs typeface="Arial"/>
                <a:sym typeface="Arial"/>
              </a:rPr>
              <a:t>To have the range of expertise in their teams to carry out the different tasks required to research and then manufacture a treatment (1)</a:t>
            </a:r>
          </a:p>
          <a:p>
            <a:pPr marL="0" lvl="0" indent="0" algn="l" rtl="0">
              <a:lnSpc>
                <a:spcPct val="115000"/>
              </a:lnSpc>
              <a:spcBef>
                <a:spcPts val="0"/>
              </a:spcBef>
              <a:spcAft>
                <a:spcPts val="0"/>
              </a:spcAft>
              <a:buClr>
                <a:schemeClr val="dk1"/>
              </a:buClr>
              <a:buSzPts val="1100"/>
              <a:buFont typeface="Arial"/>
              <a:buNone/>
            </a:pPr>
            <a:r>
              <a:rPr lang="en-GB" sz="2000" dirty="0">
                <a:latin typeface="Arial"/>
                <a:ea typeface="Arial"/>
                <a:cs typeface="Arial"/>
                <a:sym typeface="Arial"/>
              </a:rPr>
              <a:t>To have the range of expertise to be able to develop a treatment as quickly as possible (1)</a:t>
            </a:r>
          </a:p>
          <a:p>
            <a:pPr marL="0" lvl="0" indent="0" algn="l" rtl="0">
              <a:lnSpc>
                <a:spcPct val="115000"/>
              </a:lnSpc>
              <a:spcBef>
                <a:spcPts val="0"/>
              </a:spcBef>
              <a:spcAft>
                <a:spcPts val="0"/>
              </a:spcAft>
              <a:buClr>
                <a:schemeClr val="dk1"/>
              </a:buClr>
              <a:buSzPts val="1100"/>
              <a:buFont typeface="Arial"/>
              <a:buNone/>
            </a:pPr>
            <a:r>
              <a:rPr lang="en-GB" sz="2000" dirty="0">
                <a:latin typeface="Arial"/>
                <a:ea typeface="Arial"/>
                <a:cs typeface="Arial"/>
                <a:sym typeface="Arial"/>
              </a:rPr>
              <a:t>To have the range of expertise to be able </a:t>
            </a:r>
            <a:r>
              <a:rPr lang="en-GB" sz="2000">
                <a:latin typeface="Arial"/>
                <a:ea typeface="Arial"/>
                <a:cs typeface="Arial"/>
                <a:sym typeface="Arial"/>
              </a:rPr>
              <a:t>to make/</a:t>
            </a:r>
            <a:r>
              <a:rPr lang="en-GB" sz="2000" dirty="0">
                <a:latin typeface="Arial"/>
                <a:ea typeface="Arial"/>
                <a:cs typeface="Arial"/>
                <a:sym typeface="Arial"/>
              </a:rPr>
              <a:t>discover new drugs (1) </a:t>
            </a:r>
            <a:r>
              <a:rPr lang="en-GB" sz="2000" i="1" dirty="0">
                <a:latin typeface="Arial"/>
                <a:ea typeface="Arial"/>
                <a:cs typeface="Arial"/>
                <a:sym typeface="Arial"/>
              </a:rPr>
              <a:t> </a:t>
            </a:r>
            <a:endParaRPr lang="en-GB"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2000" dirty="0">
                <a:latin typeface="Arial"/>
                <a:ea typeface="Arial"/>
                <a:cs typeface="Arial"/>
                <a:sym typeface="Arial"/>
              </a:rPr>
              <a:t>To have the range of expertise to manage the manufacturing process (1)</a:t>
            </a:r>
          </a:p>
          <a:p>
            <a:pPr marL="0" indent="0">
              <a:lnSpc>
                <a:spcPct val="115000"/>
              </a:lnSpc>
              <a:spcBef>
                <a:spcPts val="0"/>
              </a:spcBef>
              <a:buClr>
                <a:schemeClr val="dk1"/>
              </a:buClr>
              <a:buSzPts val="1100"/>
              <a:buNone/>
            </a:pPr>
            <a:r>
              <a:rPr lang="en-GB" sz="2000" dirty="0">
                <a:latin typeface="Arial"/>
                <a:ea typeface="Arial"/>
                <a:cs typeface="Arial"/>
                <a:sym typeface="Arial"/>
              </a:rPr>
              <a:t>To be able to distribute their products (1) </a:t>
            </a:r>
            <a:r>
              <a:rPr lang="en-GB" sz="2000" i="1" dirty="0">
                <a:latin typeface="Arial"/>
                <a:ea typeface="Arial"/>
                <a:cs typeface="Arial"/>
                <a:sym typeface="Arial"/>
              </a:rPr>
              <a:t> </a:t>
            </a:r>
            <a:endParaRPr lang="en-GB"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highlight>
                <a:srgbClr val="FFFF00"/>
              </a:highlight>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2000" dirty="0">
                <a:latin typeface="Arial"/>
                <a:ea typeface="Arial"/>
                <a:cs typeface="Arial"/>
                <a:sym typeface="Arial"/>
              </a:rPr>
              <a:t>Marking guidance:</a:t>
            </a:r>
            <a:endParaRPr sz="2000" dirty="0">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GB" sz="2000" dirty="0">
                <a:latin typeface="Arial"/>
                <a:ea typeface="Arial"/>
                <a:cs typeface="Arial"/>
                <a:sym typeface="Arial"/>
              </a:rPr>
              <a:t>Award </a:t>
            </a:r>
            <a:r>
              <a:rPr lang="en-GB" sz="2000" b="1" dirty="0">
                <a:latin typeface="Arial"/>
                <a:ea typeface="Arial"/>
                <a:cs typeface="Arial"/>
                <a:sym typeface="Arial"/>
              </a:rPr>
              <a:t>one</a:t>
            </a:r>
            <a:r>
              <a:rPr lang="en-GB" sz="2000" dirty="0">
                <a:latin typeface="Arial"/>
                <a:ea typeface="Arial"/>
                <a:cs typeface="Arial"/>
                <a:sym typeface="Arial"/>
              </a:rPr>
              <a:t> mark for each relevant description up to a maximum of </a:t>
            </a:r>
            <a:r>
              <a:rPr lang="en-GB" sz="2000" b="1" dirty="0">
                <a:latin typeface="Arial"/>
                <a:ea typeface="Arial"/>
                <a:cs typeface="Arial"/>
                <a:sym typeface="Arial"/>
              </a:rPr>
              <a:t>three</a:t>
            </a:r>
            <a:r>
              <a:rPr lang="en-GB" sz="2000" dirty="0">
                <a:latin typeface="Arial"/>
                <a:ea typeface="Arial"/>
                <a:cs typeface="Arial"/>
                <a:sym typeface="Arial"/>
              </a:rPr>
              <a:t> marks overall.  Accept any other suitable response.</a:t>
            </a:r>
            <a:endParaRPr sz="3600" dirty="0"/>
          </a:p>
          <a:p>
            <a:pPr marL="0" lvl="0" indent="0" algn="l" rtl="0">
              <a:lnSpc>
                <a:spcPct val="90000"/>
              </a:lnSpc>
              <a:spcBef>
                <a:spcPts val="1000"/>
              </a:spcBef>
              <a:spcAft>
                <a:spcPts val="0"/>
              </a:spcAft>
              <a:buClr>
                <a:schemeClr val="accent1"/>
              </a:buClr>
              <a:buSzPts val="2000"/>
              <a:buNone/>
            </a:pPr>
            <a:endParaRPr sz="3200" dirty="0"/>
          </a:p>
          <a:p>
            <a:pPr marL="0" lvl="0" indent="0" algn="l" rtl="0">
              <a:lnSpc>
                <a:spcPct val="90000"/>
              </a:lnSpc>
              <a:spcBef>
                <a:spcPts val="1000"/>
              </a:spcBef>
              <a:spcAft>
                <a:spcPts val="0"/>
              </a:spcAft>
              <a:buClr>
                <a:schemeClr val="accent1"/>
              </a:buClr>
              <a:buSzPts val="2000"/>
              <a:buNone/>
            </a:pPr>
            <a:endParaRPr sz="2800" dirty="0">
              <a:solidFill>
                <a:schemeClr val="dk1"/>
              </a:solidFill>
            </a:endParaRPr>
          </a:p>
        </p:txBody>
      </p:sp>
    </p:spTree>
    <p:extLst>
      <p:ext uri="{BB962C8B-B14F-4D97-AF65-F5344CB8AC3E}">
        <p14:creationId xmlns:p14="http://schemas.microsoft.com/office/powerpoint/2010/main" val="7583229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have:</a:t>
            </a:r>
            <a:endParaRPr lang="en-GB" dirty="0"/>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690688"/>
            <a:ext cx="4963510" cy="4486275"/>
          </a:xfrm>
        </p:spPr>
        <p:txBody>
          <a:bodyPr>
            <a:normAutofit/>
          </a:bodyPr>
          <a:lstStyle/>
          <a:p>
            <a:r>
              <a:rPr lang="en-US" sz="2000" dirty="0"/>
              <a:t>described the factors that contribute to the diversity of employers and </a:t>
            </a:r>
            <a:r>
              <a:rPr lang="en-US" sz="2000" dirty="0" err="1"/>
              <a:t>organisations</a:t>
            </a:r>
            <a:r>
              <a:rPr lang="en-US" sz="2000" dirty="0"/>
              <a:t> within the science sector</a:t>
            </a:r>
          </a:p>
          <a:p>
            <a:pPr lvl="0"/>
            <a:r>
              <a:rPr lang="en-GB" sz="2000" dirty="0"/>
              <a:t>described the diversity of work undertaken in different jobs within the science sector</a:t>
            </a:r>
          </a:p>
          <a:p>
            <a:r>
              <a:rPr lang="en-US" sz="2000" dirty="0"/>
              <a:t>named some jobs which require the application of science in non-science sectors.</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a:solidFill>
            <a:srgbClr val="8E53EF"/>
          </a:solidFill>
        </p:spPr>
        <p:txBody>
          <a:bodyPr/>
          <a:lstStyle/>
          <a:p>
            <a:r>
              <a:rPr lang="en-GB" dirty="0"/>
              <a:t>Consolidation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199" y="6356349"/>
            <a:ext cx="5781675"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
        <p:nvSpPr>
          <p:cNvPr id="3" name="Text Placeholder 2">
            <a:extLst>
              <a:ext uri="{FF2B5EF4-FFF2-40B4-BE49-F238E27FC236}">
                <a16:creationId xmlns:a16="http://schemas.microsoft.com/office/drawing/2014/main" id="{F55F11B1-305F-6D0E-BC5D-9AABFAFBFF50}"/>
              </a:ext>
            </a:extLst>
          </p:cNvPr>
          <p:cNvSpPr>
            <a:spLocks noGrp="1"/>
          </p:cNvSpPr>
          <p:nvPr>
            <p:ph type="body" sz="quarter" idx="10"/>
          </p:nvPr>
        </p:nvSpPr>
        <p:spPr/>
        <p:txBody>
          <a:bodyPr/>
          <a:lstStyle/>
          <a:p>
            <a:endParaRPr lang="en-CA"/>
          </a:p>
        </p:txBody>
      </p:sp>
      <p:sp>
        <p:nvSpPr>
          <p:cNvPr id="7" name="Text Placeholder 5">
            <a:extLst>
              <a:ext uri="{FF2B5EF4-FFF2-40B4-BE49-F238E27FC236}">
                <a16:creationId xmlns:a16="http://schemas.microsoft.com/office/drawing/2014/main" id="{15C84B82-4AF9-4A6A-28D7-55F842F124C1}"/>
              </a:ext>
            </a:extLst>
          </p:cNvPr>
          <p:cNvSpPr txBox="1">
            <a:spLocks/>
          </p:cNvSpPr>
          <p:nvPr/>
        </p:nvSpPr>
        <p:spPr>
          <a:xfrm>
            <a:off x="5997039" y="1560060"/>
            <a:ext cx="5356761" cy="4665661"/>
          </a:xfrm>
          <a:prstGeom prst="rect">
            <a:avLst/>
          </a:prstGeom>
          <a:solidFill>
            <a:schemeClr val="bg1"/>
          </a:solidFill>
          <a:ln w="28575">
            <a:solidFill>
              <a:srgbClr val="88A2FF"/>
            </a:solidFill>
          </a:ln>
        </p:spPr>
        <p:txBody>
          <a:bodyPr vert="horz" lIns="180000" tIns="144000" rIns="180000" bIns="144000" rtlCol="0">
            <a:noAutofit/>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000" b="1"/>
              <a:t>Skills:</a:t>
            </a:r>
          </a:p>
          <a:p>
            <a:r>
              <a:rPr lang="en-US" sz="1000"/>
              <a:t>CS2.1 Conduct a review of independently selected scientific literature and other appropriate primary/secondary sources.</a:t>
            </a:r>
          </a:p>
          <a:p>
            <a:r>
              <a:rPr lang="en-US" sz="1000"/>
              <a:t>CS3.1 Identify their own role in relation to the wider team.</a:t>
            </a:r>
          </a:p>
          <a:p>
            <a:r>
              <a:rPr lang="en-US" sz="1000" b="1"/>
              <a:t>General competencies:</a:t>
            </a:r>
          </a:p>
          <a:p>
            <a:r>
              <a:rPr lang="en-US" sz="1000"/>
              <a:t>English: </a:t>
            </a:r>
          </a:p>
          <a:p>
            <a:r>
              <a:rPr lang="en-US" sz="1000"/>
              <a:t>GEC1 Convey technical information to different audiences</a:t>
            </a:r>
          </a:p>
          <a:p>
            <a:r>
              <a:rPr lang="en-US" sz="1000"/>
              <a:t>GEC2 Present information and ideas </a:t>
            </a:r>
          </a:p>
          <a:p>
            <a:r>
              <a:rPr lang="en-US" sz="1000"/>
              <a:t>GEC3 Create texts for different purposes and audiences</a:t>
            </a:r>
          </a:p>
          <a:p>
            <a:r>
              <a:rPr lang="en-US" sz="1000"/>
              <a:t>GEC4 Summarise information/ideas</a:t>
            </a:r>
          </a:p>
          <a:p>
            <a:r>
              <a:rPr lang="en-US" sz="1000"/>
              <a:t>GEC5 Synthesise information</a:t>
            </a:r>
          </a:p>
          <a:p>
            <a:r>
              <a:rPr lang="en-US" sz="1000"/>
              <a:t>GEC6 Take part in/lead discussions</a:t>
            </a:r>
          </a:p>
          <a:p>
            <a:r>
              <a:rPr lang="en-US" sz="1000"/>
              <a:t>Digital: </a:t>
            </a:r>
          </a:p>
          <a:p>
            <a:r>
              <a:rPr lang="en-US" sz="1000"/>
              <a:t>GDC1 Use digital technology and media effectively</a:t>
            </a:r>
          </a:p>
          <a:p>
            <a:r>
              <a:rPr lang="en-US" sz="1000"/>
              <a:t>GDC2 Design, create and edit documents and digital media </a:t>
            </a:r>
          </a:p>
          <a:p>
            <a:r>
              <a:rPr lang="en-US" sz="1000"/>
              <a:t>GDC3 Communicate and collaborate</a:t>
            </a:r>
            <a:endParaRPr lang="en-US" sz="1000" dirty="0"/>
          </a:p>
        </p:txBody>
      </p:sp>
    </p:spTree>
    <p:extLst>
      <p:ext uri="{BB962C8B-B14F-4D97-AF65-F5344CB8AC3E}">
        <p14:creationId xmlns:p14="http://schemas.microsoft.com/office/powerpoint/2010/main" val="1660847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a:t>In this lesson, we will:</a:t>
            </a:r>
            <a:endParaRPr lang="en-GB"/>
          </a:p>
        </p:txBody>
      </p:sp>
      <p:sp>
        <p:nvSpPr>
          <p:cNvPr id="5" name="Content Placeholder 4">
            <a:extLst>
              <a:ext uri="{FF2B5EF4-FFF2-40B4-BE49-F238E27FC236}">
                <a16:creationId xmlns:a16="http://schemas.microsoft.com/office/drawing/2014/main" id="{82C64786-921D-E434-0361-3595FFD918F4}"/>
              </a:ext>
            </a:extLst>
          </p:cNvPr>
          <p:cNvSpPr>
            <a:spLocks noGrp="1"/>
          </p:cNvSpPr>
          <p:nvPr>
            <p:ph idx="1"/>
          </p:nvPr>
        </p:nvSpPr>
        <p:spPr>
          <a:xfrm>
            <a:off x="838200" y="1690688"/>
            <a:ext cx="4963510" cy="4090003"/>
          </a:xfrm>
        </p:spPr>
        <p:txBody>
          <a:bodyPr>
            <a:normAutofit/>
          </a:bodyPr>
          <a:lstStyle/>
          <a:p>
            <a:r>
              <a:rPr lang="en-US" sz="2000" dirty="0"/>
              <a:t>describe the factors that contribute to the diversity of employers and </a:t>
            </a:r>
            <a:r>
              <a:rPr lang="en-US" sz="2000" dirty="0" err="1"/>
              <a:t>organisations</a:t>
            </a:r>
            <a:r>
              <a:rPr lang="en-US" sz="2000" dirty="0"/>
              <a:t> within the science sector</a:t>
            </a:r>
          </a:p>
          <a:p>
            <a:pPr lvl="0"/>
            <a:r>
              <a:rPr lang="en-GB" sz="2000" dirty="0"/>
              <a:t>describe the diversity of work undertaken in different jobs within the science sector</a:t>
            </a:r>
          </a:p>
          <a:p>
            <a:r>
              <a:rPr lang="en-US" sz="2000" dirty="0"/>
              <a:t>name some jobs which require the application of science in non-science sectors.</a:t>
            </a:r>
          </a:p>
        </p:txBody>
      </p:sp>
      <p:sp>
        <p:nvSpPr>
          <p:cNvPr id="6" name="Text Placeholder 5">
            <a:extLst>
              <a:ext uri="{FF2B5EF4-FFF2-40B4-BE49-F238E27FC236}">
                <a16:creationId xmlns:a16="http://schemas.microsoft.com/office/drawing/2014/main" id="{BC0336A8-8E9F-6750-02CB-278E8B016EC4}"/>
              </a:ext>
            </a:extLst>
          </p:cNvPr>
          <p:cNvSpPr>
            <a:spLocks noGrp="1"/>
          </p:cNvSpPr>
          <p:nvPr>
            <p:ph type="body" sz="quarter" idx="10"/>
          </p:nvPr>
        </p:nvSpPr>
        <p:spPr>
          <a:xfrm>
            <a:off x="5997039" y="1560060"/>
            <a:ext cx="5356761" cy="4665661"/>
          </a:xfrm>
        </p:spPr>
        <p:txBody>
          <a:bodyPr>
            <a:noAutofit/>
          </a:bodyPr>
          <a:lstStyle/>
          <a:p>
            <a:r>
              <a:rPr lang="en-US" sz="1000" b="1" dirty="0"/>
              <a:t>Skills:</a:t>
            </a:r>
          </a:p>
          <a:p>
            <a:r>
              <a:rPr lang="en-US" sz="1000" dirty="0"/>
              <a:t>CS3.1 Identify their own role in relation to the wider team.</a:t>
            </a:r>
          </a:p>
          <a:p>
            <a:r>
              <a:rPr lang="en-US" sz="1000" dirty="0"/>
              <a:t>CS3.2 Meet their responsibilities when working in a wider team by ensuring that the project is compliant</a:t>
            </a:r>
          </a:p>
          <a:p>
            <a:r>
              <a:rPr lang="en-US" sz="1000" b="1" dirty="0"/>
              <a:t>General competencies:</a:t>
            </a:r>
          </a:p>
          <a:p>
            <a:r>
              <a:rPr lang="en-US" sz="1000" dirty="0"/>
              <a:t>English: </a:t>
            </a:r>
          </a:p>
          <a:p>
            <a:r>
              <a:rPr lang="en-US" sz="1000" dirty="0"/>
              <a:t>GEC1 Convey technical information to different audiences</a:t>
            </a:r>
          </a:p>
          <a:p>
            <a:r>
              <a:rPr lang="en-US" sz="1000" dirty="0"/>
              <a:t>GEC2 Present information and ideas </a:t>
            </a:r>
          </a:p>
          <a:p>
            <a:r>
              <a:rPr lang="en-US" sz="1000" dirty="0"/>
              <a:t>GEC3 Create texts for different purposes and audiences</a:t>
            </a:r>
          </a:p>
          <a:p>
            <a:r>
              <a:rPr lang="en-US" sz="1000" dirty="0"/>
              <a:t>GEC4 </a:t>
            </a:r>
            <a:r>
              <a:rPr lang="en-US" sz="1000" dirty="0" err="1"/>
              <a:t>Summarise</a:t>
            </a:r>
            <a:r>
              <a:rPr lang="en-US" sz="1000" dirty="0"/>
              <a:t> information/ideas</a:t>
            </a:r>
          </a:p>
          <a:p>
            <a:r>
              <a:rPr lang="en-US" sz="1000" dirty="0"/>
              <a:t>GEC5 </a:t>
            </a:r>
            <a:r>
              <a:rPr lang="en-US" sz="1000" dirty="0" err="1"/>
              <a:t>Synthesise</a:t>
            </a:r>
            <a:r>
              <a:rPr lang="en-US" sz="1000" dirty="0"/>
              <a:t> information</a:t>
            </a:r>
          </a:p>
          <a:p>
            <a:r>
              <a:rPr lang="en-US" sz="1000" dirty="0"/>
              <a:t>GEC6 Take part in/lead discussions</a:t>
            </a:r>
          </a:p>
          <a:p>
            <a:r>
              <a:rPr lang="en-US" sz="1000" dirty="0"/>
              <a:t>Digital: </a:t>
            </a:r>
          </a:p>
          <a:p>
            <a:r>
              <a:rPr lang="en-US" sz="1000" dirty="0"/>
              <a:t>GDC1 Use digital technology and media effectively</a:t>
            </a:r>
          </a:p>
          <a:p>
            <a:r>
              <a:rPr lang="en-US" sz="1000" dirty="0"/>
              <a:t>GDC2 Design, create and edit documents and digital media </a:t>
            </a:r>
          </a:p>
          <a:p>
            <a:r>
              <a:rPr lang="en-US" sz="1000" dirty="0"/>
              <a:t>GDC3 Communicate and collaborate</a:t>
            </a:r>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199" y="6356349"/>
            <a:ext cx="5781675" cy="365125"/>
          </a:xfrm>
        </p:spPr>
        <p:txBody>
          <a:bodyPr/>
          <a:lstStyle/>
          <a:p>
            <a:r>
              <a:rPr lang="en-US" dirty="0"/>
              <a:t>Lesson 4: Diversity of roles within </a:t>
            </a:r>
            <a:r>
              <a:rPr lang="en-GB" dirty="0"/>
              <a:t>organisations</a:t>
            </a:r>
            <a:r>
              <a:rPr lang="en-US" dirty="0"/>
              <a:t> and the science sector in general</a:t>
            </a:r>
            <a:endParaRPr lang="en-GB" dirty="0"/>
          </a:p>
        </p:txBody>
      </p:sp>
    </p:spTree>
    <p:extLst>
      <p:ext uri="{BB962C8B-B14F-4D97-AF65-F5344CB8AC3E}">
        <p14:creationId xmlns:p14="http://schemas.microsoft.com/office/powerpoint/2010/main" val="318719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199" y="527811"/>
            <a:ext cx="10515600" cy="1325563"/>
          </a:xfrm>
        </p:spPr>
        <p:txBody>
          <a:bodyPr>
            <a:normAutofit/>
          </a:bodyPr>
          <a:lstStyle/>
          <a:p>
            <a:pPr marL="0" lvl="0" indent="0" algn="l" rtl="0">
              <a:spcBef>
                <a:spcPts val="1000"/>
              </a:spcBef>
              <a:spcAft>
                <a:spcPts val="0"/>
              </a:spcAft>
              <a:buNone/>
            </a:pPr>
            <a:r>
              <a:rPr lang="en-US" sz="4000" dirty="0"/>
              <a:t>Which employer would have a more diverse range of occupations across their company?</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904875" y="2077973"/>
            <a:ext cx="5257800" cy="2552699"/>
          </a:xfrm>
        </p:spPr>
        <p:txBody>
          <a:bodyPr>
            <a:noAutofit/>
          </a:bodyPr>
          <a:lstStyle/>
          <a:p>
            <a:pPr marL="0" indent="0">
              <a:buNone/>
            </a:pPr>
            <a:r>
              <a:rPr lang="en-GB" b="1"/>
              <a:t>GlaxoSmithKline</a:t>
            </a:r>
          </a:p>
          <a:p>
            <a:r>
              <a:rPr lang="en-GB"/>
              <a:t>Pharmaceutical and biotechnology company</a:t>
            </a:r>
          </a:p>
          <a:p>
            <a:r>
              <a:rPr lang="en-GB"/>
              <a:t>Multinational</a:t>
            </a:r>
          </a:p>
          <a:p>
            <a:r>
              <a:rPr lang="en-GB"/>
              <a:t>70 000 employees</a:t>
            </a:r>
            <a:endParaRPr lang="pt-B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p:spPr>
        <p:txBody>
          <a:bodyPr/>
          <a:lstStyle/>
          <a:p>
            <a:r>
              <a:rPr lang="en-GB"/>
              <a:t>Introduction</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199" y="6356349"/>
            <a:ext cx="6793523"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
        <p:nvSpPr>
          <p:cNvPr id="3" name="Content Placeholder 4">
            <a:extLst>
              <a:ext uri="{FF2B5EF4-FFF2-40B4-BE49-F238E27FC236}">
                <a16:creationId xmlns:a16="http://schemas.microsoft.com/office/drawing/2014/main" id="{FA8EB5AE-96EA-A93C-0021-D2751B6EAEC4}"/>
              </a:ext>
            </a:extLst>
          </p:cNvPr>
          <p:cNvSpPr txBox="1">
            <a:spLocks/>
          </p:cNvSpPr>
          <p:nvPr/>
        </p:nvSpPr>
        <p:spPr>
          <a:xfrm>
            <a:off x="6543675" y="2077973"/>
            <a:ext cx="5343525" cy="2552699"/>
          </a:xfrm>
          <a:prstGeom prst="rect">
            <a:avLst/>
          </a:prstGeom>
          <a:solidFill>
            <a:srgbClr val="E2EEBE"/>
          </a:solidFill>
        </p:spPr>
        <p:txBody>
          <a:bodyPr vert="horz" lIns="180000" tIns="180000" rIns="180000" bIns="180000" rtlCol="0">
            <a:noAutofit/>
          </a:bodyPr>
          <a:lst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pt-BR" b="1"/>
              <a:t>Monitra</a:t>
            </a:r>
          </a:p>
          <a:p>
            <a:r>
              <a:rPr lang="pt-BR"/>
              <a:t>Antibody production company</a:t>
            </a:r>
          </a:p>
          <a:p>
            <a:r>
              <a:rPr lang="pt-BR"/>
              <a:t>Based in your town/city</a:t>
            </a:r>
          </a:p>
          <a:p>
            <a:r>
              <a:rPr lang="pt-BR"/>
              <a:t>50 employees</a:t>
            </a:r>
          </a:p>
        </p:txBody>
      </p:sp>
      <p:sp>
        <p:nvSpPr>
          <p:cNvPr id="7" name="Title 3">
            <a:extLst>
              <a:ext uri="{FF2B5EF4-FFF2-40B4-BE49-F238E27FC236}">
                <a16:creationId xmlns:a16="http://schemas.microsoft.com/office/drawing/2014/main" id="{DB0B445E-4FDA-6F45-3334-DD71C697566C}"/>
              </a:ext>
            </a:extLst>
          </p:cNvPr>
          <p:cNvSpPr txBox="1">
            <a:spLocks/>
          </p:cNvSpPr>
          <p:nvPr/>
        </p:nvSpPr>
        <p:spPr>
          <a:xfrm>
            <a:off x="838200" y="4830729"/>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a:lstStyle>
          <a:p>
            <a:pPr>
              <a:spcBef>
                <a:spcPts val="1000"/>
              </a:spcBef>
            </a:pPr>
            <a:r>
              <a:rPr lang="en-US" sz="2800" dirty="0"/>
              <a:t>List the reasons for your decision.</a:t>
            </a:r>
          </a:p>
        </p:txBody>
      </p:sp>
    </p:spTree>
    <p:extLst>
      <p:ext uri="{BB962C8B-B14F-4D97-AF65-F5344CB8AC3E}">
        <p14:creationId xmlns:p14="http://schemas.microsoft.com/office/powerpoint/2010/main" val="339884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fontScale="90000"/>
          </a:bodyPr>
          <a:lstStyle/>
          <a:p>
            <a:r>
              <a:rPr lang="en-GB" sz="4000">
                <a:ea typeface="Lato"/>
                <a:sym typeface="Lato"/>
              </a:rPr>
              <a:t>Factors that contribute to the diversity of employers/organisations within the science sector:</a:t>
            </a:r>
            <a:endParaRPr lang="en-GB"/>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10515600" cy="4351338"/>
          </a:xfrm>
        </p:spPr>
        <p:txBody>
          <a:bodyPr vert="horz" lIns="180000" tIns="180000" rIns="180000" bIns="180000" rtlCol="0" anchor="t">
            <a:normAutofit/>
          </a:bodyPr>
          <a:lstStyle/>
          <a:p>
            <a:r>
              <a:rPr lang="en-US" dirty="0"/>
              <a:t>Size of employer/</a:t>
            </a:r>
            <a:r>
              <a:rPr lang="en-US" dirty="0" err="1"/>
              <a:t>organisation</a:t>
            </a:r>
            <a:endParaRPr lang="en-US" dirty="0"/>
          </a:p>
          <a:p>
            <a:r>
              <a:rPr lang="en-US" dirty="0"/>
              <a:t>Funding streams</a:t>
            </a:r>
          </a:p>
          <a:p>
            <a:r>
              <a:rPr lang="en-US" dirty="0"/>
              <a:t>Commercial status</a:t>
            </a:r>
          </a:p>
          <a:p>
            <a:r>
              <a:rPr lang="en-US" dirty="0"/>
              <a:t>Working environments</a:t>
            </a:r>
          </a:p>
          <a:p>
            <a:r>
              <a:rPr lang="en-US" dirty="0"/>
              <a:t>Geographic location</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p:spPr>
        <p:txBody>
          <a:bodyPr/>
          <a:lstStyle/>
          <a:p>
            <a:r>
              <a:rPr lang="en-GB"/>
              <a:t>Introduction</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199" y="6356349"/>
            <a:ext cx="5750169"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
        <p:nvSpPr>
          <p:cNvPr id="2" name="Oval 1">
            <a:extLst>
              <a:ext uri="{FF2B5EF4-FFF2-40B4-BE49-F238E27FC236}">
                <a16:creationId xmlns:a16="http://schemas.microsoft.com/office/drawing/2014/main" id="{417F0D06-6872-3142-BD7C-BEC832CD8535}"/>
              </a:ext>
            </a:extLst>
          </p:cNvPr>
          <p:cNvSpPr/>
          <p:nvPr/>
        </p:nvSpPr>
        <p:spPr>
          <a:xfrm>
            <a:off x="7647709" y="2425735"/>
            <a:ext cx="3151118" cy="3151118"/>
          </a:xfrm>
          <a:prstGeom prst="ellipse">
            <a:avLst/>
          </a:prstGeom>
          <a:solidFill>
            <a:schemeClr val="bg1"/>
          </a:solidFill>
          <a:ln w="38100">
            <a:solidFill>
              <a:srgbClr val="E2EEB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528F8A1B-5D5F-4E8C-697C-5C058145A03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491339" y="3080211"/>
            <a:ext cx="1463857" cy="1842166"/>
          </a:xfrm>
          <a:prstGeom prst="rect">
            <a:avLst/>
          </a:prstGeom>
        </p:spPr>
      </p:pic>
    </p:spTree>
    <p:extLst>
      <p:ext uri="{BB962C8B-B14F-4D97-AF65-F5344CB8AC3E}">
        <p14:creationId xmlns:p14="http://schemas.microsoft.com/office/powerpoint/2010/main" val="2929705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5F1C-0A03-DCC5-D57B-D4BDDF53C64A}"/>
              </a:ext>
            </a:extLst>
          </p:cNvPr>
          <p:cNvSpPr>
            <a:spLocks noGrp="1"/>
          </p:cNvSpPr>
          <p:nvPr>
            <p:ph type="title"/>
          </p:nvPr>
        </p:nvSpPr>
        <p:spPr/>
        <p:txBody>
          <a:bodyPr>
            <a:normAutofit/>
          </a:bodyPr>
          <a:lstStyle/>
          <a:p>
            <a:r>
              <a:rPr lang="en-GB" sz="4000" dirty="0">
                <a:ea typeface="Lato"/>
                <a:sym typeface="Lato"/>
              </a:rPr>
              <a:t>Size of employer/organisation</a:t>
            </a:r>
            <a:endParaRPr lang="en-US" dirty="0"/>
          </a:p>
        </p:txBody>
      </p:sp>
      <p:sp>
        <p:nvSpPr>
          <p:cNvPr id="3" name="Content Placeholder 2">
            <a:extLst>
              <a:ext uri="{FF2B5EF4-FFF2-40B4-BE49-F238E27FC236}">
                <a16:creationId xmlns:a16="http://schemas.microsoft.com/office/drawing/2014/main" id="{48B1D262-8EEC-1121-1B91-56F5991C618F}"/>
              </a:ext>
            </a:extLst>
          </p:cNvPr>
          <p:cNvSpPr>
            <a:spLocks noGrp="1"/>
          </p:cNvSpPr>
          <p:nvPr>
            <p:ph idx="1"/>
          </p:nvPr>
        </p:nvSpPr>
        <p:spPr/>
        <p:txBody>
          <a:bodyPr>
            <a:normAutofit lnSpcReduction="10000"/>
          </a:bodyPr>
          <a:lstStyle/>
          <a:p>
            <a:r>
              <a:rPr lang="en-US" dirty="0"/>
              <a:t>This can range from a small team to thousands of people working in different bases across the world.</a:t>
            </a:r>
          </a:p>
          <a:p>
            <a:r>
              <a:rPr lang="en-US" dirty="0"/>
              <a:t>Generally, a larger company has a more diverse range of occupations.</a:t>
            </a:r>
          </a:p>
          <a:p>
            <a:r>
              <a:rPr lang="en-US" b="0" i="0" u="none" strike="noStrike" dirty="0">
                <a:solidFill>
                  <a:srgbClr val="262626"/>
                </a:solidFill>
                <a:effectLst/>
                <a:latin typeface="Arial" panose="020B0604020202020204" pitchFamily="34" charset="0"/>
              </a:rPr>
              <a:t>However, in some cases a large </a:t>
            </a:r>
            <a:r>
              <a:rPr lang="en-US" b="0" i="0" u="none" strike="noStrike" dirty="0" err="1">
                <a:solidFill>
                  <a:srgbClr val="262626"/>
                </a:solidFill>
                <a:effectLst/>
                <a:latin typeface="Arial" panose="020B0604020202020204" pitchFamily="34" charset="0"/>
              </a:rPr>
              <a:t>organisation</a:t>
            </a:r>
            <a:r>
              <a:rPr lang="en-US" b="0" i="0" u="none" strike="noStrike" dirty="0">
                <a:solidFill>
                  <a:srgbClr val="262626"/>
                </a:solidFill>
                <a:effectLst/>
                <a:latin typeface="Arial" panose="020B0604020202020204" pitchFamily="34" charset="0"/>
              </a:rPr>
              <a:t> may also employ many people in the same or similar roles, for example, a manufacturing plant.</a:t>
            </a:r>
            <a:endParaRPr lang="en-US" dirty="0"/>
          </a:p>
        </p:txBody>
      </p:sp>
      <p:sp>
        <p:nvSpPr>
          <p:cNvPr id="4" name="Text Placeholder 3">
            <a:extLst>
              <a:ext uri="{FF2B5EF4-FFF2-40B4-BE49-F238E27FC236}">
                <a16:creationId xmlns:a16="http://schemas.microsoft.com/office/drawing/2014/main" id="{4C4BAC02-635E-B4E8-14E9-D310C32586BC}"/>
              </a:ext>
            </a:extLst>
          </p:cNvPr>
          <p:cNvSpPr>
            <a:spLocks noGrp="1"/>
          </p:cNvSpPr>
          <p:nvPr>
            <p:ph type="body" sz="quarter" idx="14"/>
          </p:nvPr>
        </p:nvSpPr>
        <p:spPr/>
        <p:txBody>
          <a:bodyPr/>
          <a:lstStyle/>
          <a:p>
            <a:r>
              <a:rPr lang="en-GB"/>
              <a:t>Introduction</a:t>
            </a:r>
            <a:endParaRPr lang="en-US"/>
          </a:p>
        </p:txBody>
      </p:sp>
      <p:pic>
        <p:nvPicPr>
          <p:cNvPr id="9" name="Picture Placeholder 8" descr="A group of wooden hexagons connected to each other">
            <a:extLst>
              <a:ext uri="{FF2B5EF4-FFF2-40B4-BE49-F238E27FC236}">
                <a16:creationId xmlns:a16="http://schemas.microsoft.com/office/drawing/2014/main" id="{A02514B0-D563-0D17-64E3-D02660A3CE2C}"/>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2180045A-9ADD-687F-625E-64DA51B9BCEB}"/>
              </a:ext>
            </a:extLst>
          </p:cNvPr>
          <p:cNvSpPr>
            <a:spLocks noGrp="1"/>
          </p:cNvSpPr>
          <p:nvPr>
            <p:ph type="body" sz="quarter" idx="11"/>
          </p:nvPr>
        </p:nvSpPr>
        <p:spPr>
          <a:xfrm>
            <a:off x="838199" y="6356349"/>
            <a:ext cx="5667375"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Tree>
    <p:extLst>
      <p:ext uri="{BB962C8B-B14F-4D97-AF65-F5344CB8AC3E}">
        <p14:creationId xmlns:p14="http://schemas.microsoft.com/office/powerpoint/2010/main" val="4265298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5F1C-0A03-DCC5-D57B-D4BDDF53C64A}"/>
              </a:ext>
            </a:extLst>
          </p:cNvPr>
          <p:cNvSpPr>
            <a:spLocks noGrp="1"/>
          </p:cNvSpPr>
          <p:nvPr>
            <p:ph type="title"/>
          </p:nvPr>
        </p:nvSpPr>
        <p:spPr/>
        <p:txBody>
          <a:bodyPr>
            <a:normAutofit/>
          </a:bodyPr>
          <a:lstStyle/>
          <a:p>
            <a:r>
              <a:rPr lang="en-GB" sz="4000" dirty="0">
                <a:ea typeface="Lato"/>
                <a:sym typeface="Lato"/>
              </a:rPr>
              <a:t>Commercial status</a:t>
            </a:r>
            <a:endParaRPr lang="en-US" dirty="0"/>
          </a:p>
        </p:txBody>
      </p:sp>
      <p:sp>
        <p:nvSpPr>
          <p:cNvPr id="3" name="Content Placeholder 2">
            <a:extLst>
              <a:ext uri="{FF2B5EF4-FFF2-40B4-BE49-F238E27FC236}">
                <a16:creationId xmlns:a16="http://schemas.microsoft.com/office/drawing/2014/main" id="{48B1D262-8EEC-1121-1B91-56F5991C618F}"/>
              </a:ext>
            </a:extLst>
          </p:cNvPr>
          <p:cNvSpPr>
            <a:spLocks noGrp="1"/>
          </p:cNvSpPr>
          <p:nvPr>
            <p:ph idx="1"/>
          </p:nvPr>
        </p:nvSpPr>
        <p:spPr/>
        <p:txBody>
          <a:bodyPr>
            <a:normAutofit fontScale="92500" lnSpcReduction="20000"/>
          </a:bodyPr>
          <a:lstStyle/>
          <a:p>
            <a:pPr marL="0" indent="0">
              <a:buNone/>
            </a:pPr>
            <a:r>
              <a:rPr lang="en-GB" sz="1900" dirty="0"/>
              <a:t>Employment in the science sector is spread across a range of organisation types, including organisations you would not perhaps consider to be ‘science’ businesses:  </a:t>
            </a:r>
          </a:p>
          <a:p>
            <a:r>
              <a:rPr lang="en-GB" sz="1900" dirty="0"/>
              <a:t>national public bodies, such as the NHS and Environmental Agency;</a:t>
            </a:r>
          </a:p>
          <a:p>
            <a:r>
              <a:rPr lang="en-GB" sz="1900" dirty="0"/>
              <a:t>local government departments, such as departments responsible for public health;</a:t>
            </a:r>
          </a:p>
          <a:p>
            <a:r>
              <a:rPr lang="en-GB" sz="1900" dirty="0"/>
              <a:t>universities;</a:t>
            </a:r>
          </a:p>
          <a:p>
            <a:r>
              <a:rPr lang="en-GB" sz="1900" dirty="0"/>
              <a:t>research institutes;</a:t>
            </a:r>
          </a:p>
          <a:p>
            <a:r>
              <a:rPr lang="en-GB" sz="1900" dirty="0"/>
              <a:t>charities (and other non-profit organisations);</a:t>
            </a:r>
          </a:p>
          <a:p>
            <a:r>
              <a:rPr lang="en-GB" sz="1900" dirty="0"/>
              <a:t>commercial companies (profit-making organisations). </a:t>
            </a:r>
          </a:p>
          <a:p>
            <a:endParaRPr lang="en-US" dirty="0"/>
          </a:p>
        </p:txBody>
      </p:sp>
      <p:sp>
        <p:nvSpPr>
          <p:cNvPr id="4" name="Text Placeholder 3">
            <a:extLst>
              <a:ext uri="{FF2B5EF4-FFF2-40B4-BE49-F238E27FC236}">
                <a16:creationId xmlns:a16="http://schemas.microsoft.com/office/drawing/2014/main" id="{4C4BAC02-635E-B4E8-14E9-D310C32586BC}"/>
              </a:ext>
            </a:extLst>
          </p:cNvPr>
          <p:cNvSpPr>
            <a:spLocks noGrp="1"/>
          </p:cNvSpPr>
          <p:nvPr>
            <p:ph type="body" sz="quarter" idx="14"/>
          </p:nvPr>
        </p:nvSpPr>
        <p:spPr/>
        <p:txBody>
          <a:bodyPr/>
          <a:lstStyle/>
          <a:p>
            <a:r>
              <a:rPr lang="en-GB"/>
              <a:t>Introduction</a:t>
            </a:r>
            <a:endParaRPr lang="en-US"/>
          </a:p>
        </p:txBody>
      </p:sp>
      <p:pic>
        <p:nvPicPr>
          <p:cNvPr id="9" name="Picture Placeholder 8" descr="A building with trees in front of it">
            <a:extLst>
              <a:ext uri="{FF2B5EF4-FFF2-40B4-BE49-F238E27FC236}">
                <a16:creationId xmlns:a16="http://schemas.microsoft.com/office/drawing/2014/main" id="{404BF8B0-4B9D-FBC3-E111-043AC99851E6}"/>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2180045A-9ADD-687F-625E-64DA51B9BCEB}"/>
              </a:ext>
            </a:extLst>
          </p:cNvPr>
          <p:cNvSpPr>
            <a:spLocks noGrp="1"/>
          </p:cNvSpPr>
          <p:nvPr>
            <p:ph type="body" sz="quarter" idx="11"/>
          </p:nvPr>
        </p:nvSpPr>
        <p:spPr>
          <a:xfrm>
            <a:off x="838200" y="6356349"/>
            <a:ext cx="5810250"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Tree>
    <p:extLst>
      <p:ext uri="{BB962C8B-B14F-4D97-AF65-F5344CB8AC3E}">
        <p14:creationId xmlns:p14="http://schemas.microsoft.com/office/powerpoint/2010/main" val="381158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5F1C-0A03-DCC5-D57B-D4BDDF53C64A}"/>
              </a:ext>
            </a:extLst>
          </p:cNvPr>
          <p:cNvSpPr>
            <a:spLocks noGrp="1"/>
          </p:cNvSpPr>
          <p:nvPr>
            <p:ph type="title"/>
          </p:nvPr>
        </p:nvSpPr>
        <p:spPr/>
        <p:txBody>
          <a:bodyPr>
            <a:normAutofit/>
          </a:bodyPr>
          <a:lstStyle/>
          <a:p>
            <a:r>
              <a:rPr lang="en-GB" sz="4000" dirty="0">
                <a:ea typeface="Lato"/>
                <a:sym typeface="Lato"/>
              </a:rPr>
              <a:t>Funding streams</a:t>
            </a:r>
            <a:endParaRPr lang="en-US" dirty="0"/>
          </a:p>
        </p:txBody>
      </p:sp>
      <p:sp>
        <p:nvSpPr>
          <p:cNvPr id="3" name="Content Placeholder 2">
            <a:extLst>
              <a:ext uri="{FF2B5EF4-FFF2-40B4-BE49-F238E27FC236}">
                <a16:creationId xmlns:a16="http://schemas.microsoft.com/office/drawing/2014/main" id="{48B1D262-8EEC-1121-1B91-56F5991C618F}"/>
              </a:ext>
            </a:extLst>
          </p:cNvPr>
          <p:cNvSpPr>
            <a:spLocks noGrp="1"/>
          </p:cNvSpPr>
          <p:nvPr>
            <p:ph idx="1"/>
          </p:nvPr>
        </p:nvSpPr>
        <p:spPr/>
        <p:txBody>
          <a:bodyPr>
            <a:normAutofit fontScale="85000" lnSpcReduction="10000"/>
          </a:bodyPr>
          <a:lstStyle/>
          <a:p>
            <a:r>
              <a:rPr lang="en-US" dirty="0">
                <a:latin typeface="Arial"/>
                <a:cs typeface="Arial"/>
              </a:rPr>
              <a:t>Some publicly funded </a:t>
            </a:r>
            <a:r>
              <a:rPr lang="en-US" dirty="0" err="1">
                <a:latin typeface="Arial"/>
                <a:cs typeface="Arial"/>
              </a:rPr>
              <a:t>organisations</a:t>
            </a:r>
            <a:r>
              <a:rPr lang="en-US" dirty="0">
                <a:latin typeface="Arial"/>
                <a:cs typeface="Arial"/>
              </a:rPr>
              <a:t>, such as those carrying out scientific research and development, may receive grants</a:t>
            </a:r>
            <a:r>
              <a:rPr lang="en-US" dirty="0"/>
              <a:t> </a:t>
            </a:r>
            <a:r>
              <a:rPr lang="en-US" dirty="0">
                <a:latin typeface="Arial"/>
                <a:cs typeface="Arial"/>
              </a:rPr>
              <a:t>from:</a:t>
            </a:r>
          </a:p>
          <a:p>
            <a:pPr lvl="1">
              <a:buFont typeface="Courier New" panose="02070309020205020404" pitchFamily="49" charset="0"/>
              <a:buChar char="o"/>
            </a:pPr>
            <a:r>
              <a:rPr lang="en-US" sz="2400" dirty="0">
                <a:latin typeface="Arial"/>
                <a:cs typeface="Arial"/>
              </a:rPr>
              <a:t>bodies such as research councils;</a:t>
            </a:r>
          </a:p>
          <a:p>
            <a:pPr lvl="1">
              <a:buFont typeface="Courier New" panose="02070309020205020404" pitchFamily="49" charset="0"/>
              <a:buChar char="o"/>
            </a:pPr>
            <a:r>
              <a:rPr lang="en-US" sz="2400" dirty="0">
                <a:latin typeface="Arial"/>
                <a:cs typeface="Arial"/>
              </a:rPr>
              <a:t>charitable </a:t>
            </a:r>
            <a:r>
              <a:rPr lang="en-US" sz="2400" dirty="0" err="1">
                <a:latin typeface="Arial"/>
                <a:cs typeface="Arial"/>
              </a:rPr>
              <a:t>organisations</a:t>
            </a:r>
            <a:r>
              <a:rPr lang="en-US" sz="2400" dirty="0">
                <a:latin typeface="Arial"/>
                <a:cs typeface="Arial"/>
              </a:rPr>
              <a:t> such as </a:t>
            </a:r>
            <a:r>
              <a:rPr lang="en-US" sz="2400" dirty="0" err="1">
                <a:latin typeface="Arial"/>
                <a:cs typeface="Arial"/>
              </a:rPr>
              <a:t>Wellcome</a:t>
            </a:r>
            <a:r>
              <a:rPr lang="en-US" sz="2400" dirty="0">
                <a:latin typeface="Arial"/>
                <a:cs typeface="Arial"/>
              </a:rPr>
              <a:t>.</a:t>
            </a:r>
          </a:p>
          <a:p>
            <a:r>
              <a:rPr lang="en-US" dirty="0">
                <a:latin typeface="Arial"/>
                <a:cs typeface="Arial"/>
              </a:rPr>
              <a:t>Commercial companies also carry out research and development, funded through, for example, investment, and profits from the sale of products. Alongside research and development, commercial companies carry out monitoring, measurement and analysis.</a:t>
            </a:r>
          </a:p>
        </p:txBody>
      </p:sp>
      <p:sp>
        <p:nvSpPr>
          <p:cNvPr id="4" name="Text Placeholder 3">
            <a:extLst>
              <a:ext uri="{FF2B5EF4-FFF2-40B4-BE49-F238E27FC236}">
                <a16:creationId xmlns:a16="http://schemas.microsoft.com/office/drawing/2014/main" id="{4C4BAC02-635E-B4E8-14E9-D310C32586BC}"/>
              </a:ext>
            </a:extLst>
          </p:cNvPr>
          <p:cNvSpPr>
            <a:spLocks noGrp="1"/>
          </p:cNvSpPr>
          <p:nvPr>
            <p:ph type="body" sz="quarter" idx="14"/>
          </p:nvPr>
        </p:nvSpPr>
        <p:spPr/>
        <p:txBody>
          <a:bodyPr/>
          <a:lstStyle/>
          <a:p>
            <a:r>
              <a:rPr lang="en-GB"/>
              <a:t>Introduction</a:t>
            </a:r>
            <a:endParaRPr lang="en-US"/>
          </a:p>
        </p:txBody>
      </p:sp>
      <p:pic>
        <p:nvPicPr>
          <p:cNvPr id="9" name="Picture Placeholder 8" descr="A pile of paper money">
            <a:extLst>
              <a:ext uri="{FF2B5EF4-FFF2-40B4-BE49-F238E27FC236}">
                <a16:creationId xmlns:a16="http://schemas.microsoft.com/office/drawing/2014/main" id="{EFC9DAF8-1DEF-9F25-13A7-710BDE84C824}"/>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2180045A-9ADD-687F-625E-64DA51B9BCEB}"/>
              </a:ext>
            </a:extLst>
          </p:cNvPr>
          <p:cNvSpPr>
            <a:spLocks noGrp="1"/>
          </p:cNvSpPr>
          <p:nvPr>
            <p:ph type="body" sz="quarter" idx="11"/>
          </p:nvPr>
        </p:nvSpPr>
        <p:spPr>
          <a:xfrm>
            <a:off x="838200" y="6356349"/>
            <a:ext cx="6000750"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Tree>
    <p:extLst>
      <p:ext uri="{BB962C8B-B14F-4D97-AF65-F5344CB8AC3E}">
        <p14:creationId xmlns:p14="http://schemas.microsoft.com/office/powerpoint/2010/main" val="3405547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5F1C-0A03-DCC5-D57B-D4BDDF53C64A}"/>
              </a:ext>
            </a:extLst>
          </p:cNvPr>
          <p:cNvSpPr>
            <a:spLocks noGrp="1"/>
          </p:cNvSpPr>
          <p:nvPr>
            <p:ph type="title"/>
          </p:nvPr>
        </p:nvSpPr>
        <p:spPr/>
        <p:txBody>
          <a:bodyPr>
            <a:normAutofit/>
          </a:bodyPr>
          <a:lstStyle/>
          <a:p>
            <a:r>
              <a:rPr lang="en-GB" sz="4000">
                <a:ea typeface="Lato"/>
                <a:sym typeface="Lato"/>
              </a:rPr>
              <a:t>Working environments</a:t>
            </a:r>
            <a:endParaRPr lang="en-US"/>
          </a:p>
        </p:txBody>
      </p:sp>
      <p:sp>
        <p:nvSpPr>
          <p:cNvPr id="3" name="Content Placeholder 2">
            <a:extLst>
              <a:ext uri="{FF2B5EF4-FFF2-40B4-BE49-F238E27FC236}">
                <a16:creationId xmlns:a16="http://schemas.microsoft.com/office/drawing/2014/main" id="{48B1D262-8EEC-1121-1B91-56F5991C618F}"/>
              </a:ext>
            </a:extLst>
          </p:cNvPr>
          <p:cNvSpPr>
            <a:spLocks noGrp="1"/>
          </p:cNvSpPr>
          <p:nvPr>
            <p:ph idx="1"/>
          </p:nvPr>
        </p:nvSpPr>
        <p:spPr/>
        <p:txBody>
          <a:bodyPr>
            <a:normAutofit fontScale="85000" lnSpcReduction="10000"/>
          </a:bodyPr>
          <a:lstStyle/>
          <a:p>
            <a:pPr marL="0" indent="0">
              <a:buNone/>
            </a:pPr>
            <a:r>
              <a:rPr lang="en-US" dirty="0">
                <a:latin typeface="Arial"/>
                <a:cs typeface="Arial"/>
              </a:rPr>
              <a:t>Working environments can include:</a:t>
            </a:r>
            <a:endParaRPr lang="en-US" dirty="0"/>
          </a:p>
          <a:p>
            <a:r>
              <a:rPr lang="en-US" dirty="0">
                <a:latin typeface="Arial"/>
                <a:cs typeface="Arial"/>
              </a:rPr>
              <a:t>laboratories, for example, for research and development, or testing samples for health or environmental monitoring, or for teaching;</a:t>
            </a:r>
            <a:endParaRPr lang="en-US" dirty="0"/>
          </a:p>
          <a:p>
            <a:r>
              <a:rPr lang="en-US" dirty="0">
                <a:latin typeface="Arial"/>
                <a:cs typeface="Arial"/>
              </a:rPr>
              <a:t>manufacturing plants, which could also be in a laboratory on the manufacturing site, to test samples for quality assurance;</a:t>
            </a:r>
            <a:endParaRPr lang="en-US" dirty="0"/>
          </a:p>
          <a:p>
            <a:r>
              <a:rPr lang="en-US" dirty="0">
                <a:latin typeface="Arial"/>
                <a:cs typeface="Arial"/>
              </a:rPr>
              <a:t>field work, for example, collecting samples for environmental monitoring;</a:t>
            </a:r>
            <a:endParaRPr lang="en-US" dirty="0"/>
          </a:p>
          <a:p>
            <a:r>
              <a:rPr lang="en-US" dirty="0">
                <a:latin typeface="Arial"/>
                <a:cs typeface="Arial"/>
              </a:rPr>
              <a:t>office-based such as data analysis;</a:t>
            </a:r>
          </a:p>
          <a:p>
            <a:r>
              <a:rPr lang="en-US" dirty="0">
                <a:latin typeface="Arial"/>
                <a:cs typeface="Arial"/>
              </a:rPr>
              <a:t>hospitals, for example, testing clinical samples.</a:t>
            </a:r>
          </a:p>
          <a:p>
            <a:endParaRPr lang="en-US" dirty="0"/>
          </a:p>
        </p:txBody>
      </p:sp>
      <p:sp>
        <p:nvSpPr>
          <p:cNvPr id="4" name="Text Placeholder 3">
            <a:extLst>
              <a:ext uri="{FF2B5EF4-FFF2-40B4-BE49-F238E27FC236}">
                <a16:creationId xmlns:a16="http://schemas.microsoft.com/office/drawing/2014/main" id="{4C4BAC02-635E-B4E8-14E9-D310C32586BC}"/>
              </a:ext>
            </a:extLst>
          </p:cNvPr>
          <p:cNvSpPr>
            <a:spLocks noGrp="1"/>
          </p:cNvSpPr>
          <p:nvPr>
            <p:ph type="body" sz="quarter" idx="14"/>
          </p:nvPr>
        </p:nvSpPr>
        <p:spPr/>
        <p:txBody>
          <a:bodyPr/>
          <a:lstStyle/>
          <a:p>
            <a:r>
              <a:rPr lang="en-GB"/>
              <a:t>Introduction</a:t>
            </a:r>
            <a:endParaRPr lang="en-US"/>
          </a:p>
        </p:txBody>
      </p:sp>
      <p:pic>
        <p:nvPicPr>
          <p:cNvPr id="9" name="Picture Placeholder 8" descr="A person in a white coat working on a computer">
            <a:extLst>
              <a:ext uri="{FF2B5EF4-FFF2-40B4-BE49-F238E27FC236}">
                <a16:creationId xmlns:a16="http://schemas.microsoft.com/office/drawing/2014/main" id="{ACC7E042-09E0-2AAA-49DB-C441E8FD1CF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2180045A-9ADD-687F-625E-64DA51B9BCEB}"/>
              </a:ext>
            </a:extLst>
          </p:cNvPr>
          <p:cNvSpPr>
            <a:spLocks noGrp="1"/>
          </p:cNvSpPr>
          <p:nvPr>
            <p:ph type="body" sz="quarter" idx="11"/>
          </p:nvPr>
        </p:nvSpPr>
        <p:spPr>
          <a:xfrm>
            <a:off x="838199" y="6356349"/>
            <a:ext cx="6029325"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Tree>
    <p:extLst>
      <p:ext uri="{BB962C8B-B14F-4D97-AF65-F5344CB8AC3E}">
        <p14:creationId xmlns:p14="http://schemas.microsoft.com/office/powerpoint/2010/main" val="41775063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35F1C-0A03-DCC5-D57B-D4BDDF53C64A}"/>
              </a:ext>
            </a:extLst>
          </p:cNvPr>
          <p:cNvSpPr>
            <a:spLocks noGrp="1"/>
          </p:cNvSpPr>
          <p:nvPr>
            <p:ph type="title"/>
          </p:nvPr>
        </p:nvSpPr>
        <p:spPr/>
        <p:txBody>
          <a:bodyPr>
            <a:normAutofit/>
          </a:bodyPr>
          <a:lstStyle/>
          <a:p>
            <a:r>
              <a:rPr lang="en-GB" sz="4000">
                <a:ea typeface="Lato"/>
                <a:sym typeface="Lato"/>
              </a:rPr>
              <a:t>Geographic location</a:t>
            </a:r>
            <a:endParaRPr lang="en-US"/>
          </a:p>
        </p:txBody>
      </p:sp>
      <p:sp>
        <p:nvSpPr>
          <p:cNvPr id="3" name="Content Placeholder 2">
            <a:extLst>
              <a:ext uri="{FF2B5EF4-FFF2-40B4-BE49-F238E27FC236}">
                <a16:creationId xmlns:a16="http://schemas.microsoft.com/office/drawing/2014/main" id="{48B1D262-8EEC-1121-1B91-56F5991C618F}"/>
              </a:ext>
            </a:extLst>
          </p:cNvPr>
          <p:cNvSpPr>
            <a:spLocks noGrp="1"/>
          </p:cNvSpPr>
          <p:nvPr>
            <p:ph idx="1"/>
          </p:nvPr>
        </p:nvSpPr>
        <p:spPr/>
        <p:txBody>
          <a:bodyPr>
            <a:normAutofit fontScale="85000" lnSpcReduction="10000"/>
          </a:bodyPr>
          <a:lstStyle/>
          <a:p>
            <a:r>
              <a:rPr lang="en-US" dirty="0">
                <a:latin typeface="Arial"/>
                <a:cs typeface="Arial"/>
              </a:rPr>
              <a:t>Located in this country, abroad or sites in both places</a:t>
            </a:r>
          </a:p>
          <a:p>
            <a:r>
              <a:rPr lang="en-US" dirty="0">
                <a:latin typeface="Arial"/>
                <a:cs typeface="Arial"/>
              </a:rPr>
              <a:t>Located where there is space, for example, cheaper land for large-scale manufacturing</a:t>
            </a:r>
          </a:p>
          <a:p>
            <a:r>
              <a:rPr lang="en-US" dirty="0">
                <a:latin typeface="Arial"/>
                <a:cs typeface="Arial"/>
              </a:rPr>
              <a:t>Research institutes are often found near universities.</a:t>
            </a:r>
          </a:p>
          <a:p>
            <a:r>
              <a:rPr lang="en-US" dirty="0">
                <a:latin typeface="Arial"/>
                <a:cs typeface="Arial"/>
              </a:rPr>
              <a:t>Environmental monitoring will occur close to the environment being studied, for example, rivers, soil samples.</a:t>
            </a:r>
          </a:p>
          <a:p>
            <a:r>
              <a:rPr lang="en-US" dirty="0">
                <a:latin typeface="Arial"/>
                <a:cs typeface="Arial"/>
              </a:rPr>
              <a:t>Science roles are also found in businesses that are not classified as part of </a:t>
            </a:r>
            <a:r>
              <a:rPr lang="en-US">
                <a:latin typeface="Arial"/>
                <a:cs typeface="Arial"/>
              </a:rPr>
              <a:t>the science sector.</a:t>
            </a:r>
            <a:endParaRPr lang="en-US" dirty="0">
              <a:latin typeface="Arial"/>
              <a:cs typeface="Arial"/>
            </a:endParaRPr>
          </a:p>
          <a:p>
            <a:endParaRPr lang="en-US" dirty="0"/>
          </a:p>
        </p:txBody>
      </p:sp>
      <p:sp>
        <p:nvSpPr>
          <p:cNvPr id="4" name="Text Placeholder 3">
            <a:extLst>
              <a:ext uri="{FF2B5EF4-FFF2-40B4-BE49-F238E27FC236}">
                <a16:creationId xmlns:a16="http://schemas.microsoft.com/office/drawing/2014/main" id="{4C4BAC02-635E-B4E8-14E9-D310C32586BC}"/>
              </a:ext>
            </a:extLst>
          </p:cNvPr>
          <p:cNvSpPr>
            <a:spLocks noGrp="1"/>
          </p:cNvSpPr>
          <p:nvPr>
            <p:ph type="body" sz="quarter" idx="14"/>
          </p:nvPr>
        </p:nvSpPr>
        <p:spPr/>
        <p:txBody>
          <a:bodyPr/>
          <a:lstStyle/>
          <a:p>
            <a:r>
              <a:rPr lang="en-GB"/>
              <a:t>Introduction</a:t>
            </a:r>
            <a:endParaRPr lang="en-US"/>
          </a:p>
        </p:txBody>
      </p:sp>
      <p:pic>
        <p:nvPicPr>
          <p:cNvPr id="9" name="Picture Placeholder 8" descr="An aerial view of a factory">
            <a:extLst>
              <a:ext uri="{FF2B5EF4-FFF2-40B4-BE49-F238E27FC236}">
                <a16:creationId xmlns:a16="http://schemas.microsoft.com/office/drawing/2014/main" id="{346E1869-77A3-A7A2-E083-6521868DC168}"/>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
        <p:nvSpPr>
          <p:cNvPr id="6" name="Text Placeholder 5">
            <a:extLst>
              <a:ext uri="{FF2B5EF4-FFF2-40B4-BE49-F238E27FC236}">
                <a16:creationId xmlns:a16="http://schemas.microsoft.com/office/drawing/2014/main" id="{2180045A-9ADD-687F-625E-64DA51B9BCEB}"/>
              </a:ext>
            </a:extLst>
          </p:cNvPr>
          <p:cNvSpPr>
            <a:spLocks noGrp="1"/>
          </p:cNvSpPr>
          <p:nvPr>
            <p:ph type="body" sz="quarter" idx="11"/>
          </p:nvPr>
        </p:nvSpPr>
        <p:spPr>
          <a:xfrm>
            <a:off x="838200" y="6356349"/>
            <a:ext cx="5657850" cy="365125"/>
          </a:xfrm>
        </p:spPr>
        <p:txBody>
          <a:bodyPr/>
          <a:lstStyle/>
          <a:p>
            <a:r>
              <a:rPr lang="en-US" dirty="0"/>
              <a:t>Lesson 4: Diversity of roles within </a:t>
            </a:r>
            <a:r>
              <a:rPr lang="en-US" dirty="0" err="1"/>
              <a:t>organisations</a:t>
            </a:r>
            <a:r>
              <a:rPr lang="en-US" dirty="0"/>
              <a:t> and the science sector in general</a:t>
            </a:r>
            <a:endParaRPr lang="en-GB" dirty="0"/>
          </a:p>
        </p:txBody>
      </p:sp>
    </p:spTree>
    <p:extLst>
      <p:ext uri="{BB962C8B-B14F-4D97-AF65-F5344CB8AC3E}">
        <p14:creationId xmlns:p14="http://schemas.microsoft.com/office/powerpoint/2010/main" val="1945880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27089D8-2BAF-487B-9C5C-41B0E9DAB106}"/>
</file>

<file path=customXml/itemProps2.xml><?xml version="1.0" encoding="utf-8"?>
<ds:datastoreItem xmlns:ds="http://schemas.openxmlformats.org/officeDocument/2006/customXml" ds:itemID="{CE3FEEDE-1471-4602-A694-F189D793F77A}"/>
</file>

<file path=customXml/itemProps3.xml><?xml version="1.0" encoding="utf-8"?>
<ds:datastoreItem xmlns:ds="http://schemas.openxmlformats.org/officeDocument/2006/customXml" ds:itemID="{263F9BD2-F896-42D7-8418-30BE75992F89}"/>
</file>

<file path=docProps/app.xml><?xml version="1.0" encoding="utf-8"?>
<Properties xmlns="http://schemas.openxmlformats.org/officeDocument/2006/extended-properties" xmlns:vt="http://schemas.openxmlformats.org/officeDocument/2006/docPropsVTypes">
  <TotalTime>0</TotalTime>
  <Words>1526</Words>
  <Application>Microsoft Office PowerPoint</Application>
  <PresentationFormat>Widescreen</PresentationFormat>
  <Paragraphs>186</Paragraphs>
  <Slides>17</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Arial Narrow</vt:lpstr>
      <vt:lpstr>Calibri</vt:lpstr>
      <vt:lpstr>Courier New</vt:lpstr>
      <vt:lpstr>docs-Calibri</vt:lpstr>
      <vt:lpstr>Google Sans</vt:lpstr>
      <vt:lpstr>Lato</vt:lpstr>
      <vt:lpstr>Office Theme</vt:lpstr>
      <vt:lpstr>Science</vt:lpstr>
      <vt:lpstr>In this lesson, we will:</vt:lpstr>
      <vt:lpstr>Which employer would have a more diverse range of occupations across their company?</vt:lpstr>
      <vt:lpstr>Factors that contribute to the diversity of employers/organisations within the science sector:</vt:lpstr>
      <vt:lpstr>Size of employer/organisation</vt:lpstr>
      <vt:lpstr>Commercial status</vt:lpstr>
      <vt:lpstr>Funding streams</vt:lpstr>
      <vt:lpstr>Working environments</vt:lpstr>
      <vt:lpstr>Geographic location</vt:lpstr>
      <vt:lpstr>Development of a medicine</vt:lpstr>
      <vt:lpstr>Development of a medicine</vt:lpstr>
      <vt:lpstr>Development of a medicine</vt:lpstr>
      <vt:lpstr>Careers in the pharmaceutical industry</vt:lpstr>
      <vt:lpstr>Large organisations</vt:lpstr>
      <vt:lpstr>Study question</vt:lpstr>
      <vt:lpstr>Study question – mark scheme</vt:lpstr>
      <vt:lpstr>In this lesson, we have: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2024-03-01T16:50:53Z</dcterms:created>
  <dcterms:modified xsi:type="dcterms:W3CDTF">2024-03-05T09:05:46Z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ies>
</file>