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7" r:id="rId2"/>
    <p:sldId id="258" r:id="rId3"/>
    <p:sldId id="259" r:id="rId4"/>
    <p:sldId id="289" r:id="rId5"/>
    <p:sldId id="270" r:id="rId6"/>
    <p:sldId id="291" r:id="rId7"/>
    <p:sldId id="290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271" r:id="rId21"/>
    <p:sldId id="31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F1995D"/>
    <a:srgbClr val="E2EEBE"/>
    <a:srgbClr val="466318"/>
    <a:srgbClr val="FF7575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2" autoAdjust="0"/>
    <p:restoredTop sz="85374" autoAdjust="0"/>
  </p:normalViewPr>
  <p:slideViewPr>
    <p:cSldViewPr snapToGrid="0">
      <p:cViewPr varScale="1">
        <p:scale>
          <a:sx n="60" d="100"/>
          <a:sy n="60" d="100"/>
        </p:scale>
        <p:origin x="51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cmillan.org.uk/cancer-information-and-support/treatments-and-drugs/gliadel-wafers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england-south-yorkshire-43744009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mea01.safelinks.protection.outlook.com/?url=https%3A%2F%2Fwww.digitalhealth.net%2F2022%2F03%2Fblockchain-makes-medical-data-more-secure%2F&amp;data=05%7C01%7C%7C10999e66fca14d200de008dbf276d7be%7C84df9e7fe9f640afb435aaaaaaaaaaaa%7C1%7C0%7C638370364482086810%7CUnknown%7CTWFpbGZsb3d8eyJWIjoiMC4wLjAwMDAiLCJQIjoiV2luMzIiLCJBTiI6Ik1haWwiLCJXVCI6Mn0%3D%7C3000%7C%7C%7C&amp;sdata=1yWDDmYY7UZbjGhPkd3jAqGNfmAMCiwKbEQoGhapo2Q%3D&amp;reserved=0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england-gloucestershire-65788775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nger.ac.uk/collaboration/genomic-surveillance-unit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omicsengland.co.uk/genomic-medicine/nhs-gm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GqruGIXAjY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sTfD_mStw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ft.nhs.uk/2022/01/26/trial-of-wearable-health-technology-for-cancer-patients-opens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england.nhs.uk/diabetes/digital-innovations-to-support-diabetes-outcomes/flash-glucose-monitoring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Ux_vkB3PFc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Image ©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docs-Google Sans"/>
              </a:rPr>
              <a:t>iStockphoto/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docs-Google Sans"/>
              </a:rPr>
              <a:t>sturti</a:t>
            </a:r>
            <a:r>
              <a:rPr lang="en-GB" sz="12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23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Macmillan Cancer information and support, Treatments and drugs, </a:t>
            </a:r>
            <a:r>
              <a:rPr lang="en-US" dirty="0" err="1"/>
              <a:t>Gliadel</a:t>
            </a:r>
            <a:r>
              <a:rPr lang="en-US" dirty="0"/>
              <a:t> wafers </a:t>
            </a:r>
            <a:r>
              <a:rPr lang="en-CA" sz="1200" dirty="0">
                <a:effectLst/>
                <a:latin typeface="Segoe UI" panose="020B0502040204020203" pitchFamily="34" charset="0"/>
              </a:rPr>
              <a:t>–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https://www.macmillan.org.uk/cancer-information-and-support/treatments-and-drugs/gliadel-wafers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11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BBC News, Virtual reality game helps ease pain for burns victim </a:t>
            </a:r>
            <a:r>
              <a:rPr lang="en-CA" sz="1200" dirty="0">
                <a:effectLst/>
                <a:latin typeface="Segoe UI" panose="020B0502040204020203" pitchFamily="34" charset="0"/>
              </a:rPr>
              <a:t>–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https://www.bbc.co.uk/news/uk-england-south-yorkshire-43744009</a:t>
            </a:r>
            <a:r>
              <a:rPr lang="en-US" dirty="0"/>
              <a:t> (Note that this link features images of burns)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Shutterstock/Frame Stock Footage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28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YouTube, East Lancashire Hospitals NHS Trust, </a:t>
            </a:r>
            <a:r>
              <a:rPr lang="en-US" dirty="0" err="1"/>
              <a:t>ePR</a:t>
            </a:r>
            <a:r>
              <a:rPr lang="en-US" dirty="0"/>
              <a:t> interview with Daniel </a:t>
            </a:r>
            <a:r>
              <a:rPr lang="en-US" dirty="0" err="1"/>
              <a:t>Hallen</a:t>
            </a:r>
            <a:r>
              <a:rPr lang="en-US" dirty="0"/>
              <a:t> – https://www.youtube.com/watch?v=EVzaa34rIPs 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Further information on blockchains: </a:t>
            </a:r>
            <a:r>
              <a:rPr lang="en-GB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GB" b="0" i="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3" tooltip="Protected by Outlook: https://www.digitalhealth.net/2022/03/blockchain-makes-medical-data-more-secure/. Click or tap to follow the link."/>
              </a:rPr>
              <a:t>https://www.digitalhealth.net/2022/03/blockchain-makes-medical-data-more-secure/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Shutterstock/pandstock011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55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BBC News, Gloucestershire health lab examines how innovation can help NHS – </a:t>
            </a:r>
            <a:r>
              <a:rPr lang="en-US" dirty="0">
                <a:hlinkClick r:id="rId3"/>
              </a:rPr>
              <a:t>https://www.bbc.co.uk/news/uk-england-gloucestershire-65788775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Lifestyle Travel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27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Wellcome</a:t>
            </a:r>
            <a:r>
              <a:rPr lang="en-US" dirty="0"/>
              <a:t> Sanger Institute, Genomic surveillance unit – </a:t>
            </a:r>
            <a:r>
              <a:rPr lang="en-US" dirty="0">
                <a:hlinkClick r:id="rId3"/>
              </a:rPr>
              <a:t>https://www.sanger.ac.uk/collaboration/genomic-surveillance-unit/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YouTube, </a:t>
            </a:r>
            <a:r>
              <a:rPr lang="en-US" dirty="0" err="1"/>
              <a:t>Wellcome</a:t>
            </a:r>
            <a:r>
              <a:rPr lang="en-US" dirty="0"/>
              <a:t> Sanger Institute, Respiratory virus and microbiome initiative – https://www.youtube.com/watch?v=JN0qcOxPjL8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86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Segoe UI" panose="020B0502040204020203" pitchFamily="34" charset="0"/>
              </a:rPr>
              <a:t>Video in this slide: </a:t>
            </a:r>
          </a:p>
          <a:p>
            <a:r>
              <a:rPr lang="en-CA" sz="1800" dirty="0">
                <a:effectLst/>
                <a:latin typeface="Segoe UI" panose="020B0502040204020203" pitchFamily="34" charset="0"/>
              </a:rPr>
              <a:t>Sky News, How technology could ease burden on the NHS – www.youtube.com/watch?v=C9sPbxSmIZI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6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r>
              <a:rPr lang="en-US" dirty="0">
                <a:hlinkClick r:id="rId3"/>
              </a:rPr>
              <a:t>www.genomicsengland.co.uk/genomic-medicine/nhs-gms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Yurchanka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Siarhei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5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metamorworks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YouTube, North Tees and Hartlepool NHS Foundation Trust, Robot pharmacy assistant </a:t>
            </a:r>
            <a:r>
              <a:rPr lang="en-CA" sz="1200" dirty="0">
                <a:effectLst/>
                <a:latin typeface="Segoe UI" panose="020B0502040204020203" pitchFamily="34" charset="0"/>
              </a:rPr>
              <a:t>–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www.youtube.com/watch?v=kGqruGIXAjY</a:t>
            </a:r>
            <a:r>
              <a:rPr lang="en-US" dirty="0"/>
              <a:t> </a:t>
            </a:r>
            <a:r>
              <a:rPr lang="en-GB" sz="180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Halawi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58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YouTube, h+ magazine, Da Vinci Intuitive Surgical HD </a:t>
            </a:r>
            <a:r>
              <a:rPr lang="en-CA" sz="1200" dirty="0">
                <a:effectLst/>
                <a:latin typeface="Segoe UI" panose="020B0502040204020203" pitchFamily="34" charset="0"/>
              </a:rPr>
              <a:t>–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www.youtube.com/watch?v=7sTfD_mStwE</a:t>
            </a:r>
            <a:r>
              <a:rPr lang="en-US" dirty="0"/>
              <a:t>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Shutterstock/Zapp2Photo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48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linkClick r:id="rId3"/>
              </a:rPr>
              <a:t>https://mft.nhs.uk/2022/01/26/trial-of-wearable-health-technology-for-cancer-patients-opens/</a:t>
            </a: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linkClick r:id="rId4"/>
              </a:rPr>
              <a:t>www.england.nhs.uk/diabetes/digital-innovations-to-support-diabetes-outcomes/flash-glucose-monitoring/</a:t>
            </a: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Andrey_Popov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9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YouTube, BBC News, Could 3D printing be the future of organ transplants? </a:t>
            </a:r>
            <a:r>
              <a:rPr lang="en-CA" sz="1200" dirty="0">
                <a:effectLst/>
                <a:latin typeface="Segoe UI" panose="020B0502040204020203" pitchFamily="34" charset="0"/>
              </a:rPr>
              <a:t>– </a:t>
            </a:r>
            <a:r>
              <a:rPr lang="en-US" dirty="0">
                <a:hlinkClick r:id="rId3"/>
              </a:rPr>
              <a:t>https://www.youtube.com/watch?v=IUx_vkB3PFc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r>
              <a:rPr lang="en-US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</a:t>
            </a:r>
            <a:r>
              <a:rPr lang="en-CA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Scharfsinn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92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257" y="136525"/>
            <a:ext cx="8745021" cy="8687336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D7C10F6B-EE9A-7316-3756-6CF40BACB9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53" y="491318"/>
            <a:ext cx="2178305" cy="9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180" y="136525"/>
            <a:ext cx="8745021" cy="86873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296736" y="2288570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864711" y="2288570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80" y="2811974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079980" y="3522622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652507" y="3522622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GqruGIXAj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sTfD_mStw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ft.nhs.uk/2022/01/26/trial-of-wearable-health-technology-for-cancer-patients-open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hyperlink" Target="http://www.england.nhs.uk/diabetes/digital-innovations-to-support-diabetes-outcomes/flash-glucose-monitorin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Ux_vkB3PF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cmillan.org.uk/cancer-information-and-support/treatments-and-drugs/gliadel-wafer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england-south-yorkshire-4374400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Vzaa34rIP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england-gloucestershire-65788775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JN0qcOxPjL8?feature=oembed" TargetMode="External"/><Relationship Id="rId6" Type="http://schemas.openxmlformats.org/officeDocument/2006/relationships/image" Target="../media/image19.jpeg"/><Relationship Id="rId5" Type="http://schemas.openxmlformats.org/officeDocument/2006/relationships/hyperlink" Target="https://www.youtube.com/watch?v=JN0qcOxPjL8" TargetMode="External"/><Relationship Id="rId4" Type="http://schemas.openxmlformats.org/officeDocument/2006/relationships/hyperlink" Target="https://www.sanger.ac.uk/collaboration/genomic-surveillance-unit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9sPbxSmIZ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omicsengland.co.uk/genomic-medicine/nhs-gm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1239" y="5626100"/>
            <a:ext cx="10029523" cy="457200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Robots and automation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Robots and automation will be increasingly integrated into various healthcare tasks, such as surgery, rehabilitation and caregiving.</a:t>
            </a:r>
          </a:p>
          <a:p>
            <a:r>
              <a:rPr lang="en-US" dirty="0"/>
              <a:t>Watch this video about pharmacy robots, which can automate the warehousing of medicines: storing and automatically dispensing medicine packages. </a:t>
            </a:r>
            <a:r>
              <a:rPr lang="en-US" dirty="0">
                <a:hlinkClick r:id="rId3"/>
              </a:rPr>
              <a:t>Pharmacy robots </a:t>
            </a:r>
            <a:endParaRPr lang="en-US" dirty="0"/>
          </a:p>
          <a:p>
            <a:r>
              <a:rPr lang="en-US" dirty="0"/>
              <a:t>Pharmacy managers and technicians have more time to advise patients.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robot working in a pharmacy">
            <a:extLst>
              <a:ext uri="{FF2B5EF4-FFF2-40B4-BE49-F238E27FC236}">
                <a16:creationId xmlns:a16="http://schemas.microsoft.com/office/drawing/2014/main" id="{A301F9ED-B875-8C5D-210D-0652B034F47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D428986-D907-0A5C-B476-39F56043D4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772593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>
                <a:highlight>
                  <a:schemeClr val="lt1"/>
                </a:highlight>
              </a:rPr>
              <a:t>Robotic surgery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Robotic-assisted surgeries will become more precise, reducing risks and improving outcomes.​</a:t>
            </a:r>
          </a:p>
          <a:p>
            <a:r>
              <a:rPr lang="en-US" dirty="0"/>
              <a:t>Robotic-assisted surgery is a type of key-hole surgery. It is minimally invasive, leading to quicker recovery times, fewer complications and less scarring.​</a:t>
            </a:r>
          </a:p>
          <a:p>
            <a:r>
              <a:rPr lang="en-US" dirty="0"/>
              <a:t>Watch this video about the Da Vinci Surgical System, which is the most widely used system: </a:t>
            </a:r>
            <a:r>
              <a:rPr lang="en-US" dirty="0">
                <a:hlinkClick r:id="rId3"/>
              </a:rPr>
              <a:t>Da Vinci Surgical System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doctor performing robot-assisted surgery ">
            <a:extLst>
              <a:ext uri="{FF2B5EF4-FFF2-40B4-BE49-F238E27FC236}">
                <a16:creationId xmlns:a16="http://schemas.microsoft.com/office/drawing/2014/main" id="{D388F093-481D-9B31-7E9F-F04DA8363B2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7377785-2254-AC7B-7338-09A6FED4A7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16442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Wearable technology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Wearable devices and sensors will continue to advance, enabling real-time monitoring of vital signs, physical activity and sleep patterns.​</a:t>
            </a:r>
          </a:p>
          <a:p>
            <a:r>
              <a:rPr lang="en-US" dirty="0"/>
              <a:t>These technologies will provide valuable insights for preventive healthcare and disease management​. </a:t>
            </a:r>
          </a:p>
          <a:p>
            <a:r>
              <a:rPr lang="en-US" dirty="0"/>
              <a:t>Read this article about how the progress of cancer patients is being monitored using health sensors: </a:t>
            </a:r>
            <a:r>
              <a:rPr lang="en-US">
                <a:hlinkClick r:id="rId3"/>
              </a:rPr>
              <a:t>health sensors </a:t>
            </a:r>
            <a:endParaRPr lang="en-US" dirty="0"/>
          </a:p>
          <a:p>
            <a:r>
              <a:rPr lang="en-US" dirty="0"/>
              <a:t>Read this article which looks at continuous glucose monitoring for patients with type 1 diabetes: </a:t>
            </a:r>
            <a:r>
              <a:rPr lang="en-US" dirty="0">
                <a:hlinkClick r:id="rId4"/>
              </a:rPr>
              <a:t>continuous glucose monitoring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person using a blood pressure monitor app">
            <a:extLst>
              <a:ext uri="{FF2B5EF4-FFF2-40B4-BE49-F238E27FC236}">
                <a16:creationId xmlns:a16="http://schemas.microsoft.com/office/drawing/2014/main" id="{CB73CB86-86AA-4938-4394-0A19DD0B1B7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E576DF01-30E3-071A-61F8-3BE52DFEB6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962564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3D printing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3D printing will </a:t>
            </a:r>
            <a:r>
              <a:rPr lang="en-US" dirty="0" err="1"/>
              <a:t>revolutionise</a:t>
            </a:r>
            <a:r>
              <a:rPr lang="en-US" dirty="0"/>
              <a:t> healthcare by enabling the production of </a:t>
            </a:r>
            <a:r>
              <a:rPr lang="en-US" dirty="0" err="1"/>
              <a:t>customised</a:t>
            </a:r>
            <a:r>
              <a:rPr lang="en-US" dirty="0"/>
              <a:t> implants, prosthetics and even organs. ​Watch this video about 3D printing and organ transplants: </a:t>
            </a:r>
            <a:r>
              <a:rPr lang="en-US" dirty="0">
                <a:hlinkClick r:id="rId3"/>
              </a:rPr>
              <a:t>3D printing </a:t>
            </a:r>
            <a:endParaRPr lang="en-US" dirty="0"/>
          </a:p>
          <a:p>
            <a:r>
              <a:rPr lang="en-US" dirty="0"/>
              <a:t>This technology has the potential to significantly improve patient care and outcomes.​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3D printed human heart ">
            <a:extLst>
              <a:ext uri="{FF2B5EF4-FFF2-40B4-BE49-F238E27FC236}">
                <a16:creationId xmlns:a16="http://schemas.microsoft.com/office/drawing/2014/main" id="{EE20F5AE-3520-0CD7-DC40-B994E1B8B9C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184740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New drug delivery systems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 vert="horz" lIns="180000" tIns="180000" rIns="180000" bIns="180000" rtlCol="0" anchor="t">
            <a:normAutofit fontScale="92500" lnSpcReduction="10000"/>
          </a:bodyPr>
          <a:lstStyle/>
          <a:p>
            <a:r>
              <a:rPr lang="en-US" dirty="0"/>
              <a:t>Technological advances in drug delivery will enhance drug efficacy, target specific tissues and enable non-invasive treatments.</a:t>
            </a:r>
          </a:p>
          <a:p>
            <a:r>
              <a:rPr lang="en-US" dirty="0"/>
              <a:t>Recent examples include controlled release therapies such as </a:t>
            </a:r>
            <a:r>
              <a:rPr lang="en-US" dirty="0" err="1"/>
              <a:t>Gliadel</a:t>
            </a:r>
            <a:r>
              <a:rPr lang="en-US" dirty="0"/>
              <a:t> wafers for chemotherapy. Read this article about </a:t>
            </a:r>
            <a:r>
              <a:rPr lang="en-US" dirty="0">
                <a:hlinkClick r:id="rId3"/>
              </a:rPr>
              <a:t>Gliadel wafers 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Future developments: </a:t>
            </a:r>
          </a:p>
          <a:p>
            <a:pPr marL="615950" indent="-342900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Nucleotide based therapy to make proteins inside cells</a:t>
            </a:r>
          </a:p>
          <a:p>
            <a:pPr marL="615950" indent="-342900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Tissue targeted delivery using nanoparticles to give a </a:t>
            </a:r>
            <a:r>
              <a:rPr lang="en-US" dirty="0" err="1">
                <a:latin typeface="Arial"/>
                <a:cs typeface="Arial"/>
              </a:rPr>
              <a:t>localised</a:t>
            </a:r>
            <a:r>
              <a:rPr lang="en-US" dirty="0">
                <a:latin typeface="Arial"/>
                <a:cs typeface="Arial"/>
              </a:rPr>
              <a:t> therapeutic dose and avoid affecting other tissues​</a:t>
            </a:r>
          </a:p>
          <a:p>
            <a:pPr marL="615950" indent="-342900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Ingestible injectables where the site of injection is the gastrointestinal tract, which lacks pain receptors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531826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Virtual reality and augmented reality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lnSpcReduction="10000"/>
          </a:bodyPr>
          <a:lstStyle/>
          <a:p>
            <a:r>
              <a:rPr lang="en-US" dirty="0">
                <a:latin typeface="Arial"/>
                <a:cs typeface="Arial"/>
              </a:rPr>
              <a:t>Virtual reality (VR) and augmented reality (AR) technologies are finding applications in medical education, surgical training, pain management and mental health therapies. Watch this video about how a VR game helps a burns victim: </a:t>
            </a:r>
            <a:r>
              <a:rPr lang="en-US" dirty="0">
                <a:latin typeface="Arial"/>
                <a:cs typeface="Arial"/>
                <a:hlinkClick r:id="rId3"/>
              </a:rPr>
              <a:t>Virtual reality (VR) </a:t>
            </a:r>
            <a:endParaRPr lang="en-US" dirty="0">
              <a:latin typeface="Arial"/>
              <a:cs typeface="Arial"/>
            </a:endParaRPr>
          </a:p>
          <a:p>
            <a:r>
              <a:rPr lang="en-US" dirty="0"/>
              <a:t>They offer immersive and interactive experiences for improved learning and patient care.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person wearing virtual reality goggles interacting with a 3D image">
            <a:extLst>
              <a:ext uri="{FF2B5EF4-FFF2-40B4-BE49-F238E27FC236}">
                <a16:creationId xmlns:a16="http://schemas.microsoft.com/office/drawing/2014/main" id="{C7EA8FC5-735B-44A6-13EA-690E7A8D5AF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076625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Electronic patient records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Electronic patient records (</a:t>
            </a:r>
            <a:r>
              <a:rPr lang="en-US" dirty="0" err="1"/>
              <a:t>ePR</a:t>
            </a:r>
            <a:r>
              <a:rPr lang="en-US" dirty="0"/>
              <a:t>) enable efficient management of patient data and therefore better patient outcomes. Watch this video about </a:t>
            </a:r>
            <a:r>
              <a:rPr lang="en-US" dirty="0" err="1"/>
              <a:t>ePR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Electronic patient records </a:t>
            </a:r>
            <a:endParaRPr lang="en-US" dirty="0"/>
          </a:p>
          <a:p>
            <a:r>
              <a:rPr lang="en-US" dirty="0"/>
              <a:t>Future advances in blockchain technology will make systems even more secure to combat potential security breaches. ​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computer monitor and keyboard showing an electronic medical record system on the screen">
            <a:extLst>
              <a:ext uri="{FF2B5EF4-FFF2-40B4-BE49-F238E27FC236}">
                <a16:creationId xmlns:a16="http://schemas.microsoft.com/office/drawing/2014/main" id="{44C7C92B-7C5A-0F85-F7A7-CE23A2C387E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4252764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AI solutions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Health Innovation Lab has been set up by the University of Gloucestershire and Gloucestershire Hospitals NHS Foundation Trust to look at innovative approaches using AI​. Watch this video about the lab: </a:t>
            </a:r>
            <a:r>
              <a:rPr lang="en-US" dirty="0">
                <a:hlinkClick r:id="rId3"/>
              </a:rPr>
              <a:t>Health Innovation Lab </a:t>
            </a:r>
            <a:endParaRPr lang="en-US" dirty="0"/>
          </a:p>
          <a:p>
            <a:r>
              <a:rPr lang="en-US" dirty="0"/>
              <a:t>Issues like bed blocking, waiting lists and appointments will be addressed.​ ​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blurry image of a reception desk and waiting area in a hospital">
            <a:extLst>
              <a:ext uri="{FF2B5EF4-FFF2-40B4-BE49-F238E27FC236}">
                <a16:creationId xmlns:a16="http://schemas.microsoft.com/office/drawing/2014/main" id="{2F3502E2-7C0A-E352-7C6C-62B82098CD5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4073305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dirty="0"/>
            </a:br>
            <a:r>
              <a:rPr lang="en-GB" sz="3200" dirty="0"/>
              <a:t>Disease surveillance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Genomic Surveillance Unit (GSU) at the Sanger Institute sequences the genetic material of both the pathogens and vectors. Read this article about the GSU: </a:t>
            </a:r>
            <a:r>
              <a:rPr lang="en-US" dirty="0">
                <a:hlinkClick r:id="rId4"/>
              </a:rPr>
              <a:t>Genomic Surveillance Unit </a:t>
            </a:r>
            <a:endParaRPr lang="en-US" dirty="0"/>
          </a:p>
          <a:p>
            <a:r>
              <a:rPr lang="en-US" dirty="0"/>
              <a:t>Mutations are tracked that affect the spread and treatment of disease.</a:t>
            </a:r>
          </a:p>
          <a:p>
            <a:r>
              <a:rPr lang="en-US" dirty="0"/>
              <a:t>The population can be monitored for future pathogens​.</a:t>
            </a:r>
          </a:p>
          <a:p>
            <a:r>
              <a:rPr lang="en-US" b="0" i="0" dirty="0">
                <a:solidFill>
                  <a:srgbClr val="131313"/>
                </a:solidFill>
                <a:effectLst/>
                <a:latin typeface="Roboto" panose="02000000000000000000" pitchFamily="2" charset="0"/>
              </a:rPr>
              <a:t>The new Sanger </a:t>
            </a:r>
            <a:r>
              <a:rPr lang="en-US" dirty="0">
                <a:solidFill>
                  <a:srgbClr val="131313"/>
                </a:solidFill>
                <a:latin typeface="Roboto" panose="02000000000000000000" pitchFamily="2" charset="0"/>
              </a:rPr>
              <a:t>Institute Respiratory Virus and Microbiome Initiative</a:t>
            </a:r>
            <a:r>
              <a:rPr lang="en-US" b="0" i="0" dirty="0">
                <a:solidFill>
                  <a:srgbClr val="131313"/>
                </a:solidFill>
                <a:effectLst/>
                <a:latin typeface="Roboto" panose="02000000000000000000" pitchFamily="2" charset="0"/>
              </a:rPr>
              <a:t> will pioneer genomic surveillance of respiratory viruses. Watch this video:  </a:t>
            </a:r>
            <a:r>
              <a:rPr lang="en-US" b="0" i="0" dirty="0">
                <a:solidFill>
                  <a:srgbClr val="131313"/>
                </a:solidFill>
                <a:effectLst/>
                <a:latin typeface="Roboto" panose="02000000000000000000" pitchFamily="2" charset="0"/>
                <a:hlinkClick r:id="rId5"/>
              </a:rPr>
              <a:t>Respiratory Virus &amp; Microbiome Initiative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pic>
        <p:nvPicPr>
          <p:cNvPr id="6" name="Online Media 5" title="Sanger Institute - Respiratory Virus and Microbiome Initiative">
            <a:hlinkClick r:id="" action="ppaction://media"/>
            <a:extLst>
              <a:ext uri="{FF2B5EF4-FFF2-40B4-BE49-F238E27FC236}">
                <a16:creationId xmlns:a16="http://schemas.microsoft.com/office/drawing/2014/main" id="{85C183E7-95CE-3218-D23A-37B7A80F40C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6983432" y="2201971"/>
            <a:ext cx="5069042" cy="28640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B94976-BA8C-504A-2F78-C6AA0D298033}"/>
              </a:ext>
            </a:extLst>
          </p:cNvPr>
          <p:cNvSpPr txBox="1"/>
          <p:nvPr/>
        </p:nvSpPr>
        <p:spPr>
          <a:xfrm>
            <a:off x="7090310" y="5160436"/>
            <a:ext cx="4606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13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Sanger Institute Respiratory Virus and Microbiome Initiative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59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Summary question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 lvl="0"/>
            <a:r>
              <a:rPr lang="en-GB" dirty="0"/>
              <a:t>Answer the summary question on the role health applications can play in supporting the healthcare sector.</a:t>
            </a:r>
            <a:endParaRPr lang="en-US" dirty="0"/>
          </a:p>
          <a:p>
            <a:r>
              <a:rPr lang="en-US" dirty="0"/>
              <a:t>S</a:t>
            </a:r>
            <a:r>
              <a:rPr lang="en-GB" dirty="0" err="1"/>
              <a:t>wap</a:t>
            </a:r>
            <a:r>
              <a:rPr lang="en-GB" dirty="0"/>
              <a:t> your answers and mark your partner’s answer using the mark scheme.</a:t>
            </a:r>
          </a:p>
          <a:p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 anchor="t"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L4 Plenary Worksheet 1</a:t>
            </a:r>
          </a:p>
          <a:p>
            <a:r>
              <a:rPr lang="en-GB" dirty="0"/>
              <a:t>L4 Plenary Worksheet 2</a:t>
            </a:r>
          </a:p>
          <a:p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343400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26218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7432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l</a:t>
            </a:r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ist some examples of health applications</a:t>
            </a:r>
          </a:p>
          <a:p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discuss the use of healthcare applications in supporting the healthcare sector</a:t>
            </a:r>
            <a:endParaRPr lang="en-US" sz="2400" dirty="0">
              <a:latin typeface="Arial"/>
              <a:ea typeface="Lato"/>
              <a:cs typeface="Arial"/>
            </a:endParaRPr>
          </a:p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e</a:t>
            </a:r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xplain how developments in technology can be used to support the healthcare sector.</a:t>
            </a:r>
            <a:endParaRPr lang="en-US" sz="3600" dirty="0">
              <a:latin typeface="Arial"/>
              <a:ea typeface="Lato"/>
              <a:cs typeface="Arial"/>
              <a:sym typeface="Lato"/>
            </a:endParaRP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12525" y="1825625"/>
            <a:ext cx="5741276" cy="4351338"/>
          </a:xfrm>
        </p:spPr>
        <p:txBody>
          <a:bodyPr vert="horz" lIns="180000" tIns="144000" rIns="180000" bIns="144000" rtlCol="0" anchor="t">
            <a:normAutofit fontScale="92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CS3.2 Undertake collaborative work </a:t>
            </a:r>
          </a:p>
          <a:p>
            <a:r>
              <a:rPr lang="en-US" dirty="0"/>
              <a:t>CS6.1 Present project findings in a range of formats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</a:t>
            </a:r>
          </a:p>
          <a:p>
            <a:r>
              <a:rPr lang="en-US" dirty="0">
                <a:latin typeface="Arial"/>
                <a:cs typeface="Arial"/>
              </a:rPr>
              <a:t>GEC1 Convey technical information to different audience</a:t>
            </a:r>
          </a:p>
          <a:p>
            <a:r>
              <a:rPr lang="en-US" dirty="0">
                <a:latin typeface="Arial"/>
                <a:cs typeface="Arial"/>
              </a:rPr>
              <a:t>GEC2 Present information and ideas</a:t>
            </a:r>
          </a:p>
          <a:p>
            <a:r>
              <a:rPr lang="en-US" dirty="0">
                <a:latin typeface="Arial"/>
                <a:cs typeface="Arial"/>
              </a:rPr>
              <a:t>GEC3 Create texts for different purposes and audiences</a:t>
            </a:r>
          </a:p>
          <a:p>
            <a:r>
              <a:rPr lang="en-US" dirty="0">
                <a:latin typeface="Arial"/>
                <a:cs typeface="Arial"/>
              </a:rPr>
              <a:t>GEC4 </a:t>
            </a:r>
            <a:r>
              <a:rPr lang="en-US" dirty="0" err="1">
                <a:latin typeface="Arial"/>
                <a:cs typeface="Arial"/>
              </a:rPr>
              <a:t>Summarise</a:t>
            </a:r>
            <a:r>
              <a:rPr lang="en-US" dirty="0">
                <a:latin typeface="Arial"/>
                <a:cs typeface="Arial"/>
              </a:rPr>
              <a:t> information/ideas</a:t>
            </a:r>
          </a:p>
          <a:p>
            <a:r>
              <a:rPr lang="en-US" dirty="0">
                <a:latin typeface="Arial"/>
                <a:cs typeface="Arial"/>
              </a:rPr>
              <a:t>GEC5 </a:t>
            </a:r>
            <a:r>
              <a:rPr lang="en-US" dirty="0" err="1">
                <a:latin typeface="Arial"/>
                <a:cs typeface="Arial"/>
              </a:rPr>
              <a:t>Synthesise</a:t>
            </a:r>
            <a:r>
              <a:rPr lang="en-US" dirty="0">
                <a:latin typeface="Arial"/>
                <a:cs typeface="Arial"/>
              </a:rPr>
              <a:t> information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Choose an area of technology from today’s lesson to research in more detail.</a:t>
            </a:r>
          </a:p>
          <a:p>
            <a:r>
              <a:rPr lang="en-GB" dirty="0"/>
              <a:t>Produce a fact sheet to explain what it does and how it benefits the healthcare sector.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493B553B-6119-9D4E-D11E-849EC92BA46B}"/>
              </a:ext>
            </a:extLst>
          </p:cNvPr>
          <p:cNvSpPr txBox="1">
            <a:spLocks/>
          </p:cNvSpPr>
          <p:nvPr/>
        </p:nvSpPr>
        <p:spPr>
          <a:xfrm>
            <a:off x="838199" y="631190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4631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listed some examples of health applications</a:t>
            </a:r>
            <a:endParaRPr lang="en-US" sz="2400" dirty="0">
              <a:latin typeface="Arial"/>
              <a:ea typeface="Lato"/>
              <a:cs typeface="Arial"/>
            </a:endParaRPr>
          </a:p>
          <a:p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discussed the use of healthcare applications in supporting the healthcare </a:t>
            </a:r>
            <a:r>
              <a:rPr lang="en-US" dirty="0">
                <a:latin typeface="Arial"/>
                <a:ea typeface="Lato"/>
                <a:cs typeface="Arial"/>
                <a:sym typeface="Lato"/>
              </a:rPr>
              <a:t>sector</a:t>
            </a:r>
            <a:endParaRPr lang="en-US" dirty="0">
              <a:ea typeface="Lato"/>
              <a:sym typeface="Lato"/>
            </a:endParaRPr>
          </a:p>
          <a:p>
            <a:r>
              <a:rPr lang="en-US" sz="2400" dirty="0">
                <a:latin typeface="Arial"/>
                <a:ea typeface="Lato"/>
                <a:cs typeface="Arial"/>
                <a:sym typeface="Lato"/>
              </a:rPr>
              <a:t>explained how developments in technology can be used to support the healthcare sector.</a:t>
            </a:r>
            <a:endParaRPr lang="en-US" sz="3600" dirty="0">
              <a:latin typeface="Arial"/>
              <a:ea typeface="Lato"/>
              <a:cs typeface="Arial"/>
              <a:sym typeface="Lato"/>
            </a:endParaRP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CD52BC1-0284-67D7-3E17-BCCE202C5B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12525" y="1825625"/>
            <a:ext cx="5741276" cy="4351338"/>
          </a:xfrm>
        </p:spPr>
        <p:txBody>
          <a:bodyPr vert="horz" lIns="180000" tIns="144000" rIns="180000" bIns="144000" rtlCol="0" anchor="t">
            <a:normAutofit fontScale="92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CS3.2 Undertake collaborative work </a:t>
            </a:r>
          </a:p>
          <a:p>
            <a:r>
              <a:rPr lang="en-US" dirty="0"/>
              <a:t>CS6.1 Present project findings in a range of formats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</a:t>
            </a:r>
          </a:p>
          <a:p>
            <a:r>
              <a:rPr lang="en-US" dirty="0">
                <a:latin typeface="Arial"/>
                <a:cs typeface="Arial"/>
              </a:rPr>
              <a:t>GEC1 Convey technical information to different audience</a:t>
            </a:r>
          </a:p>
          <a:p>
            <a:r>
              <a:rPr lang="en-US" dirty="0">
                <a:latin typeface="Arial"/>
                <a:cs typeface="Arial"/>
              </a:rPr>
              <a:t>GEC2 Present information and ideas</a:t>
            </a:r>
          </a:p>
          <a:p>
            <a:r>
              <a:rPr lang="en-US" dirty="0">
                <a:latin typeface="Arial"/>
                <a:cs typeface="Arial"/>
              </a:rPr>
              <a:t>GEC3 Create texts for different purposes and audiences</a:t>
            </a:r>
          </a:p>
          <a:p>
            <a:r>
              <a:rPr lang="en-US" dirty="0">
                <a:latin typeface="Arial"/>
                <a:cs typeface="Arial"/>
              </a:rPr>
              <a:t>GEC4 </a:t>
            </a:r>
            <a:r>
              <a:rPr lang="en-US" dirty="0" err="1">
                <a:latin typeface="Arial"/>
                <a:cs typeface="Arial"/>
              </a:rPr>
              <a:t>Summarise</a:t>
            </a:r>
            <a:r>
              <a:rPr lang="en-US" dirty="0">
                <a:latin typeface="Arial"/>
                <a:cs typeface="Arial"/>
              </a:rPr>
              <a:t> information/ideas</a:t>
            </a:r>
          </a:p>
          <a:p>
            <a:r>
              <a:rPr lang="en-US" dirty="0">
                <a:latin typeface="Arial"/>
                <a:cs typeface="Arial"/>
              </a:rPr>
              <a:t>GEC5 </a:t>
            </a:r>
            <a:r>
              <a:rPr lang="en-US" dirty="0" err="1">
                <a:latin typeface="Arial"/>
                <a:cs typeface="Arial"/>
              </a:rPr>
              <a:t>Synthesise</a:t>
            </a:r>
            <a:r>
              <a:rPr lang="en-US" dirty="0">
                <a:latin typeface="Arial"/>
                <a:cs typeface="Arial"/>
              </a:rPr>
              <a:t>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57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35DA5-7169-6CA8-ECEE-55BEF64267A8}"/>
              </a:ext>
            </a:extLst>
          </p:cNvPr>
          <p:cNvSpPr/>
          <p:nvPr/>
        </p:nvSpPr>
        <p:spPr>
          <a:xfrm>
            <a:off x="962030" y="1690688"/>
            <a:ext cx="10515600" cy="4340994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What technology can be used to monitor, track or improve a person’s health and fitness?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42836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AB8EEF-F1A1-3E00-00F2-C2E333E607E2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Health apps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a range of health apps available to download and use – but which are worth using? </a:t>
            </a:r>
          </a:p>
          <a:p>
            <a:pPr marL="34290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r>
              <a:rPr lang="en-GB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 1</a:t>
            </a: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apps are shown in the next slide. Start with the three in </a:t>
            </a:r>
            <a:r>
              <a:rPr lang="en-GB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bold</a:t>
            </a: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Search for them on the store on your mobile device/computer and fill in the cost and support columns. Then, choose a further two or three from the slide and repeat.  </a:t>
            </a:r>
          </a:p>
          <a:p>
            <a:pPr marL="34290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r>
              <a:rPr lang="en-GB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 2</a:t>
            </a: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After a class discussion, fill in the evaluation column to give some pros and cons of each app.</a:t>
            </a:r>
            <a:endParaRPr lang="en-US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257800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 anchor="t"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L4 Activity 1 Worksheet</a:t>
            </a:r>
            <a:endParaRPr lang="en-GB" dirty="0"/>
          </a:p>
          <a:p>
            <a:r>
              <a:rPr lang="en-GB" dirty="0"/>
              <a:t>Use of mobile device/computer</a:t>
            </a:r>
          </a:p>
        </p:txBody>
      </p:sp>
    </p:spTree>
    <p:extLst>
      <p:ext uri="{BB962C8B-B14F-4D97-AF65-F5344CB8AC3E}">
        <p14:creationId xmlns:p14="http://schemas.microsoft.com/office/powerpoint/2010/main" val="125395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Health apps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933" y="5335117"/>
            <a:ext cx="7073096" cy="841846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 mar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GB" sz="1800" dirty="0">
              <a:latin typeface="Arial"/>
              <a:ea typeface="Arial" panose="020B0604020202020204" pitchFamily="34" charset="0"/>
              <a:cs typeface="Arial"/>
            </a:endParaRPr>
          </a:p>
          <a:p>
            <a:pPr>
              <a:buFont typeface="Arial"/>
              <a:buChar char="•"/>
            </a:pPr>
            <a:endParaRPr lang="en-GB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2358" y="6356350"/>
            <a:ext cx="5097518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D865726-BE5B-39A0-A31E-619DFDCEC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846288"/>
              </p:ext>
            </p:extLst>
          </p:nvPr>
        </p:nvGraphicFramePr>
        <p:xfrm>
          <a:off x="973458" y="1690687"/>
          <a:ext cx="10515600" cy="448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86076693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7659451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03940846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259063113"/>
                    </a:ext>
                  </a:extLst>
                </a:gridCol>
              </a:tblGrid>
              <a:tr h="1121569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Arial"/>
                          <a:cs typeface="Arial"/>
                        </a:rPr>
                        <a:t>NHS</a:t>
                      </a:r>
                    </a:p>
                  </a:txBody>
                  <a:tcPr anchor="ctr">
                    <a:solidFill>
                      <a:srgbClr val="E2EE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Arial"/>
                          <a:cs typeface="Arial"/>
                        </a:rPr>
                        <a:t>Evergreen Life 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E2EE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 Diabetes My Way</a:t>
                      </a:r>
                    </a:p>
                  </a:txBody>
                  <a:tcPr anchor="ctr">
                    <a:solidFill>
                      <a:srgbClr val="E2E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food scanner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935581"/>
                  </a:ext>
                </a:extLst>
              </a:tr>
              <a:tr h="1121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Chemist4U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Weight Loss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Drink free days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Sleepcycle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372241"/>
                  </a:ext>
                </a:extLst>
              </a:tr>
              <a:tr h="1121569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Quit smoking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Couch to 5K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Apple fitness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062482"/>
                  </a:ext>
                </a:extLst>
              </a:tr>
              <a:tr h="1121569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Thrive Mental Wellbeing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 Possible Self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Brightsky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Google Fit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7383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Use of technology in healthcare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597399" cy="4351338"/>
          </a:xfrm>
        </p:spPr>
        <p:txBody>
          <a:bodyPr vert="horz" lIns="180000" tIns="180000" rIns="180000" bIns="180000" rtlCol="0" anchor="t"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r>
              <a:rPr lang="en-GB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 1: </a:t>
            </a: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Watch the film about the use of technology in the NHS. </a:t>
            </a:r>
          </a:p>
          <a:p>
            <a:pPr marL="62865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/>
              <a:buChar char="o"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notes on the technology mentioned in the video and how this is supporting healthcare.</a:t>
            </a:r>
            <a:endParaRPr lang="en-GB" kern="100" dirty="0">
              <a:solidFill>
                <a:srgbClr val="0D0D0D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r>
              <a:rPr lang="en-GB" b="1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Task 2: </a:t>
            </a:r>
            <a:r>
              <a:rPr lang="en-GB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Research uses of technology. Add these to your mind map.</a:t>
            </a:r>
            <a:endParaRPr lang="en-US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110655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58000" y="1778392"/>
            <a:ext cx="4155201" cy="4123644"/>
          </a:xfrm>
          <a:custGeom>
            <a:avLst/>
            <a:gdLst>
              <a:gd name="connsiteX0" fmla="*/ 0 w 4155201"/>
              <a:gd name="connsiteY0" fmla="*/ 0 h 4123644"/>
              <a:gd name="connsiteX1" fmla="*/ 4155201 w 4155201"/>
              <a:gd name="connsiteY1" fmla="*/ 0 h 4123644"/>
              <a:gd name="connsiteX2" fmla="*/ 4155201 w 4155201"/>
              <a:gd name="connsiteY2" fmla="*/ 4123644 h 4123644"/>
              <a:gd name="connsiteX3" fmla="*/ 0 w 4155201"/>
              <a:gd name="connsiteY3" fmla="*/ 4123644 h 4123644"/>
              <a:gd name="connsiteX4" fmla="*/ 0 w 4155201"/>
              <a:gd name="connsiteY4" fmla="*/ 0 h 412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5201" h="4123644" fill="none" extrusionOk="0">
                <a:moveTo>
                  <a:pt x="0" y="0"/>
                </a:moveTo>
                <a:cubicBezTo>
                  <a:pt x="1951862" y="-33775"/>
                  <a:pt x="3263970" y="138873"/>
                  <a:pt x="4155201" y="0"/>
                </a:cubicBezTo>
                <a:cubicBezTo>
                  <a:pt x="4081430" y="1493874"/>
                  <a:pt x="3999318" y="3559275"/>
                  <a:pt x="4155201" y="4123644"/>
                </a:cubicBezTo>
                <a:cubicBezTo>
                  <a:pt x="3616181" y="3986314"/>
                  <a:pt x="1743560" y="3985788"/>
                  <a:pt x="0" y="4123644"/>
                </a:cubicBezTo>
                <a:cubicBezTo>
                  <a:pt x="152408" y="3202734"/>
                  <a:pt x="73868" y="1841080"/>
                  <a:pt x="0" y="0"/>
                </a:cubicBezTo>
                <a:close/>
              </a:path>
              <a:path w="4155201" h="4123644" stroke="0" extrusionOk="0">
                <a:moveTo>
                  <a:pt x="0" y="0"/>
                </a:moveTo>
                <a:cubicBezTo>
                  <a:pt x="649512" y="-101487"/>
                  <a:pt x="2694900" y="-162162"/>
                  <a:pt x="4155201" y="0"/>
                </a:cubicBezTo>
                <a:cubicBezTo>
                  <a:pt x="4215914" y="1113426"/>
                  <a:pt x="4094129" y="3064022"/>
                  <a:pt x="4155201" y="4123644"/>
                </a:cubicBezTo>
                <a:cubicBezTo>
                  <a:pt x="3606777" y="4173709"/>
                  <a:pt x="1093162" y="3965195"/>
                  <a:pt x="0" y="4123644"/>
                </a:cubicBezTo>
                <a:cubicBezTo>
                  <a:pt x="-24452" y="3109761"/>
                  <a:pt x="-67663" y="1288910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 anchor="t"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CA" dirty="0"/>
              <a:t>Click on the link to watch the</a:t>
            </a:r>
            <a:r>
              <a:rPr lang="en-CA" sz="2400" dirty="0">
                <a:effectLst/>
              </a:rPr>
              <a:t> Sky </a:t>
            </a:r>
            <a:r>
              <a:rPr lang="en-CA" sz="2400">
                <a:effectLst/>
              </a:rPr>
              <a:t>News film:</a:t>
            </a:r>
            <a:r>
              <a:rPr lang="en-CA" dirty="0"/>
              <a:t> </a:t>
            </a:r>
            <a:r>
              <a:rPr lang="en-GB">
                <a:hlinkClick r:id="rId3"/>
              </a:rPr>
              <a:t>How </a:t>
            </a:r>
            <a:r>
              <a:rPr lang="en-GB" dirty="0">
                <a:hlinkClick r:id="rId3"/>
              </a:rPr>
              <a:t>technology could ease burden on the NHS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L4 Activity 2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673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Use of technology in healthcare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1729"/>
            <a:ext cx="9546021" cy="4708354"/>
          </a:xfrm>
        </p:spPr>
        <p:txBody>
          <a:bodyPr vert="horz" lIns="180000" tIns="180000" rIns="180000" bIns="180000" rtlCol="0" anchor="t">
            <a:normAutofit fontScale="92500" lnSpcReduction="10000"/>
          </a:bodyPr>
          <a:lstStyle/>
          <a:p>
            <a:pPr marL="635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74151"/>
                </a:solidFill>
                <a:highlight>
                  <a:schemeClr val="lt1"/>
                </a:highlight>
              </a:rPr>
              <a:t>Healthcare technology is rapidly evolving. Some notable areas are:</a:t>
            </a:r>
          </a:p>
          <a:p>
            <a:pPr marL="635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374151"/>
                </a:solidFill>
                <a:highlight>
                  <a:schemeClr val="lt1"/>
                </a:highlight>
              </a:rPr>
              <a:t> ​</a:t>
            </a: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precision medicine​ (based on DNA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);</a:t>
            </a:r>
            <a:endParaRPr lang="en-US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telemedicine and remote monitoring​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wearable technology​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robotics and automation​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3D printing​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new drug delivery systems​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virtual 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reality</a:t>
            </a: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 (VR) and augmented 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reality</a:t>
            </a: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 (AR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);</a:t>
            </a: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​</a:t>
            </a: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electronic patient records (</a:t>
            </a:r>
            <a:r>
              <a:rPr lang="en-US" sz="2400" dirty="0" err="1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ePR</a:t>
            </a: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)​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AI</a:t>
            </a: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 solutions​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;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  <a:p>
            <a:pPr marL="444500" indent="-342900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2400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disease surveillance</a:t>
            </a:r>
            <a:r>
              <a:rPr lang="en-US" dirty="0">
                <a:solidFill>
                  <a:srgbClr val="374151"/>
                </a:solidFill>
                <a:highlight>
                  <a:srgbClr val="FFFFFF"/>
                </a:highlight>
                <a:latin typeface="Arial"/>
                <a:cs typeface="Arial"/>
              </a:rPr>
              <a:t>.</a:t>
            </a:r>
            <a:endParaRPr lang="en-US" sz="2400" dirty="0">
              <a:solidFill>
                <a:srgbClr val="374151"/>
              </a:solidFill>
              <a:highlight>
                <a:srgbClr val="FFFFFF"/>
              </a:highlight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646683" cy="365125"/>
          </a:xfrm>
        </p:spPr>
        <p:txBody>
          <a:bodyPr/>
          <a:lstStyle/>
          <a:p>
            <a:r>
              <a:rPr lang="en-GB"/>
              <a:t>Lesson 4: Use of technology to support the healthcare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179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</a:t>
            </a:r>
            <a:br>
              <a:rPr lang="en-GB" dirty="0"/>
            </a:br>
            <a:r>
              <a:rPr lang="en-GB" sz="3200" dirty="0"/>
              <a:t>Precision medicine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AI will play a vital role in healthcare, aiding in medical imaging analysis, drug discovery and patient data analysis.​</a:t>
            </a:r>
          </a:p>
          <a:p>
            <a:r>
              <a:rPr lang="en-US" dirty="0"/>
              <a:t>​Watch this video about the </a:t>
            </a:r>
            <a:r>
              <a:rPr lang="en-US" dirty="0">
                <a:hlinkClick r:id="rId3"/>
              </a:rPr>
              <a:t>NHS Genomics Medicine Service</a:t>
            </a:r>
            <a:r>
              <a:rPr lang="en-US" dirty="0"/>
              <a:t>. This service is working to provide a </a:t>
            </a:r>
            <a:r>
              <a:rPr lang="en-US" dirty="0" err="1"/>
              <a:t>personalised</a:t>
            </a:r>
            <a:r>
              <a:rPr lang="en-US" dirty="0"/>
              <a:t> and predictive healthcare system based on our DNA​.</a:t>
            </a:r>
          </a:p>
          <a:p>
            <a:r>
              <a:rPr lang="en-US" dirty="0"/>
              <a:t>Diagnosis and treatment using targeted therapies based on an individual’s unique genetic profile will become more common.​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close-up of a DNA strand">
            <a:extLst>
              <a:ext uri="{FF2B5EF4-FFF2-40B4-BE49-F238E27FC236}">
                <a16:creationId xmlns:a16="http://schemas.microsoft.com/office/drawing/2014/main" id="{A75B747F-ACE3-307E-1BB3-99902566F3F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30517" y="1825625"/>
            <a:ext cx="4364717" cy="4351338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061857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984566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technology in healthcare </a:t>
            </a:r>
            <a:br>
              <a:rPr lang="en-GB" sz="3200" dirty="0"/>
            </a:br>
            <a:r>
              <a:rPr lang="en-GB" sz="3200" dirty="0">
                <a:highlight>
                  <a:schemeClr val="lt1"/>
                </a:highlight>
              </a:rPr>
              <a:t>Telemedicine and remote monitoring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fontScale="92500"/>
          </a:bodyPr>
          <a:lstStyle/>
          <a:p>
            <a:r>
              <a:rPr lang="en-US" dirty="0">
                <a:latin typeface="Arial"/>
                <a:cs typeface="Arial"/>
              </a:rPr>
              <a:t>During Covid-19, Imperial College Healthcare NHS Trust reduced staff exposure to the virus by using the mixed virtual reality platform Microsoft </a:t>
            </a:r>
            <a:r>
              <a:rPr lang="en-US" dirty="0" err="1">
                <a:latin typeface="Arial"/>
                <a:cs typeface="Arial"/>
              </a:rPr>
              <a:t>Hololens</a:t>
            </a:r>
            <a:r>
              <a:rPr lang="en-US" dirty="0">
                <a:latin typeface="Arial"/>
                <a:cs typeface="Arial"/>
              </a:rPr>
              <a:t> to conduct virtual ward rounds and treat very ill patients. ​The platform is also used for work experience and teaching. </a:t>
            </a:r>
          </a:p>
          <a:p>
            <a:r>
              <a:rPr lang="en-US" dirty="0">
                <a:latin typeface="Arial"/>
                <a:cs typeface="Arial"/>
              </a:rPr>
              <a:t>Doctors use their headset to access patients’ electronic healthcare data to look at their medical notes and test results.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  <a:endParaRPr lang="en-US" dirty="0"/>
          </a:p>
        </p:txBody>
      </p:sp>
      <p:pic>
        <p:nvPicPr>
          <p:cNvPr id="9" name="Picture Placeholder 8" descr="A doctor holding a tablet">
            <a:extLst>
              <a:ext uri="{FF2B5EF4-FFF2-40B4-BE49-F238E27FC236}">
                <a16:creationId xmlns:a16="http://schemas.microsoft.com/office/drawing/2014/main" id="{4C4BD369-8631-FFC2-8A49-5E988FE4841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089634" cy="365125"/>
          </a:xfrm>
        </p:spPr>
        <p:txBody>
          <a:bodyPr/>
          <a:lstStyle/>
          <a:p>
            <a:r>
              <a:rPr lang="en-GB" dirty="0"/>
              <a:t>Lesson 4: Use of technology to support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605445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2136</Words>
  <Application>Microsoft Office PowerPoint</Application>
  <PresentationFormat>Widescreen</PresentationFormat>
  <Paragraphs>278</Paragraphs>
  <Slides>21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docs-Google Sans</vt:lpstr>
      <vt:lpstr>Google Sans</vt:lpstr>
      <vt:lpstr>Lato</vt:lpstr>
      <vt:lpstr>Noto Sans Symbols</vt:lpstr>
      <vt:lpstr>Roboto</vt:lpstr>
      <vt:lpstr>Segoe UI</vt:lpstr>
      <vt:lpstr>Office Theme</vt:lpstr>
      <vt:lpstr>Health</vt:lpstr>
      <vt:lpstr>In this lesson, we will:</vt:lpstr>
      <vt:lpstr>What technology can be used to monitor, track or improve a person’s health and fitness?</vt:lpstr>
      <vt:lpstr>Health apps</vt:lpstr>
      <vt:lpstr>Health apps</vt:lpstr>
      <vt:lpstr>Use of technology in healthcare</vt:lpstr>
      <vt:lpstr>Use of technology in healthcare</vt:lpstr>
      <vt:lpstr>Use of technology in healthcare Precision medicine</vt:lpstr>
      <vt:lpstr>Use of technology in healthcare  Telemedicine and remote monitoring</vt:lpstr>
      <vt:lpstr>Use of technology in healthcare  Robots and automation</vt:lpstr>
      <vt:lpstr>Use of technology in healthcare  Robotic surgery</vt:lpstr>
      <vt:lpstr>Use of technology in healthcare  Wearable technology</vt:lpstr>
      <vt:lpstr>Use of technology in healthcare  3D printing</vt:lpstr>
      <vt:lpstr>Use of technology in healthcare  New drug delivery systems</vt:lpstr>
      <vt:lpstr>Use of technology in healthcare  Virtual reality and augmented reality</vt:lpstr>
      <vt:lpstr>Use of technology in healthcare  Electronic patient records</vt:lpstr>
      <vt:lpstr>Use of technology in healthcare  AI solutions</vt:lpstr>
      <vt:lpstr>Use of technology in healthcare  Disease surveillance</vt:lpstr>
      <vt:lpstr>Summary question</vt:lpstr>
      <vt:lpstr>Consolidation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2024-03-01T12:35:33Z</dcterms:created>
  <dcterms:modified xsi:type="dcterms:W3CDTF">2024-03-05T08:49:04Z</dcterms:modified>
</cp:coreProperties>
</file>