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7" r:id="rId2"/>
    <p:sldId id="258" r:id="rId3"/>
    <p:sldId id="325" r:id="rId4"/>
    <p:sldId id="324" r:id="rId5"/>
    <p:sldId id="259" r:id="rId6"/>
    <p:sldId id="289" r:id="rId7"/>
    <p:sldId id="327" r:id="rId8"/>
    <p:sldId id="326" r:id="rId9"/>
    <p:sldId id="336" r:id="rId10"/>
    <p:sldId id="330" r:id="rId11"/>
    <p:sldId id="331" r:id="rId12"/>
    <p:sldId id="332" r:id="rId13"/>
    <p:sldId id="333" r:id="rId14"/>
    <p:sldId id="334" r:id="rId15"/>
    <p:sldId id="335" r:id="rId16"/>
    <p:sldId id="323" r:id="rId17"/>
    <p:sldId id="261" r:id="rId18"/>
    <p:sldId id="318" r:id="rId19"/>
    <p:sldId id="319" r:id="rId20"/>
    <p:sldId id="320" r:id="rId21"/>
    <p:sldId id="321" r:id="rId22"/>
    <p:sldId id="322" r:id="rId23"/>
    <p:sldId id="309" r:id="rId24"/>
    <p:sldId id="271" r:id="rId25"/>
    <p:sldId id="31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8E53EF"/>
    <a:srgbClr val="F1995D"/>
    <a:srgbClr val="E2EEBE"/>
    <a:srgbClr val="466318"/>
    <a:srgbClr val="FF7575"/>
    <a:srgbClr val="F6FAEC"/>
    <a:srgbClr val="C0CEFF"/>
    <a:srgbClr val="10283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98" autoAdjust="0"/>
    <p:restoredTop sz="85374" autoAdjust="0"/>
  </p:normalViewPr>
  <p:slideViewPr>
    <p:cSldViewPr snapToGrid="0">
      <p:cViewPr varScale="1">
        <p:scale>
          <a:sx n="63" d="100"/>
          <a:sy n="63" d="100"/>
        </p:scale>
        <p:origin x="30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05/03/2024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9CA-7A41-4A35-A91B-476B135E7AE6}" type="datetimeFigureOut">
              <a:rPr lang="en-US" smtClean="0"/>
              <a:pPr/>
              <a:t>3/5/2024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D470C-3F6B-4593-9EA3-2AB115CDA1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01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mea01.safelinks.protection.outlook.com/?url=https%3A%2F%2Fwww.youtube.com%2Fwatch%3Fv%3Dn5m_qOy14VQ&amp;data=05%7C01%7C%7C42b727aeae6b4d5772ac08dbbdc35211%7C84df9e7fe9f640afb435aaaaaaaaaaaa%7C1%7C0%7C638312418828042833%7CUnknown%7CTWFpbGZsb3d8eyJWIjoiMC4wLjAwMDAiLCJQIjoiV2luMzIiLCJBTiI6Ik1haWwiLCJXVCI6Mn0%3D%7C3000%7C%7C%7C&amp;sdata=nV3kct0ZusvSaCrEnorAKZd25HRwZAMepAgh9zVyvBY%3D&amp;reserved=0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spitaltimes.co.uk/talkingpoint-automation-supports-digital-pathology-ai-triage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ngtermplan.nhs.uk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kingsfund.org.uk/publications/nhs-long-term-plan-explained" TargetMode="External"/><Relationship Id="rId5" Type="http://schemas.openxmlformats.org/officeDocument/2006/relationships/hyperlink" Target="http://www.bmj.com/content/364/bmj.l84" TargetMode="External"/><Relationship Id="rId4" Type="http://schemas.openxmlformats.org/officeDocument/2006/relationships/hyperlink" Target="http://www.youtube.com/watch?v=NCtedekBCyI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spitaltimes.co.uk/talkingpoint-automation-supports-digital-pathology-ai-triage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spitaltimes.co.uk/talkingpoint-automation-supports-digital-pathology-ai-triage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spitaltimes.co.uk/talkingpoint-automation-supports-digital-pathology-ai-triage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mea01.safelinks.protection.outlook.com/?url=https%3A%2F%2Fwww.youtube.com%2Fwatch%3Fv%3DpxWGVN-VZoI&amp;data=05%7C01%7C%7C42b727aeae6b4d5772ac08dbbdc35211%7C84df9e7fe9f640afb435aaaaaaaaaaaa%7C1%7C0%7C638312418827886616%7CUnknown%7CTWFpbGZsb3d8eyJWIjoiMC4wLjAwMDAiLCJQIjoiV2luMzIiLCJBTiI6Ik1haWwiLCJXVCI6Mn0%3D%7C3000%7C%7C%7C&amp;sdata=74hiuEDlLQeHfl2F6qwpk%2BaViUtmb5SugWRisvzrd8k%3D&amp;reserved=0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hf.org.uk/informationsupport/heart-matters-magazine/research/regenerative-medicin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Image ©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docs-Google Sans"/>
              </a:rPr>
              <a:t>iStockphoto/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docs-Google Sans"/>
              </a:rPr>
              <a:t>sturti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447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000000"/>
                </a:solidFill>
                <a:effectLst/>
                <a:latin typeface="Helvetica" pitchFamily="2" charset="0"/>
              </a:rPr>
              <a:t>Website linked in this slide: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000000"/>
                </a:solidFill>
                <a:effectLst/>
                <a:latin typeface="Helvetica" pitchFamily="2" charset="0"/>
              </a:rPr>
              <a:t>Biomarkers and how they help diagnose dementia – </a:t>
            </a:r>
            <a:r>
              <a:rPr lang="en-GB" b="0" i="0" u="sng" dirty="0">
                <a:solidFill>
                  <a:srgbClr val="0000FF"/>
                </a:solidFill>
                <a:effectLst/>
                <a:latin typeface="Helvetica" pitchFamily="2" charset="0"/>
                <a:hlinkClick r:id="rId3" tooltip="Protected by Outlook: https://www.youtube.com/watch?v=n5m_qOy14VQ. Click or tap to follow the link."/>
              </a:rPr>
              <a:t>https://www.youtube.com/watch?v=n5m_qOy14VQ</a:t>
            </a:r>
            <a:r>
              <a:rPr lang="en-GB" b="0" i="0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Helvetica" pitchFamily="2" charset="0"/>
              </a:rPr>
              <a:t>Useful websites: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https://</a:t>
            </a:r>
            <a:r>
              <a:rPr lang="en-US" dirty="0" err="1"/>
              <a:t>www.bhf.org.uk</a:t>
            </a:r>
            <a:r>
              <a:rPr lang="en-US" dirty="0"/>
              <a:t>/</a:t>
            </a:r>
            <a:r>
              <a:rPr lang="en-US" dirty="0" err="1"/>
              <a:t>informationsupport</a:t>
            </a:r>
            <a:r>
              <a:rPr lang="en-US" dirty="0"/>
              <a:t>/tests/blood-tests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https://</a:t>
            </a:r>
            <a:r>
              <a:rPr lang="en-US" dirty="0" err="1"/>
              <a:t>www.christie.nhs.uk</a:t>
            </a:r>
            <a:r>
              <a:rPr lang="en-US" dirty="0"/>
              <a:t>/about-us/news-at-the-christie/latest-news-stories/first-experts-move-into-new-world-class-cancer-research-facility-at-the-christie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81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"/>
                <a:cs typeface="Arial"/>
              </a:rPr>
              <a:t>Website linked in this slide: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"/>
                <a:cs typeface="Arial"/>
              </a:rPr>
              <a:t>https://www.youtube.com/watch?v=W3lKlSMUHFc</a:t>
            </a:r>
            <a:endParaRPr lang="en-US" sz="1200" dirty="0">
              <a:latin typeface="Arial"/>
              <a:cs typeface="Arial"/>
            </a:endParaRPr>
          </a:p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260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3F3F3F"/>
                </a:solidFill>
                <a:effectLst/>
                <a:latin typeface="Helvetica" pitchFamily="2" charset="0"/>
              </a:rPr>
              <a:t>Website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3F3F3F"/>
                </a:solidFill>
                <a:effectLst/>
                <a:latin typeface="Helvetica" pitchFamily="2" charset="0"/>
              </a:rPr>
              <a:t>YouTube, Why self-care is important, NHS North East London – https://www.youtube.com/watch?v=BkTEEA4WLGk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277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3F3F3F"/>
                </a:solidFill>
                <a:effectLst/>
                <a:latin typeface="Helvetica" pitchFamily="2" charset="0"/>
              </a:rPr>
              <a:t>Website linked in this slide: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3F3F3F"/>
                </a:solidFill>
                <a:effectLst/>
                <a:latin typeface="Helvetica" pitchFamily="2" charset="0"/>
              </a:rPr>
              <a:t>What’s next for AI in Healthcare in 2023? The Medical Futurist, YouTube (6.40 minutes long with an industry example at 4.38) – https://www.youtube.com/watch?v=Hzh7zjOXzCU</a:t>
            </a:r>
          </a:p>
          <a:p>
            <a:endParaRPr lang="en-US" dirty="0">
              <a:hlinkClick r:id="rId3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3F3F3F"/>
                </a:solidFill>
                <a:effectLst/>
                <a:latin typeface="Helvetica" pitchFamily="2" charset="0"/>
              </a:rPr>
              <a:t>Optional extra reading: </a:t>
            </a:r>
          </a:p>
          <a:p>
            <a:r>
              <a:rPr lang="en-US" dirty="0">
                <a:hlinkClick r:id="rId3"/>
              </a:rPr>
              <a:t>https://www.hospitaltimes.co.uk/talkingpoint-automation-supports-digital-pathology-ai-triage/</a:t>
            </a:r>
            <a:r>
              <a:rPr lang="en-US" dirty="0"/>
              <a:t> 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05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Useful websites: </a:t>
            </a:r>
          </a:p>
          <a:p>
            <a:pPr marL="342900" lvl="0" indent="-342900">
              <a:lnSpc>
                <a:spcPct val="107000"/>
              </a:lnSpc>
              <a:buFont typeface="Symbol" pitchFamily="2" charset="2"/>
              <a:buChar char=""/>
            </a:pPr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www.longtermplan.nhs.uk/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2" charset="2"/>
              <a:buChar char=""/>
              <a:tabLst/>
              <a:defRPr/>
            </a:pP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www.longtermplan.nhs.uk/wp-content/uploads/2019/01/the-nhs-long-term-plan-summary.pdf </a:t>
            </a: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Symbol" pitchFamily="2" charset="2"/>
              <a:buChar char=""/>
            </a:pPr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4"/>
              </a:rPr>
              <a:t>www.youtube.com/watch?v=NCtedekBCyI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5"/>
              </a:rPr>
              <a:t>www.bmj.com/content/364/bmj.l84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6"/>
              </a:rPr>
              <a:t>www.kingsfund.org.uk/publications/nhs-long-term-plan-explained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826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Accelerating genomic medicine in the NHS: </a:t>
            </a:r>
            <a:r>
              <a:rPr lang="en-CA" dirty="0"/>
              <a:t>https://www.england.nhs.uk/long-read/accelerating-genomic-medicine-in-the-nhs/ </a:t>
            </a:r>
          </a:p>
          <a:p>
            <a:r>
              <a:rPr lang="en-CA" dirty="0"/>
              <a:t>100,000 Genomes Project: https://www.genomicsengland.co.uk/initiatives/100000-genomes-project </a:t>
            </a:r>
            <a:r>
              <a:rPr lang="en-GB" sz="180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CA" dirty="0"/>
          </a:p>
          <a:p>
            <a:r>
              <a:rPr lang="en-US" dirty="0"/>
              <a:t>Newborns to get rapid genetic disease diagnosis: </a:t>
            </a:r>
            <a:r>
              <a:rPr lang="en-CA" dirty="0"/>
              <a:t>https://www.bbc.co.uk/news/health-63906892 </a:t>
            </a:r>
          </a:p>
          <a:p>
            <a:r>
              <a:rPr lang="en-US" dirty="0"/>
              <a:t>GENOME UK: The future of healthcare: </a:t>
            </a:r>
            <a:r>
              <a:rPr lang="en-CA" dirty="0"/>
              <a:t>https://assets.publishing.service.gov.uk/government/uploads/system/uploads/attachment_data/file/920378/Genome_UK_-_the_future_of_healthcare.pdf</a:t>
            </a:r>
          </a:p>
          <a:p>
            <a:r>
              <a:rPr lang="en-US" dirty="0"/>
              <a:t>The NHS’s new strategy for genomics: Five key takeaways: </a:t>
            </a:r>
            <a:r>
              <a:rPr lang="en-CA" dirty="0"/>
              <a:t>https://www.genomicseducation.hee.nhs.uk/blog/the-nhs-new-strategy-for-genomics-five-key-takeaways/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9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solidFill>
                <a:srgbClr val="094FD1"/>
              </a:solidFill>
              <a:effectLst/>
              <a:latin typeface="Arial" panose="020B0604020202020204" pitchFamily="34" charset="0"/>
            </a:endParaRPr>
          </a:p>
          <a:p>
            <a:r>
              <a:rPr lang="en-US" dirty="0"/>
              <a:t>Sky News, How the government plans to address the NHS staffing crisis – https://www.youtube.com/watch?v=jXIpHpme3E0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00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Left image: © </a:t>
            </a:r>
            <a:r>
              <a:rPr lang="en-CA" sz="2800" b="0" i="0" dirty="0">
                <a:solidFill>
                  <a:srgbClr val="000000"/>
                </a:solidFill>
                <a:effectLst/>
                <a:latin typeface="docs-Calibri"/>
              </a:rPr>
              <a:t>Shutterstock/</a:t>
            </a:r>
            <a:r>
              <a:rPr lang="en-CA" sz="2800" b="0" i="0" dirty="0" err="1">
                <a:solidFill>
                  <a:srgbClr val="000000"/>
                </a:solidFill>
                <a:effectLst/>
                <a:latin typeface="docs-Calibri"/>
              </a:rPr>
              <a:t>Peakstock</a:t>
            </a:r>
            <a:endParaRPr lang="en-CA" sz="2800" b="0" i="0" dirty="0">
              <a:solidFill>
                <a:srgbClr val="000000"/>
              </a:solidFill>
              <a:effectLst/>
              <a:latin typeface="docs-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2800" b="0" i="0" kern="100" dirty="0">
                <a:solidFill>
                  <a:srgbClr val="000000"/>
                </a:solidFill>
                <a:effectLst/>
                <a:latin typeface="docs-Calibri"/>
                <a:ea typeface="Calibri" panose="020F0502020204030204" pitchFamily="34" charset="0"/>
                <a:cs typeface="Arial" panose="020B0604020202020204" pitchFamily="34" charset="0"/>
              </a:rPr>
              <a:t>Centre image: </a:t>
            </a:r>
            <a:r>
              <a:rPr lang="en-CA" sz="4000" b="0" i="0" dirty="0">
                <a:solidFill>
                  <a:srgbClr val="1F1F1F"/>
                </a:solidFill>
                <a:effectLst/>
                <a:latin typeface="Google Sans"/>
              </a:rPr>
              <a:t>Shutterstock/Stephan </a:t>
            </a:r>
            <a:r>
              <a:rPr lang="en-CA" sz="4000" b="0" i="0" dirty="0" err="1">
                <a:solidFill>
                  <a:srgbClr val="1F1F1F"/>
                </a:solidFill>
                <a:effectLst/>
                <a:latin typeface="Google Sans"/>
              </a:rPr>
              <a:t>Kapl</a:t>
            </a:r>
            <a:endParaRPr lang="en-CA" sz="2800" b="0" i="0" kern="100" dirty="0">
              <a:solidFill>
                <a:srgbClr val="000000"/>
              </a:solidFill>
              <a:effectLst/>
              <a:latin typeface="docs-Calibri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2800" b="0" i="0" kern="100" dirty="0">
                <a:solidFill>
                  <a:srgbClr val="000000"/>
                </a:solidFill>
                <a:effectLst/>
                <a:latin typeface="docs-Calibri"/>
                <a:ea typeface="Calibri" panose="020F0502020204030204" pitchFamily="34" charset="0"/>
                <a:cs typeface="Arial" panose="020B0604020202020204" pitchFamily="34" charset="0"/>
              </a:rPr>
              <a:t>Right image: </a:t>
            </a:r>
            <a:r>
              <a:rPr lang="en-CA" sz="2800" b="0" i="0" dirty="0">
                <a:solidFill>
                  <a:srgbClr val="1F1F1F"/>
                </a:solidFill>
                <a:effectLst/>
                <a:latin typeface="Google Sans"/>
              </a:rPr>
              <a:t>Shutterstock/</a:t>
            </a:r>
            <a:r>
              <a:rPr lang="en-CA" sz="2800" b="0" i="0" dirty="0" err="1">
                <a:solidFill>
                  <a:srgbClr val="1F1F1F"/>
                </a:solidFill>
                <a:effectLst/>
                <a:latin typeface="Google Sans"/>
              </a:rPr>
              <a:t>DenPhotos</a:t>
            </a:r>
            <a:endParaRPr lang="en-C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55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 background reading: </a:t>
            </a:r>
          </a:p>
          <a:p>
            <a:r>
              <a:rPr lang="en-US" dirty="0"/>
              <a:t>‘AI-powered </a:t>
            </a:r>
            <a:r>
              <a:rPr lang="en-US" dirty="0" err="1"/>
              <a:t>personalised</a:t>
            </a:r>
            <a:r>
              <a:rPr lang="en-US" dirty="0"/>
              <a:t> medicine could </a:t>
            </a:r>
            <a:r>
              <a:rPr lang="en-US" dirty="0" err="1"/>
              <a:t>revolutionise</a:t>
            </a:r>
            <a:r>
              <a:rPr lang="en-US" dirty="0"/>
              <a:t> healthcare’, The Guardian – https://www.theguardian.com/commentisfree/2023/jun/26/ai-personalise-medicine-patient-lab-health-diagnosis-cambridge#:~:text=Rather%20than%20one%2Dsize%2Dfits,diseases%20such%20as%20cystic%20fibrosis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46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Websites linked in this slide: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NHS finance explained: How money flows in the NHS – 2023 update. One NHS Finance, YouTube – </a:t>
            </a:r>
            <a:r>
              <a:rPr lang="en-US" dirty="0">
                <a:hlinkClick r:id="rId3"/>
              </a:rPr>
              <a:t>https://www.youtube.com/watch?v=qInDQhOd1l8 </a:t>
            </a:r>
            <a:r>
              <a:rPr lang="en-GB" sz="180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US" dirty="0">
              <a:hlinkClick r:id="rId3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91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Websites linked in this slide: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How private healthcare works, The independent Healthcare Providers Network, YouTube – </a:t>
            </a:r>
            <a:r>
              <a:rPr lang="en-US" dirty="0">
                <a:hlinkClick r:id="rId3"/>
              </a:rPr>
              <a:t>https://www.youtube.com/watch?v=OGzSBiYIUeo 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US" dirty="0">
              <a:hlinkClick r:id="rId3"/>
            </a:endParaRPr>
          </a:p>
          <a:p>
            <a:endParaRPr lang="en-US" dirty="0"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46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Websites linked in this slide: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Overview – personal demographics service, NHS England Digital, Vimeo – </a:t>
            </a:r>
            <a:r>
              <a:rPr lang="en-US" dirty="0">
                <a:hlinkClick r:id="rId3"/>
              </a:rPr>
              <a:t>https://vimeo.com/783923366</a:t>
            </a:r>
          </a:p>
          <a:p>
            <a:endParaRPr lang="en-US" dirty="0"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150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3F3F3F"/>
                </a:solidFill>
                <a:effectLst/>
                <a:latin typeface="Helvetica" pitchFamily="2" charset="0"/>
              </a:rPr>
              <a:t>Website linked in this slide: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3F3F3F"/>
                </a:solidFill>
                <a:effectLst/>
                <a:latin typeface="Helvetica" pitchFamily="2" charset="0"/>
              </a:rPr>
              <a:t>NHS is improving lives with data and technology, NHS England Digital, YouTube </a:t>
            </a:r>
            <a:r>
              <a:rPr lang="en-US" dirty="0"/>
              <a:t>–</a:t>
            </a:r>
            <a:r>
              <a:rPr lang="en-GB" b="0" i="0" dirty="0">
                <a:solidFill>
                  <a:srgbClr val="3F3F3F"/>
                </a:solidFill>
                <a:effectLst/>
                <a:latin typeface="Helvetica" pitchFamily="2" charset="0"/>
              </a:rPr>
              <a:t> </a:t>
            </a:r>
            <a:r>
              <a:rPr lang="en-GB" b="0" i="0" u="sng" dirty="0">
                <a:solidFill>
                  <a:srgbClr val="0000FF"/>
                </a:solidFill>
                <a:effectLst/>
                <a:latin typeface="Helvetica" pitchFamily="2" charset="0"/>
                <a:hlinkClick r:id="rId3" tooltip="Protected by Outlook: https://www.youtube.com/watch?v=pxWGVN-VZoI. Click or tap to follow the link."/>
              </a:rPr>
              <a:t>https://www.youtube.com/watch?v=pxWGVN-VZoI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941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3F3F3F"/>
                </a:solidFill>
                <a:effectLst/>
                <a:latin typeface="Helvetica" pitchFamily="2" charset="0"/>
              </a:rPr>
              <a:t>Website linked in this slide: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3F3F3F"/>
                </a:solidFill>
                <a:effectLst/>
                <a:latin typeface="Helvetica" pitchFamily="2" charset="0"/>
              </a:rPr>
              <a:t>BBC News, Stem cell breakthrough means the world to thirteen-year-old – </a:t>
            </a:r>
            <a:r>
              <a:rPr lang="en-US" dirty="0">
                <a:hlinkClick r:id="rId3"/>
              </a:rPr>
              <a:t>https://www.bbc.co.uk/news/av/uk-wales-64080114</a:t>
            </a:r>
          </a:p>
          <a:p>
            <a:endParaRPr lang="en-US" dirty="0">
              <a:hlinkClick r:id="rId3"/>
            </a:endParaRPr>
          </a:p>
          <a:p>
            <a:r>
              <a:rPr lang="en-US" dirty="0"/>
              <a:t>Other useful websites:</a:t>
            </a:r>
          </a:p>
          <a:p>
            <a:r>
              <a:rPr lang="en-GB" b="0" i="0" dirty="0">
                <a:solidFill>
                  <a:srgbClr val="3F3F3F"/>
                </a:solidFill>
                <a:effectLst/>
                <a:latin typeface="Helvetica" pitchFamily="2" charset="0"/>
              </a:rPr>
              <a:t>Regenerative medicine: the quest to repair damaged hearts – </a:t>
            </a:r>
            <a:r>
              <a:rPr lang="en-US" dirty="0">
                <a:hlinkClick r:id="rId3"/>
              </a:rPr>
              <a:t>https://www.bhf.org.uk/informationsupport/heart-matters-magazine/research/regenerative-medicine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17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 descr="A heart with a pulse line&#10;&#10;Description automatically generated with low confidence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945" y="1806627"/>
            <a:ext cx="1134190" cy="879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C3DBCA-7C4D-8464-41A1-E5A6B97E9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979FD-01AA-1067-1460-57F7EF5F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21591CF-EA9C-66D4-29AD-8DBF21EEA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9CA186E-4A24-6614-1555-2BC031D1D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A9378456-E134-818B-E1E2-317DDED15F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9554" y="245855"/>
            <a:ext cx="8745021" cy="8687336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32168-1B12-F447-BA77-F4CBD96EA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4409B6-E451-15C3-FEE3-B443953C5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9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D7C10F6B-EE9A-7316-3756-6CF40BACB9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453" y="491318"/>
            <a:ext cx="2178305" cy="9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972" y="454577"/>
            <a:ext cx="8745021" cy="86873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1EDB8D67-0F9B-0964-2D1D-261F7615966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296736" y="2288570"/>
            <a:ext cx="2863468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Media Placeholder 9">
            <a:extLst>
              <a:ext uri="{FF2B5EF4-FFF2-40B4-BE49-F238E27FC236}">
                <a16:creationId xmlns:a16="http://schemas.microsoft.com/office/drawing/2014/main" id="{EC2DE007-82A2-DA39-A035-AA97EA23E679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864711" y="2288570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Media Placeholder 9">
            <a:extLst>
              <a:ext uri="{FF2B5EF4-FFF2-40B4-BE49-F238E27FC236}">
                <a16:creationId xmlns:a16="http://schemas.microsoft.com/office/drawing/2014/main" id="{E49DBEDE-2DF1-5383-A289-6C26D144A1D4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80" y="2811974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9" name="Media Placeholder 9">
            <a:extLst>
              <a:ext uri="{FF2B5EF4-FFF2-40B4-BE49-F238E27FC236}">
                <a16:creationId xmlns:a16="http://schemas.microsoft.com/office/drawing/2014/main" id="{3338D577-3641-2B4B-D703-E641B92AFFB0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079980" y="3522622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Media Placeholder 9">
            <a:extLst>
              <a:ext uri="{FF2B5EF4-FFF2-40B4-BE49-F238E27FC236}">
                <a16:creationId xmlns:a16="http://schemas.microsoft.com/office/drawing/2014/main" id="{CE5BEEFA-5D3C-7478-7775-5D006CB5E12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652507" y="3522622"/>
            <a:ext cx="2869506" cy="20145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17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xWGVN-VZo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av/uk-wales-6408011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5m_qOy14VQ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3lKlSMUHFc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kTEEA4WLG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zh7zjOXzC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ngtermplan.nhs.uk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and.nhs.uk/long-read/accelerating-genomic-medicine-in-the-nhs/" TargetMode="External"/><Relationship Id="rId7" Type="http://schemas.openxmlformats.org/officeDocument/2006/relationships/hyperlink" Target="https://www.genomicseducation.hee.nhs.uk/blog/the-nhs-new-strategy-for-genomics-five-key-takeaway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assets.publishing.service.gov.uk/government/uploads/system/uploads/attachment_data/file/920378/Genome_UK_-_the_future_of_healthcare.pdf" TargetMode="External"/><Relationship Id="rId5" Type="http://schemas.openxmlformats.org/officeDocument/2006/relationships/hyperlink" Target="https://www.bbc.co.uk/news/health-63906892" TargetMode="External"/><Relationship Id="rId4" Type="http://schemas.openxmlformats.org/officeDocument/2006/relationships/hyperlink" Target="https://www.genomicsengland.co.uk/initiatives/100000-genomes-project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XIpHpme3E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bing.com/videos/search?q=nhs+in+crisis+2023&amp;&amp;view=detail&amp;mid=F902083D89687639F1ADF902083D89687639F1AD&amp;&amp;FORM=VRDGAR&amp;ru=%2Fvideos%2Fsearch%3Fq%3Dnhs%2Bin%2Bcrisis%2B2023%26FORM%3DHDRSC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InDQhOd1l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GzSBiYIUe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78392336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Health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6243" y="5626100"/>
            <a:ext cx="10419514" cy="457200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Potential impacts of future developments </a:t>
            </a:r>
            <a:r>
              <a:rPr lang="en-GB" sz="3200" dirty="0"/>
              <a:t>Technological infrastructure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600" cy="4351338"/>
          </a:xfrm>
        </p:spPr>
        <p:txBody>
          <a:bodyPr vert="horz" lIns="180000" tIns="180000" rIns="180000" bIns="180000" rtlCol="0" anchor="t">
            <a:normAutofit fontScale="62500" lnSpcReduction="20000"/>
          </a:bodyPr>
          <a:lstStyle/>
          <a:p>
            <a:r>
              <a:rPr lang="en-GB" sz="3400" dirty="0">
                <a:latin typeface="Arial"/>
                <a:cs typeface="Arial"/>
              </a:rPr>
              <a:t>Optional: Watch </a:t>
            </a:r>
            <a:r>
              <a:rPr lang="en-GB" sz="3400" dirty="0">
                <a:latin typeface="Arial"/>
                <a:cs typeface="Arial"/>
                <a:hlinkClick r:id="rId3"/>
              </a:rPr>
              <a:t>this video </a:t>
            </a:r>
            <a:r>
              <a:rPr lang="en-GB" sz="3400" dirty="0">
                <a:latin typeface="Arial"/>
                <a:cs typeface="Arial"/>
              </a:rPr>
              <a:t>about improving lives with data and technology in the NHS.</a:t>
            </a:r>
          </a:p>
          <a:p>
            <a:r>
              <a:rPr lang="en-US" sz="3400" dirty="0">
                <a:latin typeface="Arial"/>
                <a:cs typeface="Arial"/>
              </a:rPr>
              <a:t>Computer systems connect NHS staff with patient histories and test results, coordinating treatment plans and promotes continuity of care.  </a:t>
            </a:r>
          </a:p>
          <a:p>
            <a:r>
              <a:rPr lang="en-US" sz="3400" dirty="0">
                <a:latin typeface="Arial"/>
                <a:cs typeface="Arial"/>
              </a:rPr>
              <a:t>Patients can access their records and manage their appointments via the NHS app.</a:t>
            </a:r>
            <a:endParaRPr lang="en-US" sz="3400" dirty="0"/>
          </a:p>
          <a:p>
            <a:r>
              <a:rPr lang="en-US" sz="3400" dirty="0">
                <a:latin typeface="Arial"/>
                <a:cs typeface="Arial"/>
              </a:rPr>
              <a:t>Improved technological service will help the NHS meet the demands that it faces by increasing workforce productivity, optimising resource allocation, reducing errors and improving safety.</a:t>
            </a:r>
            <a:endParaRPr lang="en-US" sz="3400" dirty="0"/>
          </a:p>
          <a:p>
            <a:r>
              <a:rPr lang="en-US" sz="3400" dirty="0">
                <a:latin typeface="Arial"/>
                <a:cs typeface="Arial"/>
              </a:rPr>
              <a:t>Research and innovation is supported by large-scale data analysis as well as collaboration between different institutions. </a:t>
            </a:r>
          </a:p>
          <a:p>
            <a:r>
              <a:rPr lang="en-US" sz="3400" dirty="0">
                <a:latin typeface="Arial"/>
                <a:cs typeface="Arial"/>
              </a:rPr>
              <a:t>What are the problems of introducing new technologies?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783317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1714349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Potential impacts of future developments </a:t>
            </a:r>
            <a:r>
              <a:rPr lang="en-GB" sz="3200" dirty="0"/>
              <a:t>Regenerative medicine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86242" cy="4351338"/>
          </a:xfrm>
        </p:spPr>
        <p:txBody>
          <a:bodyPr vert="horz" lIns="180000" tIns="180000" rIns="180000" bIns="180000" rtlCol="0" anchor="t">
            <a:normAutofit/>
          </a:bodyPr>
          <a:lstStyle/>
          <a:p>
            <a:r>
              <a:rPr lang="en-GB" sz="2400" dirty="0">
                <a:latin typeface="Arial"/>
                <a:cs typeface="Arial"/>
              </a:rPr>
              <a:t>Optional: Watch this video about regenerative medicine </a:t>
            </a:r>
            <a:r>
              <a:rPr lang="en-GB" dirty="0">
                <a:hlinkClick r:id="rId3"/>
              </a:rPr>
              <a:t>Stem cell break through means the world to thirteen-year-old - BBC News</a:t>
            </a:r>
            <a:endParaRPr lang="en-US" dirty="0"/>
          </a:p>
          <a:p>
            <a:r>
              <a:rPr lang="en-US" dirty="0"/>
              <a:t>Regenerative medicine regenerates damaged organs or tissues that are not easily repaired. </a:t>
            </a:r>
          </a:p>
          <a:p>
            <a:r>
              <a:rPr lang="en-US" dirty="0"/>
              <a:t>This may minimise hospital stays and the need for repeat surgeries.</a:t>
            </a:r>
          </a:p>
          <a:p>
            <a:r>
              <a:rPr lang="en-GB" dirty="0"/>
              <a:t>How will this therapy potentially overcome issues for healthcare staff?</a:t>
            </a:r>
          </a:p>
          <a:p>
            <a:r>
              <a:rPr lang="en-GB" dirty="0"/>
              <a:t>How are patients vulnerable to new therapies on offer?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64668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000896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Potential impacts of future developments </a:t>
            </a:r>
            <a:r>
              <a:rPr lang="en-GB" sz="3200" dirty="0"/>
              <a:t>Biomarkers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600" cy="4351338"/>
          </a:xfrm>
        </p:spPr>
        <p:txBody>
          <a:bodyPr vert="horz" lIns="180000" tIns="180000" rIns="180000" bIns="180000" rtlCol="0" anchor="t">
            <a:normAutofit fontScale="92500" lnSpcReduction="10000"/>
          </a:bodyPr>
          <a:lstStyle/>
          <a:p>
            <a:r>
              <a:rPr lang="en-GB" sz="2400" dirty="0">
                <a:latin typeface="Arial"/>
                <a:cs typeface="Arial"/>
              </a:rPr>
              <a:t>Optional: Watch </a:t>
            </a:r>
            <a:r>
              <a:rPr lang="en-GB" sz="2400" dirty="0">
                <a:latin typeface="Arial"/>
                <a:cs typeface="Arial"/>
                <a:hlinkClick r:id="rId3"/>
              </a:rPr>
              <a:t>this video </a:t>
            </a:r>
            <a:r>
              <a:rPr lang="en-GB" sz="2400" dirty="0">
                <a:latin typeface="Arial"/>
                <a:cs typeface="Arial"/>
              </a:rPr>
              <a:t>about how biomarkers diagnose dementia.</a:t>
            </a:r>
          </a:p>
          <a:p>
            <a:r>
              <a:rPr lang="en-US" dirty="0"/>
              <a:t>Biomarkers are biological molecules found in blood or tissues that are signs of a condition or disease.</a:t>
            </a:r>
          </a:p>
          <a:p>
            <a:r>
              <a:rPr lang="en-US" dirty="0">
                <a:latin typeface="Arial"/>
                <a:cs typeface="Arial"/>
              </a:rPr>
              <a:t>Biomarkers can be used to track the progress of treatment for a condition and provide more personalised treatment for patients’ needs.</a:t>
            </a:r>
          </a:p>
          <a:p>
            <a:r>
              <a:rPr lang="en-US" dirty="0"/>
              <a:t>For example, cardiac biomarkers such as enzymes, hormones and proteins appear in your blood following a heart attack. Biomarkers can give information about the severity of a heart attack. </a:t>
            </a:r>
          </a:p>
          <a:p>
            <a:r>
              <a:rPr lang="en-US" dirty="0"/>
              <a:t>How does the use of biomarkers help healthcare staff?</a:t>
            </a:r>
          </a:p>
          <a:p>
            <a:r>
              <a:rPr lang="en-US" dirty="0"/>
              <a:t>What are the disadvantages in collecting this type of data?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54E97C5-34FC-3B20-710B-81616218A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99352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4411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Potential impacts of future developments </a:t>
            </a:r>
            <a:br>
              <a:rPr lang="en-GB" sz="3600" dirty="0"/>
            </a:br>
            <a:r>
              <a:rPr lang="en-GB" sz="3200" dirty="0"/>
              <a:t>Remote care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86242" cy="4351338"/>
          </a:xfrm>
        </p:spPr>
        <p:txBody>
          <a:bodyPr vert="horz" lIns="180000" tIns="180000" rIns="180000" bIns="180000" rtlCol="0" anchor="t">
            <a:noAutofit/>
          </a:bodyPr>
          <a:lstStyle/>
          <a:p>
            <a:r>
              <a:rPr lang="en-GB" sz="2000" dirty="0">
                <a:latin typeface="Arial"/>
                <a:cs typeface="Arial"/>
              </a:rPr>
              <a:t>Optional: Watch this video about remote care </a:t>
            </a:r>
            <a:r>
              <a:rPr lang="en-GB" sz="2000" dirty="0">
                <a:latin typeface="Arial"/>
                <a:cs typeface="Arial"/>
                <a:hlinkClick r:id="rId3"/>
              </a:rPr>
              <a:t>How a virtual ward team is supporting people at home in North Tees and Hartlepool - YouTube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Video consultations may be more appropriate for people with mobility issues or those that live in remote areas.</a:t>
            </a:r>
          </a:p>
          <a:p>
            <a:r>
              <a:rPr lang="en-US" sz="2000" dirty="0">
                <a:latin typeface="Arial"/>
                <a:cs typeface="Arial"/>
              </a:rPr>
              <a:t>It reduces travel and waiting times and is useful for out-of-hours emergency consultations.</a:t>
            </a:r>
          </a:p>
          <a:p>
            <a:r>
              <a:rPr lang="en-US" sz="2000" dirty="0">
                <a:latin typeface="Arial"/>
                <a:cs typeface="Arial"/>
              </a:rPr>
              <a:t>Makes collaboration between different specialists easier, leading to better patient outcomes.</a:t>
            </a:r>
          </a:p>
          <a:p>
            <a:r>
              <a:rPr lang="en-US" sz="2000" dirty="0">
                <a:latin typeface="Arial"/>
                <a:cs typeface="Arial"/>
              </a:rPr>
              <a:t>Continuity of care is facilitated by virtual ongoing monitoring and follow-up consultations.</a:t>
            </a:r>
          </a:p>
          <a:p>
            <a:r>
              <a:rPr lang="en-US" sz="2000" dirty="0">
                <a:latin typeface="Arial"/>
                <a:cs typeface="Arial"/>
              </a:rPr>
              <a:t>What are the disadvantages of remote care?</a:t>
            </a: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64668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768324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Potential impacts of future developments </a:t>
            </a:r>
            <a:br>
              <a:rPr lang="en-GB" sz="3600" dirty="0"/>
            </a:br>
            <a:r>
              <a:rPr lang="en-GB" sz="3600" dirty="0"/>
              <a:t>Patient self-management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38794" cy="4351338"/>
          </a:xfrm>
        </p:spPr>
        <p:txBody>
          <a:bodyPr vert="horz" lIns="180000" tIns="180000" rIns="180000" bIns="180000" rtlCol="0" anchor="t">
            <a:noAutofit/>
          </a:bodyPr>
          <a:lstStyle/>
          <a:p>
            <a:r>
              <a:rPr lang="en-GB" sz="2200" dirty="0"/>
              <a:t>Optional: Watch </a:t>
            </a:r>
            <a:r>
              <a:rPr lang="en-GB" sz="2200" dirty="0">
                <a:hlinkClick r:id="rId3"/>
              </a:rPr>
              <a:t>this video </a:t>
            </a:r>
            <a:r>
              <a:rPr lang="en-GB" sz="2200" dirty="0"/>
              <a:t>about why self-care is important </a:t>
            </a:r>
          </a:p>
          <a:p>
            <a:r>
              <a:rPr lang="en-US" sz="2200" dirty="0"/>
              <a:t>Patient self-management involves identifying strategies to help patients self-manage their condition and improve their health outcomes.</a:t>
            </a:r>
          </a:p>
          <a:p>
            <a:r>
              <a:rPr lang="en-US" sz="2200" dirty="0"/>
              <a:t>Effective self-management of diseases helps stretch NHS funding further by reducing appointment scheduling, emergency visits and hospitalisations.</a:t>
            </a:r>
          </a:p>
          <a:p>
            <a:r>
              <a:rPr lang="en-US" sz="2200" dirty="0"/>
              <a:t>What are the benefits to patients when they self-manage their conditions?</a:t>
            </a:r>
          </a:p>
          <a:p>
            <a:r>
              <a:rPr lang="en-US" sz="2200" dirty="0"/>
              <a:t>What are the disadvantages of patient self- management?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64668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033071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Potential impacts of future developments </a:t>
            </a:r>
            <a:br>
              <a:rPr lang="en-GB" sz="3600" dirty="0"/>
            </a:br>
            <a:r>
              <a:rPr lang="en-GB" sz="3200" dirty="0"/>
              <a:t>Artificial intelligence (AI)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01856" cy="4351338"/>
          </a:xfrm>
        </p:spPr>
        <p:txBody>
          <a:bodyPr vert="horz" lIns="180000" tIns="180000" rIns="180000" bIns="180000" rtlCol="0" anchor="t">
            <a:noAutofit/>
          </a:bodyPr>
          <a:lstStyle/>
          <a:p>
            <a:r>
              <a:rPr lang="en-GB" dirty="0"/>
              <a:t>Optional: Watch </a:t>
            </a:r>
            <a:r>
              <a:rPr lang="en-GB" dirty="0">
                <a:hlinkClick r:id="rId3"/>
              </a:rPr>
              <a:t>this video </a:t>
            </a:r>
            <a:r>
              <a:rPr lang="en-GB" dirty="0"/>
              <a:t>about what is next for AI.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What is AI?</a:t>
            </a:r>
          </a:p>
          <a:p>
            <a:r>
              <a:rPr lang="en-US" dirty="0">
                <a:latin typeface="Arial"/>
                <a:cs typeface="Arial"/>
              </a:rPr>
              <a:t>What benefits will AI provide for the patient?</a:t>
            </a:r>
          </a:p>
          <a:p>
            <a:r>
              <a:rPr lang="en-US" dirty="0">
                <a:latin typeface="Arial"/>
                <a:cs typeface="Arial"/>
              </a:rPr>
              <a:t>Digital images and AI can be used to triage cases; improving the quality and consistency of the diagnoses and therefore treatment. Workflow is made more efficient.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What are the potential disadvantages of AI in healthcare?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64668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411980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25E0C-B0C6-0C87-D148-8BBDCDD5C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NHS Long-Term Plan 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C63C5-6922-FBD2-1DEE-2929212A2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5900"/>
            <a:ext cx="7312429" cy="4691063"/>
          </a:xfrm>
        </p:spPr>
        <p:txBody>
          <a:bodyPr vert="horz" lIns="180000" tIns="180000" rIns="180000" bIns="180000" rtlCol="0" anchor="t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solidFill>
                  <a:srgbClr val="0D0D0D"/>
                </a:solidFill>
                <a:effectLst/>
                <a:ea typeface="Calibri" panose="020F0502020204030204" pitchFamily="34" charset="0"/>
              </a:rPr>
              <a:t>Ahead of the NHS’s 80th anniversary, the NHS Long Term Plan is looking to address significant issues around:</a:t>
            </a:r>
          </a:p>
          <a:p>
            <a:pPr marL="800100" lvl="1" indent="-342900">
              <a:lnSpc>
                <a:spcPct val="107000"/>
              </a:lnSpc>
              <a:buFont typeface="Symbol" pitchFamily="2" charset="2"/>
              <a:buChar char=""/>
            </a:pPr>
            <a:r>
              <a:rPr lang="en-GB" sz="1900" kern="100" dirty="0">
                <a:solidFill>
                  <a:srgbClr val="0D0D0D"/>
                </a:solidFill>
                <a:effectLst/>
                <a:ea typeface="Calibri" panose="020F0502020204030204" pitchFamily="34" charset="0"/>
              </a:rPr>
              <a:t>managing funding;</a:t>
            </a:r>
          </a:p>
          <a:p>
            <a:pPr marL="800100" lvl="1" indent="-342900">
              <a:lnSpc>
                <a:spcPct val="107000"/>
              </a:lnSpc>
              <a:buFont typeface="Symbol" pitchFamily="2" charset="2"/>
              <a:buChar char=""/>
            </a:pPr>
            <a:r>
              <a:rPr lang="en-GB" sz="1900" kern="100" dirty="0">
                <a:solidFill>
                  <a:srgbClr val="0D0D0D"/>
                </a:solidFill>
                <a:effectLst/>
                <a:ea typeface="Calibri" panose="020F0502020204030204" pitchFamily="34" charset="0"/>
              </a:rPr>
              <a:t>staffing shortages;</a:t>
            </a:r>
          </a:p>
          <a:p>
            <a:pPr marL="800100" lvl="1" indent="-342900">
              <a:lnSpc>
                <a:spcPct val="107000"/>
              </a:lnSpc>
              <a:buFont typeface="Symbol" pitchFamily="2" charset="2"/>
              <a:buChar char=""/>
            </a:pPr>
            <a:r>
              <a:rPr lang="en-GB" sz="1900" kern="100" dirty="0">
                <a:solidFill>
                  <a:srgbClr val="0D0D0D"/>
                </a:solidFill>
                <a:effectLst/>
                <a:ea typeface="Calibri" panose="020F0502020204030204" pitchFamily="34" charset="0"/>
              </a:rPr>
              <a:t>increasing inequalities;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1900" kern="100" dirty="0">
                <a:solidFill>
                  <a:srgbClr val="0D0D0D"/>
                </a:solidFill>
                <a:effectLst/>
                <a:ea typeface="Calibri" panose="020F0502020204030204" pitchFamily="34" charset="0"/>
              </a:rPr>
              <a:t>a growing and ageing population.</a:t>
            </a:r>
            <a:endParaRPr lang="en-US" sz="1900" dirty="0"/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900" dirty="0"/>
              <a:t>Research the NHS Long Term Plan: </a:t>
            </a:r>
            <a:r>
              <a:rPr lang="en-GB" sz="19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www.longtermplan.nhs.uk/</a:t>
            </a:r>
            <a:endParaRPr lang="en-US" sz="1900" dirty="0"/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900" dirty="0">
                <a:solidFill>
                  <a:srgbClr val="3F3F3F"/>
                </a:solidFill>
                <a:effectLst/>
              </a:rPr>
              <a:t>In small groups, research one section of </a:t>
            </a:r>
            <a:r>
              <a:rPr lang="en-GB" sz="1900">
                <a:solidFill>
                  <a:srgbClr val="3F3F3F"/>
                </a:solidFill>
                <a:effectLst/>
              </a:rPr>
              <a:t>the Long Term </a:t>
            </a:r>
            <a:r>
              <a:rPr lang="en-GB" sz="1900" dirty="0">
                <a:solidFill>
                  <a:srgbClr val="3F3F3F"/>
                </a:solidFill>
                <a:effectLst/>
              </a:rPr>
              <a:t>Plan.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900" dirty="0">
                <a:solidFill>
                  <a:srgbClr val="3F3F3F"/>
                </a:solidFill>
                <a:effectLst/>
              </a:rPr>
              <a:t>Answer the questions on the worksheet and complete the table.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BA64BE-4617-A9AB-5467-0F0C000BD3F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>
                <a:latin typeface="Arial"/>
                <a:cs typeface="Arial"/>
              </a:rPr>
              <a:t>L4 Activity 2 Worksheet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C235CB-4B4F-76A0-9921-919389601F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7821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12E3A6-83D0-984E-8F97-8995CF4113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361439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Which of the following technological advances improves the diagnostic process in healthcare?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lnSpc>
                <a:spcPct val="97916"/>
              </a:lnSpc>
              <a:spcBef>
                <a:spcPts val="80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Increasing the availability of private healthcare</a:t>
            </a:r>
          </a:p>
          <a:p>
            <a:pPr marL="457200" lvl="0" indent="-457200">
              <a:lnSpc>
                <a:spcPct val="97916"/>
              </a:lnSpc>
              <a:spcBef>
                <a:spcPts val="80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Assisting patients with self management of a condition</a:t>
            </a:r>
          </a:p>
          <a:p>
            <a:pPr marL="457200" lvl="0" indent="-457200">
              <a:lnSpc>
                <a:spcPct val="97916"/>
              </a:lnSpc>
              <a:spcBef>
                <a:spcPts val="80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Enabling remote access for healthcare professionals</a:t>
            </a:r>
          </a:p>
          <a:p>
            <a:pPr marL="457200" lvl="0" indent="-457200">
              <a:lnSpc>
                <a:spcPct val="97916"/>
              </a:lnSpc>
              <a:spcBef>
                <a:spcPts val="80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Restoring and regenerating damaged tissues</a:t>
            </a:r>
          </a:p>
          <a:p>
            <a:pPr marL="0" lvl="0" indent="0" algn="r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dirty="0"/>
              <a:t>(1 mark)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720255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166837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Which of the following technological advances improves the diagnostic process in healthcare?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Increasing the availability of private healthcare</a:t>
            </a:r>
          </a:p>
          <a:p>
            <a:pPr marL="457200" lvl="0" indent="-45720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Assisting patients with self management of a condition</a:t>
            </a:r>
          </a:p>
          <a:p>
            <a:pPr marL="457200" lvl="0" indent="-45720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Enabling remote access for healthcare professionals</a:t>
            </a:r>
          </a:p>
          <a:p>
            <a:pPr marL="457200" lvl="0" indent="-45720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Restoring and regenerating damaged tissues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38392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A6506AA6-2FD2-E538-397D-2CB664767B3F}"/>
              </a:ext>
            </a:extLst>
          </p:cNvPr>
          <p:cNvSpPr txBox="1">
            <a:spLocks/>
          </p:cNvSpPr>
          <p:nvPr/>
        </p:nvSpPr>
        <p:spPr>
          <a:xfrm>
            <a:off x="8175008" y="2892829"/>
            <a:ext cx="3507474" cy="3284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/>
              <a:t>AO1</a:t>
            </a:r>
          </a:p>
          <a:p>
            <a:pPr marL="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/>
              <a:t>C. Enabling remote access for healthcare professionals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BA887C0F-1F5B-F333-48CC-246E5E0C7EE7}"/>
              </a:ext>
            </a:extLst>
          </p:cNvPr>
          <p:cNvSpPr txBox="1">
            <a:spLocks/>
          </p:cNvSpPr>
          <p:nvPr/>
        </p:nvSpPr>
        <p:spPr>
          <a:xfrm>
            <a:off x="8175008" y="2055812"/>
            <a:ext cx="2689727" cy="62051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chemeClr val="tx1"/>
                </a:solidFill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1832027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Which of the following ways can artificial intelligence (AI) assist in initial diagnosis? </a:t>
            </a:r>
          </a:p>
          <a:p>
            <a:pPr marL="514350" indent="-514350">
              <a:buFont typeface="+mj-lt"/>
              <a:buAutoNum type="arabicPeriod" startAt="2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Assisting patients with self-management of a condition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Enhancing the triage system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Providing funding for healthcare provision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Enabling continuing care by remote consultation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720255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664846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7590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consider the issues facing NHS provision in the UK</a:t>
            </a:r>
          </a:p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consider the potential impact of future developments in the healthcare sector for improving care provision</a:t>
            </a:r>
          </a:p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investigate how the NHS </a:t>
            </a:r>
            <a:br>
              <a:rPr lang="en-US" dirty="0">
                <a:latin typeface="Arial"/>
                <a:ea typeface="Lato"/>
                <a:cs typeface="Arial"/>
                <a:sym typeface="Lato"/>
              </a:rPr>
            </a:br>
            <a:r>
              <a:rPr lang="en-US" dirty="0">
                <a:latin typeface="Arial"/>
                <a:ea typeface="Lato"/>
                <a:cs typeface="Arial"/>
                <a:sym typeface="Lato"/>
              </a:rPr>
              <a:t>Long Term Plan will address future developments in the healthcare sector.</a:t>
            </a:r>
            <a:endParaRPr lang="en-US" dirty="0">
              <a:latin typeface="Arial"/>
              <a:ea typeface="Lato"/>
              <a:cs typeface="Arial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43075" y="1690688"/>
            <a:ext cx="5610726" cy="4486275"/>
          </a:xfrm>
        </p:spPr>
        <p:txBody>
          <a:bodyPr vert="horz" lIns="180000" tIns="144000" rIns="180000" bIns="144000" rtlCol="0" anchor="t">
            <a:normAutofit fontScale="775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CS2.1 Communicate clearly and effectively with a variety of stakeholders </a:t>
            </a:r>
          </a:p>
          <a:p>
            <a:r>
              <a:rPr lang="en-US" dirty="0"/>
              <a:t>CS3.2 Undertake collaborative work</a:t>
            </a:r>
          </a:p>
          <a:p>
            <a:r>
              <a:rPr lang="en-US" dirty="0"/>
              <a:t>CS5.2 Apply principles for evidence-based practice to contribute to research and innovation within a specific area</a:t>
            </a:r>
          </a:p>
          <a:p>
            <a:r>
              <a:rPr lang="en-US" dirty="0"/>
              <a:t>CS6.1 Present their project findings in a range of formats.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>
                <a:latin typeface="Arial"/>
                <a:cs typeface="Arial"/>
              </a:rPr>
              <a:t>English: </a:t>
            </a:r>
          </a:p>
          <a:p>
            <a:r>
              <a:rPr lang="en-US" dirty="0">
                <a:latin typeface="Arial"/>
                <a:cs typeface="Arial"/>
              </a:rPr>
              <a:t>GEC1 Convey technical information to different audiences</a:t>
            </a:r>
          </a:p>
          <a:p>
            <a:r>
              <a:rPr lang="en-US" dirty="0"/>
              <a:t>GEC2 Present information and ideas</a:t>
            </a:r>
          </a:p>
          <a:p>
            <a:r>
              <a:rPr lang="en-US" dirty="0"/>
              <a:t>GEC3 Create texts for different purposes and audiences</a:t>
            </a:r>
          </a:p>
          <a:p>
            <a:r>
              <a:rPr lang="en-US" dirty="0"/>
              <a:t>GEC4 </a:t>
            </a:r>
            <a:r>
              <a:rPr lang="en-US" dirty="0" err="1"/>
              <a:t>Summarise</a:t>
            </a:r>
            <a:r>
              <a:rPr lang="en-US" dirty="0"/>
              <a:t> information/ideas</a:t>
            </a:r>
          </a:p>
          <a:p>
            <a:r>
              <a:rPr lang="en-US" dirty="0"/>
              <a:t>GEC5 </a:t>
            </a:r>
            <a:r>
              <a:rPr lang="en-US" dirty="0" err="1"/>
              <a:t>Synthesise</a:t>
            </a:r>
            <a:r>
              <a:rPr lang="en-US" dirty="0"/>
              <a:t> information.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Which of the following ways can artificial intelligence (AI) assist in initial diagnosis? </a:t>
            </a:r>
          </a:p>
          <a:p>
            <a:pPr marL="514350" indent="-514350">
              <a:buFont typeface="+mj-lt"/>
              <a:buAutoNum type="arabicPeriod" startAt="2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Assisting patients with self-management of a condition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Enhancing the triage system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Providing funding for healthcare provision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Enabling continuing care by remote consultation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720255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44BCC188-D76A-4017-C490-203C6C52EBC3}"/>
              </a:ext>
            </a:extLst>
          </p:cNvPr>
          <p:cNvSpPr txBox="1">
            <a:spLocks/>
          </p:cNvSpPr>
          <p:nvPr/>
        </p:nvSpPr>
        <p:spPr>
          <a:xfrm>
            <a:off x="8175008" y="2892829"/>
            <a:ext cx="3507474" cy="3284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sz="2000" dirty="0"/>
              <a:t>AO1</a:t>
            </a:r>
          </a:p>
          <a:p>
            <a:pPr mar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endParaRPr lang="en-US" sz="2000" dirty="0"/>
          </a:p>
          <a:p>
            <a:pPr mar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sz="2000" dirty="0"/>
              <a:t>B. Enhancing the triage system</a:t>
            </a:r>
          </a:p>
          <a:p>
            <a:pPr marL="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000" dirty="0"/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5AF05C61-2AF6-50D3-5F49-4793C842A0A7}"/>
              </a:ext>
            </a:extLst>
          </p:cNvPr>
          <p:cNvSpPr txBox="1">
            <a:spLocks/>
          </p:cNvSpPr>
          <p:nvPr/>
        </p:nvSpPr>
        <p:spPr>
          <a:xfrm>
            <a:off x="8175008" y="2055812"/>
            <a:ext cx="2689727" cy="62051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chemeClr val="tx1"/>
                </a:solidFill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4202504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dirty="0"/>
              <a:t>Which of the following applications can biomarkers be used for? 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indent="-514350">
              <a:buFont typeface="+mj-lt"/>
              <a:buAutoNum type="arabicPeriod" startAt="3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lvl="0" indent="-457200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Tracking the treatment of a disease</a:t>
            </a:r>
          </a:p>
          <a:p>
            <a:pPr marL="558800" lvl="0" indent="-457200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Increasing life expectancy</a:t>
            </a:r>
          </a:p>
          <a:p>
            <a:pPr marL="558800" lvl="0" indent="-457200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Increasing the availability of new therapeutics</a:t>
            </a:r>
          </a:p>
          <a:p>
            <a:pPr marL="558800" lvl="0" indent="-457200">
              <a:lnSpc>
                <a:spcPct val="150000"/>
              </a:lnSpc>
              <a:spcBef>
                <a:spcPts val="0"/>
              </a:spcBef>
              <a:buClrTx/>
              <a:buSzPct val="100000"/>
              <a:buFont typeface="+mj-lt"/>
              <a:buAutoNum type="alphaUcPeriod"/>
            </a:pPr>
            <a:r>
              <a:rPr lang="en-US" dirty="0"/>
              <a:t>Reducing the costs of treatment plans</a:t>
            </a:r>
          </a:p>
          <a:p>
            <a:pPr marL="0" lvl="0" indent="0" algn="r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5592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720255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4017595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400" dirty="0"/>
              <a:t>Which of the following applications can biomarkers be used for? </a:t>
            </a:r>
            <a:endParaRPr lang="en-US" sz="2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indent="-514350">
              <a:buFont typeface="+mj-lt"/>
              <a:buAutoNum type="arabicPeriod" startAt="3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Tracking the treatment of a disease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Increasing life expectancy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Increasing the availability of new therapeutics</a:t>
            </a:r>
          </a:p>
          <a:p>
            <a:pPr marL="5588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UcPeriod"/>
            </a:pPr>
            <a:r>
              <a:rPr lang="en-US" sz="2400" dirty="0"/>
              <a:t>Reducing the costs of treatment plans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720255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7BB44564-3E0E-F087-85D3-FD7333D23208}"/>
              </a:ext>
            </a:extLst>
          </p:cNvPr>
          <p:cNvSpPr txBox="1">
            <a:spLocks/>
          </p:cNvSpPr>
          <p:nvPr/>
        </p:nvSpPr>
        <p:spPr>
          <a:xfrm>
            <a:off x="8175008" y="2892829"/>
            <a:ext cx="3507474" cy="32841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sz="2000" dirty="0"/>
              <a:t>AO1</a:t>
            </a:r>
          </a:p>
          <a:p>
            <a:pPr mar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endParaRPr lang="en-US" sz="2000" dirty="0"/>
          </a:p>
          <a:p>
            <a:pPr mar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sz="2000" dirty="0"/>
              <a:t>A. Tracking the treatment of a disease</a:t>
            </a:r>
          </a:p>
          <a:p>
            <a:pPr marL="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000" dirty="0"/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2E0813AD-9B7D-4D99-36C1-5BB2FB63CD62}"/>
              </a:ext>
            </a:extLst>
          </p:cNvPr>
          <p:cNvSpPr txBox="1">
            <a:spLocks/>
          </p:cNvSpPr>
          <p:nvPr/>
        </p:nvSpPr>
        <p:spPr>
          <a:xfrm>
            <a:off x="8175008" y="2055812"/>
            <a:ext cx="2689727" cy="62051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chemeClr val="tx1"/>
                </a:solidFill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3781198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633857" cy="4351338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Summarise (in no more than five sentences) your key learning from today’s lesson. 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kern="100" dirty="0">
                <a:solidFill>
                  <a:srgbClr val="0D0D0D"/>
                </a:solidFill>
                <a:effectLst/>
                <a:latin typeface="Arial"/>
                <a:ea typeface="Calibri"/>
                <a:cs typeface="Times New Roman"/>
              </a:rPr>
              <a:t>Share your summary with a partner</a:t>
            </a:r>
            <a:r>
              <a:rPr lang="en-US" kern="100" dirty="0">
                <a:solidFill>
                  <a:srgbClr val="0D0D0D"/>
                </a:solidFill>
                <a:latin typeface="Arial"/>
                <a:ea typeface="Calibri"/>
                <a:cs typeface="Times New Roman"/>
              </a:rPr>
              <a:t>. Did</a:t>
            </a:r>
            <a:r>
              <a:rPr lang="en-US" kern="100" dirty="0">
                <a:solidFill>
                  <a:srgbClr val="0D0D0D"/>
                </a:solidFill>
                <a:effectLst/>
                <a:latin typeface="Arial"/>
                <a:ea typeface="Calibri"/>
                <a:cs typeface="Times New Roman"/>
              </a:rPr>
              <a:t> either of you miss anything essential?</a:t>
            </a:r>
            <a:endParaRPr lang="en-GB" kern="100" dirty="0">
              <a:solidFill>
                <a:srgbClr val="0D0D0D"/>
              </a:solidFill>
              <a:effectLst/>
              <a:latin typeface="Arial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endParaRPr lang="en-US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257800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12621843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Follow-up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37855"/>
            <a:ext cx="10515599" cy="463910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2000" i="0" dirty="0">
                <a:solidFill>
                  <a:schemeClr val="tx1"/>
                </a:solidFill>
                <a:effectLst/>
              </a:rPr>
              <a:t>Carry out research into genomics. Find out what it is and what impact it might have on future developments in the healthcare sector, such as AI, improved diagnostics and</a:t>
            </a:r>
            <a:r>
              <a:rPr lang="en-GB" sz="2000" dirty="0">
                <a:solidFill>
                  <a:schemeClr val="tx1"/>
                </a:solidFill>
              </a:rPr>
              <a:t> funding.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W</a:t>
            </a:r>
            <a:r>
              <a:rPr lang="en-GB" sz="2000" i="0" dirty="0">
                <a:solidFill>
                  <a:schemeClr val="tx1"/>
                </a:solidFill>
                <a:effectLst/>
              </a:rPr>
              <a:t>rite a leaflet that could be used as an infographic to share your findings with service users.</a:t>
            </a:r>
          </a:p>
          <a:p>
            <a:pPr marL="0" indent="0">
              <a:buNone/>
            </a:pPr>
            <a:r>
              <a:rPr lang="en-GB" sz="2000" i="0" dirty="0">
                <a:solidFill>
                  <a:schemeClr val="tx1"/>
                </a:solidFill>
                <a:effectLst/>
              </a:rPr>
              <a:t>Useful websites: 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hlinkClick r:id="rId3"/>
              </a:rPr>
              <a:t>Accelerating genomic medicine in the NHS</a:t>
            </a: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i="0" dirty="0">
                <a:solidFill>
                  <a:schemeClr val="tx1"/>
                </a:solidFill>
                <a:effectLst/>
                <a:hlinkClick r:id="rId4"/>
              </a:rPr>
              <a:t>100,000 Genomes Project</a:t>
            </a:r>
            <a:endParaRPr lang="en-GB" sz="2000" i="0" dirty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hlinkClick r:id="rId5"/>
              </a:rPr>
              <a:t>Newborns to get rapid genetic disease diagnosis</a:t>
            </a: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i="0" dirty="0">
                <a:solidFill>
                  <a:schemeClr val="tx1"/>
                </a:solidFill>
                <a:effectLst/>
                <a:hlinkClick r:id="rId6"/>
              </a:rPr>
              <a:t>GENOME UK: The future of healthcare</a:t>
            </a:r>
            <a:endParaRPr lang="en-GB" sz="2000" i="0" dirty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hlinkClick r:id="rId7"/>
              </a:rPr>
              <a:t>The NHS’s new strategy for genomics: Five key takeaways</a:t>
            </a:r>
            <a:endParaRPr lang="en-GB" sz="2000" i="0" dirty="0">
              <a:solidFill>
                <a:schemeClr val="tx1"/>
              </a:solidFill>
              <a:effectLst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1700" u="none" strike="noStrike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  <a:hlinkClick r:id="rId4"/>
            </a:endParaRPr>
          </a:p>
          <a:p>
            <a:endParaRPr lang="en-GB" sz="1600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Follow-up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DAF7B810-6740-E510-0186-58CEF86623A2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2058731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3708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considered the issues facing NHS provision in the UK</a:t>
            </a:r>
          </a:p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considered the potential impact of future developments in the healthcare sector for improving care provision</a:t>
            </a:r>
          </a:p>
          <a:p>
            <a:r>
              <a:rPr lang="en-US" dirty="0">
                <a:latin typeface="Arial"/>
                <a:ea typeface="Lato"/>
                <a:cs typeface="Arial"/>
                <a:sym typeface="Lato"/>
              </a:rPr>
              <a:t>investigated how the NHS </a:t>
            </a:r>
            <a:br>
              <a:rPr lang="en-US" dirty="0">
                <a:latin typeface="Arial"/>
                <a:ea typeface="Lato"/>
                <a:cs typeface="Arial"/>
                <a:sym typeface="Lato"/>
              </a:rPr>
            </a:br>
            <a:r>
              <a:rPr lang="en-US" dirty="0">
                <a:latin typeface="Arial"/>
                <a:ea typeface="Lato"/>
                <a:cs typeface="Arial"/>
                <a:sym typeface="Lato"/>
              </a:rPr>
              <a:t>Long-Term Plan will address future developments in the healthcare sector.</a:t>
            </a:r>
            <a:endParaRPr lang="en-US" dirty="0">
              <a:latin typeface="Arial"/>
              <a:ea typeface="Lato"/>
              <a:cs typeface="Arial"/>
            </a:endParaRP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4369E2E-B0A7-B4F4-CEE2-6B995683B1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1" y="1825625"/>
            <a:ext cx="5257800" cy="4351338"/>
          </a:xfrm>
        </p:spPr>
        <p:txBody>
          <a:bodyPr vert="horz" lIns="180000" tIns="144000" rIns="180000" bIns="144000" rtlCol="0" anchor="t">
            <a:normAutofit fontScale="775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CS2.1 Communicate clearly and effectively with a variety of stakeholders </a:t>
            </a:r>
          </a:p>
          <a:p>
            <a:r>
              <a:rPr lang="en-US" dirty="0"/>
              <a:t>CS3.2 Undertake collaborative work</a:t>
            </a:r>
          </a:p>
          <a:p>
            <a:r>
              <a:rPr lang="en-US" dirty="0"/>
              <a:t>CS5.2 Apply principles for evidence-based practice to contribute to research and innovation within a specific area</a:t>
            </a:r>
          </a:p>
          <a:p>
            <a:r>
              <a:rPr lang="en-US" dirty="0"/>
              <a:t>CS6.1 Present their project findings in a range of formats.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>
                <a:latin typeface="Arial"/>
                <a:cs typeface="Arial"/>
              </a:rPr>
              <a:t>English: </a:t>
            </a:r>
          </a:p>
          <a:p>
            <a:r>
              <a:rPr lang="en-US" dirty="0">
                <a:latin typeface="Arial"/>
                <a:cs typeface="Arial"/>
              </a:rPr>
              <a:t>GEC1 Convey technical information to different audiences</a:t>
            </a:r>
          </a:p>
          <a:p>
            <a:r>
              <a:rPr lang="en-US" dirty="0"/>
              <a:t>GEC2 Present information and ideas</a:t>
            </a:r>
          </a:p>
          <a:p>
            <a:r>
              <a:rPr lang="en-US" dirty="0"/>
              <a:t>GEC3 Create texts for different purposes and audiences</a:t>
            </a:r>
          </a:p>
          <a:p>
            <a:r>
              <a:rPr lang="en-US" dirty="0"/>
              <a:t>GEC4 </a:t>
            </a:r>
            <a:r>
              <a:rPr lang="en-US" dirty="0" err="1"/>
              <a:t>Summarise</a:t>
            </a:r>
            <a:r>
              <a:rPr lang="en-US" dirty="0"/>
              <a:t> information/ideas</a:t>
            </a:r>
          </a:p>
          <a:p>
            <a:r>
              <a:rPr lang="en-US" dirty="0"/>
              <a:t>GEC5 </a:t>
            </a:r>
            <a:r>
              <a:rPr lang="en-US" dirty="0" err="1"/>
              <a:t>Synthesise</a:t>
            </a:r>
            <a:r>
              <a:rPr lang="en-US" dirty="0"/>
              <a:t> information.</a:t>
            </a:r>
          </a:p>
        </p:txBody>
      </p:sp>
    </p:spTree>
    <p:extLst>
      <p:ext uri="{BB962C8B-B14F-4D97-AF65-F5344CB8AC3E}">
        <p14:creationId xmlns:p14="http://schemas.microsoft.com/office/powerpoint/2010/main" val="300757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78F1-B11F-DFF8-A093-D8550A658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issues in the NHS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E4551-761B-6C6E-C155-91BACA1FB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27" y="1690688"/>
            <a:ext cx="10661073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Arial"/>
                <a:ea typeface="Lato"/>
                <a:cs typeface="Arial"/>
                <a:sym typeface="Lato"/>
              </a:rPr>
              <a:t>Click on the link to watch the following video from Sky News about how the government plans to address the NHS staffing crisis</a:t>
            </a:r>
            <a:r>
              <a:rPr lang="en-US" dirty="0">
                <a:latin typeface="Arial"/>
                <a:ea typeface="Lato"/>
                <a:cs typeface="Arial"/>
                <a:sym typeface="Lato"/>
              </a:rPr>
              <a:t>:</a:t>
            </a:r>
          </a:p>
          <a:p>
            <a:pPr marL="0" indent="0">
              <a:buNone/>
            </a:pPr>
            <a:endParaRPr lang="en-US" dirty="0">
              <a:latin typeface="Arial"/>
              <a:ea typeface="Lato"/>
              <a:cs typeface="Arial"/>
              <a:sym typeface="Lato"/>
            </a:endParaRPr>
          </a:p>
          <a:p>
            <a:pPr marL="0" indent="0">
              <a:buNone/>
            </a:pPr>
            <a:r>
              <a:rPr lang="en-US" dirty="0">
                <a:latin typeface="Arial"/>
                <a:ea typeface="Lato"/>
                <a:cs typeface="Arial"/>
                <a:sym typeface="Lato"/>
                <a:hlinkClick r:id="rId3"/>
              </a:rPr>
              <a:t>How the government plans to address the NHS staffing crisis</a:t>
            </a:r>
            <a:endParaRPr lang="en-US" dirty="0">
              <a:latin typeface="Arial"/>
              <a:ea typeface="Lato"/>
              <a:cs typeface="Arial"/>
              <a:sym typeface="Lato"/>
            </a:endParaRPr>
          </a:p>
          <a:p>
            <a:pPr marL="0" indent="0">
              <a:buNone/>
            </a:pPr>
            <a:endParaRPr lang="en-GB" dirty="0">
              <a:hlinkClick r:id="rId4"/>
            </a:endParaRPr>
          </a:p>
          <a:p>
            <a:pPr marL="0" indent="0">
              <a:buNone/>
            </a:pPr>
            <a:endParaRPr lang="en-GB" dirty="0">
              <a:hlinkClick r:id="rId4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FA94F0-13BE-5A75-7D36-77CF1FE027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B208F2-8506-A254-1945-A1E1EEF345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6102927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94198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4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the impact of these factors on healthcare provision? 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44B155-1C7E-D106-4C27-9C035E254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Funding of services</a:t>
            </a:r>
          </a:p>
          <a:p>
            <a:r>
              <a:rPr lang="en-GB" dirty="0"/>
              <a:t>Private healthcare provision</a:t>
            </a:r>
          </a:p>
          <a:p>
            <a:r>
              <a:rPr lang="en-GB" dirty="0"/>
              <a:t>Changes in patient/service user demographics (e.g. increasing life expectancy, obesity, inequality, population growth)</a:t>
            </a:r>
          </a:p>
          <a:p>
            <a:r>
              <a:rPr lang="en-GB" dirty="0"/>
              <a:t>AI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8872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655594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811"/>
            <a:ext cx="8417312" cy="1325563"/>
          </a:xfrm>
        </p:spPr>
        <p:txBody>
          <a:bodyPr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4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this equipment for?</a:t>
            </a:r>
            <a:br>
              <a:rPr lang="en-US" sz="4000" dirty="0"/>
            </a:br>
            <a:r>
              <a:rPr lang="en-US" sz="4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have things improved through the use of </a:t>
            </a:r>
            <a:r>
              <a:rPr lang="en-US" sz="4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1"/>
                  </a:ext>
                </a:extLst>
              </a:rPr>
              <a:t>technology</a:t>
            </a:r>
            <a:r>
              <a:rPr lang="en-US" sz="4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5541579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  <p:pic>
        <p:nvPicPr>
          <p:cNvPr id="3" name="Picture 2" descr="A person lying on a bed with electrodes attached to his body">
            <a:extLst>
              <a:ext uri="{FF2B5EF4-FFF2-40B4-BE49-F238E27FC236}">
                <a16:creationId xmlns:a16="http://schemas.microsoft.com/office/drawing/2014/main" id="{56716952-49C6-6628-6F49-F88E71DB4F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41" y="2611994"/>
            <a:ext cx="4033672" cy="2688846"/>
          </a:xfrm>
          <a:prstGeom prst="rect">
            <a:avLst/>
          </a:prstGeom>
        </p:spPr>
      </p:pic>
      <p:pic>
        <p:nvPicPr>
          <p:cNvPr id="10" name="Picture 9" descr="A stethoscope around a tablet">
            <a:extLst>
              <a:ext uri="{FF2B5EF4-FFF2-40B4-BE49-F238E27FC236}">
                <a16:creationId xmlns:a16="http://schemas.microsoft.com/office/drawing/2014/main" id="{8E915625-CE6B-55D0-D984-AF95DAC774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637" y="2720599"/>
            <a:ext cx="3706725" cy="2471635"/>
          </a:xfrm>
          <a:prstGeom prst="rect">
            <a:avLst/>
          </a:prstGeom>
        </p:spPr>
      </p:pic>
      <p:pic>
        <p:nvPicPr>
          <p:cNvPr id="14" name="Picture 13" descr="A person holding a smart watch and a phone showing an electrocardiagram app">
            <a:extLst>
              <a:ext uri="{FF2B5EF4-FFF2-40B4-BE49-F238E27FC236}">
                <a16:creationId xmlns:a16="http://schemas.microsoft.com/office/drawing/2014/main" id="{E0AE76B7-9274-FCA6-DB9E-B796AA536B7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386" y="2611994"/>
            <a:ext cx="4033269" cy="268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Potential impacts of future developments in </a:t>
            </a:r>
            <a:br>
              <a:rPr lang="en-GB" sz="4000" dirty="0"/>
            </a:br>
            <a:r>
              <a:rPr lang="en-GB" sz="3600" dirty="0"/>
              <a:t>Care provision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200" dirty="0">
                <a:latin typeface="Arial"/>
                <a:cs typeface="Arial"/>
              </a:rPr>
              <a:t>The following slides discuss a range of ways in which future developments may impact healthcare </a:t>
            </a:r>
            <a:r>
              <a:rPr lang="en-GB" sz="2200" dirty="0">
                <a:solidFill>
                  <a:srgbClr val="0D0D0D"/>
                </a:solidFill>
                <a:latin typeface="Arial"/>
                <a:cs typeface="Arial"/>
              </a:rPr>
              <a:t>–</a:t>
            </a:r>
            <a:r>
              <a:rPr lang="en-US" sz="2200" dirty="0">
                <a:latin typeface="Arial"/>
                <a:cs typeface="Arial"/>
              </a:rPr>
              <a:t> for both patients and staff.</a:t>
            </a:r>
          </a:p>
          <a:p>
            <a:pPr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200" dirty="0">
                <a:latin typeface="Arial"/>
                <a:cs typeface="Arial"/>
              </a:rPr>
              <a:t>As you view the slides and take part in the discussions, complete the worksheet to summarise the potential benefits of new technologies. </a:t>
            </a:r>
            <a:endParaRPr lang="en-US" sz="2200" dirty="0">
              <a:latin typeface="Segoe UI"/>
              <a:cs typeface="Segoe UI"/>
            </a:endParaRPr>
          </a:p>
          <a:p>
            <a:pPr>
              <a:lnSpc>
                <a:spcPct val="114999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200" dirty="0">
                <a:solidFill>
                  <a:srgbClr val="262626"/>
                </a:solidFill>
                <a:latin typeface="Arial"/>
                <a:ea typeface="Calibri" panose="020F0502020204030204" pitchFamily="34" charset="0"/>
                <a:cs typeface="Arial"/>
              </a:rPr>
              <a:t>AI in particular has a great potential to help healthcare professionals perform better at their jobs. </a:t>
            </a:r>
            <a:endParaRPr lang="en-US" sz="2200" dirty="0">
              <a:solidFill>
                <a:srgbClr val="26262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  <a:p>
            <a:pPr marL="34290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Char char="●"/>
            </a:pPr>
            <a:endParaRPr lang="en-US" sz="2200" kern="100" dirty="0">
              <a:solidFill>
                <a:srgbClr val="0D0D0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257800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 anchor="t"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>
                <a:latin typeface="Arial"/>
                <a:cs typeface="Arial"/>
              </a:rPr>
              <a:t>L5 Activity 1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953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Potential impacts of future developments </a:t>
            </a:r>
            <a:br>
              <a:rPr lang="en-GB" sz="3600" dirty="0"/>
            </a:br>
            <a:r>
              <a:rPr lang="en-GB" sz="3600" dirty="0"/>
              <a:t>Funding of public health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70239" cy="4351338"/>
          </a:xfrm>
        </p:spPr>
        <p:txBody>
          <a:bodyPr vert="horz" lIns="180000" tIns="180000" rIns="180000" bIns="180000" rtlCol="0" anchor="t">
            <a:noAutofit/>
          </a:bodyPr>
          <a:lstStyle/>
          <a:p>
            <a:r>
              <a:rPr lang="en-GB" sz="2200" dirty="0">
                <a:latin typeface="Arial"/>
                <a:cs typeface="Arial"/>
              </a:rPr>
              <a:t>Optional: Watch this video about how money flows in the NHS: </a:t>
            </a:r>
            <a:r>
              <a:rPr lang="en-GB" sz="2200" dirty="0">
                <a:latin typeface="Arial"/>
                <a:cs typeface="Arial"/>
                <a:hlinkClick r:id="rId3"/>
              </a:rPr>
              <a:t>NHS finance explained: How money flows in the NHS - 2023 Update</a:t>
            </a:r>
            <a:endParaRPr lang="en-GB" sz="2200" dirty="0">
              <a:latin typeface="Arial"/>
              <a:cs typeface="Arial"/>
            </a:endParaRPr>
          </a:p>
          <a:p>
            <a:r>
              <a:rPr lang="en-GB" sz="2200" dirty="0">
                <a:latin typeface="Arial"/>
                <a:cs typeface="Arial"/>
              </a:rPr>
              <a:t>How is public health funded?</a:t>
            </a:r>
          </a:p>
          <a:p>
            <a:r>
              <a:rPr lang="en-GB" sz="2200" dirty="0">
                <a:solidFill>
                  <a:srgbClr val="374151"/>
                </a:solidFill>
                <a:latin typeface="Arial"/>
                <a:cs typeface="Arial"/>
              </a:rPr>
              <a:t>Increased funding may lead to reduced waiting times for treatments and appointments, ensuring that patients receive timely care.</a:t>
            </a:r>
            <a:endParaRPr lang="en-GB" sz="2200" dirty="0">
              <a:solidFill>
                <a:srgbClr val="262626"/>
              </a:solidFill>
              <a:latin typeface="Arial"/>
              <a:cs typeface="Arial"/>
            </a:endParaRPr>
          </a:p>
          <a:p>
            <a:r>
              <a:rPr lang="en-GB" sz="2200" dirty="0">
                <a:solidFill>
                  <a:srgbClr val="374151"/>
                </a:solidFill>
                <a:latin typeface="Arial"/>
                <a:cs typeface="Arial"/>
              </a:rPr>
              <a:t>Extra funding may enable the NHS to invest in new technologies, equipment, and facilities, which can lead to improved diagnosis and treatment outcomes.</a:t>
            </a:r>
            <a:endParaRPr lang="en-GB" sz="2200" dirty="0"/>
          </a:p>
          <a:p>
            <a:r>
              <a:rPr lang="en-GB" sz="2200" dirty="0">
                <a:latin typeface="Arial"/>
                <a:cs typeface="Arial"/>
              </a:rPr>
              <a:t>What are the benefits to the healthcare workers?</a:t>
            </a:r>
          </a:p>
          <a:p>
            <a:r>
              <a:rPr lang="en-GB" sz="2200" dirty="0">
                <a:latin typeface="Arial"/>
                <a:cs typeface="Arial"/>
              </a:rPr>
              <a:t>What are the foreseeable disadvantages?</a:t>
            </a:r>
          </a:p>
          <a:p>
            <a:pPr marL="0" indent="0">
              <a:buNone/>
            </a:pPr>
            <a:endParaRPr lang="en-GB" sz="2200" dirty="0">
              <a:latin typeface="Arial"/>
              <a:cs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64668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141088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Potential impacts of future developments </a:t>
            </a:r>
            <a:br>
              <a:rPr lang="en-GB" sz="3600" dirty="0"/>
            </a:br>
            <a:r>
              <a:rPr lang="en-GB" sz="3200" dirty="0"/>
              <a:t>Private Medicine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600" cy="4351338"/>
          </a:xfrm>
        </p:spPr>
        <p:txBody>
          <a:bodyPr vert="horz" lIns="180000" tIns="180000" rIns="180000" bIns="180000" rtlCol="0" anchor="t">
            <a:noAutofit/>
          </a:bodyPr>
          <a:lstStyle/>
          <a:p>
            <a:r>
              <a:rPr lang="en-GB" sz="2400" dirty="0">
                <a:latin typeface="Arial"/>
                <a:cs typeface="Arial"/>
              </a:rPr>
              <a:t>Optional: Watch this video about how private healthcare works: </a:t>
            </a:r>
            <a:r>
              <a:rPr lang="en-GB" dirty="0">
                <a:latin typeface="Arial"/>
                <a:cs typeface="Arial"/>
                <a:hlinkClick r:id="rId3"/>
              </a:rPr>
              <a:t>How private healthcare works - YouTube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What is private medicine?</a:t>
            </a:r>
          </a:p>
          <a:p>
            <a:r>
              <a:rPr lang="en-GB" sz="2200" dirty="0">
                <a:solidFill>
                  <a:srgbClr val="000000"/>
                </a:solidFill>
                <a:latin typeface="Arial"/>
                <a:cs typeface="Arial"/>
              </a:rPr>
              <a:t>Private medicine may offer greater patient choice including treatment providers and speed of service.  </a:t>
            </a:r>
            <a:endParaRPr lang="en-US" sz="22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GB" sz="2200" dirty="0">
                <a:solidFill>
                  <a:srgbClr val="000000"/>
                </a:solidFill>
                <a:latin typeface="Arial"/>
                <a:cs typeface="Arial"/>
              </a:rPr>
              <a:t>There may be access to more advanced treatments.</a:t>
            </a:r>
            <a:endParaRPr lang="en-US" sz="2200" dirty="0"/>
          </a:p>
          <a:p>
            <a:r>
              <a:rPr lang="en-US" dirty="0">
                <a:latin typeface="Arial"/>
                <a:cs typeface="Arial"/>
              </a:rPr>
              <a:t>What are the benefits to healthcare staff?</a:t>
            </a:r>
          </a:p>
          <a:p>
            <a:r>
              <a:rPr lang="en-US" dirty="0">
                <a:latin typeface="Arial"/>
                <a:cs typeface="Arial"/>
              </a:rPr>
              <a:t>Are there any possible disadvantages of private medicine?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64668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31359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FACF8-3CB5-A5C0-9D62-680F6162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Potential impacts of future developments </a:t>
            </a:r>
            <a:br>
              <a:rPr lang="en-GB" sz="3600" dirty="0"/>
            </a:br>
            <a:r>
              <a:rPr lang="en-GB" sz="3200" dirty="0">
                <a:latin typeface="Arial"/>
                <a:cs typeface="Arial"/>
              </a:rPr>
              <a:t>Demographics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7561-6854-61AC-93A5-D4AC1573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600" cy="4351338"/>
          </a:xfrm>
        </p:spPr>
        <p:txBody>
          <a:bodyPr vert="horz" lIns="180000" tIns="180000" rIns="180000" bIns="180000" rtlCol="0" anchor="t">
            <a:normAutofit fontScale="92500"/>
          </a:bodyPr>
          <a:lstStyle/>
          <a:p>
            <a:r>
              <a:rPr lang="en-GB" dirty="0">
                <a:latin typeface="Arial"/>
                <a:cs typeface="Arial"/>
              </a:rPr>
              <a:t>Optional: Watch this video about the personal demographics service: </a:t>
            </a:r>
            <a:r>
              <a:rPr lang="en-GB" dirty="0">
                <a:latin typeface="Arial"/>
                <a:cs typeface="Arial"/>
                <a:hlinkClick r:id="rId3"/>
              </a:rPr>
              <a:t>Overview - Personal Demographics Service on Vimeo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What are demographics? </a:t>
            </a:r>
          </a:p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As life expectancy increases, so can complex care needs. </a:t>
            </a:r>
          </a:p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Increases in obesity can put pressure on healthcare systems. </a:t>
            </a:r>
          </a:p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Increased emphasis on preventive care can result from changing demographics, helping to reduce the burden of chronic diseases and improve overall population health.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latin typeface="Arial"/>
                <a:cs typeface="Arial"/>
              </a:rPr>
              <a:t>What are the disadvantages of changes in patient/service user demographics?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26E1D-7E3C-2200-C5C6-E414ABC0CA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561B4-6A27-11D3-21C9-88FC4447B6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99892"/>
            <a:ext cx="5646684" cy="365125"/>
          </a:xfrm>
        </p:spPr>
        <p:txBody>
          <a:bodyPr/>
          <a:lstStyle/>
          <a:p>
            <a:r>
              <a:rPr lang="en-GB" dirty="0"/>
              <a:t>Lesson 5: Potential impacts of future developments in the healthcare sector</a:t>
            </a:r>
          </a:p>
        </p:txBody>
      </p:sp>
    </p:spTree>
    <p:extLst>
      <p:ext uri="{BB962C8B-B14F-4D97-AF65-F5344CB8AC3E}">
        <p14:creationId xmlns:p14="http://schemas.microsoft.com/office/powerpoint/2010/main" val="3580126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2781</Words>
  <Application>Microsoft Office PowerPoint</Application>
  <PresentationFormat>Widescreen</PresentationFormat>
  <Paragraphs>313</Paragraphs>
  <Slides>25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Arial Narrow</vt:lpstr>
      <vt:lpstr>Calibri</vt:lpstr>
      <vt:lpstr>docs-Calibri</vt:lpstr>
      <vt:lpstr>docs-Google Sans</vt:lpstr>
      <vt:lpstr>Google Sans</vt:lpstr>
      <vt:lpstr>Helvetica</vt:lpstr>
      <vt:lpstr>Noto Sans Symbols</vt:lpstr>
      <vt:lpstr>Segoe UI</vt:lpstr>
      <vt:lpstr>Symbol</vt:lpstr>
      <vt:lpstr>Office Theme</vt:lpstr>
      <vt:lpstr>Health</vt:lpstr>
      <vt:lpstr>In this lesson, we will:</vt:lpstr>
      <vt:lpstr>Current issues in the NHS</vt:lpstr>
      <vt:lpstr>What is the impact of these factors on healthcare provision? </vt:lpstr>
      <vt:lpstr>What is this equipment for? How have things improved through the use of technology?</vt:lpstr>
      <vt:lpstr>Potential impacts of future developments in  Care provision</vt:lpstr>
      <vt:lpstr>Potential impacts of future developments  Funding of public health</vt:lpstr>
      <vt:lpstr>Potential impacts of future developments  Private Medicine</vt:lpstr>
      <vt:lpstr>Potential impacts of future developments  Demographics</vt:lpstr>
      <vt:lpstr>Potential impacts of future developments Technological infrastructure</vt:lpstr>
      <vt:lpstr>Potential impacts of future developments Regenerative medicine</vt:lpstr>
      <vt:lpstr>Potential impacts of future developments Biomarkers</vt:lpstr>
      <vt:lpstr>Potential impacts of future developments  Remote care</vt:lpstr>
      <vt:lpstr>Potential impacts of future developments  Patient self-management</vt:lpstr>
      <vt:lpstr>Potential impacts of future developments  Artificial intelligence (AI)</vt:lpstr>
      <vt:lpstr>NHS Long-Term Plan </vt:lpstr>
      <vt:lpstr>Multiple choice questions</vt:lpstr>
      <vt:lpstr>Multiple choice questions</vt:lpstr>
      <vt:lpstr>Multiple choice questions</vt:lpstr>
      <vt:lpstr>Multiple choice questions</vt:lpstr>
      <vt:lpstr>Multiple choice questions</vt:lpstr>
      <vt:lpstr>Multiple choice questions</vt:lpstr>
      <vt:lpstr>Summary</vt:lpstr>
      <vt:lpstr>Follow-up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2024-03-01T12:38:32Z</dcterms:created>
  <dcterms:modified xsi:type="dcterms:W3CDTF">2024-03-05T08:50:36Z</dcterms:modified>
</cp:coreProperties>
</file>